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619" r:id="rId2"/>
    <p:sldId id="348" r:id="rId3"/>
    <p:sldId id="489" r:id="rId4"/>
    <p:sldId id="388" r:id="rId5"/>
    <p:sldId id="578" r:id="rId6"/>
    <p:sldId id="563" r:id="rId7"/>
    <p:sldId id="450" r:id="rId8"/>
    <p:sldId id="498" r:id="rId9"/>
    <p:sldId id="591" r:id="rId10"/>
    <p:sldId id="564" r:id="rId11"/>
    <p:sldId id="499" r:id="rId12"/>
    <p:sldId id="496" r:id="rId13"/>
    <p:sldId id="497" r:id="rId14"/>
    <p:sldId id="534" r:id="rId15"/>
    <p:sldId id="501" r:id="rId16"/>
    <p:sldId id="565" r:id="rId17"/>
    <p:sldId id="566" r:id="rId18"/>
    <p:sldId id="500" r:id="rId19"/>
    <p:sldId id="579" r:id="rId20"/>
    <p:sldId id="592" r:id="rId21"/>
    <p:sldId id="593" r:id="rId22"/>
    <p:sldId id="621" r:id="rId23"/>
    <p:sldId id="594" r:id="rId24"/>
    <p:sldId id="580" r:id="rId25"/>
    <p:sldId id="596" r:id="rId26"/>
    <p:sldId id="622" r:id="rId27"/>
    <p:sldId id="595" r:id="rId28"/>
    <p:sldId id="597" r:id="rId29"/>
    <p:sldId id="623" r:id="rId30"/>
    <p:sldId id="567" r:id="rId31"/>
    <p:sldId id="581" r:id="rId32"/>
    <p:sldId id="502" r:id="rId33"/>
    <p:sldId id="582" r:id="rId34"/>
    <p:sldId id="583" r:id="rId35"/>
    <p:sldId id="624" r:id="rId36"/>
    <p:sldId id="625" r:id="rId37"/>
    <p:sldId id="626" r:id="rId38"/>
    <p:sldId id="627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35" r:id="rId47"/>
    <p:sldId id="636" r:id="rId48"/>
    <p:sldId id="637" r:id="rId49"/>
    <p:sldId id="638" r:id="rId50"/>
    <p:sldId id="639" r:id="rId51"/>
    <p:sldId id="640" r:id="rId52"/>
    <p:sldId id="641" r:id="rId53"/>
    <p:sldId id="642" r:id="rId54"/>
    <p:sldId id="643" r:id="rId55"/>
    <p:sldId id="644" r:id="rId56"/>
    <p:sldId id="645" r:id="rId57"/>
    <p:sldId id="646" r:id="rId58"/>
    <p:sldId id="647" r:id="rId59"/>
    <p:sldId id="648" r:id="rId60"/>
    <p:sldId id="649" r:id="rId61"/>
    <p:sldId id="650" r:id="rId62"/>
    <p:sldId id="651" r:id="rId63"/>
    <p:sldId id="652" r:id="rId64"/>
    <p:sldId id="653" r:id="rId65"/>
    <p:sldId id="654" r:id="rId66"/>
    <p:sldId id="655" r:id="rId67"/>
    <p:sldId id="656" r:id="rId68"/>
    <p:sldId id="657" r:id="rId69"/>
    <p:sldId id="658" r:id="rId70"/>
    <p:sldId id="659" r:id="rId71"/>
    <p:sldId id="660" r:id="rId72"/>
    <p:sldId id="661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3366"/>
    <a:srgbClr val="663300"/>
    <a:srgbClr val="000066"/>
    <a:srgbClr val="339933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344" autoAdjust="0"/>
    <p:restoredTop sz="94746" autoAdjust="0"/>
  </p:normalViewPr>
  <p:slideViewPr>
    <p:cSldViewPr>
      <p:cViewPr>
        <p:scale>
          <a:sx n="71" d="100"/>
          <a:sy n="71" d="100"/>
        </p:scale>
        <p:origin x="-1548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7BFFE5-D960-48A7-BB09-3EE47090F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734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557C3E-DE5D-42F7-8844-098C27CBB389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2766F0-CE41-433F-9B88-373B809E8F92}" type="slidenum">
              <a:rPr lang="en-US" sz="1200" smtClean="0"/>
              <a:pPr eaLnBrk="1" hangingPunct="1"/>
              <a:t>10</a:t>
            </a:fld>
            <a:endParaRPr lang="en-US" sz="1200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E3B6A3-45B2-4F80-A510-FFB1E4E25800}" type="slidenum">
              <a:rPr lang="en-US" sz="1200" smtClean="0"/>
              <a:pPr eaLnBrk="1" hangingPunct="1"/>
              <a:t>11</a:t>
            </a:fld>
            <a:endParaRPr lang="en-US" sz="1200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5C606C5-3934-4BEE-8CD7-D8A5509B1340}" type="slidenum">
              <a:rPr lang="en-US" sz="1200" smtClean="0"/>
              <a:pPr eaLnBrk="1" hangingPunct="1"/>
              <a:t>12</a:t>
            </a:fld>
            <a:endParaRPr lang="en-US" sz="1200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328881-A920-4CC9-9050-F97EBA3B7828}" type="slidenum">
              <a:rPr lang="en-US" sz="1200" smtClean="0"/>
              <a:pPr eaLnBrk="1" hangingPunct="1"/>
              <a:t>13</a:t>
            </a:fld>
            <a:endParaRPr lang="en-US" sz="1200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A7254A-347B-47E2-88D1-D1BE2FBCC7A7}" type="slidenum">
              <a:rPr lang="en-US" sz="1200" smtClean="0"/>
              <a:pPr eaLnBrk="1" hangingPunct="1"/>
              <a:t>14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FE7E2E-6C9A-4739-92BE-8D07555AFC9C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23EE50-4EF9-4CB6-B21E-25008E52BD91}" type="slidenum">
              <a:rPr lang="en-US" sz="1200" smtClean="0"/>
              <a:pPr eaLnBrk="1" hangingPunct="1"/>
              <a:t>16</a:t>
            </a:fld>
            <a:endParaRPr 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D68047-DF8C-4BE6-A06D-3B0F3BF764E2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4BB71C-3277-466A-867B-9A1BDF0CF643}" type="slidenum">
              <a:rPr lang="en-US" sz="1200" smtClean="0"/>
              <a:pPr eaLnBrk="1" hangingPunct="1"/>
              <a:t>18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2B2CD6-A5A7-4897-A229-0828B2011FFE}" type="slidenum">
              <a:rPr lang="en-US" sz="1200" smtClean="0"/>
              <a:pPr eaLnBrk="1" hangingPunct="1"/>
              <a:t>19</a:t>
            </a:fld>
            <a:endParaRPr 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C8FA07-EEFF-4CCE-B2DE-674B575C9DC0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C4DE60-148C-44BD-B652-8BB1B113472B}" type="slidenum">
              <a:rPr lang="en-US" sz="1200" smtClean="0"/>
              <a:pPr eaLnBrk="1" hangingPunct="1"/>
              <a:t>20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16C6A8-A972-4A32-978A-D7DB47E457CC}" type="slidenum">
              <a:rPr lang="en-US" sz="1200" smtClean="0"/>
              <a:pPr eaLnBrk="1" hangingPunct="1"/>
              <a:t>21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BC4DE60-148C-44BD-B652-8BB1B113472B}" type="slidenum">
              <a:rPr lang="en-US" sz="1200" smtClean="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23B125-C2EA-4E9B-8A4C-480576628300}" type="slidenum">
              <a:rPr lang="en-US" sz="1200" smtClean="0"/>
              <a:pPr eaLnBrk="1" hangingPunct="1"/>
              <a:t>23</a:t>
            </a:fld>
            <a:endParaRPr 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3AA9D2-C598-45FD-9690-196109EB965B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80F9DA-76A6-40C1-9964-14182A1C1887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D0BC69-9A7F-45DD-B83A-93D56C96790C}" type="slidenum">
              <a:rPr lang="en-US" sz="1200" smtClean="0"/>
              <a:pPr eaLnBrk="1" hangingPunct="1"/>
              <a:t>27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401210-AB07-4785-8976-23808EB1A856}" type="slidenum">
              <a:rPr lang="en-US" sz="1200" smtClean="0"/>
              <a:pPr eaLnBrk="1" hangingPunct="1"/>
              <a:t>28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DAFA8D4-252C-4A4A-9566-32A3EB524052}" type="slidenum">
              <a:rPr lang="en-US" sz="1200" smtClean="0"/>
              <a:pPr eaLnBrk="1" hangingPunct="1"/>
              <a:t>30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B649DD-47C3-444F-B373-C2FB24F82DF7}" type="slidenum">
              <a:rPr lang="en-US" sz="1200" smtClean="0"/>
              <a:pPr eaLnBrk="1" hangingPunct="1"/>
              <a:t>31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2889BB-8A94-4FE0-B603-8D79CDA27925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9290ED-34D8-4F8C-A4F1-8ADC4A8A525F}" type="slidenum">
              <a:rPr lang="en-US" sz="1200" smtClean="0"/>
              <a:pPr eaLnBrk="1" hangingPunct="1"/>
              <a:t>32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69B16BA-1F26-4650-A0F2-535946F69890}" type="slidenum">
              <a:rPr lang="en-US" sz="1200" smtClean="0"/>
              <a:pPr eaLnBrk="1" hangingPunct="1"/>
              <a:t>33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96B3428-1E1B-465B-8D23-5AED98164F5E}" type="slidenum">
              <a:rPr lang="en-US" sz="1200" smtClean="0"/>
              <a:pPr eaLnBrk="1" hangingPunct="1"/>
              <a:t>34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C554FEF-4B8A-4EEB-B787-9CA8FE68888F}" type="slidenum">
              <a:rPr lang="en-US" sz="1200" smtClean="0"/>
              <a:pPr eaLnBrk="1" hangingPunct="1"/>
              <a:t>37</a:t>
            </a:fld>
            <a:endParaRPr lang="en-US" sz="1200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17C056E-138D-41C3-AF9F-385FF1C6ECE2}" type="slidenum">
              <a:rPr lang="en-US" sz="1200" smtClean="0"/>
              <a:pPr eaLnBrk="1" hangingPunct="1"/>
              <a:t>38</a:t>
            </a:fld>
            <a:endParaRPr lang="en-US" sz="1200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A038DB-4E45-47C7-9AEC-D55170E79453}" type="slidenum">
              <a:rPr lang="en-US" sz="1200" smtClean="0"/>
              <a:pPr eaLnBrk="1" hangingPunct="1"/>
              <a:t>39</a:t>
            </a:fld>
            <a:endParaRPr lang="en-US" sz="1200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EF2E56-7A8F-4A29-89BD-1F56F5A0F6B1}" type="slidenum">
              <a:rPr lang="en-US" sz="1200" smtClean="0"/>
              <a:pPr eaLnBrk="1" hangingPunct="1"/>
              <a:t>40</a:t>
            </a:fld>
            <a:endParaRPr lang="en-US" sz="1200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BFFCC50-81D5-436F-9E8D-BAD11C3B09F3}" type="slidenum">
              <a:rPr lang="en-US" sz="1200" smtClean="0"/>
              <a:pPr eaLnBrk="1" hangingPunct="1"/>
              <a:t>41</a:t>
            </a:fld>
            <a:endParaRPr lang="en-US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9FBD8D-AA33-44C0-B0A9-980ABFCB8003}" type="slidenum">
              <a:rPr lang="en-US" sz="1200" smtClean="0"/>
              <a:pPr eaLnBrk="1" hangingPunct="1"/>
              <a:t>42</a:t>
            </a:fld>
            <a:endParaRPr lang="en-US" sz="1200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5449A16-EE61-4906-A132-8A529C92D02A}" type="slidenum">
              <a:rPr lang="en-US" sz="1200" smtClean="0"/>
              <a:pPr eaLnBrk="1" hangingPunct="1"/>
              <a:t>43</a:t>
            </a:fld>
            <a:endParaRPr lang="en-US" sz="1200" dirty="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45C45D-E452-47DA-96DE-B3C72E053C2E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C96B6B-9A17-4ED3-B292-C9DED523650B}" type="slidenum">
              <a:rPr lang="en-US" sz="1200" smtClean="0"/>
              <a:pPr eaLnBrk="1" hangingPunct="1"/>
              <a:t>44</a:t>
            </a:fld>
            <a:endParaRPr lang="en-US" sz="1200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A6B245-3F44-40B4-BE81-3AF866A82346}" type="slidenum">
              <a:rPr lang="en-US" sz="1200" smtClean="0"/>
              <a:pPr eaLnBrk="1" hangingPunct="1"/>
              <a:t>45</a:t>
            </a:fld>
            <a:endParaRPr lang="en-US" sz="1200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3D716CD-3209-46A9-B7C6-9B394E237AE9}" type="slidenum">
              <a:rPr lang="en-US" sz="1200" smtClean="0"/>
              <a:pPr eaLnBrk="1" hangingPunct="1"/>
              <a:t>46</a:t>
            </a:fld>
            <a:endParaRPr lang="en-US" sz="1200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2C19BFB-86D4-41E2-89E6-2989618EAFEA}" type="slidenum">
              <a:rPr lang="en-US" sz="1200" smtClean="0"/>
              <a:pPr eaLnBrk="1" hangingPunct="1"/>
              <a:t>47</a:t>
            </a:fld>
            <a:endParaRPr lang="en-US" sz="1200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43C017-C5A8-43AE-A7CE-BEED2E9FF342}" type="slidenum">
              <a:rPr lang="en-US" sz="1200" smtClean="0"/>
              <a:pPr eaLnBrk="1" hangingPunct="1"/>
              <a:t>48</a:t>
            </a:fld>
            <a:endParaRPr 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43F6B2C-A2B0-4DFD-8B73-7231A361A1B1}" type="slidenum">
              <a:rPr lang="en-US" sz="1200" smtClean="0"/>
              <a:pPr eaLnBrk="1" hangingPunct="1"/>
              <a:t>49</a:t>
            </a:fld>
            <a:endParaRPr lang="en-US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9B73B5-F23B-40F6-BA41-387B8EF9D151}" type="slidenum">
              <a:rPr lang="en-US" sz="1200" smtClean="0"/>
              <a:pPr eaLnBrk="1" hangingPunct="1"/>
              <a:t>50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0A7777-DB7F-4469-B8A4-0281661356CC}" type="slidenum">
              <a:rPr lang="en-US" sz="1200" smtClean="0"/>
              <a:pPr eaLnBrk="1" hangingPunct="1"/>
              <a:t>51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3E78C8-F5B4-4230-A74B-C1EC6B8DDFBC}" type="slidenum">
              <a:rPr lang="en-US" sz="1200" smtClean="0"/>
              <a:pPr eaLnBrk="1" hangingPunct="1"/>
              <a:t>52</a:t>
            </a:fld>
            <a:endParaRPr 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9B3A11-6398-401A-9ED4-38422380EACE}" type="slidenum">
              <a:rPr lang="en-US" sz="1200" smtClean="0"/>
              <a:pPr eaLnBrk="1" hangingPunct="1"/>
              <a:t>53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476483-D988-4047-9727-1C324280E65C}" type="slidenum">
              <a:rPr lang="en-US" sz="1200" smtClean="0"/>
              <a:pPr eaLnBrk="1" hangingPunct="1"/>
              <a:t>5</a:t>
            </a:fld>
            <a:endParaRPr lang="en-US" sz="1200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1878707-689C-4077-9BDE-EF4856661A84}" type="slidenum">
              <a:rPr lang="en-US" sz="1200" smtClean="0"/>
              <a:pPr eaLnBrk="1" hangingPunct="1"/>
              <a:t>54</a:t>
            </a:fld>
            <a:endParaRPr 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9AA490-B46B-4745-8C65-F8ABA83165C8}" type="slidenum">
              <a:rPr lang="en-US" sz="1200" smtClean="0"/>
              <a:pPr eaLnBrk="1" hangingPunct="1"/>
              <a:t>55</a:t>
            </a:fld>
            <a:endParaRPr 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4CC777-BDDD-44F5-91AF-858B39FEA741}" type="slidenum">
              <a:rPr lang="en-US" sz="1200" smtClean="0"/>
              <a:pPr eaLnBrk="1" hangingPunct="1"/>
              <a:t>60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5F56F5-1A55-4000-B44A-0B6AFBB6F366}" type="slidenum">
              <a:rPr lang="en-US" sz="1200" smtClean="0"/>
              <a:pPr eaLnBrk="1" hangingPunct="1"/>
              <a:t>64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5DA5CED-025D-4665-9B99-3C328CB23677}" type="slidenum">
              <a:rPr lang="en-US" sz="1200" smtClean="0"/>
              <a:pPr eaLnBrk="1" hangingPunct="1"/>
              <a:t>65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E065C1-DB14-4C4F-B52A-2FE7FF780577}" type="slidenum">
              <a:rPr lang="en-US" sz="1200" smtClean="0"/>
              <a:pPr eaLnBrk="1" hangingPunct="1"/>
              <a:t>66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A0ADB0-17EE-44B2-B900-11F53B290C01}" type="slidenum">
              <a:rPr lang="en-US" sz="1200" smtClean="0"/>
              <a:pPr eaLnBrk="1" hangingPunct="1"/>
              <a:t>67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6D4C98-74AA-401E-B7EA-841EEDFBE936}" type="slidenum">
              <a:rPr lang="en-US" sz="1200" smtClean="0"/>
              <a:pPr eaLnBrk="1" hangingPunct="1"/>
              <a:t>68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1E5650-4A79-494F-B395-3F2462F27B10}" type="slidenum">
              <a:rPr lang="en-US" sz="1200" smtClean="0"/>
              <a:pPr eaLnBrk="1" hangingPunct="1"/>
              <a:t>71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584EF5-AB85-4D1B-8872-A78DFA6EB62C}" type="slidenum">
              <a:rPr lang="en-US" sz="1200" smtClean="0"/>
              <a:pPr eaLnBrk="1" hangingPunct="1"/>
              <a:t>72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764B67-4560-47E8-9A07-59F65452695F}" type="slidenum">
              <a:rPr lang="en-US" sz="1200" smtClean="0"/>
              <a:pPr eaLnBrk="1" hangingPunct="1"/>
              <a:t>6</a:t>
            </a:fld>
            <a:endParaRPr lang="en-US" sz="1200" dirty="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BC8BCD1-991C-483F-A78E-40400F73CE7C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065127-47B9-4657-9E11-DD40F5B7B591}" type="slidenum">
              <a:rPr lang="en-US" sz="1200" smtClean="0"/>
              <a:pPr eaLnBrk="1" hangingPunct="1"/>
              <a:t>8</a:t>
            </a:fld>
            <a:endParaRPr lang="en-US" sz="1200" dirty="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FFE73B6-6E59-4475-8D6A-7AB05357E167}" type="slidenum">
              <a:rPr lang="en-US" sz="1200" smtClean="0"/>
              <a:pPr eaLnBrk="1" hangingPunct="1"/>
              <a:t>9</a:t>
            </a:fld>
            <a:endParaRPr lang="en-US" sz="1200" dirty="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C932B-660A-442E-AA95-B9BCF2A406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3002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0EA18-0F02-405F-9FDB-19E06A419B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711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0F861-8FBA-4C63-A3F0-F518AE6E6A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860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F4692-0606-4962-980B-CD5E67CF7B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9315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F686C-5D05-409C-9D89-1EB6E16ED2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828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18B4C-1F9C-4D15-A2D6-C5497EBF3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400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4B8AB-1C8B-4568-BF0D-7DBB93E20D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482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4E9F9-C9E0-4918-B3E9-92B2A37653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735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FC958-9A1B-4616-AB0C-1D58021F0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077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5F54C-002B-4FF2-B326-C0323FCA6D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49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DCECF-1181-443B-8142-5AD554F039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56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1D20F-9996-4CB8-8B14-1B248187C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6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68BA0-A11B-41CB-9C11-6B7D959B4D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213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985ACF-2FB3-4A23-8EB4-167EDFA662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msdn.microsoft.com/" TargetMode="External"/><Relationship Id="rId2" Type="http://schemas.openxmlformats.org/officeDocument/2006/relationships/hyperlink" Target="http://www.csharp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ms173114.aspx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14AD7D-C005-40F0-B108-18658F7B5105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9199" y="0"/>
            <a:ext cx="4158867" cy="6858000"/>
          </a:xfrm>
          <a:prstGeom prst="rect">
            <a:avLst/>
          </a:prstGeom>
        </p:spPr>
      </p:pic>
      <p:sp>
        <p:nvSpPr>
          <p:cNvPr id="15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209800"/>
            <a:ext cx="4038600" cy="1752600"/>
          </a:xfrm>
        </p:spPr>
        <p:txBody>
          <a:bodyPr/>
          <a:lstStyle/>
          <a:p>
            <a:pPr algn="l" eaLnBrk="1" hangingPunct="1"/>
            <a:r>
              <a:rPr lang="en-US" sz="3600" b="1" dirty="0" smtClean="0"/>
              <a:t>Methods and Behaviors</a:t>
            </a:r>
          </a:p>
        </p:txBody>
      </p:sp>
      <p:sp>
        <p:nvSpPr>
          <p:cNvPr id="153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2286000"/>
            <a:ext cx="32766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59436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094A1A-7CB6-46A5-BE72-3ABF8B82487F}" type="slidenum">
              <a:rPr lang="en-US" sz="1400" smtClean="0"/>
              <a:pPr eaLnBrk="1" hangingPunct="1"/>
              <a:t>10</a:t>
            </a:fld>
            <a:endParaRPr lang="en-US" sz="1400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Level of Accessibility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9477" y="1600200"/>
            <a:ext cx="772941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38400" y="5105400"/>
            <a:ext cx="59436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3-1  </a:t>
            </a:r>
            <a:r>
              <a:rPr lang="en-US" dirty="0" smtClean="0"/>
              <a:t>C# access modifiers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396BBCB-C7FB-4598-A052-D91B7C554FD8}" type="slidenum">
              <a:rPr lang="en-US" sz="1400" smtClean="0"/>
              <a:pPr eaLnBrk="1" hangingPunct="1"/>
              <a:t>11</a:t>
            </a:fld>
            <a:endParaRPr lang="en-US" sz="1400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Type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Indicates what type of value is returned when the method is completed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Always listed immediately before method name</a:t>
            </a:r>
          </a:p>
          <a:p>
            <a:pPr eaLnBrk="1" hangingPunct="1">
              <a:spcBef>
                <a:spcPct val="40000"/>
              </a:spcBef>
              <a:buClr>
                <a:srgbClr val="000066"/>
              </a:buClr>
            </a:pPr>
            <a:r>
              <a:rPr lang="en-US" dirty="0" smtClean="0">
                <a:solidFill>
                  <a:schemeClr val="accent2"/>
                </a:solidFill>
              </a:rPr>
              <a:t>void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No value being returned </a:t>
            </a:r>
          </a:p>
          <a:p>
            <a:pPr eaLnBrk="1" hangingPunct="1">
              <a:spcBef>
                <a:spcPct val="40000"/>
              </a:spcBef>
              <a:buClr>
                <a:srgbClr val="000066"/>
              </a:buClr>
            </a:pP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statement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Required for all non-void methods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Compatible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00BA59-2300-4F3F-8758-D5C6BEEE9727}" type="slidenum">
              <a:rPr lang="en-US" sz="1400" smtClean="0"/>
              <a:pPr eaLnBrk="1" hangingPunct="1"/>
              <a:t>12</a:t>
            </a:fld>
            <a:endParaRPr lang="en-US" sz="1400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Return Type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public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static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double</a:t>
            </a:r>
            <a:r>
              <a:rPr lang="en-US" sz="2400" dirty="0" smtClean="0"/>
              <a:t> CalculateMilesPerGallon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/>
              <a:t>             (</a:t>
            </a:r>
            <a:r>
              <a:rPr lang="en-US" sz="2400" dirty="0" smtClean="0">
                <a:solidFill>
                  <a:srgbClr val="0000FF"/>
                </a:solidFill>
              </a:rPr>
              <a:t>int </a:t>
            </a:r>
            <a:r>
              <a:rPr lang="en-US" sz="2400" dirty="0" smtClean="0"/>
              <a:t>milesTraveled, </a:t>
            </a:r>
            <a:r>
              <a:rPr lang="en-US" sz="2400" dirty="0" smtClean="0">
                <a:solidFill>
                  <a:srgbClr val="0000FF"/>
                </a:solidFill>
              </a:rPr>
              <a:t>double</a:t>
            </a:r>
            <a:r>
              <a:rPr lang="en-US" sz="2400" dirty="0" smtClean="0"/>
              <a:t> gallonsUsed)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/>
              <a:t>       </a:t>
            </a:r>
            <a:r>
              <a:rPr lang="en-US" sz="2400" dirty="0" smtClean="0">
                <a:solidFill>
                  <a:srgbClr val="0000FF"/>
                </a:solidFill>
              </a:rPr>
              <a:t>return</a:t>
            </a:r>
            <a:r>
              <a:rPr lang="en-US" sz="2400" dirty="0" smtClean="0"/>
              <a:t> milesTraveled / gallonsUsed;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400" dirty="0" smtClean="0">
                <a:latin typeface="Courier"/>
              </a:rPr>
              <a:t>}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4114800" y="4343400"/>
            <a:ext cx="3429000" cy="1600200"/>
          </a:xfrm>
          <a:prstGeom prst="wedgeEllipseCallout">
            <a:avLst>
              <a:gd name="adj1" fmla="val -53056"/>
              <a:gd name="adj2" fmla="val -928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Compatible value (double) returned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609600" y="838200"/>
            <a:ext cx="1524000" cy="1143000"/>
          </a:xfrm>
          <a:prstGeom prst="wedgeEllipseCallout">
            <a:avLst>
              <a:gd name="adj1" fmla="val 98542"/>
              <a:gd name="adj2" fmla="val 58056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Return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9B174B-2FF8-4EB2-B5BF-24861B7B8F72}" type="slidenum">
              <a:rPr lang="en-US" sz="1400" smtClean="0"/>
              <a:pPr eaLnBrk="1" hangingPunct="1"/>
              <a:t>13</a:t>
            </a:fld>
            <a:endParaRPr lang="en-US" sz="14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Names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Follow the rules for creating an identifier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Pascal case style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Action verb or prepositional phrase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Examples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CalculateSalesTax(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AssignSectionNumber(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DisplayResults(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InputAge( 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ConvertInputValue( )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712EE4-0326-460C-88D2-7EA00DA51A2F}" type="slidenum">
              <a:rPr lang="en-US" sz="1400" smtClean="0"/>
              <a:pPr eaLnBrk="1" hangingPunct="1"/>
              <a:t>14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Supply unique data to method </a:t>
            </a:r>
          </a:p>
          <a:p>
            <a:pPr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Appear inside parentheses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Include data type and an identifier</a:t>
            </a:r>
          </a:p>
          <a:p>
            <a:pPr lvl="2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In method body, reference values using identifier name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Parameter refers to items appearing in the heading </a:t>
            </a:r>
          </a:p>
          <a:p>
            <a:pPr lvl="1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Argument for items appearing in the call </a:t>
            </a:r>
          </a:p>
          <a:p>
            <a:pPr lvl="2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Formal parameters </a:t>
            </a:r>
          </a:p>
          <a:p>
            <a:pPr lvl="2" eaLnBrk="1" hangingPunct="1">
              <a:lnSpc>
                <a:spcPct val="80000"/>
              </a:lnSpc>
              <a:spcBef>
                <a:spcPct val="60000"/>
              </a:spcBef>
            </a:pPr>
            <a:r>
              <a:rPr lang="en-US" dirty="0" smtClean="0"/>
              <a:t>Actual arguments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C8C40C4-EB4C-4AFC-A3B1-1A746B97C6B9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Parameters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11"/>
          <p:cNvSpPr>
            <a:spLocks noChangeArrowheads="1"/>
          </p:cNvSpPr>
          <p:nvPr/>
        </p:nvSpPr>
        <p:spPr bwMode="auto"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</a:t>
            </a:r>
            <a:r>
              <a:rPr lang="en-US" b="1" dirty="0"/>
              <a:t>CalculateMilesPerGallon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         (</a:t>
            </a:r>
            <a:r>
              <a:rPr lang="en-US" dirty="0">
                <a:solidFill>
                  <a:srgbClr val="0000FF"/>
                </a:solidFill>
              </a:rPr>
              <a:t>int </a:t>
            </a:r>
            <a:r>
              <a:rPr lang="en-US" dirty="0"/>
              <a:t>milesTraveled,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gallonsUsed)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 milesTraveled / gallonsUsed;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Call to method inside Main( ) method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/>
              <a:t>      	</a:t>
            </a:r>
            <a:r>
              <a:rPr lang="en-US" dirty="0"/>
              <a:t>Console.WriteLine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Miles </a:t>
            </a:r>
            <a:r>
              <a:rPr lang="en-US" dirty="0"/>
              <a:t>per gallon = {0:N2</a:t>
            </a:r>
            <a:r>
              <a:rPr lang="en-US" dirty="0" smtClean="0"/>
              <a:t>}",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                                </a:t>
            </a:r>
            <a:r>
              <a:rPr lang="en-US" b="1" dirty="0"/>
              <a:t>CalculateMilesPerGallon</a:t>
            </a:r>
            <a:r>
              <a:rPr lang="en-US" dirty="0"/>
              <a:t>(289, 12.2));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>
              <a:latin typeface="Courier"/>
            </a:endParaRPr>
          </a:p>
        </p:txBody>
      </p:sp>
      <p:sp>
        <p:nvSpPr>
          <p:cNvPr id="29703" name="AutoShape 14"/>
          <p:cNvSpPr>
            <a:spLocks noChangeArrowheads="1"/>
          </p:cNvSpPr>
          <p:nvPr/>
        </p:nvSpPr>
        <p:spPr bwMode="auto">
          <a:xfrm>
            <a:off x="5943600" y="2667000"/>
            <a:ext cx="2667000" cy="1143000"/>
          </a:xfrm>
          <a:prstGeom prst="wedgeEllipseCallout">
            <a:avLst>
              <a:gd name="adj1" fmla="val -111324"/>
              <a:gd name="adj2" fmla="val -8732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Two formal parameters</a:t>
            </a:r>
          </a:p>
        </p:txBody>
      </p:sp>
      <p:sp>
        <p:nvSpPr>
          <p:cNvPr id="29704" name="AutoShape 16"/>
          <p:cNvSpPr>
            <a:spLocks noChangeArrowheads="1"/>
          </p:cNvSpPr>
          <p:nvPr/>
        </p:nvSpPr>
        <p:spPr bwMode="auto">
          <a:xfrm>
            <a:off x="4953000" y="5708650"/>
            <a:ext cx="3276600" cy="920750"/>
          </a:xfrm>
          <a:prstGeom prst="wedgeEllipseCallout">
            <a:avLst>
              <a:gd name="adj1" fmla="val 21801"/>
              <a:gd name="adj2" fmla="val -9618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Actual arguments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7DD006E-7F11-4B3E-BD10-E689E427F18E}" type="slidenum">
              <a:rPr lang="en-US" sz="1400" smtClean="0"/>
              <a:pPr eaLnBrk="1" hangingPunct="1"/>
              <a:t>16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Parameters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/>
            <a:r>
              <a:rPr lang="en-US" dirty="0" smtClean="0"/>
              <a:t>Like return types, parameters are optional </a:t>
            </a:r>
          </a:p>
          <a:p>
            <a:pPr lvl="1" eaLnBrk="1" hangingPunct="1"/>
            <a:r>
              <a:rPr lang="en-US" dirty="0" smtClean="0"/>
              <a:t>Keyword </a:t>
            </a:r>
            <a:r>
              <a:rPr lang="en-US" dirty="0" smtClean="0">
                <a:solidFill>
                  <a:schemeClr val="accent2"/>
                </a:solidFill>
              </a:rPr>
              <a:t>void</a:t>
            </a:r>
            <a:r>
              <a:rPr lang="en-US" dirty="0" smtClean="0"/>
              <a:t> not required (inside parentheses) – when there are no parameters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void</a:t>
            </a:r>
            <a:r>
              <a:rPr lang="en-US" dirty="0" smtClean="0"/>
              <a:t> DisplayMessage( )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{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       Console.Write(</a:t>
            </a:r>
            <a:r>
              <a:rPr lang="en-US" dirty="0"/>
              <a:t>"</a:t>
            </a:r>
            <a:r>
              <a:rPr lang="en-US" dirty="0" smtClean="0"/>
              <a:t>This is </a:t>
            </a:r>
            <a:r>
              <a:rPr lang="en-US" dirty="0"/>
              <a:t>"</a:t>
            </a:r>
            <a:r>
              <a:rPr lang="en-US" dirty="0" smtClean="0"/>
              <a:t>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       Console.Write(</a:t>
            </a:r>
            <a:r>
              <a:rPr lang="en-US" dirty="0"/>
              <a:t>"</a:t>
            </a:r>
            <a:r>
              <a:rPr lang="en-US" dirty="0" smtClean="0"/>
              <a:t>an example of a method");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       Console.WriteLine(</a:t>
            </a:r>
            <a:r>
              <a:rPr lang="en-US" dirty="0"/>
              <a:t>"</a:t>
            </a:r>
            <a:r>
              <a:rPr lang="en-US" dirty="0" smtClean="0"/>
              <a:t>body.");</a:t>
            </a:r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       </a:t>
            </a:r>
            <a:r>
              <a:rPr lang="en-US" dirty="0" smtClean="0">
                <a:solidFill>
                  <a:srgbClr val="0000FF"/>
                </a:solidFill>
              </a:rPr>
              <a:t>return</a:t>
            </a:r>
            <a:r>
              <a:rPr lang="en-US" dirty="0" smtClean="0"/>
              <a:t>;     </a:t>
            </a:r>
            <a:r>
              <a:rPr lang="en-US" dirty="0" smtClean="0">
                <a:solidFill>
                  <a:srgbClr val="339966"/>
                </a:solidFill>
              </a:rPr>
              <a:t>// no value is returned</a:t>
            </a:r>
            <a:endParaRPr lang="en-US" dirty="0" smtClean="0"/>
          </a:p>
          <a:p>
            <a:pPr lvl="2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A2ECED-B4F6-4F8D-964E-5770F19FB433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Method Body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Enclosed in curly braces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Include statements ending in semicolons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Declare variables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Do arithmetic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Call other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Value-returning methods must include </a:t>
            </a:r>
            <a:r>
              <a:rPr lang="en-US" dirty="0" smtClean="0">
                <a:solidFill>
                  <a:schemeClr val="accent2"/>
                </a:solidFill>
              </a:rPr>
              <a:t>return</a:t>
            </a:r>
            <a:r>
              <a:rPr lang="en-US" dirty="0" smtClean="0"/>
              <a:t> statement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3FF08DD-96A6-48AE-A203-F4FA30623AA2}" type="slidenum">
              <a:rPr lang="en-US" sz="1400" smtClean="0"/>
              <a:pPr eaLnBrk="1" hangingPunct="1"/>
              <a:t>18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Calling Class Methods 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6775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178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40000"/>
              </a:spcBef>
              <a:buFontTx/>
              <a:buChar char="•"/>
            </a:pPr>
            <a:r>
              <a:rPr lang="en-US" sz="2800" dirty="0" smtClean="0"/>
              <a:t>Also called invoking </a:t>
            </a:r>
            <a:r>
              <a:rPr lang="en-US" sz="2800" dirty="0"/>
              <a:t>a method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Call to method that returns no value </a:t>
            </a:r>
            <a:r>
              <a:rPr lang="en-US" dirty="0"/>
              <a:t>	</a:t>
            </a:r>
            <a:r>
              <a:rPr lang="en-US" sz="2600" dirty="0"/>
              <a:t>[qualifier].MethodName(argumentList);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Qualifier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Square brackets indicate optional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r>
              <a:rPr lang="en-US" sz="2600" dirty="0"/>
              <a:t>Class or object name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Call to method does not include data type 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800" dirty="0"/>
              <a:t>Use IntelliSense </a:t>
            </a:r>
          </a:p>
          <a:p>
            <a:pPr marL="742950" lvl="1" indent="-285750">
              <a:spcBef>
                <a:spcPct val="40000"/>
              </a:spcBef>
              <a:buFontTx/>
              <a:buChar char="–"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1386921"/>
            <a:ext cx="8077200" cy="3613221"/>
          </a:xfrm>
          <a:prstGeom prst="rect">
            <a:avLst/>
          </a:prstGeom>
        </p:spPr>
      </p:pic>
      <p:sp>
        <p:nvSpPr>
          <p:cNvPr id="3481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732B79-9C31-4217-8A82-86B8843A1176}" type="slidenum">
              <a:rPr lang="en-US" sz="1400" smtClean="0"/>
              <a:pPr eaLnBrk="1" hangingPunct="1"/>
              <a:t>19</a:t>
            </a:fld>
            <a:endParaRPr lang="en-US" sz="1400" dirty="0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IntelliSense</a:t>
            </a:r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533400" y="16764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sp>
        <p:nvSpPr>
          <p:cNvPr id="34823" name="AutoShape 14"/>
          <p:cNvSpPr>
            <a:spLocks noChangeArrowheads="1"/>
          </p:cNvSpPr>
          <p:nvPr/>
        </p:nvSpPr>
        <p:spPr bwMode="auto">
          <a:xfrm>
            <a:off x="4800600" y="2743200"/>
            <a:ext cx="3200400" cy="762000"/>
          </a:xfrm>
          <a:prstGeom prst="wedgeEllipseCallout">
            <a:avLst>
              <a:gd name="adj1" fmla="val -41321"/>
              <a:gd name="adj2" fmla="val 8650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Method signature(s) and description</a:t>
            </a:r>
          </a:p>
        </p:txBody>
      </p:sp>
      <p:sp>
        <p:nvSpPr>
          <p:cNvPr id="34824" name="AutoShape 15"/>
          <p:cNvSpPr>
            <a:spLocks noChangeArrowheads="1"/>
          </p:cNvSpPr>
          <p:nvPr/>
        </p:nvSpPr>
        <p:spPr bwMode="auto">
          <a:xfrm>
            <a:off x="4572000" y="1524000"/>
            <a:ext cx="3886200" cy="838200"/>
          </a:xfrm>
          <a:prstGeom prst="wedgeEllipseCallout">
            <a:avLst>
              <a:gd name="adj1" fmla="val -114585"/>
              <a:gd name="adj2" fmla="val -3460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After typing the dot, list of members pops up</a:t>
            </a:r>
          </a:p>
        </p:txBody>
      </p:sp>
      <p:sp>
        <p:nvSpPr>
          <p:cNvPr id="34825" name="AutoShape 20"/>
          <p:cNvSpPr>
            <a:spLocks noChangeArrowheads="1"/>
          </p:cNvSpPr>
          <p:nvPr/>
        </p:nvSpPr>
        <p:spPr bwMode="auto">
          <a:xfrm>
            <a:off x="1447800" y="4823255"/>
            <a:ext cx="2590800" cy="914400"/>
          </a:xfrm>
          <a:prstGeom prst="wedgeEllipseCallout">
            <a:avLst>
              <a:gd name="adj1" fmla="val -42405"/>
              <a:gd name="adj2" fmla="val -12896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3-D </a:t>
            </a:r>
            <a:r>
              <a:rPr lang="en-US" sz="1800" dirty="0" smtClean="0"/>
              <a:t>box </a:t>
            </a:r>
            <a:r>
              <a:rPr lang="en-US" sz="1800" dirty="0" smtClean="0">
                <a:cs typeface="Times New Roman" pitchFamily="18" charset="0"/>
              </a:rPr>
              <a:t>—member </a:t>
            </a:r>
            <a:r>
              <a:rPr lang="en-US" sz="1800" dirty="0" smtClean="0"/>
              <a:t>methods</a:t>
            </a:r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34826" name="Rectangle 17"/>
          <p:cNvSpPr>
            <a:spLocks noChangeArrowheads="1"/>
          </p:cNvSpPr>
          <p:nvPr/>
        </p:nvSpPr>
        <p:spPr bwMode="auto">
          <a:xfrm>
            <a:off x="4044778" y="5049622"/>
            <a:ext cx="4642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3-2 </a:t>
            </a:r>
            <a:r>
              <a:rPr lang="en-US" b="1" dirty="0" smtClean="0"/>
              <a:t> </a:t>
            </a:r>
            <a:r>
              <a:rPr lang="en-US" dirty="0" smtClean="0"/>
              <a:t>Console </a:t>
            </a:r>
            <a:r>
              <a:rPr lang="en-US" dirty="0"/>
              <a:t>class members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BB3EC7-F515-4155-8205-4FDA6BDDB750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Become familiar with the components of a method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Call class methods with and without parameters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Use predefined methods in the Console and Math classes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Write your own value- and nonvalue-returning class methods (with and without parameters)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smtClean="0"/>
              <a:t>Distinguish between value, ref, and out parameter types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624D98-18B5-4445-B779-0E9F9D4DF93D}" type="slidenum">
              <a:rPr lang="en-US" sz="1400" smtClean="0"/>
              <a:pPr eaLnBrk="1" hangingPunct="1"/>
              <a:t>20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Predefined Methods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C# has extensive class library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Classes have number of predefined methods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Console </a:t>
            </a:r>
            <a:r>
              <a:rPr lang="en-US" dirty="0" smtClean="0">
                <a:solidFill>
                  <a:schemeClr val="accent2"/>
                </a:solidFill>
              </a:rPr>
              <a:t>class </a:t>
            </a:r>
            <a:r>
              <a:rPr lang="en-US" dirty="0" smtClean="0">
                <a:solidFill>
                  <a:srgbClr val="663300"/>
                </a:solidFill>
              </a:rPr>
              <a:t>(in System </a:t>
            </a:r>
            <a:r>
              <a:rPr lang="en-US" dirty="0" smtClean="0">
                <a:solidFill>
                  <a:schemeClr val="accent2"/>
                </a:solidFill>
              </a:rPr>
              <a:t>namespace</a:t>
            </a:r>
            <a:r>
              <a:rPr lang="en-US" dirty="0" smtClean="0">
                <a:solidFill>
                  <a:srgbClr val="66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Overloaded methods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Multiple methods with same name, but each has different number or type of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23999"/>
            <a:ext cx="8153401" cy="1866095"/>
          </a:xfrm>
          <a:prstGeom prst="rect">
            <a:avLst/>
          </a:prstGeom>
        </p:spPr>
      </p:pic>
      <p:sp>
        <p:nvSpPr>
          <p:cNvPr id="3584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5A74CDE-6B84-4FF4-93A7-004DAF25AFB2}" type="slidenum">
              <a:rPr lang="en-US" sz="1400" smtClean="0"/>
              <a:pPr eaLnBrk="1" hangingPunct="1"/>
              <a:t>21</a:t>
            </a:fld>
            <a:endParaRPr lang="en-US" sz="1400" dirty="0" smtClean="0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IntelliSense Display</a:t>
            </a:r>
          </a:p>
        </p:txBody>
      </p:sp>
      <p:sp>
        <p:nvSpPr>
          <p:cNvPr id="35846" name="AutoShape 13"/>
          <p:cNvSpPr>
            <a:spLocks noChangeArrowheads="1"/>
          </p:cNvSpPr>
          <p:nvPr/>
        </p:nvSpPr>
        <p:spPr bwMode="auto">
          <a:xfrm>
            <a:off x="5334000" y="1524000"/>
            <a:ext cx="3276600" cy="762000"/>
          </a:xfrm>
          <a:prstGeom prst="wedgeEllipseCallout">
            <a:avLst>
              <a:gd name="adj1" fmla="val -133699"/>
              <a:gd name="adj2" fmla="val -1024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string argument expected</a:t>
            </a:r>
          </a:p>
        </p:txBody>
      </p:sp>
      <p:sp>
        <p:nvSpPr>
          <p:cNvPr id="35847" name="AutoShape 14"/>
          <p:cNvSpPr>
            <a:spLocks noChangeArrowheads="1"/>
          </p:cNvSpPr>
          <p:nvPr/>
        </p:nvSpPr>
        <p:spPr bwMode="auto">
          <a:xfrm>
            <a:off x="6248400" y="3657600"/>
            <a:ext cx="2438400" cy="990600"/>
          </a:xfrm>
          <a:prstGeom prst="wedgeEllipseCallout">
            <a:avLst>
              <a:gd name="adj1" fmla="val -92347"/>
              <a:gd name="adj2" fmla="val -18044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string parameter</a:t>
            </a:r>
          </a:p>
        </p:txBody>
      </p:sp>
      <p:sp>
        <p:nvSpPr>
          <p:cNvPr id="35848" name="AutoShape 15"/>
          <p:cNvSpPr>
            <a:spLocks noChangeArrowheads="1"/>
          </p:cNvSpPr>
          <p:nvPr/>
        </p:nvSpPr>
        <p:spPr bwMode="auto">
          <a:xfrm>
            <a:off x="1600200" y="4648200"/>
            <a:ext cx="3276600" cy="762000"/>
          </a:xfrm>
          <a:prstGeom prst="wedgeEllipseCallout">
            <a:avLst>
              <a:gd name="adj1" fmla="val -34940"/>
              <a:gd name="adj2" fmla="val -35398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18 different Write( ) methods</a:t>
            </a:r>
          </a:p>
        </p:txBody>
      </p:sp>
      <p:sp>
        <p:nvSpPr>
          <p:cNvPr id="35849" name="Rectangle 18"/>
          <p:cNvSpPr>
            <a:spLocks noChangeArrowheads="1"/>
          </p:cNvSpPr>
          <p:nvPr/>
        </p:nvSpPr>
        <p:spPr bwMode="auto">
          <a:xfrm>
            <a:off x="2438400" y="5638800"/>
            <a:ext cx="41064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3-3  </a:t>
            </a:r>
            <a:r>
              <a:rPr lang="en-US" dirty="0" smtClean="0"/>
              <a:t>IntelliSense </a:t>
            </a:r>
            <a:r>
              <a:rPr lang="en-US" dirty="0"/>
              <a:t>display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624D98-18B5-4445-B779-0E9F9D4DF93D}" type="slidenum">
              <a:rPr lang="en-US" sz="1400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Predefined Methods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Console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endParaRPr lang="en-US" dirty="0" smtClean="0">
              <a:solidFill>
                <a:srgbClr val="6633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Overloaded methods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Write( 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WriteLine( )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Read( )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Not overloaded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Returns an integer</a:t>
            </a:r>
          </a:p>
        </p:txBody>
      </p:sp>
    </p:spTree>
    <p:extLst>
      <p:ext uri="{BB962C8B-B14F-4D97-AF65-F5344CB8AC3E}">
        <p14:creationId xmlns:p14="http://schemas.microsoft.com/office/powerpoint/2010/main" xmlns="" val="25876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959DE98-EFD1-4435-881F-DE5662142AC2}" type="slidenum">
              <a:rPr lang="en-US" sz="1400" smtClean="0"/>
              <a:pPr eaLnBrk="1" hangingPunct="1"/>
              <a:t>23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Read( ) Method</a:t>
            </a:r>
          </a:p>
        </p:txBody>
      </p:sp>
      <p:sp>
        <p:nvSpPr>
          <p:cNvPr id="36869" name="Rectangle 18"/>
          <p:cNvSpPr>
            <a:spLocks noChangeArrowheads="1"/>
          </p:cNvSpPr>
          <p:nvPr/>
        </p:nvSpPr>
        <p:spPr bwMode="auto">
          <a:xfrm>
            <a:off x="2039937" y="3733800"/>
            <a:ext cx="50474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3-4 </a:t>
            </a:r>
            <a:r>
              <a:rPr lang="en-US" b="1" dirty="0" smtClean="0"/>
              <a:t>  </a:t>
            </a:r>
            <a:r>
              <a:rPr lang="en-US" dirty="0" smtClean="0"/>
              <a:t>Console.Read </a:t>
            </a:r>
            <a:r>
              <a:rPr lang="en-US" dirty="0"/>
              <a:t>( ) signature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2763" y="1828800"/>
            <a:ext cx="6735837" cy="194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82728D-FDED-4434-8DA4-72E65451780E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Call Read( ) Methods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457200" y="1981200"/>
            <a:ext cx="8001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aNumber;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Console.Write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Enter </a:t>
            </a:r>
            <a:r>
              <a:rPr lang="en-US" dirty="0"/>
              <a:t>a single character: "</a:t>
            </a:r>
            <a:r>
              <a:rPr lang="en-US" dirty="0" smtClean="0"/>
              <a:t>);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aNumber = Console.Read(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Console.WriteLine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The </a:t>
            </a:r>
            <a:r>
              <a:rPr lang="en-US" dirty="0"/>
              <a:t>value of the character entered: "</a:t>
            </a:r>
            <a:r>
              <a:rPr lang="en-US" dirty="0" smtClean="0"/>
              <a:t>  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                           + aNumber);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>
              <a:latin typeface="Courier"/>
            </a:endParaRPr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762000" y="4648200"/>
            <a:ext cx="6934200" cy="1066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" y="4622800"/>
            <a:ext cx="662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Enter a single character: a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value of the character entered: </a:t>
            </a:r>
            <a:r>
              <a:rPr lang="en-US" dirty="0" smtClean="0"/>
              <a:t>97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9D4D95C-30EC-4C77-BA5B-F10801EA5AEE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Call Read( ) Methods </a:t>
            </a:r>
            <a:r>
              <a:rPr lang="en-US" dirty="0" smtClean="0"/>
              <a:t>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457200" y="1981200"/>
            <a:ext cx="8001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>
                <a:solidFill>
                  <a:srgbClr val="0000FF"/>
                </a:solidFill>
              </a:rPr>
              <a:t>int</a:t>
            </a:r>
            <a:r>
              <a:rPr lang="en-US" dirty="0"/>
              <a:t> aNumber;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Console.WriteLine</a:t>
            </a:r>
            <a:r>
              <a:rPr lang="en-US" dirty="0" smtClean="0"/>
              <a:t>(</a:t>
            </a:r>
            <a:r>
              <a:rPr lang="en-US" dirty="0"/>
              <a:t>"</a:t>
            </a:r>
            <a:r>
              <a:rPr lang="en-US" dirty="0" smtClean="0"/>
              <a:t>The </a:t>
            </a:r>
            <a:r>
              <a:rPr lang="en-US" dirty="0"/>
              <a:t>value of the character entered: "</a:t>
            </a:r>
            <a:r>
              <a:rPr lang="en-US" dirty="0" smtClean="0"/>
              <a:t> </a:t>
            </a:r>
            <a:endParaRPr lang="en-US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dirty="0"/>
              <a:t>                   + (</a:t>
            </a:r>
            <a:r>
              <a:rPr lang="en-US" dirty="0">
                <a:solidFill>
                  <a:srgbClr val="0000FF"/>
                </a:solidFill>
              </a:rPr>
              <a:t>char</a:t>
            </a:r>
            <a:r>
              <a:rPr lang="en-US" dirty="0"/>
              <a:t>) Console.Read( 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dirty="0"/>
          </a:p>
        </p:txBody>
      </p:sp>
      <p:sp>
        <p:nvSpPr>
          <p:cNvPr id="38919" name="Rectangle 5"/>
          <p:cNvSpPr>
            <a:spLocks noChangeArrowheads="1"/>
          </p:cNvSpPr>
          <p:nvPr/>
        </p:nvSpPr>
        <p:spPr bwMode="auto">
          <a:xfrm>
            <a:off x="762000" y="4648200"/>
            <a:ext cx="6934200" cy="1066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762000" y="4622800"/>
            <a:ext cx="6629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Enter a single character: a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The value of the character entered: a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533400" y="3124200"/>
            <a:ext cx="1676400" cy="990600"/>
          </a:xfrm>
          <a:prstGeom prst="wedgeEllipseCallout">
            <a:avLst>
              <a:gd name="adj1" fmla="val 75423"/>
              <a:gd name="adj2" fmla="val -48812"/>
            </a:avLst>
          </a:prstGeom>
          <a:noFill/>
          <a:ln w="508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66"/>
                </a:solidFill>
              </a:rPr>
              <a:t>Explicit cast</a:t>
            </a:r>
            <a:endParaRPr 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ReadLine(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</a:t>
            </a:r>
            <a:r>
              <a:rPr lang="en-US" dirty="0" smtClean="0">
                <a:solidFill>
                  <a:schemeClr val="accent2"/>
                </a:solidFill>
              </a:rPr>
              <a:t>string</a:t>
            </a:r>
          </a:p>
          <a:p>
            <a:r>
              <a:rPr lang="en-US" dirty="0" smtClean="0"/>
              <a:t>Not overloaded</a:t>
            </a:r>
          </a:p>
          <a:p>
            <a:r>
              <a:rPr lang="en-US" dirty="0" smtClean="0"/>
              <a:t>Returns characters entered up to the enter key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C18B4C-1F9C-4D15-A2D6-C5497EBF365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4191000"/>
            <a:ext cx="6705600" cy="1567127"/>
          </a:xfrm>
          <a:prstGeom prst="rect">
            <a:avLst/>
          </a:prstGeom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981200" y="5715000"/>
            <a:ext cx="5610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3-5 </a:t>
            </a:r>
            <a:r>
              <a:rPr lang="en-US" b="1" dirty="0" smtClean="0"/>
              <a:t>  </a:t>
            </a:r>
            <a:r>
              <a:rPr lang="en-US" dirty="0" err="1" smtClean="0"/>
              <a:t>Console.ReadLine</a:t>
            </a:r>
            <a:r>
              <a:rPr lang="en-US" dirty="0" smtClean="0"/>
              <a:t> </a:t>
            </a:r>
            <a:r>
              <a:rPr lang="en-US" dirty="0"/>
              <a:t>( ) signature</a:t>
            </a:r>
          </a:p>
        </p:txBody>
      </p:sp>
    </p:spTree>
    <p:extLst>
      <p:ext uri="{BB962C8B-B14F-4D97-AF65-F5344CB8AC3E}">
        <p14:creationId xmlns:p14="http://schemas.microsoft.com/office/powerpoint/2010/main" xmlns="" val="15435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32FB77-1EB8-4750-A223-E24B4A89902F}" type="slidenum">
              <a:rPr lang="en-US" sz="1400" smtClean="0"/>
              <a:pPr eaLnBrk="1" hangingPunct="1"/>
              <a:t>27</a:t>
            </a:fld>
            <a:endParaRPr lang="en-US" sz="1400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Call ReadLine( ) Methods</a:t>
            </a:r>
          </a:p>
        </p:txBody>
      </p:sp>
      <p:pic>
        <p:nvPicPr>
          <p:cNvPr id="3994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More versatile than the Read( ) 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Returns all characters up to the enter key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Not overloaded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Always returns a </a:t>
            </a:r>
            <a:r>
              <a:rPr lang="en-US" sz="2800" dirty="0">
                <a:solidFill>
                  <a:schemeClr val="accent2"/>
                </a:solidFill>
              </a:rPr>
              <a:t>string</a:t>
            </a:r>
          </a:p>
          <a:p>
            <a:pPr marL="342900" indent="-342900">
              <a:spcBef>
                <a:spcPts val="900"/>
              </a:spcBef>
              <a:buFontTx/>
              <a:buChar char="•"/>
            </a:pPr>
            <a:r>
              <a:rPr lang="en-US" sz="2800" dirty="0"/>
              <a:t>String value must be parsed </a:t>
            </a:r>
            <a:endParaRPr lang="en-US" sz="2800" dirty="0">
              <a:latin typeface="Courier"/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endParaRPr lang="en-US" sz="2800" dirty="0">
              <a:latin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876361F-1449-49CA-B136-E75A7A9496FF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457200" y="304800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/* AgeIncrementer.cs		Author:	Doyle  */</a:t>
            </a:r>
            <a:endParaRPr lang="en-US" sz="2000" dirty="0">
              <a:solidFill>
                <a:srgbClr val="0000FF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dirty="0"/>
              <a:t> System;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/>
              <a:t> AgeExample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public class</a:t>
            </a:r>
            <a:r>
              <a:rPr lang="en-US" sz="2000" dirty="0"/>
              <a:t> AgeIncrementer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static void</a:t>
            </a:r>
            <a:r>
              <a:rPr lang="en-US" sz="2000" dirty="0"/>
              <a:t> Main(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 age;</a:t>
            </a:r>
            <a:r>
              <a:rPr lang="en-US" sz="2000" dirty="0">
                <a:solidFill>
                  <a:srgbClr val="0000FF"/>
                </a:solidFill>
              </a:rPr>
              <a:t>  </a:t>
            </a: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             string</a:t>
            </a:r>
            <a:r>
              <a:rPr lang="en-US" sz="2000" dirty="0"/>
              <a:t> aValue;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Console.Write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Enter </a:t>
            </a:r>
            <a:r>
              <a:rPr lang="en-US" sz="2000" dirty="0"/>
              <a:t>your age: "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aValue = Console.ReadLine(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age = </a:t>
            </a:r>
            <a:r>
              <a:rPr lang="en-US" sz="2000" dirty="0">
                <a:solidFill>
                  <a:srgbClr val="0000FF"/>
                </a:solidFill>
              </a:rPr>
              <a:t>int</a:t>
            </a:r>
            <a:r>
              <a:rPr lang="en-US" sz="2000" dirty="0"/>
              <a:t>.Parse(aValue);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Console.WriteLine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Your </a:t>
            </a:r>
            <a:r>
              <a:rPr lang="en-US" sz="2000" dirty="0"/>
              <a:t>age next </a:t>
            </a:r>
            <a:r>
              <a:rPr lang="en-US" sz="2000" dirty="0" smtClean="0"/>
              <a:t>year</a:t>
            </a:r>
            <a:r>
              <a:rPr lang="en-US" sz="2000" dirty="0"/>
              <a:t>"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        + "</a:t>
            </a:r>
            <a:r>
              <a:rPr lang="en-US" sz="2000" dirty="0" smtClean="0"/>
              <a:t> </a:t>
            </a:r>
            <a:r>
              <a:rPr lang="en-US" sz="2000" dirty="0"/>
              <a:t>will be {0</a:t>
            </a:r>
            <a:r>
              <a:rPr lang="en-US" sz="2000" dirty="0" smtClean="0"/>
              <a:t>}</a:t>
            </a:r>
            <a:r>
              <a:rPr lang="en-US" sz="2000" dirty="0"/>
              <a:t> "</a:t>
            </a:r>
            <a:r>
              <a:rPr lang="en-US" sz="2000" dirty="0" smtClean="0"/>
              <a:t>, </a:t>
            </a:r>
            <a:r>
              <a:rPr lang="en-US" sz="2000" dirty="0"/>
              <a:t>++age);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</a:t>
            </a:r>
            <a:r>
              <a:rPr lang="en-US" sz="2000" dirty="0" smtClean="0"/>
              <a:t>Console.Read( </a:t>
            </a:r>
            <a:r>
              <a:rPr lang="en-US" sz="2000" dirty="0"/>
              <a:t>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}     }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ReadKey(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Obtains next character entered by user</a:t>
            </a:r>
          </a:p>
          <a:p>
            <a:r>
              <a:rPr lang="en-US" dirty="0" smtClean="0"/>
              <a:t>Used to hold screen</a:t>
            </a:r>
          </a:p>
          <a:p>
            <a:r>
              <a:rPr lang="en-US" dirty="0" smtClean="0"/>
              <a:t>Can be called if you want to allow user to press any key after they finished reading</a:t>
            </a:r>
          </a:p>
          <a:p>
            <a:r>
              <a:rPr lang="en-US" dirty="0" smtClean="0"/>
              <a:t>Not overloaded</a:t>
            </a:r>
          </a:p>
          <a:p>
            <a:pPr marL="0" indent="0">
              <a:buNone/>
            </a:pPr>
            <a:r>
              <a:rPr lang="en-US" dirty="0" smtClean="0"/>
              <a:t>	Console.ReadKey( );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2C18B4C-1F9C-4D15-A2D6-C5497EBF365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999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0A2719-C04B-4EEF-BA3B-C9C69339C915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Explore the use of named and optional parameters with default values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Work through a programming example that illustrates the chapter’s concepts</a:t>
            </a:r>
          </a:p>
          <a:p>
            <a:pPr eaLnBrk="1" hangingPunct="1">
              <a:spcBef>
                <a:spcPct val="60000"/>
              </a:spcBef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59F2C6-94A0-4417-9144-2B0A0D559252}" type="slidenum">
              <a:rPr lang="en-US" sz="1400" smtClean="0"/>
              <a:pPr eaLnBrk="1" hangingPunct="1"/>
              <a:t>30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 Parse( )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62600"/>
            <a:ext cx="12573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8"/>
          <p:cNvSpPr>
            <a:spLocks noChangeArrowheads="1"/>
          </p:cNvSpPr>
          <p:nvPr/>
        </p:nvSpPr>
        <p:spPr bwMode="auto">
          <a:xfrm>
            <a:off x="685800" y="1371600"/>
            <a:ext cx="7848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Predefined static method</a:t>
            </a:r>
          </a:p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All numeric types have a Parse( ) method </a:t>
            </a:r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double</a:t>
            </a:r>
            <a:r>
              <a:rPr lang="en-US" sz="2600" dirty="0"/>
              <a:t>.Parse</a:t>
            </a:r>
            <a:r>
              <a:rPr lang="en-US" sz="2600" dirty="0" smtClean="0"/>
              <a:t>(</a:t>
            </a:r>
            <a:r>
              <a:rPr lang="en-US" sz="2800" dirty="0"/>
              <a:t>"</a:t>
            </a:r>
            <a:r>
              <a:rPr lang="en-US" sz="2600" dirty="0" smtClean="0"/>
              <a:t>string number</a:t>
            </a:r>
            <a:r>
              <a:rPr lang="en-US" sz="2800" dirty="0"/>
              <a:t>"</a:t>
            </a:r>
            <a:r>
              <a:rPr lang="en-US" sz="2600" dirty="0" smtClean="0"/>
              <a:t>)  </a:t>
            </a:r>
            <a:endParaRPr lang="en-US" sz="2600" dirty="0"/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int</a:t>
            </a:r>
            <a:r>
              <a:rPr lang="en-US" sz="2600" dirty="0"/>
              <a:t>.Parse</a:t>
            </a:r>
            <a:r>
              <a:rPr lang="en-US" sz="2600" dirty="0" smtClean="0"/>
              <a:t>(</a:t>
            </a:r>
            <a:r>
              <a:rPr lang="en-US" sz="2800" dirty="0"/>
              <a:t>"</a:t>
            </a:r>
            <a:r>
              <a:rPr lang="en-US" sz="2600" dirty="0" smtClean="0"/>
              <a:t>string number</a:t>
            </a:r>
            <a:r>
              <a:rPr lang="en-US" sz="2800" dirty="0"/>
              <a:t>"</a:t>
            </a:r>
            <a:r>
              <a:rPr lang="en-US" sz="2600" dirty="0" smtClean="0"/>
              <a:t>) </a:t>
            </a:r>
            <a:endParaRPr lang="en-US" sz="2600" dirty="0"/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char</a:t>
            </a:r>
            <a:r>
              <a:rPr lang="en-US" sz="2600" dirty="0"/>
              <a:t>.Parse</a:t>
            </a:r>
            <a:r>
              <a:rPr lang="en-US" sz="2600" dirty="0" smtClean="0"/>
              <a:t>(</a:t>
            </a:r>
            <a:r>
              <a:rPr lang="en-US" sz="2800" dirty="0"/>
              <a:t>"</a:t>
            </a:r>
            <a:r>
              <a:rPr lang="en-US" sz="2600" dirty="0" smtClean="0"/>
              <a:t>string number</a:t>
            </a:r>
            <a:r>
              <a:rPr lang="en-US" sz="2800" dirty="0"/>
              <a:t>"</a:t>
            </a:r>
            <a:r>
              <a:rPr lang="en-US" sz="2600" dirty="0" smtClean="0"/>
              <a:t>) </a:t>
            </a:r>
            <a:endParaRPr lang="en-US" sz="2600" dirty="0"/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>
                <a:solidFill>
                  <a:schemeClr val="accent2"/>
                </a:solidFill>
              </a:rPr>
              <a:t>bool</a:t>
            </a:r>
            <a:r>
              <a:rPr lang="en-US" sz="2600" dirty="0"/>
              <a:t>.Parse</a:t>
            </a:r>
            <a:r>
              <a:rPr lang="en-US" sz="2600" dirty="0" smtClean="0"/>
              <a:t>(</a:t>
            </a:r>
            <a:r>
              <a:rPr lang="en-US" sz="2800" dirty="0"/>
              <a:t>"</a:t>
            </a:r>
            <a:r>
              <a:rPr lang="en-US" sz="2600" dirty="0" smtClean="0"/>
              <a:t>string number</a:t>
            </a:r>
            <a:r>
              <a:rPr lang="en-US" sz="2800" dirty="0"/>
              <a:t>"</a:t>
            </a:r>
            <a:r>
              <a:rPr lang="en-US" sz="2600" dirty="0" smtClean="0"/>
              <a:t>) </a:t>
            </a:r>
            <a:endParaRPr lang="en-US" sz="2600" dirty="0"/>
          </a:p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Expects string argument</a:t>
            </a:r>
          </a:p>
          <a:p>
            <a:pPr marL="742950" lvl="1" indent="-285750">
              <a:spcBef>
                <a:spcPct val="35000"/>
              </a:spcBef>
              <a:buFontTx/>
              <a:buChar char="–"/>
            </a:pPr>
            <a:r>
              <a:rPr lang="en-US" sz="2600" dirty="0"/>
              <a:t>Argument must be a number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en-US" sz="2600" dirty="0"/>
              <a:t>– </a:t>
            </a:r>
            <a:r>
              <a:rPr lang="en-US" sz="2600" dirty="0">
                <a:solidFill>
                  <a:schemeClr val="accent2"/>
                </a:solidFill>
              </a:rPr>
              <a:t>string</a:t>
            </a:r>
            <a:r>
              <a:rPr lang="en-US" sz="2600" dirty="0"/>
              <a:t> format</a:t>
            </a:r>
          </a:p>
          <a:p>
            <a:pPr marL="342900" indent="-342900">
              <a:spcBef>
                <a:spcPct val="35000"/>
              </a:spcBef>
              <a:buFontTx/>
              <a:buChar char="•"/>
            </a:pPr>
            <a:r>
              <a:rPr lang="en-US" sz="2800" dirty="0"/>
              <a:t>Returns the number (or </a:t>
            </a:r>
            <a:r>
              <a:rPr lang="en-US" sz="2800" dirty="0">
                <a:solidFill>
                  <a:schemeClr val="accent2"/>
                </a:solidFill>
              </a:rPr>
              <a:t>char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2"/>
                </a:solidFill>
              </a:rPr>
              <a:t>bool</a:t>
            </a:r>
            <a:r>
              <a:rPr lang="en-US" sz="2800" dirty="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5935FD-53F3-4AE1-9EB5-719EA32899D0}" type="slidenum">
              <a:rPr lang="en-US" sz="1400" smtClean="0"/>
              <a:pPr eaLnBrk="1" hangingPunct="1"/>
              <a:t>31</a:t>
            </a:fld>
            <a:endParaRPr lang="en-US" sz="1400" dirty="0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457200" y="304800"/>
            <a:ext cx="7772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339966"/>
                </a:solidFill>
              </a:rPr>
              <a:t>/* SquareInputValue.cs		Author:  Doyle  */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using</a:t>
            </a:r>
            <a:r>
              <a:rPr lang="en-US" sz="2000" dirty="0"/>
              <a:t> System;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>
                <a:solidFill>
                  <a:srgbClr val="0000FF"/>
                </a:solidFill>
              </a:rPr>
              <a:t>namespace</a:t>
            </a:r>
            <a:r>
              <a:rPr lang="en-US" sz="2000" dirty="0"/>
              <a:t> Square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 SquareInputValue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 Main(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inputStringValue;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 aValue, result;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Console.Write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Enter </a:t>
            </a:r>
            <a:r>
              <a:rPr lang="en-US" sz="2000" dirty="0"/>
              <a:t>a value to be squared: "</a:t>
            </a:r>
            <a:r>
              <a:rPr lang="en-US" sz="2000" dirty="0" smtClean="0"/>
              <a:t>);</a:t>
            </a: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inputStringValue = Console.ReadLine(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aValue = </a:t>
            </a:r>
            <a:r>
              <a:rPr lang="en-US" sz="2000" dirty="0">
                <a:solidFill>
                  <a:srgbClr val="0000FF"/>
                </a:solidFill>
              </a:rPr>
              <a:t>double</a:t>
            </a:r>
            <a:r>
              <a:rPr lang="en-US" sz="2000" dirty="0"/>
              <a:t>.Parse(inputStringValue);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result = Math.Pow(aValue, 2);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     Console.WriteLine</a:t>
            </a:r>
            <a:r>
              <a:rPr lang="en-US" sz="2000" dirty="0" smtClean="0"/>
              <a:t>(</a:t>
            </a:r>
            <a:r>
              <a:rPr lang="en-US" sz="2000" dirty="0"/>
              <a:t>"</a:t>
            </a:r>
            <a:r>
              <a:rPr lang="en-US" sz="2000" dirty="0" smtClean="0"/>
              <a:t>{</a:t>
            </a:r>
            <a:r>
              <a:rPr lang="en-US" sz="2000" dirty="0"/>
              <a:t>0} squared is {1</a:t>
            </a:r>
            <a:r>
              <a:rPr lang="en-US" sz="2000" dirty="0" smtClean="0"/>
              <a:t>}</a:t>
            </a:r>
            <a:r>
              <a:rPr lang="en-US" sz="2000" dirty="0"/>
              <a:t> "</a:t>
            </a:r>
            <a:r>
              <a:rPr lang="en-US" sz="2000" dirty="0" smtClean="0"/>
              <a:t>, </a:t>
            </a:r>
            <a:r>
              <a:rPr lang="en-US" sz="2000" dirty="0"/>
              <a:t>aValue, result); </a:t>
            </a:r>
            <a:endParaRPr lang="en-US" sz="2000" dirty="0" smtClean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	</a:t>
            </a:r>
            <a:r>
              <a:rPr lang="en-US" sz="2000" dirty="0" smtClean="0"/>
              <a:t>  	Console.ReadKey( );   </a:t>
            </a:r>
            <a:endParaRPr lang="en-US" sz="20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000" dirty="0"/>
              <a:t>         }     </a:t>
            </a:r>
            <a:r>
              <a:rPr lang="en-US" sz="2000" dirty="0" smtClean="0"/>
              <a:t>  </a:t>
            </a:r>
            <a:r>
              <a:rPr lang="en-US" sz="2000" dirty="0"/>
              <a:t>}  </a:t>
            </a:r>
            <a:r>
              <a:rPr lang="en-US" sz="2000" dirty="0" smtClean="0"/>
              <a:t>    }                </a:t>
            </a:r>
            <a:r>
              <a:rPr lang="en-US" sz="2000" dirty="0" smtClean="0">
                <a:solidFill>
                  <a:schemeClr val="accent1"/>
                </a:solidFill>
              </a:rPr>
              <a:t>// Curly braces should be lined up</a:t>
            </a:r>
            <a:endParaRPr lang="en-US" sz="20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EB83C4C-32E0-493E-8DED-BF20FE5ECAB2}" type="slidenum">
              <a:rPr lang="en-US" sz="1400" smtClean="0"/>
              <a:pPr eaLnBrk="1" hangingPunct="1"/>
              <a:t>32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Call Parse( )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Rectangle 11"/>
          <p:cNvSpPr>
            <a:spLocks noChangeArrowheads="1"/>
          </p:cNvSpPr>
          <p:nvPr/>
        </p:nvSpPr>
        <p:spPr bwMode="auto">
          <a:xfrm>
            <a:off x="685800" y="1981200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sValue = </a:t>
            </a:r>
            <a:r>
              <a:rPr lang="en-US" sz="2000" dirty="0"/>
              <a:t>" </a:t>
            </a:r>
            <a:r>
              <a:rPr lang="en-US" sz="2200" dirty="0" smtClean="0"/>
              <a:t>true</a:t>
            </a:r>
            <a:r>
              <a:rPr lang="en-US" sz="2000" dirty="0"/>
              <a:t> "</a:t>
            </a:r>
            <a:r>
              <a:rPr lang="en-US" sz="2200" dirty="0" smtClean="0"/>
              <a:t>;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Console.WriteLine (</a:t>
            </a:r>
            <a:r>
              <a:rPr lang="en-US" sz="2200" dirty="0">
                <a:solidFill>
                  <a:srgbClr val="0000FF"/>
                </a:solidFill>
              </a:rPr>
              <a:t>bool</a:t>
            </a:r>
            <a:r>
              <a:rPr lang="en-US" sz="2200" dirty="0"/>
              <a:t>.Parse(sValue));     </a:t>
            </a:r>
            <a:r>
              <a:rPr lang="en-US" sz="2200" dirty="0">
                <a:solidFill>
                  <a:srgbClr val="339966"/>
                </a:solidFill>
              </a:rPr>
              <a:t>// displays True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strValue = </a:t>
            </a:r>
            <a:r>
              <a:rPr lang="en-US" sz="2000" dirty="0"/>
              <a:t>"</a:t>
            </a:r>
            <a:r>
              <a:rPr lang="en-US" sz="2200" dirty="0" smtClean="0"/>
              <a:t>q</a:t>
            </a:r>
            <a:r>
              <a:rPr lang="en-US" sz="2000" dirty="0"/>
              <a:t>"</a:t>
            </a:r>
            <a:r>
              <a:rPr lang="en-US" sz="2200" dirty="0" smtClean="0"/>
              <a:t>;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Console.WriteLine(</a:t>
            </a:r>
            <a:r>
              <a:rPr lang="en-US" sz="2200" dirty="0">
                <a:solidFill>
                  <a:srgbClr val="0000FF"/>
                </a:solidFill>
              </a:rPr>
              <a:t>char</a:t>
            </a:r>
            <a:r>
              <a:rPr lang="en-US" sz="2200" dirty="0"/>
              <a:t>.Parse(strValue));    </a:t>
            </a:r>
            <a:r>
              <a:rPr lang="en-US" sz="2200" dirty="0">
                <a:solidFill>
                  <a:srgbClr val="339966"/>
                </a:solidFill>
              </a:rPr>
              <a:t>// displays 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DCF9B1-C003-4743-AA4E-D57372E55905}" type="slidenum">
              <a:rPr lang="en-US" sz="1400" smtClean="0"/>
              <a:pPr eaLnBrk="1" hangingPunct="1"/>
              <a:t>33</a:t>
            </a:fld>
            <a:endParaRPr lang="en-US" sz="14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Call Parse( ) with Incompatible Value</a:t>
            </a:r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85800" y="19050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Console.WriteLine(</a:t>
            </a:r>
            <a:r>
              <a:rPr lang="en-US" sz="2800" dirty="0">
                <a:solidFill>
                  <a:schemeClr val="accent2"/>
                </a:solidFill>
              </a:rPr>
              <a:t>char</a:t>
            </a:r>
            <a:r>
              <a:rPr lang="en-US" sz="2800" dirty="0"/>
              <a:t>.Parse(sValue));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800" dirty="0"/>
              <a:t>            when sValue referenced “True” </a:t>
            </a:r>
          </a:p>
        </p:txBody>
      </p:sp>
      <p:sp>
        <p:nvSpPr>
          <p:cNvPr id="45063" name="Rectangle 12"/>
          <p:cNvSpPr>
            <a:spLocks noChangeArrowheads="1"/>
          </p:cNvSpPr>
          <p:nvPr/>
        </p:nvSpPr>
        <p:spPr bwMode="auto">
          <a:xfrm>
            <a:off x="990600" y="5791200"/>
            <a:ext cx="66167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3-6 </a:t>
            </a:r>
            <a:r>
              <a:rPr lang="en-US" b="1" dirty="0" smtClean="0"/>
              <a:t> </a:t>
            </a:r>
            <a:r>
              <a:rPr lang="en-US" dirty="0" err="1" smtClean="0"/>
              <a:t>System.FormatException</a:t>
            </a:r>
            <a:r>
              <a:rPr lang="en-US" dirty="0" smtClean="0"/>
              <a:t> </a:t>
            </a:r>
            <a:r>
              <a:rPr lang="en-US" dirty="0"/>
              <a:t>run-time error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2971800"/>
            <a:ext cx="6553200" cy="2914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7ECA1F-DC35-4075-AFEE-B8BDF4062240}" type="slidenum">
              <a:rPr lang="en-US" sz="1400" smtClean="0"/>
              <a:pPr eaLnBrk="1" hangingPunct="1"/>
              <a:t>34</a:t>
            </a:fld>
            <a:endParaRPr lang="en-US" sz="1400" dirty="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Convert Class</a:t>
            </a:r>
            <a:endParaRPr lang="en-US" b="1" dirty="0" smtClean="0"/>
          </a:p>
        </p:txBody>
      </p:sp>
      <p:pic>
        <p:nvPicPr>
          <p:cNvPr id="460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609600" y="1676400"/>
            <a:ext cx="7848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ts val="700"/>
              </a:spcBef>
              <a:buFontTx/>
              <a:buChar char="•"/>
            </a:pPr>
            <a:r>
              <a:rPr lang="en-US" sz="2800" dirty="0"/>
              <a:t>More than one way to convert from one base type to another 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System </a:t>
            </a:r>
            <a:r>
              <a:rPr lang="en-US" dirty="0">
                <a:solidFill>
                  <a:schemeClr val="accent2"/>
                </a:solidFill>
              </a:rPr>
              <a:t>namespace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— </a:t>
            </a:r>
            <a:r>
              <a:rPr lang="en-US" dirty="0"/>
              <a:t>Convert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cs typeface="Times New Roman" pitchFamily="18" charset="0"/>
              </a:rPr>
              <a:t>— </a:t>
            </a: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 methods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Convert.ToDouble(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Convert.ToDecimal(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Convert.ToInt32( )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Convert.ToBoolean( ) </a:t>
            </a:r>
          </a:p>
          <a:p>
            <a:pPr marL="742950" lvl="1" indent="-285750">
              <a:lnSpc>
                <a:spcPct val="95000"/>
              </a:lnSpc>
              <a:spcBef>
                <a:spcPts val="700"/>
              </a:spcBef>
              <a:buFontTx/>
              <a:buChar char="–"/>
            </a:pPr>
            <a:r>
              <a:rPr lang="en-US" dirty="0"/>
              <a:t>Convert.ToChar( )</a:t>
            </a:r>
          </a:p>
          <a:p>
            <a:pPr marL="342900" indent="-342900">
              <a:lnSpc>
                <a:spcPct val="95000"/>
              </a:lnSpc>
              <a:spcBef>
                <a:spcPts val="700"/>
              </a:spcBef>
            </a:pPr>
            <a:r>
              <a:rPr lang="en-US" sz="1800" dirty="0">
                <a:solidFill>
                  <a:srgbClr val="0000FF"/>
                </a:solidFill>
              </a:rPr>
              <a:t>			</a:t>
            </a:r>
            <a:r>
              <a:rPr lang="en-US" dirty="0">
                <a:solidFill>
                  <a:schemeClr val="accent2"/>
                </a:solidFill>
              </a:rPr>
              <a:t>int</a:t>
            </a:r>
            <a:r>
              <a:rPr lang="en-US" dirty="0"/>
              <a:t> newValue = Convert.ToInt32(</a:t>
            </a: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Value);</a:t>
            </a:r>
          </a:p>
          <a:p>
            <a:pPr marL="742950" lvl="1" indent="-285750">
              <a:lnSpc>
                <a:spcPct val="88000"/>
              </a:lnSpc>
              <a:spcBef>
                <a:spcPts val="700"/>
              </a:spcBef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/>
              <a:t>Methods in the Math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1345" y="838200"/>
            <a:ext cx="5520655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3-2  </a:t>
            </a:r>
            <a:r>
              <a:rPr lang="en-US" dirty="0" smtClean="0"/>
              <a:t>Math</a:t>
            </a:r>
          </a:p>
          <a:p>
            <a:r>
              <a:rPr lang="en-US" dirty="0"/>
              <a:t> </a:t>
            </a:r>
            <a:r>
              <a:rPr lang="en-US" dirty="0" smtClean="0"/>
              <a:t>  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01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52800" y="914400"/>
            <a:ext cx="503004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Math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3-2  </a:t>
            </a:r>
            <a:r>
              <a:rPr lang="en-US" dirty="0" smtClean="0"/>
              <a:t>Math</a:t>
            </a:r>
          </a:p>
          <a:p>
            <a:r>
              <a:rPr lang="en-US" dirty="0"/>
              <a:t> </a:t>
            </a:r>
            <a:r>
              <a:rPr lang="en-US" dirty="0" smtClean="0"/>
              <a:t>  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08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E910CE-B3A5-451B-9512-557EADD19342}" type="slidenum">
              <a:rPr lang="en-US" sz="1400" smtClean="0"/>
              <a:pPr eaLnBrk="1" hangingPunct="1"/>
              <a:t>37</a:t>
            </a:fld>
            <a:endParaRPr lang="en-US" sz="1400" dirty="0" smtClean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Math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33449"/>
            <a:ext cx="5732769" cy="531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3-2  </a:t>
            </a:r>
            <a:r>
              <a:rPr lang="en-US" dirty="0" smtClean="0"/>
              <a:t>Math</a:t>
            </a:r>
          </a:p>
          <a:p>
            <a:r>
              <a:rPr lang="en-US" dirty="0"/>
              <a:t> </a:t>
            </a:r>
            <a:r>
              <a:rPr lang="en-US" dirty="0" smtClean="0"/>
              <a:t>  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884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B3EF3D-6648-49D7-9637-ABCE81E32FDC}" type="slidenum">
              <a:rPr lang="en-US" sz="1400" smtClean="0"/>
              <a:pPr eaLnBrk="1" hangingPunct="1"/>
              <a:t>38</a:t>
            </a:fld>
            <a:endParaRPr lang="en-US" sz="1400" dirty="0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19232" y="923443"/>
            <a:ext cx="5762768" cy="525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dirty="0" smtClean="0"/>
              <a:t>Math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533878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 3-2  </a:t>
            </a:r>
            <a:r>
              <a:rPr lang="en-US" dirty="0" smtClean="0"/>
              <a:t>Math</a:t>
            </a:r>
          </a:p>
          <a:p>
            <a:r>
              <a:rPr lang="en-US" dirty="0"/>
              <a:t> </a:t>
            </a:r>
            <a:r>
              <a:rPr lang="en-US" dirty="0" smtClean="0"/>
              <a:t>  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538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4C58CD5-5F21-4C8B-8E3D-32B6F3C41AA9}" type="slidenum">
              <a:rPr lang="en-US" sz="1400" smtClean="0"/>
              <a:pPr eaLnBrk="1" hangingPunct="1"/>
              <a:t>39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Math( ) Class </a:t>
            </a:r>
          </a:p>
        </p:txBody>
      </p:sp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aValue = 78.926;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result1,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result2;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result1 = Math.Floor(aValue);      </a:t>
            </a:r>
            <a:r>
              <a:rPr lang="en-US" sz="2200" dirty="0">
                <a:solidFill>
                  <a:srgbClr val="339966"/>
                </a:solidFill>
              </a:rPr>
              <a:t>// result1 = 78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result2 = Math.Sqrt(aValue);       </a:t>
            </a:r>
            <a:r>
              <a:rPr lang="en-US" sz="2200" dirty="0">
                <a:solidFill>
                  <a:srgbClr val="339966"/>
                </a:solidFill>
              </a:rPr>
              <a:t>// result2 = 8.88403061678651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Console.Write</a:t>
            </a:r>
            <a:r>
              <a:rPr lang="en-US" sz="2200" dirty="0" smtClean="0"/>
              <a:t>("aValue </a:t>
            </a:r>
            <a:r>
              <a:rPr lang="en-US" sz="2200" dirty="0"/>
              <a:t>rounded to 2 decimal </a:t>
            </a:r>
            <a:r>
              <a:rPr lang="en-US" sz="2200" dirty="0" smtClean="0"/>
              <a:t>places"</a:t>
            </a:r>
            <a:endParaRPr lang="en-US" sz="2200" dirty="0"/>
          </a:p>
          <a:p>
            <a:pPr marL="342900" indent="-342900">
              <a:spcBef>
                <a:spcPct val="20000"/>
              </a:spcBef>
            </a:pPr>
            <a:r>
              <a:rPr lang="en-US" sz="2200" dirty="0"/>
              <a:t>               + </a:t>
            </a:r>
            <a:r>
              <a:rPr lang="en-US" sz="2200" dirty="0" smtClean="0"/>
              <a:t>" </a:t>
            </a:r>
            <a:r>
              <a:rPr lang="en-US" sz="2200" dirty="0"/>
              <a:t>is {0</a:t>
            </a:r>
            <a:r>
              <a:rPr lang="en-US" sz="2200" dirty="0" smtClean="0"/>
              <a:t>}", </a:t>
            </a:r>
            <a:r>
              <a:rPr lang="en-US" sz="2200" dirty="0"/>
              <a:t>Math.Round(aValue, 2));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sz="2200" dirty="0"/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457200" y="5257800"/>
            <a:ext cx="4419600" cy="1066800"/>
          </a:xfrm>
          <a:prstGeom prst="wedgeEllipseCallout">
            <a:avLst>
              <a:gd name="adj1" fmla="val 50037"/>
              <a:gd name="adj2" fmla="val -10851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aValue rounded to 2 decimal places is 78.93 </a:t>
            </a:r>
          </a:p>
        </p:txBody>
      </p:sp>
      <p:sp>
        <p:nvSpPr>
          <p:cNvPr id="20488" name="AutoShape 7"/>
          <p:cNvSpPr>
            <a:spLocks noChangeArrowheads="1"/>
          </p:cNvSpPr>
          <p:nvPr/>
        </p:nvSpPr>
        <p:spPr bwMode="auto">
          <a:xfrm>
            <a:off x="5029200" y="1752600"/>
            <a:ext cx="2895600" cy="990600"/>
          </a:xfrm>
          <a:prstGeom prst="wedgeEllipseCallout">
            <a:avLst>
              <a:gd name="adj1" fmla="val -84241"/>
              <a:gd name="adj2" fmla="val 106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Each call returns a value</a:t>
            </a:r>
          </a:p>
        </p:txBody>
      </p:sp>
    </p:spTree>
    <p:extLst>
      <p:ext uri="{BB962C8B-B14F-4D97-AF65-F5344CB8AC3E}">
        <p14:creationId xmlns:p14="http://schemas.microsoft.com/office/powerpoint/2010/main" xmlns="" val="24900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29EEDB-554A-4490-ABE8-489FD7ED865E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Anatomy of a Method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Methods defined inside classes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Group program statements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Based on functionality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Called one or more times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All programs consist of at least one method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Main( ) </a:t>
            </a:r>
          </a:p>
          <a:p>
            <a:pPr lvl="2" eaLnBrk="1" hangingPunct="1">
              <a:spcBef>
                <a:spcPct val="40000"/>
              </a:spcBef>
            </a:pPr>
            <a:r>
              <a:rPr lang="en-US" dirty="0" smtClean="0"/>
              <a:t>User-defined method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A36150-3E24-449B-8798-B42BE6314FF9}" type="slidenum">
              <a:rPr lang="en-US" sz="1400" smtClean="0"/>
              <a:pPr eaLnBrk="1" hangingPunct="1"/>
              <a:t>40</a:t>
            </a:fld>
            <a:endParaRPr lang="en-US" sz="1400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Method Calls That Return Values</a:t>
            </a:r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1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aValue = 200;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2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bValue = 896;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3</a:t>
            </a:r>
            <a:r>
              <a:rPr lang="en-US" sz="2200" dirty="0"/>
              <a:t>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result;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4</a:t>
            </a:r>
            <a:r>
              <a:rPr lang="en-US" sz="2200" dirty="0"/>
              <a:t>    result = Math.Max(aValue, bValue);   </a:t>
            </a:r>
            <a:r>
              <a:rPr lang="en-US" sz="2200" dirty="0">
                <a:solidFill>
                  <a:srgbClr val="339966"/>
                </a:solidFill>
              </a:rPr>
              <a:t>// result = 896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5</a:t>
            </a:r>
            <a:r>
              <a:rPr lang="en-US" sz="2200" dirty="0"/>
              <a:t>    result += bValue *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6</a:t>
            </a:r>
            <a:r>
              <a:rPr lang="en-US" sz="2200" dirty="0"/>
              <a:t>                    Math.Max(aValue, bValue) –  aValue; 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// result = 896 + (896 * 896  - 200)                      (result = 803512)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7</a:t>
            </a:r>
            <a:r>
              <a:rPr lang="en-US" sz="2200" dirty="0"/>
              <a:t>    Console.WriteLine</a:t>
            </a:r>
            <a:r>
              <a:rPr lang="en-US" sz="2200" dirty="0" smtClean="0"/>
              <a:t>("Largest </a:t>
            </a:r>
            <a:r>
              <a:rPr lang="en-US" sz="2200" dirty="0"/>
              <a:t>value between {0} </a:t>
            </a:r>
            <a:r>
              <a:rPr lang="en-US" sz="2200" dirty="0" smtClean="0"/>
              <a:t>" 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Line 8</a:t>
            </a:r>
            <a:r>
              <a:rPr lang="en-US" sz="2200" dirty="0"/>
              <a:t>                                     + </a:t>
            </a:r>
            <a:r>
              <a:rPr lang="en-US" sz="2200" dirty="0" smtClean="0"/>
              <a:t>"and </a:t>
            </a:r>
            <a:r>
              <a:rPr lang="en-US" sz="2200" dirty="0"/>
              <a:t>{1} is {2</a:t>
            </a:r>
            <a:r>
              <a:rPr lang="en-US" sz="2200" dirty="0" smtClean="0"/>
              <a:t>}", </a:t>
            </a:r>
            <a:r>
              <a:rPr lang="en-US" sz="2200" dirty="0"/>
              <a:t>aValue, bValue,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200" dirty="0">
                <a:solidFill>
                  <a:srgbClr val="339966"/>
                </a:solidFill>
              </a:rPr>
              <a:t>Line 9</a:t>
            </a:r>
            <a:r>
              <a:rPr lang="en-US" sz="2200" dirty="0"/>
              <a:t>                                     Math.Max(aValue, bValue));</a:t>
            </a:r>
          </a:p>
        </p:txBody>
      </p:sp>
      <p:sp>
        <p:nvSpPr>
          <p:cNvPr id="21511" name="AutoShape 8"/>
          <p:cNvSpPr>
            <a:spLocks noChangeArrowheads="1"/>
          </p:cNvSpPr>
          <p:nvPr/>
        </p:nvSpPr>
        <p:spPr bwMode="auto">
          <a:xfrm>
            <a:off x="4114800" y="1600200"/>
            <a:ext cx="3429000" cy="838200"/>
          </a:xfrm>
          <a:prstGeom prst="wedgeEllipseCallout">
            <a:avLst>
              <a:gd name="adj1" fmla="val -75648"/>
              <a:gd name="adj2" fmla="val 100949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In an assignment statement</a:t>
            </a:r>
          </a:p>
        </p:txBody>
      </p:sp>
      <p:sp>
        <p:nvSpPr>
          <p:cNvPr id="21512" name="AutoShape 9"/>
          <p:cNvSpPr>
            <a:spLocks noChangeArrowheads="1"/>
          </p:cNvSpPr>
          <p:nvPr/>
        </p:nvSpPr>
        <p:spPr bwMode="auto">
          <a:xfrm>
            <a:off x="4648200" y="3276600"/>
            <a:ext cx="4038600" cy="457200"/>
          </a:xfrm>
          <a:prstGeom prst="wedgeEllipseCallout">
            <a:avLst>
              <a:gd name="adj1" fmla="val -67282"/>
              <a:gd name="adj2" fmla="val 1354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Part of arithmetic expression</a:t>
            </a:r>
          </a:p>
        </p:txBody>
      </p:sp>
      <p:sp>
        <p:nvSpPr>
          <p:cNvPr id="21513" name="AutoShape 10"/>
          <p:cNvSpPr>
            <a:spLocks noChangeArrowheads="1"/>
          </p:cNvSpPr>
          <p:nvPr/>
        </p:nvSpPr>
        <p:spPr bwMode="auto">
          <a:xfrm>
            <a:off x="1371600" y="5334000"/>
            <a:ext cx="2895600" cy="838200"/>
          </a:xfrm>
          <a:prstGeom prst="wedgeEllipseCallout">
            <a:avLst>
              <a:gd name="adj1" fmla="val 55704"/>
              <a:gd name="adj2" fmla="val -26704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Argument to another method call</a:t>
            </a:r>
          </a:p>
        </p:txBody>
      </p:sp>
    </p:spTree>
    <p:extLst>
      <p:ext uri="{BB962C8B-B14F-4D97-AF65-F5344CB8AC3E}">
        <p14:creationId xmlns:p14="http://schemas.microsoft.com/office/powerpoint/2010/main" xmlns="" val="20804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08989D-0300-403C-A6AF-3AA307E8A5DD}" type="slidenum">
              <a:rPr lang="en-US" sz="1400" smtClean="0"/>
              <a:pPr eaLnBrk="1" hangingPunct="1"/>
              <a:t>41</a:t>
            </a:fld>
            <a:endParaRPr lang="en-US" sz="1400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Your Own Class Methods</a:t>
            </a:r>
            <a:r>
              <a:rPr lang="en-US" sz="4000" dirty="0" smtClean="0"/>
              <a:t> 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21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609600" y="1981200"/>
            <a:ext cx="7848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[modifier(s)] returnType  MethodName ( parameterList )</a:t>
            </a:r>
          </a:p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{ </a:t>
            </a:r>
          </a:p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>
                <a:solidFill>
                  <a:srgbClr val="339966"/>
                </a:solidFill>
              </a:rPr>
              <a:t>	// body of method - consisting of executable statements   </a:t>
            </a:r>
          </a:p>
          <a:p>
            <a:pPr marL="342900" indent="-342900">
              <a:lnSpc>
                <a:spcPct val="88000"/>
              </a:lnSpc>
              <a:spcBef>
                <a:spcPts val="1650"/>
              </a:spcBef>
            </a:pPr>
            <a:r>
              <a:rPr lang="en-US" dirty="0"/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void</a:t>
            </a:r>
            <a:r>
              <a:rPr lang="en-US" sz="2800" dirty="0"/>
              <a:t> Methods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/>
              <a:t>Simplest to write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/>
              <a:t>No return statement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68647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EFD8C3-23B1-41A3-9181-4486ED4BC6A1}" type="slidenum">
              <a:rPr lang="en-US" sz="1400" smtClean="0"/>
              <a:pPr eaLnBrk="1" hangingPunct="1"/>
              <a:t>42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 </a:t>
            </a:r>
            <a:r>
              <a:rPr lang="en-US" dirty="0" smtClean="0"/>
              <a:t>Writing Your Own Class Methods – void Types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057400"/>
            <a:ext cx="77724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public 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DisplayInstructions(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Console.WriteLine("This program will determine how "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+ "much carpet to purchase.");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Console.WriteLine("You will be asked to enter the "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+ " size of the room and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Console.WriteLine("the price of the carpet, "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+ "in price per square yards.");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</a:pPr>
            <a:endParaRPr lang="en-US" sz="22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23558" name="AutoShape 5"/>
          <p:cNvSpPr>
            <a:spLocks noChangeArrowheads="1"/>
          </p:cNvSpPr>
          <p:nvPr/>
        </p:nvSpPr>
        <p:spPr bwMode="auto">
          <a:xfrm>
            <a:off x="533400" y="1148118"/>
            <a:ext cx="1447800" cy="680682"/>
          </a:xfrm>
          <a:prstGeom prst="wedgeEllipseCallout">
            <a:avLst>
              <a:gd name="adj1" fmla="val 32185"/>
              <a:gd name="adj2" fmla="val 8177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class method</a:t>
            </a:r>
          </a:p>
        </p:txBody>
      </p:sp>
      <p:sp>
        <p:nvSpPr>
          <p:cNvPr id="23559" name="AutoShape 6"/>
          <p:cNvSpPr>
            <a:spLocks noChangeArrowheads="1"/>
          </p:cNvSpPr>
          <p:nvPr/>
        </p:nvSpPr>
        <p:spPr bwMode="auto">
          <a:xfrm>
            <a:off x="5486400" y="1750894"/>
            <a:ext cx="3200400" cy="1144706"/>
          </a:xfrm>
          <a:prstGeom prst="wedgeEllipseCallout">
            <a:avLst>
              <a:gd name="adj1" fmla="val -61116"/>
              <a:gd name="adj2" fmla="val -2848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 smtClean="0"/>
              <a:t>Call </a:t>
            </a:r>
            <a:r>
              <a:rPr lang="en-US" sz="1800" dirty="0"/>
              <a:t>to this method looks like:</a:t>
            </a:r>
          </a:p>
          <a:p>
            <a:pPr algn="ctr"/>
            <a:r>
              <a:rPr lang="en-US" sz="1800" dirty="0"/>
              <a:t>DisplayInstructions( );</a:t>
            </a:r>
          </a:p>
        </p:txBody>
      </p:sp>
    </p:spTree>
    <p:extLst>
      <p:ext uri="{BB962C8B-B14F-4D97-AF65-F5344CB8AC3E}">
        <p14:creationId xmlns:p14="http://schemas.microsoft.com/office/powerpoint/2010/main" xmlns="" val="7203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D49512-1916-4EA9-9E3E-1324A5F032E0}" type="slidenum">
              <a:rPr lang="en-US" sz="1400" smtClean="0"/>
              <a:pPr eaLnBrk="1" hangingPunct="1"/>
              <a:t>43</a:t>
            </a:fld>
            <a:endParaRPr lang="en-US" sz="1400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Your Own Class Methods – void Types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10"/>
          <p:cNvSpPr>
            <a:spLocks noChangeArrowheads="1"/>
          </p:cNvSpPr>
          <p:nvPr/>
        </p:nvSpPr>
        <p:spPr bwMode="auto"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public static void</a:t>
            </a:r>
            <a:r>
              <a:rPr lang="en-US" sz="2200" dirty="0"/>
              <a:t> DisplayResults(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squareYards,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 </a:t>
            </a:r>
            <a:r>
              <a:rPr lang="en-US" sz="2200" dirty="0" smtClean="0"/>
              <a:t>		      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</a:t>
            </a:r>
            <a:r>
              <a:rPr lang="en-US" sz="2200" dirty="0"/>
              <a:t>pricePerSquareYard)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Console.Write</a:t>
            </a:r>
            <a:r>
              <a:rPr lang="en-US" sz="2200" dirty="0" smtClean="0"/>
              <a:t>("Total </a:t>
            </a:r>
            <a:r>
              <a:rPr lang="en-US" sz="2200" dirty="0"/>
              <a:t>Square Yards needed: 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Console.WriteLine</a:t>
            </a:r>
            <a:r>
              <a:rPr lang="en-US" sz="2200" dirty="0" smtClean="0"/>
              <a:t>("{</a:t>
            </a:r>
            <a:r>
              <a:rPr lang="en-US" sz="2200" dirty="0"/>
              <a:t>0:N2</a:t>
            </a:r>
            <a:r>
              <a:rPr lang="en-US" sz="2200" dirty="0" smtClean="0"/>
              <a:t>}", </a:t>
            </a:r>
            <a:r>
              <a:rPr lang="en-US" sz="2200" dirty="0"/>
              <a:t>squareYards);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Console.Write</a:t>
            </a:r>
            <a:r>
              <a:rPr lang="en-US" sz="2200" dirty="0" smtClean="0"/>
              <a:t>("Total </a:t>
            </a:r>
            <a:r>
              <a:rPr lang="en-US" sz="2200" dirty="0"/>
              <a:t>Cost at {0:C} </a:t>
            </a:r>
            <a:r>
              <a:rPr lang="en-US" sz="2200" dirty="0" smtClean="0"/>
              <a:t>", </a:t>
            </a:r>
            <a:r>
              <a:rPr lang="en-US" sz="2200" dirty="0"/>
              <a:t>pricePerSquareYard); 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Console.WriteLine</a:t>
            </a:r>
            <a:r>
              <a:rPr lang="en-US" sz="2200" dirty="0" smtClean="0"/>
              <a:t>(" </a:t>
            </a:r>
            <a:r>
              <a:rPr lang="en-US" sz="2200" dirty="0"/>
              <a:t>per Square Yard: {0:C</a:t>
            </a:r>
            <a:r>
              <a:rPr lang="en-US" sz="2200" dirty="0" smtClean="0"/>
              <a:t>}",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(squareYards * pricePerSquareYard));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solidFill>
                  <a:schemeClr val="accent2"/>
                </a:solidFill>
              </a:rPr>
              <a:t>static</a:t>
            </a:r>
            <a:r>
              <a:rPr lang="en-US" dirty="0"/>
              <a:t> method called from within the class where it resides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  <a:buFontTx/>
              <a:buChar char="•"/>
            </a:pPr>
            <a:r>
              <a:rPr lang="en-US" dirty="0"/>
              <a:t>To invoke method </a:t>
            </a:r>
            <a:r>
              <a:rPr lang="en-US" sz="3600" dirty="0"/>
              <a:t>→ </a:t>
            </a:r>
            <a:r>
              <a:rPr lang="en-US" dirty="0"/>
              <a:t>DisplayResults(16.5, 18.95);</a:t>
            </a:r>
          </a:p>
          <a:p>
            <a:pPr>
              <a:lnSpc>
                <a:spcPct val="88000"/>
              </a:lnSpc>
              <a:spcBef>
                <a:spcPts val="7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5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9F1AED-C69B-4EBD-A0A8-9504E9BB5939}" type="slidenum">
              <a:rPr lang="en-US" sz="1400" smtClean="0"/>
              <a:pPr eaLnBrk="1" hangingPunct="1"/>
              <a:t>44</a:t>
            </a:fld>
            <a:endParaRPr lang="en-US" sz="1400" dirty="0" smtClean="0"/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Value-Returning Method</a:t>
            </a:r>
          </a:p>
        </p:txBody>
      </p:sp>
      <p:sp>
        <p:nvSpPr>
          <p:cNvPr id="25605" name="Rectangle 9"/>
          <p:cNvSpPr>
            <a:spLocks noChangeArrowheads="1"/>
          </p:cNvSpPr>
          <p:nvPr/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Has a return type other than void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Must have a return statement 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Compatible value</a:t>
            </a:r>
            <a:r>
              <a:rPr lang="en-US" sz="3200" dirty="0"/>
              <a:t>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Zero, one, or more data items may be passed as arguments </a:t>
            </a:r>
          </a:p>
          <a:p>
            <a:pPr marL="342900" indent="-342900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lang="en-US" sz="2800" dirty="0"/>
              <a:t>Calls can be placed: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In assignment statements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In output statements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In arithmetic expressions</a:t>
            </a:r>
          </a:p>
          <a:p>
            <a:pPr marL="742950" lvl="1" indent="-285750">
              <a:lnSpc>
                <a:spcPct val="80000"/>
              </a:lnSpc>
              <a:spcBef>
                <a:spcPct val="35000"/>
              </a:spcBef>
              <a:buFontTx/>
              <a:buChar char="–"/>
            </a:pPr>
            <a:r>
              <a:rPr lang="en-US" sz="2600" dirty="0"/>
              <a:t>Or anywhere a value can be used </a:t>
            </a:r>
          </a:p>
        </p:txBody>
      </p:sp>
    </p:spTree>
    <p:extLst>
      <p:ext uri="{BB962C8B-B14F-4D97-AF65-F5344CB8AC3E}">
        <p14:creationId xmlns:p14="http://schemas.microsoft.com/office/powerpoint/2010/main" xmlns="" val="39522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6342F2B-B673-4194-BE62-397AAC80D37F}" type="slidenum">
              <a:rPr lang="en-US" sz="1400" smtClean="0"/>
              <a:pPr eaLnBrk="1" hangingPunct="1"/>
              <a:t>45</a:t>
            </a:fld>
            <a:endParaRPr lang="en-US" sz="1400" dirty="0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Value-Returning Method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76400"/>
            <a:ext cx="74676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public 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GetLength(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string</a:t>
            </a:r>
            <a:r>
              <a:rPr lang="en-US" sz="2200" dirty="0" smtClean="0"/>
              <a:t> inputValue;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 feet, inches;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Console.Write("Enter the Length in feet: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inputValue = Console.ReadLine(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feet =	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.Parse(inputValue);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Console.Write("Enter the Length in inches: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inputValue = Console.ReadLine(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inches = </a:t>
            </a:r>
            <a:r>
              <a:rPr lang="en-US" sz="2200" dirty="0" smtClean="0">
                <a:solidFill>
                  <a:srgbClr val="0000FF"/>
                </a:solidFill>
              </a:rPr>
              <a:t>int</a:t>
            </a:r>
            <a:r>
              <a:rPr lang="en-US" sz="2200" dirty="0" smtClean="0"/>
              <a:t>.Parse(inputValue);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return</a:t>
            </a:r>
            <a:r>
              <a:rPr lang="en-US" sz="2200" dirty="0" smtClean="0"/>
              <a:t> (feet + (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) inches / 12);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}</a:t>
            </a:r>
          </a:p>
        </p:txBody>
      </p:sp>
      <p:sp>
        <p:nvSpPr>
          <p:cNvPr id="26630" name="AutoShape 7"/>
          <p:cNvSpPr>
            <a:spLocks noChangeArrowheads="1"/>
          </p:cNvSpPr>
          <p:nvPr/>
        </p:nvSpPr>
        <p:spPr bwMode="auto">
          <a:xfrm>
            <a:off x="4572000" y="2286000"/>
            <a:ext cx="3962400" cy="914400"/>
          </a:xfrm>
          <a:prstGeom prst="wedgeEllipseCallout">
            <a:avLst>
              <a:gd name="adj1" fmla="val -101599"/>
              <a:gd name="adj2" fmla="val -8354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Return </a:t>
            </a:r>
            <a:r>
              <a:rPr lang="en-US" sz="2000" dirty="0" smtClean="0"/>
              <a:t>type </a:t>
            </a:r>
            <a:r>
              <a:rPr lang="en-US" sz="2000" dirty="0" smtClean="0">
                <a:cs typeface="Times New Roman" pitchFamily="18" charset="0"/>
              </a:rPr>
              <a:t>→ </a:t>
            </a:r>
            <a:r>
              <a:rPr lang="en-US" sz="2000" dirty="0">
                <a:solidFill>
                  <a:schemeClr val="accent2"/>
                </a:solidFill>
                <a:cs typeface="Times New Roman" pitchFamily="18" charset="0"/>
              </a:rPr>
              <a:t>double</a:t>
            </a:r>
          </a:p>
        </p:txBody>
      </p:sp>
      <p:sp>
        <p:nvSpPr>
          <p:cNvPr id="26631" name="AutoShape 8"/>
          <p:cNvSpPr>
            <a:spLocks noChangeArrowheads="1"/>
          </p:cNvSpPr>
          <p:nvPr/>
        </p:nvSpPr>
        <p:spPr bwMode="auto">
          <a:xfrm>
            <a:off x="5715000" y="5105400"/>
            <a:ext cx="2590800" cy="685800"/>
          </a:xfrm>
          <a:prstGeom prst="wedgeEllipseCallout">
            <a:avLst>
              <a:gd name="adj1" fmla="val -77462"/>
              <a:gd name="adj2" fmla="val 3975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double</a:t>
            </a:r>
            <a:r>
              <a:rPr lang="en-US" sz="2000" dirty="0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xmlns="" val="317450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A1A9E1-B9CC-48DC-87E6-E26BBF02B1B7}" type="slidenum">
              <a:rPr lang="en-US" sz="1400" smtClean="0"/>
              <a:pPr eaLnBrk="1" hangingPunct="1"/>
              <a:t>46</a:t>
            </a:fld>
            <a:endParaRPr lang="en-US" sz="14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CarpetExampleWithClassMethods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95400"/>
            <a:ext cx="74676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/* CarpetExampleWithClassMethods.cs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using</a:t>
            </a:r>
            <a:r>
              <a:rPr lang="en-US" sz="22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namespace</a:t>
            </a:r>
            <a:r>
              <a:rPr lang="en-US" sz="2200" dirty="0" smtClean="0"/>
              <a:t> CarpetExampleWithClassMethods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class</a:t>
            </a:r>
            <a:r>
              <a:rPr lang="en-US" sz="2200" dirty="0" smtClean="0"/>
              <a:t> CarpetWithClassMethods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</a:t>
            </a:r>
            <a:r>
              <a:rPr lang="en-US" sz="2200" dirty="0" smtClean="0">
                <a:solidFill>
                  <a:srgbClr val="0000FF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roomWidth, roomLength, pricePerSqYard,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noOfSquareYards;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DisplayInstructions( ); </a:t>
            </a:r>
            <a:r>
              <a:rPr lang="en-US" sz="2200" dirty="0" smtClean="0">
                <a:solidFill>
                  <a:srgbClr val="339966"/>
                </a:solidFill>
              </a:rPr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		// Call getDimension( ) to get length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roomLength = GetDimension("Length");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2583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356344-E653-43C7-BB01-9B0111A7CC88}" type="slidenum">
              <a:rPr lang="en-US" sz="1400" smtClean="0"/>
              <a:pPr eaLnBrk="1" hangingPunct="1"/>
              <a:t>47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CarpetExampleWithClassMethods</a:t>
            </a:r>
            <a:r>
              <a:rPr lang="en-US" sz="4000" dirty="0" smtClean="0"/>
              <a:t>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r>
              <a:rPr lang="en-US" sz="4000" dirty="0" smtClean="0"/>
              <a:t>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7467600" cy="41148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/* CarpetExampleWithClassMethods.cs         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using</a:t>
            </a:r>
            <a:r>
              <a:rPr lang="en-US" sz="22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namespace</a:t>
            </a:r>
            <a:r>
              <a:rPr lang="en-US" sz="2200" dirty="0" smtClean="0"/>
              <a:t> CarpetExampleWithClassMethods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</a:t>
            </a:r>
            <a:r>
              <a:rPr lang="en-US" sz="2200" dirty="0" smtClean="0">
                <a:solidFill>
                  <a:srgbClr val="0000FF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class</a:t>
            </a:r>
            <a:r>
              <a:rPr lang="en-US" sz="2200" dirty="0" smtClean="0"/>
              <a:t> CarpetWithClassMethods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82507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CCFF0D-410C-429D-A953-B06860529704}" type="slidenum">
              <a:rPr lang="en-US" sz="1400" smtClean="0"/>
              <a:pPr eaLnBrk="1" hangingPunct="1"/>
              <a:t>48</a:t>
            </a:fld>
            <a:endParaRPr lang="en-US" sz="14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457200"/>
            <a:ext cx="7924800" cy="59436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</a:t>
            </a:r>
            <a:r>
              <a:rPr lang="en-US" sz="2200" dirty="0" smtClean="0">
                <a:solidFill>
                  <a:srgbClr val="0000FF"/>
                </a:solidFill>
              </a:rPr>
              <a:t>public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</a:t>
            </a:r>
            <a:r>
              <a:rPr lang="en-US" sz="2200" dirty="0" smtClean="0">
                <a:solidFill>
                  <a:srgbClr val="0000FF"/>
                </a:solidFill>
              </a:rPr>
              <a:t>double</a:t>
            </a:r>
            <a:r>
              <a:rPr lang="en-US" sz="2200" dirty="0" smtClean="0"/>
              <a:t> roomWidth, roomLength, pricePerSqYard,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noOfSquareYards;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DisplayInstructions( ); </a:t>
            </a:r>
            <a:r>
              <a:rPr lang="en-US" sz="2200" dirty="0" smtClean="0">
                <a:solidFill>
                  <a:srgbClr val="339966"/>
                </a:solidFill>
              </a:rPr>
              <a:t>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>
              <a:solidFill>
                <a:srgbClr val="339966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339966"/>
                </a:solidFill>
              </a:rPr>
              <a:t>		// Call getDimension( ) to get length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roomLength = GetDimension("Length");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		roomWidth = GetDimension("Width");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	pricePerSqYard = GetPrice(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	noOfSquareYards =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DetermineSquareYards(roomWidth, roomLength);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	DisplayResults(noOfSquareYards, pricePerSqYard);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     </a:t>
            </a:r>
            <a:endParaRPr 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xmlns="" val="201681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BE16EF-4333-41BD-82FD-C11F1933BEC3}" type="slidenum">
              <a:rPr lang="en-US" sz="1400" smtClean="0"/>
              <a:pPr eaLnBrk="1" hangingPunct="1"/>
              <a:t>49</a:t>
            </a:fld>
            <a:endParaRPr lang="en-US" sz="1400" dirty="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533400"/>
            <a:ext cx="8153400" cy="5791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     public static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00FF"/>
                </a:solidFill>
              </a:rPr>
              <a:t>void</a:t>
            </a:r>
            <a:r>
              <a:rPr lang="en-US" sz="2200" dirty="0" smtClean="0"/>
              <a:t> DisplayInstructions(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Console.WriteLine("This program will determine how much "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      + "carpet to purchase.");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Console.WriteLine(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Console.WriteLine("You will be asked to enter the size of "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        + "the room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Console.WriteLine("and the price of the carpet, in price per"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                    + " square yds.");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        Console.WriteLine(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200" dirty="0" smtClean="0"/>
              <a:t>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11769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59879F-F853-45D5-853F-EC5579365761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04800"/>
            <a:ext cx="7772400" cy="60960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339966"/>
                </a:solidFill>
              </a:rPr>
              <a:t>/* SquareExample.cs		Author:	Doyle	*/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namespace</a:t>
            </a:r>
            <a:r>
              <a:rPr lang="en-US" sz="2000" dirty="0" smtClean="0"/>
              <a:t> Square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class</a:t>
            </a:r>
            <a:r>
              <a:rPr lang="en-US" sz="2000" dirty="0" smtClean="0"/>
              <a:t> SquareExample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rgbClr val="0000FF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FF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{</a:t>
            </a:r>
            <a:endParaRPr lang="en-US" sz="20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aValue = 768;   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</a:t>
            </a:r>
            <a:r>
              <a:rPr lang="en-US" sz="2000" dirty="0" smtClean="0">
                <a:solidFill>
                  <a:srgbClr val="0000FF"/>
                </a:solidFill>
              </a:rPr>
              <a:t>int</a:t>
            </a:r>
            <a:r>
              <a:rPr lang="en-US" sz="2000" dirty="0" smtClean="0"/>
              <a:t> result;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result = aValue * aValue;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sz="2000" dirty="0" smtClean="0"/>
              <a:t>             Console.WriteLine("{0} squared is {1}", </a:t>
            </a:r>
            <a:r>
              <a:rPr lang="en-US" sz="2000" dirty="0" err="1" smtClean="0"/>
              <a:t>aValue</a:t>
            </a:r>
            <a:r>
              <a:rPr lang="en-US" sz="2000" dirty="0" smtClean="0"/>
              <a:t>, result);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   Console.Read(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      }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sz="2000" dirty="0" smtClean="0"/>
              <a:t>    }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4876800" y="2209800"/>
            <a:ext cx="3429000" cy="685800"/>
          </a:xfrm>
          <a:prstGeom prst="wedgeEllipseCallout">
            <a:avLst>
              <a:gd name="adj1" fmla="val -77500"/>
              <a:gd name="adj2" fmla="val 671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Required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46722E6-B4B9-401D-A453-56E724AE2C99}" type="slidenum">
              <a:rPr lang="en-US" sz="1400" smtClean="0"/>
              <a:pPr eaLnBrk="1" hangingPunct="1"/>
              <a:t>50</a:t>
            </a:fld>
            <a:endParaRPr lang="en-US" sz="1400" dirty="0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914400" y="381000"/>
            <a:ext cx="7924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GetDimension(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side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inputValue;     </a:t>
            </a:r>
            <a:r>
              <a:rPr lang="en-US" sz="2200" dirty="0">
                <a:solidFill>
                  <a:srgbClr val="339966"/>
                </a:solidFill>
              </a:rPr>
              <a:t>// local variables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feet,                    </a:t>
            </a:r>
            <a:r>
              <a:rPr lang="en-US" sz="2200" dirty="0">
                <a:solidFill>
                  <a:srgbClr val="339966"/>
                </a:solidFill>
              </a:rPr>
              <a:t>// needed only by this</a:t>
            </a:r>
            <a:r>
              <a:rPr lang="en-US" sz="2200" dirty="0"/>
              <a:t>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inches;               </a:t>
            </a:r>
            <a:r>
              <a:rPr lang="en-US" sz="2200" dirty="0">
                <a:solidFill>
                  <a:srgbClr val="339966"/>
                </a:solidFill>
              </a:rPr>
              <a:t>// method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</a:t>
            </a:r>
            <a:r>
              <a:rPr lang="en-US" sz="2200" dirty="0" smtClean="0"/>
              <a:t>("Enter </a:t>
            </a:r>
            <a:r>
              <a:rPr lang="en-US" sz="2200" dirty="0"/>
              <a:t>the {0} in feet: </a:t>
            </a:r>
            <a:r>
              <a:rPr lang="en-US" sz="2200" dirty="0" smtClean="0"/>
              <a:t>", </a:t>
            </a:r>
            <a:r>
              <a:rPr lang="en-US" sz="2200" dirty="0"/>
              <a:t>side);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inputValue = Console.ReadLine(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feet =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.Parse(inputValue);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</a:t>
            </a:r>
            <a:r>
              <a:rPr lang="en-US" sz="2200" dirty="0" smtClean="0"/>
              <a:t>("Enter </a:t>
            </a:r>
            <a:r>
              <a:rPr lang="en-US" sz="2200" dirty="0"/>
              <a:t>the {0} in inches: </a:t>
            </a:r>
            <a:r>
              <a:rPr lang="en-US" sz="2200" dirty="0" smtClean="0"/>
              <a:t>", </a:t>
            </a:r>
            <a:r>
              <a:rPr lang="en-US" sz="2200" dirty="0"/>
              <a:t>side);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inputValue = Console.ReadLine(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inches =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.Parse(inputValue);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339966"/>
                </a:solidFill>
              </a:rPr>
              <a:t>             // Note: cast required to avoid int division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 </a:t>
            </a:r>
            <a:r>
              <a:rPr lang="en-US" sz="2200" dirty="0"/>
              <a:t>(feet +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) inches / 12);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>
                <a:solidFill>
                  <a:srgbClr val="339966"/>
                </a:solidFill>
              </a:rPr>
              <a:t>    </a:t>
            </a:r>
            <a:endParaRPr lang="en-US" sz="18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/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743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94835A-A700-44DD-8B3D-0FFFE61A2B41}" type="slidenum">
              <a:rPr lang="en-US" sz="1400" smtClean="0"/>
              <a:pPr eaLnBrk="1" hangingPunct="1"/>
              <a:t>51</a:t>
            </a:fld>
            <a:endParaRPr lang="en-US" sz="1400" dirty="0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09600" y="990600"/>
            <a:ext cx="8305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>
                <a:solidFill>
                  <a:srgbClr val="339966"/>
                </a:solidFill>
              </a:rPr>
              <a:t>    </a:t>
            </a:r>
            <a:r>
              <a:rPr lang="en-US" sz="1800" dirty="0"/>
              <a:t>       </a:t>
            </a:r>
            <a:r>
              <a:rPr lang="en-US" sz="2200" dirty="0">
                <a:solidFill>
                  <a:srgbClr val="0000FF"/>
                </a:solidFill>
              </a:rPr>
              <a:t>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GetPrice( 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/>
              <a:t> inputValue;        </a:t>
            </a:r>
            <a:r>
              <a:rPr lang="en-US" sz="2200" dirty="0">
                <a:solidFill>
                  <a:srgbClr val="339966"/>
                </a:solidFill>
              </a:rPr>
              <a:t>// local variables</a:t>
            </a:r>
            <a:r>
              <a:rPr lang="en-US" sz="2200" dirty="0"/>
              <a:t>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price;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</a:t>
            </a:r>
            <a:r>
              <a:rPr lang="en-US" sz="2200" dirty="0" smtClean="0"/>
              <a:t>("Enter </a:t>
            </a:r>
            <a:r>
              <a:rPr lang="en-US" sz="2200" dirty="0"/>
              <a:t>the price per Square Yard: 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inputValue = Console.ReadLine(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price =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.Parse(inputValue);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price;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6936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A78EC3-6E8A-4C05-82FA-82241269E830}" type="slidenum">
              <a:rPr lang="en-US" sz="1400" smtClean="0"/>
              <a:pPr eaLnBrk="1" hangingPunct="1"/>
              <a:t>52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609600" y="1524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        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DetermineSquareYards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width,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length)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const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/>
              <a:t> SQ_FT_PER_SQ_YARD = 9;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noOfSquareYards;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noOfSquareYards = length * width  / SQ_FT_PER_SQ_YARD;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noOfSquareYards;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1800" dirty="0"/>
              <a:t> 	     </a:t>
            </a:r>
            <a:r>
              <a:rPr lang="en-US" sz="2200" dirty="0">
                <a:solidFill>
                  <a:srgbClr val="0000FF"/>
                </a:solidFill>
              </a:rPr>
              <a:t>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DeterminePrice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squareYards,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</a:t>
            </a:r>
            <a:r>
              <a:rPr lang="en-US" sz="2200" dirty="0">
                <a:solidFill>
                  <a:srgbClr val="0000FF"/>
                </a:solidFill>
              </a:rPr>
              <a:t>                                            double </a:t>
            </a:r>
            <a:r>
              <a:rPr lang="en-US" sz="2200" dirty="0"/>
              <a:t>pricePerSquareYard)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</a:t>
            </a:r>
            <a:r>
              <a:rPr lang="en-US" sz="2200" dirty="0">
                <a:solidFill>
                  <a:srgbClr val="0000FF"/>
                </a:solidFill>
              </a:rPr>
              <a:t>return</a:t>
            </a:r>
            <a:r>
              <a:rPr lang="en-US" sz="2200" dirty="0"/>
              <a:t> (pricePerSquareYard * squareYards);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}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2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1374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89DE732-CD00-4305-9D28-A99797312881}" type="slidenum">
              <a:rPr lang="en-US" sz="1400" smtClean="0"/>
              <a:pPr eaLnBrk="1" hangingPunct="1"/>
              <a:t>53</a:t>
            </a:fld>
            <a:endParaRPr lang="en-US" sz="1400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609600" y="457200"/>
            <a:ext cx="7924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>
                <a:solidFill>
                  <a:srgbClr val="0000FF"/>
                </a:solidFill>
              </a:rPr>
              <a:t>        public static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void</a:t>
            </a:r>
            <a:r>
              <a:rPr lang="en-US" sz="2200" dirty="0"/>
              <a:t> DisplayResults (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squareYards,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                                 </a:t>
            </a:r>
            <a:r>
              <a:rPr lang="en-US" sz="2200" dirty="0">
                <a:solidFill>
                  <a:srgbClr val="0000FF"/>
                </a:solidFill>
              </a:rPr>
              <a:t>double</a:t>
            </a:r>
            <a:r>
              <a:rPr lang="en-US" sz="2200" dirty="0"/>
              <a:t> pricePerSquareYard)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{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Console.WriteLine( 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</a:t>
            </a:r>
            <a:r>
              <a:rPr lang="en-US" sz="2200" dirty="0" smtClean="0"/>
              <a:t>("Square </a:t>
            </a:r>
            <a:r>
              <a:rPr lang="en-US" sz="2200" dirty="0"/>
              <a:t>Yards needed: </a:t>
            </a:r>
            <a:r>
              <a:rPr lang="en-US" sz="2200" dirty="0" smtClean="0"/>
              <a:t>");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Console.WriteLine</a:t>
            </a:r>
            <a:r>
              <a:rPr lang="en-US" sz="2200" dirty="0" smtClean="0"/>
              <a:t>("{</a:t>
            </a:r>
            <a:r>
              <a:rPr lang="en-US" sz="2200" dirty="0"/>
              <a:t>0:N2</a:t>
            </a:r>
            <a:r>
              <a:rPr lang="en-US" sz="2200" dirty="0" smtClean="0"/>
              <a:t>}", </a:t>
            </a:r>
            <a:r>
              <a:rPr lang="en-US" sz="2200" dirty="0"/>
              <a:t>squareYards);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</a:t>
            </a:r>
            <a:r>
              <a:rPr lang="en-US" sz="2200" dirty="0" smtClean="0"/>
              <a:t>("Total </a:t>
            </a:r>
            <a:r>
              <a:rPr lang="en-US" sz="2200" dirty="0"/>
              <a:t>Cost at {0:C} </a:t>
            </a:r>
            <a:r>
              <a:rPr lang="en-US" sz="2200" dirty="0" smtClean="0"/>
              <a:t>", </a:t>
            </a:r>
            <a:r>
              <a:rPr lang="en-US" sz="2200" dirty="0"/>
              <a:t>pricePerSquareYard); 		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Console.WriteLine</a:t>
            </a:r>
            <a:r>
              <a:rPr lang="en-US" sz="2200" dirty="0" smtClean="0"/>
              <a:t>(" </a:t>
            </a:r>
            <a:r>
              <a:rPr lang="en-US" sz="2200" dirty="0"/>
              <a:t>per Square Yard: {0:C</a:t>
            </a:r>
            <a:r>
              <a:rPr lang="en-US" sz="2200" dirty="0" smtClean="0"/>
              <a:t>}", </a:t>
            </a:r>
            <a:endParaRPr lang="en-US" sz="2200" dirty="0"/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            DeterminePrice(squareYards,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                                  pricePerSquareYard));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     }   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   }   </a:t>
            </a:r>
            <a:r>
              <a:rPr lang="en-US" sz="2200" dirty="0">
                <a:solidFill>
                  <a:srgbClr val="339933"/>
                </a:solidFill>
              </a:rPr>
              <a:t>// end of class</a:t>
            </a:r>
            <a:r>
              <a:rPr lang="en-US" sz="2200" dirty="0"/>
              <a:t>   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r>
              <a:rPr lang="en-US" sz="2200" dirty="0"/>
              <a:t>}  </a:t>
            </a:r>
            <a:r>
              <a:rPr lang="en-US" sz="2200" dirty="0">
                <a:solidFill>
                  <a:srgbClr val="339933"/>
                </a:solidFill>
              </a:rPr>
              <a:t>// end of namespace</a:t>
            </a:r>
          </a:p>
          <a:p>
            <a:pPr marL="342900" indent="-342900">
              <a:lnSpc>
                <a:spcPct val="88000"/>
              </a:lnSpc>
              <a:spcBef>
                <a:spcPts val="700"/>
              </a:spcBef>
            </a:pPr>
            <a:endParaRPr lang="en-US" sz="20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05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1BF305D-C314-406D-B23D-64312992898A}" type="slidenum">
              <a:rPr lang="en-US" sz="1400" smtClean="0"/>
              <a:pPr eaLnBrk="1" hangingPunct="1"/>
              <a:t>54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CarpetExampleWithClassMethods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5845" name="Rectangle 17"/>
          <p:cNvSpPr>
            <a:spLocks noChangeArrowheads="1"/>
          </p:cNvSpPr>
          <p:nvPr/>
        </p:nvSpPr>
        <p:spPr bwMode="auto">
          <a:xfrm>
            <a:off x="838200" y="5486400"/>
            <a:ext cx="742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3-7 </a:t>
            </a:r>
            <a:r>
              <a:rPr lang="en-US" dirty="0"/>
              <a:t>Output from CarpetExampleWithClassMethods</a:t>
            </a:r>
          </a:p>
        </p:txBody>
      </p:sp>
      <p:pic>
        <p:nvPicPr>
          <p:cNvPr id="35846" name="Picture 6" descr="FIG03_07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809750"/>
            <a:ext cx="6713537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888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A8AC85-B78F-4DC7-B2AF-40EBA75003FC}" type="slidenum">
              <a:rPr lang="en-US" sz="1400" smtClean="0"/>
              <a:pPr eaLnBrk="1" hangingPunct="1"/>
              <a:t>55</a:t>
            </a:fld>
            <a:endParaRPr lang="en-US" sz="1400" dirty="0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Types of Parameters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Call by value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Copy of the original value is made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Other types of parameters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ref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out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params</a:t>
            </a:r>
            <a:r>
              <a:rPr lang="en-US" dirty="0" smtClean="0"/>
              <a:t> </a:t>
            </a:r>
          </a:p>
          <a:p>
            <a:pPr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ref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/>
                </a:solidFill>
              </a:rPr>
              <a:t>out</a:t>
            </a:r>
            <a:r>
              <a:rPr lang="en-US" dirty="0" smtClean="0"/>
              <a:t> cause a method to refer to the same variable that was passed into the method </a:t>
            </a:r>
          </a:p>
        </p:txBody>
      </p:sp>
    </p:spTree>
    <p:extLst>
      <p:ext uri="{BB962C8B-B14F-4D97-AF65-F5344CB8AC3E}">
        <p14:creationId xmlns:p14="http://schemas.microsoft.com/office/powerpoint/2010/main" xmlns="" val="373735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// Code pulled from Parameters.cs solutions</a:t>
            </a:r>
            <a:endParaRPr lang="en-US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>
                <a:solidFill>
                  <a:schemeClr val="accent2"/>
                </a:solidFill>
              </a:rPr>
              <a:t> int </a:t>
            </a:r>
            <a:r>
              <a:rPr lang="en-US" sz="1800" dirty="0"/>
              <a:t>testValue = 1;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TestDefault(testValue);</a:t>
            </a:r>
          </a:p>
          <a:p>
            <a:pPr marL="0" indent="0">
              <a:buNone/>
            </a:pPr>
            <a:r>
              <a:rPr lang="en-US" sz="1800" dirty="0"/>
              <a:t>            Console.WriteLine("Upon return from TestDefault "</a:t>
            </a:r>
          </a:p>
          <a:p>
            <a:pPr marL="0" indent="0">
              <a:buNone/>
            </a:pPr>
            <a:r>
              <a:rPr lang="en-US" sz="1800" dirty="0"/>
              <a:t>                + "Value: {0}", testValue);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Console.WriteLine(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public static void </a:t>
            </a:r>
            <a:r>
              <a:rPr lang="en-US" sz="1800" dirty="0"/>
              <a:t>TestDefault(</a:t>
            </a:r>
            <a:r>
              <a:rPr lang="en-US" sz="1800" dirty="0">
                <a:solidFill>
                  <a:schemeClr val="accent2"/>
                </a:solidFill>
              </a:rPr>
              <a:t>int </a:t>
            </a:r>
            <a:r>
              <a:rPr lang="en-US" sz="1800" dirty="0"/>
              <a:t>aValue)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aValue = 111;</a:t>
            </a:r>
          </a:p>
          <a:p>
            <a:pPr marL="0" indent="0">
              <a:buNone/>
            </a:pPr>
            <a:r>
              <a:rPr lang="en-US" sz="1800" dirty="0"/>
              <a:t>            Console.WriteLine("In TestDefault </a:t>
            </a:r>
            <a:r>
              <a:rPr lang="en-US" sz="1800" dirty="0" smtClean="0"/>
              <a:t>- Value</a:t>
            </a:r>
            <a:r>
              <a:rPr lang="en-US" sz="1800" dirty="0"/>
              <a:t>: </a:t>
            </a:r>
            <a:r>
              <a:rPr lang="en-US" sz="1800" dirty="0" smtClean="0"/>
              <a:t>{</a:t>
            </a:r>
            <a:r>
              <a:rPr lang="en-US" sz="1800" dirty="0"/>
              <a:t>0}", aValue);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181600" y="3276600"/>
            <a:ext cx="2971800" cy="1752600"/>
          </a:xfrm>
          <a:prstGeom prst="wedgeEllipseCallout">
            <a:avLst>
              <a:gd name="adj1" fmla="val -81173"/>
              <a:gd name="adj2" fmla="val -45741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Upon return from TestDefault 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Value: 1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3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// Code pulled from Parameters.cs solutions</a:t>
            </a:r>
            <a:endParaRPr lang="en-US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/>
              <a:t> testValue = 1;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           TestRef(</a:t>
            </a:r>
            <a:r>
              <a:rPr lang="en-US" sz="1800" dirty="0">
                <a:solidFill>
                  <a:schemeClr val="accent2"/>
                </a:solidFill>
              </a:rPr>
              <a:t>ref</a:t>
            </a:r>
            <a:r>
              <a:rPr lang="en-US" sz="1800" dirty="0"/>
              <a:t> testValue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Console.WriteLine("Upon return from </a:t>
            </a:r>
            <a:r>
              <a:rPr lang="en-US" sz="1800" dirty="0" smtClean="0"/>
              <a:t>TestRef 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        + "Value: {0}", testValue);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Console.WriteLine(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public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void</a:t>
            </a:r>
            <a:r>
              <a:rPr lang="en-US" sz="1800" dirty="0"/>
              <a:t> TestRef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2"/>
                </a:solidFill>
              </a:rPr>
              <a:t>ref int</a:t>
            </a:r>
            <a:r>
              <a:rPr lang="en-US" sz="1800" dirty="0" smtClean="0"/>
              <a:t> </a:t>
            </a:r>
            <a:r>
              <a:rPr lang="en-US" sz="1800" dirty="0"/>
              <a:t>aValue)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aValue = </a:t>
            </a:r>
            <a:r>
              <a:rPr lang="en-US" sz="1800" dirty="0" smtClean="0"/>
              <a:t>333;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Console.WriteLine("In TestRef</a:t>
            </a:r>
            <a:r>
              <a:rPr lang="en-US" sz="1800" dirty="0" smtClean="0"/>
              <a:t> - Value</a:t>
            </a:r>
            <a:r>
              <a:rPr lang="en-US" sz="1800" dirty="0"/>
              <a:t>: </a:t>
            </a:r>
            <a:r>
              <a:rPr lang="en-US" sz="1800" dirty="0" smtClean="0"/>
              <a:t>{</a:t>
            </a:r>
            <a:r>
              <a:rPr lang="en-US" sz="1800" dirty="0"/>
              <a:t>0}", aValue);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181600" y="3276600"/>
            <a:ext cx="2971800" cy="1752600"/>
          </a:xfrm>
          <a:prstGeom prst="wedgeEllipseCallout">
            <a:avLst>
              <a:gd name="adj1" fmla="val -81633"/>
              <a:gd name="adj2" fmla="val -402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Upon return from TestRef 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Value: 333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5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</a:rPr>
              <a:t>// Code pulled from Parameters.cs solutions</a:t>
            </a:r>
            <a:endParaRPr lang="en-US" sz="18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>
                <a:solidFill>
                  <a:schemeClr val="accent2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 smtClean="0"/>
              <a:t>testValue2;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TestOut(</a:t>
            </a:r>
            <a:r>
              <a:rPr lang="en-US" sz="1800" dirty="0" smtClean="0">
                <a:solidFill>
                  <a:schemeClr val="accent2"/>
                </a:solidFill>
              </a:rPr>
              <a:t>out</a:t>
            </a:r>
            <a:r>
              <a:rPr lang="en-US" sz="1800" dirty="0" smtClean="0"/>
              <a:t> </a:t>
            </a:r>
            <a:r>
              <a:rPr lang="en-US" sz="1800" dirty="0"/>
              <a:t>testValue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/>
              <a:t>Console.WriteLine("Upon return from </a:t>
            </a:r>
            <a:r>
              <a:rPr lang="en-US" sz="1800" dirty="0" smtClean="0"/>
              <a:t>TestOut 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/>
              <a:t>                + "Value: {0}", testValue);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Console.WriteLine( 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public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static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void</a:t>
            </a:r>
            <a:r>
              <a:rPr lang="en-US" sz="1800" dirty="0"/>
              <a:t> </a:t>
            </a:r>
            <a:r>
              <a:rPr lang="en-US" sz="1800" dirty="0" smtClean="0"/>
              <a:t>TestOut (</a:t>
            </a:r>
            <a:r>
              <a:rPr lang="en-US" sz="1800" dirty="0" smtClean="0">
                <a:solidFill>
                  <a:schemeClr val="accent2"/>
                </a:solidFill>
              </a:rPr>
              <a:t>out int</a:t>
            </a:r>
            <a:r>
              <a:rPr lang="en-US" sz="1800" dirty="0" smtClean="0"/>
              <a:t> </a:t>
            </a:r>
            <a:r>
              <a:rPr lang="en-US" sz="1800" dirty="0"/>
              <a:t>aValue)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{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aValue = </a:t>
            </a:r>
            <a:r>
              <a:rPr lang="en-US" sz="1800" dirty="0" smtClean="0"/>
              <a:t>222;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Console.WriteLine("In </a:t>
            </a:r>
            <a:r>
              <a:rPr lang="en-US" sz="1800" dirty="0" smtClean="0"/>
              <a:t>TestOut - Value</a:t>
            </a:r>
            <a:r>
              <a:rPr lang="en-US" sz="1800" dirty="0"/>
              <a:t>: </a:t>
            </a:r>
            <a:r>
              <a:rPr lang="en-US" sz="1800" dirty="0" smtClean="0"/>
              <a:t>{</a:t>
            </a:r>
            <a:r>
              <a:rPr lang="en-US" sz="1800" dirty="0"/>
              <a:t>0}", aValue);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181600" y="3352800"/>
            <a:ext cx="2971800" cy="1752600"/>
          </a:xfrm>
          <a:prstGeom prst="wedgeEllipseCallout">
            <a:avLst>
              <a:gd name="adj1" fmla="val -81633"/>
              <a:gd name="adj2" fmla="val -4807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Upon return from TestOut</a:t>
            </a:r>
          </a:p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Value: 222</a:t>
            </a:r>
            <a:endParaRPr lang="en-US" sz="1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454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Parameters.cs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600" y="1524000"/>
            <a:ext cx="7239000" cy="4396048"/>
          </a:xfrm>
          <a:prstGeom prst="rect">
            <a:avLst/>
          </a:prstGeom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445796" y="5867400"/>
            <a:ext cx="63266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3-8  </a:t>
            </a:r>
            <a:r>
              <a:rPr lang="en-US" dirty="0" smtClean="0"/>
              <a:t>Output from ParameterClass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3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FC868B-4061-4254-8050-DB5A5ABD1261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Anatomy of a Method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0485" name="Rectangle 14"/>
          <p:cNvSpPr>
            <a:spLocks noChangeArrowheads="1"/>
          </p:cNvSpPr>
          <p:nvPr/>
        </p:nvSpPr>
        <p:spPr bwMode="auto">
          <a:xfrm>
            <a:off x="2286000" y="5638800"/>
            <a:ext cx="42106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3-1  </a:t>
            </a:r>
            <a:r>
              <a:rPr lang="en-US" dirty="0" smtClean="0"/>
              <a:t>Method </a:t>
            </a:r>
            <a:r>
              <a:rPr lang="en-US" dirty="0"/>
              <a:t>components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4347" y="1181800"/>
            <a:ext cx="5923253" cy="4421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E6FDBCA-57A9-45E2-BF11-2C4B39064546}" type="slidenum">
              <a:rPr lang="en-US" sz="1400" smtClean="0"/>
              <a:pPr eaLnBrk="1" hangingPunct="1"/>
              <a:t>60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Types of Parameters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7893" name="Rectangle 13"/>
          <p:cNvSpPr>
            <a:spLocks noChangeArrowheads="1"/>
          </p:cNvSpPr>
          <p:nvPr/>
        </p:nvSpPr>
        <p:spPr bwMode="auto">
          <a:xfrm>
            <a:off x="1871662" y="5791200"/>
            <a:ext cx="544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3-9 </a:t>
            </a:r>
            <a:r>
              <a:rPr lang="en-US" b="1" dirty="0" smtClean="0"/>
              <a:t> </a:t>
            </a:r>
            <a:r>
              <a:rPr lang="en-US" dirty="0" smtClean="0"/>
              <a:t>Call </a:t>
            </a:r>
            <a:r>
              <a:rPr lang="en-US" dirty="0"/>
              <a:t>by reference versus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143000"/>
            <a:ext cx="5181600" cy="460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705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Parameters App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400" y="3048000"/>
            <a:ext cx="7467600" cy="1019713"/>
          </a:xfrm>
          <a:prstGeom prst="rect">
            <a:avLst/>
          </a:prstGeom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600200" y="4114800"/>
            <a:ext cx="5804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3-10  </a:t>
            </a:r>
            <a:r>
              <a:rPr lang="en-US" dirty="0" smtClean="0"/>
              <a:t>Visual Studio comment out icon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0574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Comment/uncomment sections while testing</a:t>
            </a:r>
          </a:p>
        </p:txBody>
      </p:sp>
    </p:spTree>
    <p:extLst>
      <p:ext uri="{BB962C8B-B14F-4D97-AF65-F5344CB8AC3E}">
        <p14:creationId xmlns:p14="http://schemas.microsoft.com/office/powerpoint/2010/main" xmlns="" val="251243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Parameters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assign default values to parameters</a:t>
            </a:r>
          </a:p>
          <a:p>
            <a:pPr lvl="1"/>
            <a:r>
              <a:rPr lang="en-US" dirty="0" smtClean="0"/>
              <a:t>When you assign a default value to a parameter, it then becomes an optional parameter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void</a:t>
            </a:r>
            <a:r>
              <a:rPr lang="en-US" sz="2000" dirty="0" smtClean="0"/>
              <a:t> DoSomething(string name, </a:t>
            </a:r>
            <a:r>
              <a:rPr lang="en-US" sz="2000" dirty="0" smtClean="0">
                <a:solidFill>
                  <a:schemeClr val="accent2"/>
                </a:solidFill>
              </a:rPr>
              <a:t>int</a:t>
            </a:r>
            <a:r>
              <a:rPr lang="en-US" sz="2000" dirty="0" smtClean="0"/>
              <a:t> age = 21, </a:t>
            </a:r>
          </a:p>
          <a:p>
            <a:pPr lvl="1">
              <a:buFontTx/>
              <a:buNone/>
            </a:pPr>
            <a:r>
              <a:rPr lang="en-US" sz="2000" dirty="0" smtClean="0"/>
              <a:t>			</a:t>
            </a:r>
            <a:r>
              <a:rPr lang="en-US" sz="2000" dirty="0" smtClean="0">
                <a:solidFill>
                  <a:schemeClr val="accent2"/>
                </a:solidFill>
              </a:rPr>
              <a:t>bool</a:t>
            </a:r>
            <a:r>
              <a:rPr lang="en-US" sz="2000" dirty="0" smtClean="0"/>
              <a:t> currentStudent = </a:t>
            </a:r>
            <a:r>
              <a:rPr lang="en-US" sz="2000" dirty="0" smtClean="0">
                <a:solidFill>
                  <a:schemeClr val="accent2"/>
                </a:solidFill>
              </a:rPr>
              <a:t>true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major = "CS")</a:t>
            </a:r>
          </a:p>
          <a:p>
            <a:pPr lvl="1">
              <a:buFontTx/>
              <a:buNone/>
            </a:pPr>
            <a:endParaRPr lang="en-US" sz="2000" dirty="0" smtClean="0"/>
          </a:p>
          <a:p>
            <a:r>
              <a:rPr lang="en-US" dirty="0" smtClean="0"/>
              <a:t>Can now call </a:t>
            </a:r>
            <a:r>
              <a:rPr lang="en-US" sz="2400" dirty="0" smtClean="0"/>
              <a:t>DoSomething( ) </a:t>
            </a:r>
            <a:r>
              <a:rPr lang="en-US" dirty="0" smtClean="0"/>
              <a:t>and send in arguments for the default value or the default values will be assigned to the parameters</a:t>
            </a:r>
            <a:endParaRPr lang="en-US" sz="4800" dirty="0" smtClean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C3602A-14A0-4B9B-BA9D-9112B6CF53A4}" type="slidenum">
              <a:rPr lang="en-US" sz="1400" smtClean="0"/>
              <a:pPr eaLnBrk="1" hangingPunct="1"/>
              <a:t>62</a:t>
            </a:fld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38969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Parameters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Named arguments free you from the need to remember or to look up the order of parameters for the method call</a:t>
            </a:r>
          </a:p>
          <a:p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DoSomething (name: “Robert Wiser", age: 20);</a:t>
            </a:r>
          </a:p>
          <a:p>
            <a:pPr>
              <a:buNone/>
            </a:pPr>
            <a:r>
              <a:rPr lang="en-US" dirty="0"/>
              <a:t>DoSomething (name: "Paul Nelson", major: "BIO");</a:t>
            </a:r>
          </a:p>
          <a:p>
            <a:pPr>
              <a:buNone/>
            </a:pPr>
            <a:r>
              <a:rPr lang="en-US" dirty="0"/>
              <a:t>DoSomething (name: </a:t>
            </a:r>
            <a:r>
              <a:rPr lang="en-US" dirty="0" smtClean="0"/>
              <a:t>“Fredrick Terrell", </a:t>
            </a:r>
            <a:r>
              <a:rPr lang="en-US" dirty="0"/>
              <a:t>age: </a:t>
            </a:r>
            <a:r>
              <a:rPr lang="en-US" dirty="0" smtClean="0"/>
              <a:t>25,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major: “MS");</a:t>
            </a:r>
            <a:endParaRPr lang="en-US" dirty="0"/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C12438-1B60-49FB-87B5-33A5BB8EAAAD}" type="slidenum">
              <a:rPr lang="en-US" sz="1400" smtClean="0"/>
              <a:pPr eaLnBrk="1" hangingPunct="1"/>
              <a:t>63</a:t>
            </a:fld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46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EA6730-D5A5-4DEF-8CFF-5E66D576BDD3}" type="slidenum">
              <a:rPr lang="en-US" sz="1400" smtClean="0"/>
              <a:pPr eaLnBrk="1" hangingPunct="1"/>
              <a:t>64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JoggingDistance Example </a:t>
            </a:r>
          </a:p>
        </p:txBody>
      </p:sp>
      <p:sp>
        <p:nvSpPr>
          <p:cNvPr id="40965" name="Rectangle 11"/>
          <p:cNvSpPr>
            <a:spLocks noChangeArrowheads="1"/>
          </p:cNvSpPr>
          <p:nvPr/>
        </p:nvSpPr>
        <p:spPr bwMode="auto">
          <a:xfrm>
            <a:off x="566737" y="5847110"/>
            <a:ext cx="8120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3-11 </a:t>
            </a:r>
            <a:r>
              <a:rPr lang="en-US" b="1" dirty="0" smtClean="0"/>
              <a:t> </a:t>
            </a:r>
            <a:r>
              <a:rPr lang="en-US" dirty="0" smtClean="0"/>
              <a:t>Problem </a:t>
            </a:r>
            <a:r>
              <a:rPr lang="en-US" dirty="0"/>
              <a:t>specification for JoggingDistance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5000" y="838200"/>
            <a:ext cx="5257800" cy="500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890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D8873F-8148-46D1-B5B8-D5970D48AA98}" type="slidenum">
              <a:rPr lang="en-US" sz="1400" smtClean="0"/>
              <a:pPr eaLnBrk="1" hangingPunct="1"/>
              <a:t>65</a:t>
            </a:fld>
            <a:endParaRPr lang="en-US" sz="1400" dirty="0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for the JoggingDistance Example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799"/>
            <a:ext cx="8077200" cy="356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08159" y="5405437"/>
            <a:ext cx="6188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3-3  </a:t>
            </a:r>
            <a:r>
              <a:rPr lang="en-US" dirty="0" smtClean="0"/>
              <a:t>Variables </a:t>
            </a:r>
            <a:r>
              <a:rPr lang="en-US" dirty="0"/>
              <a:t>for JoggingDistance </a:t>
            </a:r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06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82920F-B044-4F8D-BD2B-6DA7D1803CE0}" type="slidenum">
              <a:rPr lang="en-US" sz="1400" smtClean="0"/>
              <a:pPr eaLnBrk="1" hangingPunct="1"/>
              <a:t>66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JoggingDistance Example (</a:t>
            </a:r>
            <a:r>
              <a:rPr lang="en-US" sz="2800" dirty="0" smtClean="0"/>
              <a:t>continued</a:t>
            </a:r>
            <a:r>
              <a:rPr lang="en-US" dirty="0" smtClean="0"/>
              <a:t>) </a:t>
            </a:r>
          </a:p>
        </p:txBody>
      </p:sp>
      <p:sp>
        <p:nvSpPr>
          <p:cNvPr id="43013" name="Rectangle 11"/>
          <p:cNvSpPr>
            <a:spLocks noChangeArrowheads="1"/>
          </p:cNvSpPr>
          <p:nvPr/>
        </p:nvSpPr>
        <p:spPr bwMode="auto">
          <a:xfrm>
            <a:off x="2971800" y="5791200"/>
            <a:ext cx="3040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3-12 </a:t>
            </a:r>
            <a:r>
              <a:rPr lang="en-US" b="1" dirty="0" smtClean="0"/>
              <a:t> </a:t>
            </a:r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904999"/>
            <a:ext cx="5334000" cy="39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3138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F265FB1-B42E-460C-9E69-867696DAC8BF}" type="slidenum">
              <a:rPr lang="en-US" sz="1400" smtClean="0"/>
              <a:pPr eaLnBrk="1" hangingPunct="1"/>
              <a:t>67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JoggingDistance Example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2743200" y="5257800"/>
            <a:ext cx="3715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3-13 </a:t>
            </a:r>
            <a:r>
              <a:rPr lang="en-US" b="1" dirty="0" smtClean="0"/>
              <a:t> </a:t>
            </a:r>
            <a:r>
              <a:rPr lang="en-US" dirty="0" smtClean="0"/>
              <a:t>Class </a:t>
            </a:r>
            <a:r>
              <a:rPr lang="en-US" dirty="0"/>
              <a:t>diagrams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905000"/>
            <a:ext cx="824326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98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F4523F7-A09D-43DF-B5F0-01EE67E621E4}" type="slidenum">
              <a:rPr lang="en-US" sz="1400" smtClean="0"/>
              <a:pPr eaLnBrk="1" hangingPunct="1"/>
              <a:t>68</a:t>
            </a:fld>
            <a:endParaRPr lang="en-US" sz="1400" dirty="0" smtClean="0"/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5456830" y="5018478"/>
            <a:ext cx="3581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3-14 </a:t>
            </a:r>
            <a:r>
              <a:rPr lang="en-US" b="1" dirty="0" smtClean="0"/>
              <a:t> </a:t>
            </a:r>
            <a:r>
              <a:rPr lang="en-US" dirty="0" smtClean="0"/>
              <a:t>Structured </a:t>
            </a:r>
            <a:r>
              <a:rPr lang="en-US" dirty="0"/>
              <a:t>English for the JoggingDistance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0"/>
            <a:ext cx="473414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37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4608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</a:p>
          <a:p>
            <a:r>
              <a:rPr lang="en-US" dirty="0" smtClean="0"/>
              <a:t>Spacing conventions</a:t>
            </a:r>
          </a:p>
          <a:p>
            <a:r>
              <a:rPr lang="en-US" dirty="0" smtClean="0"/>
              <a:t>Declaration conventions</a:t>
            </a:r>
          </a:p>
          <a:p>
            <a:r>
              <a:rPr lang="en-US" dirty="0" smtClean="0"/>
              <a:t>Commenting conventions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7742F48-98EF-4B48-9FAC-8A61928B8543}" type="slidenum">
              <a:rPr lang="en-US" sz="1400" smtClean="0"/>
              <a:pPr eaLnBrk="1" hangingPunct="1"/>
              <a:t>69</a:t>
            </a:fld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xmlns="" val="25107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5F527A-D19D-4FCE-8465-A3304CD3B50A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Modifiers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Appear in method headings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Appear in the declaration heading for classes and other class members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Indicate how it can be accessed 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Types of modifiers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tatic</a:t>
            </a:r>
          </a:p>
          <a:p>
            <a:pPr lvl="1"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dirty="0" smtClean="0"/>
              <a:t>Access</a:t>
            </a:r>
            <a:r>
              <a:rPr lang="en-US" sz="2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Dev Center – 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://www.csharp.net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Code Gallery site –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http://code.msdn.microsoft.com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Methods (C# Programming Guide) –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msdn.microsoft.com/en-us/library/ms173114.aspx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5F411CB-C7B0-41D9-A245-1A5ACC3F79C6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101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77CAFD-2EEA-4713-A270-A85C3C937D1E}" type="slidenum">
              <a:rPr lang="en-US" sz="1400" smtClean="0"/>
              <a:pPr eaLnBrk="1" hangingPunct="1"/>
              <a:t>71</a:t>
            </a:fld>
            <a:endParaRPr lang="en-US" sz="1400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dirty="0" smtClean="0"/>
              <a:t>Components of a method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Class methods 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dirty="0" smtClean="0"/>
              <a:t>Parameters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Predefined methods </a:t>
            </a:r>
          </a:p>
          <a:p>
            <a:pPr eaLnBrk="1" hangingPunct="1">
              <a:spcBef>
                <a:spcPct val="60000"/>
              </a:spcBef>
            </a:pPr>
            <a:r>
              <a:rPr lang="en-US" dirty="0" smtClean="0"/>
              <a:t>Value- and nonvalue-returning methods</a:t>
            </a:r>
          </a:p>
        </p:txBody>
      </p:sp>
    </p:spTree>
    <p:extLst>
      <p:ext uri="{BB962C8B-B14F-4D97-AF65-F5344CB8AC3E}">
        <p14:creationId xmlns:p14="http://schemas.microsoft.com/office/powerpoint/2010/main" xmlns="" val="3375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0401CE-60C7-4071-BD4C-BABB8B460933}" type="slidenum">
              <a:rPr lang="en-US" sz="1400" smtClean="0"/>
              <a:pPr eaLnBrk="1" hangingPunct="1"/>
              <a:t>72</a:t>
            </a:fld>
            <a:endParaRPr lang="en-US" sz="1400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Types of parameters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Optional parameters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Named parameters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3821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F0AB93-D1B7-47D3-8FB3-F0E64C0F468A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</a:t>
            </a:r>
            <a:r>
              <a:rPr lang="en-US" dirty="0" smtClean="0"/>
              <a:t>tatic Modifier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 smtClean="0"/>
              <a:t>Indicates member belongs to the type itself rather than to a specific object of a class 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Main( ) must include </a:t>
            </a:r>
            <a:r>
              <a:rPr lang="en-US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in heading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 smtClean="0"/>
              <a:t>Methods that use </a:t>
            </a:r>
            <a:r>
              <a:rPr lang="en-US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modifier - class methods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 smtClean="0"/>
              <a:t>Instance methods require an object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Members of the Math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are static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public static double</a:t>
            </a:r>
            <a:r>
              <a:rPr lang="en-US" dirty="0"/>
              <a:t> Pow(</a:t>
            </a:r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 smtClean="0"/>
              <a:t>)</a:t>
            </a:r>
          </a:p>
          <a:p>
            <a:pPr lvl="1" eaLnBrk="1" hangingPunct="1">
              <a:spcBef>
                <a:spcPct val="40000"/>
              </a:spcBef>
              <a:buClr>
                <a:schemeClr val="tx1"/>
              </a:buClr>
            </a:pPr>
            <a:r>
              <a:rPr lang="en-US" dirty="0">
                <a:solidFill>
                  <a:schemeClr val="accent2"/>
                </a:solidFill>
              </a:rPr>
              <a:t>double</a:t>
            </a:r>
            <a:r>
              <a:rPr lang="en-US" dirty="0" smtClean="0"/>
              <a:t> answer = Math.Sqrt(25);</a:t>
            </a:r>
            <a:endParaRPr lang="en-US" dirty="0"/>
          </a:p>
          <a:p>
            <a:pPr lvl="1" eaLnBrk="1" hangingPunct="1">
              <a:spcBef>
                <a:spcPct val="40000"/>
              </a:spcBef>
            </a:pPr>
            <a:r>
              <a:rPr lang="en-US" sz="2200" dirty="0" smtClean="0"/>
              <a:t> 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94965C8-63E3-493D-ADFB-8259517C7DC3}" type="slidenum">
              <a:rPr lang="en-US" sz="1400" smtClean="0"/>
              <a:pPr eaLnBrk="1" hangingPunct="1"/>
              <a:t>9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 Modifiers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public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protected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internal 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protected internal</a:t>
            </a:r>
          </a:p>
          <a:p>
            <a:pPr eaLnBrk="1" hangingPunct="1">
              <a:spcBef>
                <a:spcPct val="100000"/>
              </a:spcBef>
              <a:buClr>
                <a:schemeClr val="tx1"/>
              </a:buClr>
            </a:pPr>
            <a:r>
              <a:rPr lang="en-US" dirty="0" smtClean="0">
                <a:solidFill>
                  <a:schemeClr val="accent2"/>
                </a:solidFill>
              </a:rPr>
              <a:t>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13541</TotalTime>
  <Words>3170</Words>
  <Application>Microsoft Office PowerPoint</Application>
  <PresentationFormat>On-screen Show (4:3)</PresentationFormat>
  <Paragraphs>768</Paragraphs>
  <Slides>72</Slides>
  <Notes>59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Default Design</vt:lpstr>
      <vt:lpstr>3</vt:lpstr>
      <vt:lpstr>Chapter Objectives</vt:lpstr>
      <vt:lpstr>Chapter Objectives (continued)</vt:lpstr>
      <vt:lpstr>Anatomy of a Method</vt:lpstr>
      <vt:lpstr>Slide 5</vt:lpstr>
      <vt:lpstr>Anatomy of a Method (continued)</vt:lpstr>
      <vt:lpstr>Modifiers</vt:lpstr>
      <vt:lpstr>static Modifier</vt:lpstr>
      <vt:lpstr>Access Modifiers</vt:lpstr>
      <vt:lpstr>Level of Accessibility</vt:lpstr>
      <vt:lpstr>Return Type</vt:lpstr>
      <vt:lpstr>Return Type (continued)</vt:lpstr>
      <vt:lpstr>Method Names </vt:lpstr>
      <vt:lpstr>Parameters</vt:lpstr>
      <vt:lpstr>Parameters (continued)</vt:lpstr>
      <vt:lpstr>Parameters (continued)</vt:lpstr>
      <vt:lpstr>Method Body</vt:lpstr>
      <vt:lpstr>Calling Class Methods </vt:lpstr>
      <vt:lpstr>IntelliSense</vt:lpstr>
      <vt:lpstr>Predefined Methods</vt:lpstr>
      <vt:lpstr>IntelliSense Display</vt:lpstr>
      <vt:lpstr>Predefined Methods</vt:lpstr>
      <vt:lpstr>Read( ) Method</vt:lpstr>
      <vt:lpstr>Call Read( ) Methods</vt:lpstr>
      <vt:lpstr>Call Read( ) Methods (continued)</vt:lpstr>
      <vt:lpstr>ReadLine( )</vt:lpstr>
      <vt:lpstr>Call ReadLine( ) Methods</vt:lpstr>
      <vt:lpstr>Slide 28</vt:lpstr>
      <vt:lpstr>ReadKey( )</vt:lpstr>
      <vt:lpstr>Call Parse( ) </vt:lpstr>
      <vt:lpstr>Slide 31</vt:lpstr>
      <vt:lpstr>Call Parse( ) (continued)</vt:lpstr>
      <vt:lpstr>Call Parse( ) with Incompatible Value</vt:lpstr>
      <vt:lpstr>Convert Class</vt:lpstr>
      <vt:lpstr>Methods in the Math class</vt:lpstr>
      <vt:lpstr>Math class (continued)</vt:lpstr>
      <vt:lpstr>Math class (continued)</vt:lpstr>
      <vt:lpstr>Math class (continued)</vt:lpstr>
      <vt:lpstr>Math( ) Class </vt:lpstr>
      <vt:lpstr>Method Calls That Return Values</vt:lpstr>
      <vt:lpstr>Writing Your Own Class Methods </vt:lpstr>
      <vt:lpstr> Writing Your Own Class Methods – void Types</vt:lpstr>
      <vt:lpstr>Writing Your Own Class Methods – void Types (continued)</vt:lpstr>
      <vt:lpstr>Value-Returning Method</vt:lpstr>
      <vt:lpstr>Value-Returning Method (continued)</vt:lpstr>
      <vt:lpstr>CarpetExampleWithClassMethods </vt:lpstr>
      <vt:lpstr>CarpetExampleWithClassMethods (continued) </vt:lpstr>
      <vt:lpstr>Slide 48</vt:lpstr>
      <vt:lpstr>Slide 49</vt:lpstr>
      <vt:lpstr>Slide 50</vt:lpstr>
      <vt:lpstr>Slide 51</vt:lpstr>
      <vt:lpstr>Slide 52</vt:lpstr>
      <vt:lpstr>Slide 53</vt:lpstr>
      <vt:lpstr> CarpetExampleWithClassMethods (continued)</vt:lpstr>
      <vt:lpstr>Types of Parameters</vt:lpstr>
      <vt:lpstr>Parameters Example</vt:lpstr>
      <vt:lpstr>Parameters Example (continued)</vt:lpstr>
      <vt:lpstr>Parameters Example (continued)</vt:lpstr>
      <vt:lpstr>Parameters.cs</vt:lpstr>
      <vt:lpstr>Types of Parameters (continued)</vt:lpstr>
      <vt:lpstr>Testing Parameters App </vt:lpstr>
      <vt:lpstr>Optional Parameters</vt:lpstr>
      <vt:lpstr>Named Parameters</vt:lpstr>
      <vt:lpstr>JoggingDistance Example </vt:lpstr>
      <vt:lpstr>Data for the JoggingDistance Example </vt:lpstr>
      <vt:lpstr>JoggingDistance Example (continued) </vt:lpstr>
      <vt:lpstr>JoggingDistance Example (continued)</vt:lpstr>
      <vt:lpstr>Slide 68</vt:lpstr>
      <vt:lpstr>Coding Standards</vt:lpstr>
      <vt:lpstr>Resources</vt:lpstr>
      <vt:lpstr>Chapter Summary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Course Technology</dc:creator>
  <cp:lastModifiedBy>Aimee Poirier</cp:lastModifiedBy>
  <cp:revision>243</cp:revision>
  <dcterms:created xsi:type="dcterms:W3CDTF">2002-11-15T07:59:11Z</dcterms:created>
  <dcterms:modified xsi:type="dcterms:W3CDTF">2013-04-04T16:26:20Z</dcterms:modified>
</cp:coreProperties>
</file>