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619" r:id="rId2"/>
    <p:sldId id="348" r:id="rId3"/>
    <p:sldId id="542" r:id="rId4"/>
    <p:sldId id="628" r:id="rId5"/>
    <p:sldId id="629" r:id="rId6"/>
    <p:sldId id="630" r:id="rId7"/>
    <p:sldId id="631" r:id="rId8"/>
    <p:sldId id="633" r:id="rId9"/>
    <p:sldId id="632" r:id="rId10"/>
    <p:sldId id="643" r:id="rId11"/>
    <p:sldId id="634" r:id="rId12"/>
    <p:sldId id="644" r:id="rId13"/>
    <p:sldId id="657" r:id="rId14"/>
    <p:sldId id="543" r:id="rId15"/>
    <p:sldId id="606" r:id="rId16"/>
    <p:sldId id="635" r:id="rId17"/>
    <p:sldId id="608" r:id="rId18"/>
    <p:sldId id="636" r:id="rId19"/>
    <p:sldId id="607" r:id="rId20"/>
    <p:sldId id="645" r:id="rId21"/>
    <p:sldId id="646" r:id="rId22"/>
    <p:sldId id="625" r:id="rId23"/>
    <p:sldId id="627" r:id="rId24"/>
    <p:sldId id="647" r:id="rId25"/>
    <p:sldId id="648" r:id="rId26"/>
    <p:sldId id="637" r:id="rId27"/>
    <p:sldId id="649" r:id="rId28"/>
    <p:sldId id="650" r:id="rId29"/>
    <p:sldId id="610" r:id="rId30"/>
    <p:sldId id="611" r:id="rId31"/>
    <p:sldId id="638" r:id="rId32"/>
    <p:sldId id="652" r:id="rId33"/>
    <p:sldId id="653" r:id="rId34"/>
    <p:sldId id="656" r:id="rId35"/>
    <p:sldId id="654" r:id="rId36"/>
    <p:sldId id="655" r:id="rId37"/>
    <p:sldId id="612" r:id="rId38"/>
    <p:sldId id="545" r:id="rId39"/>
    <p:sldId id="639" r:id="rId40"/>
    <p:sldId id="613" r:id="rId41"/>
    <p:sldId id="614" r:id="rId42"/>
    <p:sldId id="615" r:id="rId43"/>
    <p:sldId id="546" r:id="rId44"/>
    <p:sldId id="640" r:id="rId45"/>
    <p:sldId id="641" r:id="rId46"/>
    <p:sldId id="642" r:id="rId47"/>
    <p:sldId id="658" r:id="rId48"/>
    <p:sldId id="617" r:id="rId49"/>
    <p:sldId id="618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33"/>
    <a:srgbClr val="003366"/>
    <a:srgbClr val="663300"/>
    <a:srgbClr val="FFCC00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3422" autoAdjust="0"/>
    <p:restoredTop sz="99269" autoAdjust="0"/>
  </p:normalViewPr>
  <p:slideViewPr>
    <p:cSldViewPr>
      <p:cViewPr varScale="1">
        <p:scale>
          <a:sx n="78" d="100"/>
          <a:sy n="78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EF4C3D-478C-45E5-B95F-DE34BB29E9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8405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84A454-0FA4-4074-A4C7-1A4FC58D4985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490BB0-6150-4DED-AA5F-3DCA7D686196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ED7810-5459-447C-95A5-3123C15BF793}" type="slidenum">
              <a:rPr lang="en-US" sz="1200" smtClean="0">
                <a:solidFill>
                  <a:prstClr val="black"/>
                </a:solidFill>
              </a:rPr>
              <a:pPr eaLnBrk="1" hangingPunct="1"/>
              <a:t>28</a:t>
            </a:fld>
            <a:endParaRPr lang="en-US" sz="1200" smtClean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AE6EDB-7809-46E1-9543-9BE022BFAF2E}" type="slidenum">
              <a:rPr lang="en-US" sz="1200" smtClean="0"/>
              <a:pPr eaLnBrk="1" hangingPunct="1"/>
              <a:t>29</a:t>
            </a:fld>
            <a:endParaRPr 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92AB80-128D-415E-8409-52E299EAABC1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77C636-79B0-4399-AFB5-07E45698652D}" type="slidenum">
              <a:rPr lang="en-US" sz="1200" smtClean="0"/>
              <a:pPr eaLnBrk="1" hangingPunct="1"/>
              <a:t>37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89F537-4D86-475A-9E89-0559F8777F6B}" type="slidenum">
              <a:rPr lang="en-US" sz="1200" smtClean="0"/>
              <a:pPr eaLnBrk="1" hangingPunct="1"/>
              <a:t>38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C4CCB2-3ABE-4AF4-9FCB-A0F4F08C58A9}" type="slidenum">
              <a:rPr lang="en-US" sz="1200" smtClean="0"/>
              <a:pPr eaLnBrk="1" hangingPunct="1"/>
              <a:t>39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044849-1751-456F-838A-04E791E2A7D7}" type="slidenum">
              <a:rPr lang="en-US" sz="1200" smtClean="0"/>
              <a:pPr eaLnBrk="1" hangingPunct="1"/>
              <a:t>40</a:t>
            </a:fld>
            <a:endParaRPr lang="en-US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726CEE-6F8F-449D-B6DC-9776D0EFFC89}" type="slidenum">
              <a:rPr lang="en-US" sz="1200" smtClean="0"/>
              <a:pPr eaLnBrk="1" hangingPunct="1"/>
              <a:t>41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B13120-DB30-46B2-B2C1-B855A75FF0DE}" type="slidenum">
              <a:rPr lang="en-US" sz="1200" smtClean="0"/>
              <a:pPr eaLnBrk="1" hangingPunct="1"/>
              <a:t>42</a:t>
            </a:fld>
            <a:endParaRPr lang="en-US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83FF62-095D-4C35-8333-66BC72B5842A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57556E-CB6D-419D-BF41-2CD4C17A5E54}" type="slidenum">
              <a:rPr lang="en-US" sz="1200" smtClean="0"/>
              <a:pPr eaLnBrk="1" hangingPunct="1"/>
              <a:t>43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33191C-2A4A-40A3-82EA-601C36389A96}" type="slidenum">
              <a:rPr lang="en-US" sz="1200" smtClean="0"/>
              <a:pPr eaLnBrk="1" hangingPunct="1"/>
              <a:t>48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06FA19-6425-4749-A167-C2A1FA8C7BF9}" type="slidenum">
              <a:rPr lang="en-US" sz="1200" smtClean="0"/>
              <a:pPr eaLnBrk="1" hangingPunct="1"/>
              <a:t>49</a:t>
            </a:fld>
            <a:endParaRPr lang="en-US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037666-CD89-44BC-B4EF-2E9498A288BF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605B0D-4BFB-4D45-8506-730C8B3CD137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44C105-F165-4644-BE58-8743F21625BF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605BA3-8986-4230-A2EF-0ED1F9E36E6F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F81D80-1E2E-473D-971E-87110D3830E7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0A87EB-D8F4-4A27-B019-AF1D4AA2B691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79E077-2FA6-402C-B533-F415FD018F6A}" type="slidenum">
              <a:rPr lang="en-US" sz="1200" smtClean="0"/>
              <a:pPr eaLnBrk="1" hangingPunct="1"/>
              <a:t>23</a:t>
            </a:fld>
            <a:endParaRPr 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442D2-C1C4-4AA3-AC1B-30618B4E8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45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B081-B633-441E-BB5F-29848B7241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819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4450-17DB-4632-A259-F0A168D82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147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2D321-1A2A-4141-8C4D-98CAB9CB5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3375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86BC2-5B51-4356-9147-937F0599A9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17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8D5DC-CFD6-4AD9-8FF0-9BD5FCE22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404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232A1-3F26-4870-A5E7-09F30A6E68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046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C8E31-B8CE-470E-B762-0A2AF7FC0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342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053FE-3B8A-46E8-B66B-36CA078CDE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210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F2659-AEB1-48BF-8454-3345C7545B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95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0A351-1306-465F-87BA-9C694CA9E4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393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F999D-3F7E-4622-97B3-258B8026B1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25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EFEE2-F68A-4167-96C0-1AC8230C7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252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A35720-1318-41B6-9E85-7B7CA03D84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harp-station.com/Tutorials/Lesson07.aspx" TargetMode="External"/><Relationship Id="rId2" Type="http://schemas.openxmlformats.org/officeDocument/2006/relationships/hyperlink" Target="http://www.dotnetspider.com/tutorials/BestPractic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varticles.com/c/a/C-Sharp/Introduction-to-Objects-and-Classes-in-C-sharp/" TargetMode="External"/><Relationship Id="rId4" Type="http://schemas.openxmlformats.org/officeDocument/2006/relationships/hyperlink" Target="http://msdn.microsoft.com/en-us/library/dd460654.aspx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17F9D5-7F01-46D0-AF0F-13B0E066BF00}" type="slidenum">
              <a:rPr lang="en-US" sz="1400" smtClean="0"/>
              <a:pPr eaLnBrk="1" hangingPunct="1"/>
              <a:t>1</a:t>
            </a:fld>
            <a:endParaRPr lang="en-US" sz="1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199" y="0"/>
            <a:ext cx="4205077" cy="6934200"/>
          </a:xfrm>
          <a:prstGeom prst="rect">
            <a:avLst/>
          </a:prstGeom>
        </p:spPr>
      </p:pic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 dirty="0" smtClean="0"/>
              <a:t>Creating Your Own Classes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C# Programming:</a:t>
            </a:r>
            <a:r>
              <a:rPr lang="en-US" sz="2000" b="1" dirty="0">
                <a:solidFill>
                  <a:schemeClr val="bg1"/>
                </a:solidFill>
              </a:rPr>
              <a:t> From Problem Analysis to Program Design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4th </a:t>
            </a:r>
            <a:r>
              <a:rPr lang="en-US" sz="2000" b="1" dirty="0">
                <a:solidFill>
                  <a:schemeClr val="bg1"/>
                </a:solidFill>
              </a:rPr>
              <a:t>Edition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type of method used to create objects</a:t>
            </a:r>
          </a:p>
          <a:p>
            <a:pPr lvl="1"/>
            <a:r>
              <a:rPr lang="en-US" dirty="0" smtClean="0"/>
              <a:t>Create instances of class</a:t>
            </a:r>
          </a:p>
          <a:p>
            <a:pPr lvl="2"/>
            <a:r>
              <a:rPr lang="en-US" dirty="0" smtClean="0"/>
              <a:t>Instantiate the class</a:t>
            </a:r>
          </a:p>
          <a:p>
            <a:r>
              <a:rPr lang="en-US" dirty="0" smtClean="0"/>
              <a:t>Constructors differ from other methods</a:t>
            </a:r>
          </a:p>
          <a:p>
            <a:pPr lvl="1"/>
            <a:r>
              <a:rPr lang="en-US" dirty="0" smtClean="0"/>
              <a:t>Constructors do not return a value</a:t>
            </a:r>
          </a:p>
          <a:p>
            <a:pPr lvl="2"/>
            <a:r>
              <a:rPr lang="en-US" dirty="0" smtClean="0"/>
              <a:t>Also do not include keyword </a:t>
            </a:r>
            <a:r>
              <a:rPr lang="en-US" dirty="0" smtClean="0">
                <a:solidFill>
                  <a:schemeClr val="accent2"/>
                </a:solidFill>
              </a:rPr>
              <a:t>void</a:t>
            </a:r>
          </a:p>
          <a:p>
            <a:pPr lvl="1"/>
            <a:r>
              <a:rPr lang="en-US" dirty="0" smtClean="0"/>
              <a:t>Constructors use same identifier (name) as class</a:t>
            </a:r>
          </a:p>
          <a:p>
            <a:r>
              <a:rPr lang="en-US" dirty="0" smtClean="0"/>
              <a:t>Constructors use </a:t>
            </a:r>
            <a:r>
              <a:rPr lang="en-US" dirty="0" smtClean="0">
                <a:solidFill>
                  <a:schemeClr val="accent2"/>
                </a:solidFill>
              </a:rPr>
              <a:t>public</a:t>
            </a:r>
            <a:r>
              <a:rPr lang="en-US" dirty="0" smtClean="0"/>
              <a:t> access modifiers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99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public access modifier is always associated with constructors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solidFill>
                  <a:schemeClr val="accent1"/>
                </a:solidFill>
                <a:ea typeface="+mn-ea"/>
                <a:cs typeface="+mn-cs"/>
              </a:rPr>
              <a:t>//Default constructor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ea typeface="+mn-ea"/>
                <a:cs typeface="+mn-cs"/>
              </a:rPr>
              <a:t>public</a:t>
            </a:r>
            <a:r>
              <a:rPr lang="en-US" sz="2000" dirty="0" smtClean="0">
                <a:ea typeface="+mn-ea"/>
                <a:cs typeface="+mn-cs"/>
              </a:rPr>
              <a:t> Student ( )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{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solidFill>
                  <a:schemeClr val="accent1"/>
                </a:solidFill>
                <a:ea typeface="+mn-ea"/>
                <a:cs typeface="+mn-cs"/>
              </a:rPr>
              <a:t>//Constructor with one parameter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ea typeface="+mn-ea"/>
                <a:cs typeface="+mn-cs"/>
              </a:rPr>
              <a:t>public</a:t>
            </a:r>
            <a:r>
              <a:rPr lang="en-US" sz="2000" dirty="0" smtClean="0">
                <a:ea typeface="+mn-ea"/>
                <a:cs typeface="+mn-cs"/>
              </a:rPr>
              <a:t> Student (</a:t>
            </a:r>
            <a:r>
              <a:rPr lang="en-US" sz="2000" dirty="0" smtClean="0">
                <a:solidFill>
                  <a:schemeClr val="accent2"/>
                </a:solidFill>
                <a:ea typeface="+mn-ea"/>
                <a:cs typeface="+mn-cs"/>
              </a:rPr>
              <a:t>int</a:t>
            </a:r>
            <a:r>
              <a:rPr lang="en-US" sz="2000" dirty="0" smtClean="0">
                <a:ea typeface="+mn-ea"/>
                <a:cs typeface="+mn-cs"/>
              </a:rPr>
              <a:t> sID )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{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	studentNumber = sID;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6D4B41-7A43-4A3B-9899-346D8DFF67DD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//Constructor with three parameters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public</a:t>
            </a:r>
            <a:r>
              <a:rPr lang="en-US" sz="2400" dirty="0"/>
              <a:t> Student (</a:t>
            </a:r>
            <a:r>
              <a:rPr lang="en-US" sz="2400" dirty="0">
                <a:solidFill>
                  <a:schemeClr val="accent2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 err="1"/>
              <a:t>sID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 err="1"/>
              <a:t>lastName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studentNumber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sID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studentFirstName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firstName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studentLastName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lastName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r>
              <a:rPr lang="en-US" dirty="0" smtClean="0"/>
              <a:t>Design classes </a:t>
            </a:r>
            <a:r>
              <a:rPr lang="en-US" dirty="0"/>
              <a:t>to be as flexible and </a:t>
            </a:r>
            <a:r>
              <a:rPr lang="en-US" dirty="0" smtClean="0"/>
              <a:t>as full-featured </a:t>
            </a:r>
            <a:r>
              <a:rPr lang="en-US" dirty="0"/>
              <a:t>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nclude </a:t>
            </a:r>
            <a:r>
              <a:rPr lang="en-US" dirty="0"/>
              <a:t>multiple </a:t>
            </a:r>
            <a:r>
              <a:rPr lang="en-US" dirty="0" smtClean="0"/>
              <a:t>constructors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30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Own Instance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  <a:p>
            <a:r>
              <a:rPr lang="en-US" dirty="0" err="1" smtClean="0"/>
              <a:t>Accessors</a:t>
            </a:r>
            <a:endParaRPr lang="en-US" dirty="0" smtClean="0"/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r>
              <a:rPr lang="en-US" dirty="0" smtClean="0"/>
              <a:t>Other methods to perform behaviors of the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02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E73827-657C-4C01-BFD1-5D3FE017C17F}" type="slidenum">
              <a:rPr lang="en-US" sz="1400" smtClean="0"/>
              <a:pPr eaLnBrk="1" hangingPunct="1"/>
              <a:t>14</a:t>
            </a:fld>
            <a:endParaRPr lang="en-US" sz="140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Your Own Instance Methods</a:t>
            </a:r>
          </a:p>
        </p:txBody>
      </p:sp>
      <p:sp>
        <p:nvSpPr>
          <p:cNvPr id="256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Do not use </a:t>
            </a:r>
            <a:r>
              <a:rPr lang="en-US" dirty="0" smtClean="0">
                <a:solidFill>
                  <a:schemeClr val="accent2"/>
                </a:solidFill>
              </a:rPr>
              <a:t>static</a:t>
            </a:r>
            <a:r>
              <a:rPr lang="en-US" dirty="0" smtClean="0"/>
              <a:t> keyword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Static associated with 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class</a:t>
            </a:r>
            <a:r>
              <a:rPr lang="en-US" dirty="0" smtClean="0">
                <a:cs typeface="Times New Roman" pitchFamily="18" charset="0"/>
              </a:rPr>
              <a:t> method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Constructor – special type of instance method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Do not return a value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void</a:t>
            </a:r>
            <a:r>
              <a:rPr lang="en-US" dirty="0" smtClean="0"/>
              <a:t> is not included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Same identifier as the class name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Overloaded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Default constructor</a:t>
            </a:r>
          </a:p>
          <a:p>
            <a:pPr lvl="2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No arguments</a:t>
            </a:r>
            <a:r>
              <a:rPr lang="en-US" sz="2000" dirty="0" smtClean="0"/>
              <a:t> </a:t>
            </a:r>
          </a:p>
          <a:p>
            <a:pPr lvl="2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Write one constructor and you lose the default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CEDF3F-D092-48AC-9BDB-C243201838F6}" type="slidenum">
              <a:rPr lang="en-US" sz="1400" smtClean="0"/>
              <a:pPr eaLnBrk="1" hangingPunct="1"/>
              <a:t>15</a:t>
            </a:fld>
            <a:endParaRPr lang="en-US" sz="14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Accessor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Getters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Returns the current value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Standard naming convention </a:t>
            </a:r>
            <a:r>
              <a:rPr lang="en-US" dirty="0" smtClean="0">
                <a:cs typeface="Times New Roman" pitchFamily="18" charset="0"/>
              </a:rPr>
              <a:t>→</a:t>
            </a:r>
            <a:r>
              <a:rPr lang="en-US" dirty="0" smtClean="0"/>
              <a:t> prefix with “get”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Accessor</a:t>
            </a:r>
            <a:r>
              <a:rPr lang="en-US" dirty="0" smtClean="0"/>
              <a:t> for </a:t>
            </a:r>
            <a:r>
              <a:rPr lang="en-US" dirty="0" err="1" smtClean="0"/>
              <a:t>noOfSquareYards</a:t>
            </a:r>
            <a:endParaRPr lang="en-US" dirty="0" smtClean="0"/>
          </a:p>
          <a:p>
            <a:pPr marL="1257300" lvl="3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public double </a:t>
            </a:r>
            <a:r>
              <a:rPr lang="en-US" sz="2000" dirty="0" err="1"/>
              <a:t>GetNoOfSqYards</a:t>
            </a:r>
            <a:r>
              <a:rPr lang="en-US" sz="2000" dirty="0"/>
              <a:t>( )</a:t>
            </a:r>
          </a:p>
          <a:p>
            <a:pPr marL="1257300" lvl="3" indent="0">
              <a:buNone/>
            </a:pPr>
            <a:r>
              <a:rPr lang="en-US" sz="2000" dirty="0"/>
              <a:t>{</a:t>
            </a:r>
          </a:p>
          <a:p>
            <a:pPr marL="1257300" lvl="3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/>
              <a:t>noOfSqYards</a:t>
            </a:r>
            <a:r>
              <a:rPr lang="en-US" sz="2000" dirty="0"/>
              <a:t>;</a:t>
            </a:r>
          </a:p>
          <a:p>
            <a:pPr marL="1257300" lvl="3" indent="0">
              <a:buNone/>
            </a:pPr>
            <a:r>
              <a:rPr lang="en-US" sz="2000" dirty="0"/>
              <a:t>}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Properties serve purpose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172200" y="5029200"/>
            <a:ext cx="2133600" cy="990600"/>
          </a:xfrm>
          <a:prstGeom prst="wedgeEllipseCallout">
            <a:avLst>
              <a:gd name="adj1" fmla="val -76462"/>
              <a:gd name="adj2" fmla="val -14895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err="1"/>
              <a:t>Accessor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Mutators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Setters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Normally includes one parameter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Method body </a:t>
            </a:r>
            <a:r>
              <a:rPr lang="en-US" dirty="0" smtClean="0">
                <a:cs typeface="Times New Roman" pitchFamily="18" charset="0"/>
              </a:rPr>
              <a:t>→</a:t>
            </a:r>
            <a:r>
              <a:rPr lang="en-US" dirty="0" smtClean="0"/>
              <a:t> single assignment statement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Standard naming convention </a:t>
            </a:r>
            <a:r>
              <a:rPr lang="en-US" dirty="0" smtClean="0">
                <a:cs typeface="Times New Roman" pitchFamily="18" charset="0"/>
              </a:rPr>
              <a:t>→</a:t>
            </a:r>
            <a:r>
              <a:rPr lang="en-US" dirty="0" smtClean="0"/>
              <a:t> prefix  with ”Set”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Can be overloaded </a:t>
            </a:r>
            <a:endParaRPr lang="en-US" sz="2200" dirty="0" smtClean="0"/>
          </a:p>
          <a:p>
            <a:endParaRPr lang="en-US" dirty="0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7854BA-FBDC-4D05-976C-C3DDF1BCDB3B}" type="slidenum">
              <a:rPr lang="en-US" sz="1400" smtClean="0"/>
              <a:pPr eaLnBrk="1" hangingPunct="1"/>
              <a:t>16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5DE4EC-88FB-4EEF-8AFD-5AD67C6A4747}" type="slidenum">
              <a:rPr lang="en-US" sz="1400" smtClean="0"/>
              <a:pPr eaLnBrk="1" hangingPunct="1"/>
              <a:t>17</a:t>
            </a:fld>
            <a:endParaRPr lang="en-US" sz="14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Mutator</a:t>
            </a:r>
            <a:r>
              <a:rPr lang="en-US" dirty="0" smtClean="0"/>
              <a:t> Examples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accent2"/>
                </a:solidFill>
              </a:rPr>
              <a:t>public double </a:t>
            </a:r>
            <a:r>
              <a:rPr lang="en-US" sz="2200" dirty="0" err="1"/>
              <a:t>SetNoOfSqYards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accent2"/>
                </a:solidFill>
              </a:rPr>
              <a:t>double</a:t>
            </a:r>
            <a:r>
              <a:rPr lang="en-US" sz="2200" dirty="0"/>
              <a:t> </a:t>
            </a:r>
            <a:r>
              <a:rPr lang="en-US" sz="2200" dirty="0" err="1"/>
              <a:t>squareYards</a:t>
            </a:r>
            <a:r>
              <a:rPr lang="en-US" sz="2200" dirty="0"/>
              <a:t>)</a:t>
            </a:r>
          </a:p>
          <a:p>
            <a:pPr marL="0" indent="0"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2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</a:t>
            </a:r>
            <a:r>
              <a:rPr lang="en-US" sz="2200" dirty="0" smtClean="0">
                <a:solidFill>
                  <a:srgbClr val="0000FF"/>
                </a:solidFill>
              </a:rPr>
              <a:t>return</a:t>
            </a:r>
            <a:r>
              <a:rPr lang="en-US" sz="2200" dirty="0" smtClean="0"/>
              <a:t> </a:t>
            </a:r>
            <a:r>
              <a:rPr lang="en-US" sz="2200" dirty="0" err="1" smtClean="0"/>
              <a:t>noOfSquareYards</a:t>
            </a:r>
            <a:r>
              <a:rPr lang="en-US" sz="2200" dirty="0" smtClean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public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void</a:t>
            </a:r>
            <a:r>
              <a:rPr lang="en-US" sz="2200" dirty="0" smtClean="0"/>
              <a:t> </a:t>
            </a:r>
            <a:r>
              <a:rPr lang="en-US" sz="2200" dirty="0" err="1" smtClean="0"/>
              <a:t>SetNoOfSquareYards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FF"/>
                </a:solidFill>
              </a:rPr>
              <a:t>double</a:t>
            </a:r>
            <a:r>
              <a:rPr lang="en-US" sz="2200" dirty="0" smtClean="0"/>
              <a:t> length,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</a:t>
            </a:r>
            <a:r>
              <a:rPr lang="en-US" sz="2200" dirty="0" smtClean="0"/>
              <a:t>width</a:t>
            </a:r>
            <a:r>
              <a:rPr lang="en-US" sz="2200" dirty="0"/>
              <a:t>)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</a:t>
            </a:r>
            <a:r>
              <a:rPr lang="en-US" sz="2200" dirty="0" err="1" smtClean="0"/>
              <a:t>noOfSquareYards</a:t>
            </a:r>
            <a:r>
              <a:rPr lang="en-US" sz="2200" dirty="0" smtClean="0"/>
              <a:t> = </a:t>
            </a:r>
            <a:r>
              <a:rPr lang="en-US" sz="2200" dirty="0" err="1" smtClean="0"/>
              <a:t>squareYards</a:t>
            </a:r>
            <a:r>
              <a:rPr lang="en-US" sz="2200" dirty="0" smtClean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}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30727" name="AutoShape 5"/>
          <p:cNvSpPr>
            <a:spLocks noChangeArrowheads="1"/>
          </p:cNvSpPr>
          <p:nvPr/>
        </p:nvSpPr>
        <p:spPr bwMode="auto">
          <a:xfrm>
            <a:off x="6096000" y="2514600"/>
            <a:ext cx="2133600" cy="990600"/>
          </a:xfrm>
          <a:prstGeom prst="wedgeEllipseCallout">
            <a:avLst>
              <a:gd name="adj1" fmla="val -150750"/>
              <a:gd name="adj2" fmla="val -6242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096000" y="2514600"/>
            <a:ext cx="2286000" cy="990600"/>
          </a:xfrm>
          <a:prstGeom prst="wedgeEllipseCallout">
            <a:avLst>
              <a:gd name="adj1" fmla="val -150110"/>
              <a:gd name="adj2" fmla="val 9463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Overloaded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Instance Methods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dirty="0" smtClean="0"/>
              <a:t>No need to pass arguments to these methods –</a:t>
            </a:r>
          </a:p>
          <a:p>
            <a:pPr lvl="1"/>
            <a:r>
              <a:rPr lang="en-US" dirty="0" smtClean="0"/>
              <a:t>Defined in the same class as the data members</a:t>
            </a:r>
            <a:endParaRPr lang="en-US" dirty="0"/>
          </a:p>
          <a:p>
            <a:pPr lvl="1"/>
            <a:r>
              <a:rPr lang="en-US" dirty="0" smtClean="0"/>
              <a:t>Instance methods can directly access </a:t>
            </a:r>
            <a:r>
              <a:rPr lang="en-US" dirty="0" smtClean="0">
                <a:solidFill>
                  <a:schemeClr val="accent2"/>
                </a:solidFill>
              </a:rPr>
              <a:t>private</a:t>
            </a:r>
            <a:r>
              <a:rPr lang="en-US" dirty="0" smtClean="0"/>
              <a:t> data members</a:t>
            </a:r>
          </a:p>
          <a:p>
            <a:r>
              <a:rPr lang="en-US" dirty="0" smtClean="0"/>
              <a:t>Define methods as opposed to storing values that are calculated from other private data members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public double </a:t>
            </a:r>
            <a:r>
              <a:rPr lang="en-US" sz="2400" dirty="0" err="1"/>
              <a:t>CalculateAverage</a:t>
            </a:r>
            <a:r>
              <a:rPr lang="en-US" sz="2400" dirty="0"/>
              <a:t>( )</a:t>
            </a:r>
          </a:p>
          <a:p>
            <a:pPr marL="1257300" lvl="3" indent="0">
              <a:buNone/>
            </a:pPr>
            <a:r>
              <a:rPr lang="en-US" sz="2400" dirty="0"/>
              <a:t>{</a:t>
            </a:r>
          </a:p>
          <a:p>
            <a:pPr marL="1257300" lvl="3" indent="0">
              <a:buNone/>
            </a:pPr>
            <a:r>
              <a:rPr lang="it-IT" sz="2400" dirty="0" smtClean="0">
                <a:solidFill>
                  <a:schemeClr val="accent2"/>
                </a:solidFill>
              </a:rPr>
              <a:t>	return</a:t>
            </a:r>
            <a:r>
              <a:rPr lang="it-IT" sz="2400" dirty="0" smtClean="0"/>
              <a:t> </a:t>
            </a:r>
            <a:r>
              <a:rPr lang="it-IT" sz="2400" dirty="0"/>
              <a:t>(score1 + score2 + score3) / 3.0;</a:t>
            </a:r>
          </a:p>
          <a:p>
            <a:pPr marL="1257300" lvl="3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F2C797-300A-4C63-AB95-31C05F0BC904}" type="slidenum">
              <a:rPr lang="en-US" sz="1400" smtClean="0"/>
              <a:pPr eaLnBrk="1" hangingPunct="1"/>
              <a:t>18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691E86-8990-4C2E-95D5-E4CB6AD90790}" type="slidenum">
              <a:rPr lang="en-US" sz="1400" smtClean="0"/>
              <a:pPr eaLnBrk="1" hangingPunct="1"/>
              <a:t>19</a:t>
            </a:fld>
            <a:endParaRPr lang="en-US" sz="14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Can replace </a:t>
            </a:r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endParaRPr lang="en-US" dirty="0" smtClean="0"/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Properties looks like a data field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More closely aligned to methods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Standard naming convention in C# for properties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Use the same name as the instance variable or field, but start with uppercase character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dirty="0" smtClean="0"/>
              <a:t>Doesn’t have to be the same name – no syntax error will be thrown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56D820-D8AB-44C2-9647-1BA8AA71B433}" type="slidenum">
              <a:rPr lang="en-US" sz="1400" smtClean="0"/>
              <a:pPr eaLnBrk="1" hangingPunct="1"/>
              <a:t>2</a:t>
            </a:fld>
            <a:endParaRPr lang="en-US" sz="14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Become familiar with the components of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Learn about the different methods and properties used for object-oriented development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Create and use constructors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 smtClean="0"/>
              <a:t>Write your own instance methods to include </a:t>
            </a:r>
            <a:r>
              <a:rPr lang="en-US" sz="2400" dirty="0" err="1" smtClean="0"/>
              <a:t>mutators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accessors</a:t>
            </a:r>
            <a:endParaRPr lang="en-US" sz="2400" dirty="0" smtClean="0"/>
          </a:p>
          <a:p>
            <a:pPr eaLnBrk="1" hangingPunct="1">
              <a:spcBef>
                <a:spcPct val="60000"/>
              </a:spcBef>
            </a:pPr>
            <a:r>
              <a:rPr lang="en-US" sz="2400" dirty="0" smtClean="0"/>
              <a:t>Call instance methods including </a:t>
            </a:r>
            <a:r>
              <a:rPr lang="en-US" sz="2400" dirty="0" err="1" smtClean="0"/>
              <a:t>mutators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accessors</a:t>
            </a:r>
            <a:endParaRPr lang="en-US" sz="2400" dirty="0" smtClean="0"/>
          </a:p>
          <a:p>
            <a:pPr eaLnBrk="1" hangingPunct="1">
              <a:spcBef>
                <a:spcPct val="60000"/>
              </a:spcBef>
            </a:pPr>
            <a:r>
              <a:rPr lang="en-US" sz="2400" dirty="0" smtClean="0"/>
              <a:t>Work through a programming example that illustrates the chapter’s concepts</a:t>
            </a:r>
          </a:p>
          <a:p>
            <a:pPr eaLnBrk="1" hangingPunct="1">
              <a:spcBef>
                <a:spcPct val="6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public double</a:t>
            </a:r>
            <a:r>
              <a:rPr lang="en-US" sz="2000" dirty="0"/>
              <a:t> </a:t>
            </a:r>
            <a:r>
              <a:rPr lang="en-US" sz="2000" dirty="0" err="1"/>
              <a:t>NoOfSqYards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chemeClr val="accent2"/>
                </a:solidFill>
              </a:rPr>
              <a:t>get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{	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return </a:t>
            </a:r>
            <a:r>
              <a:rPr lang="en-US" sz="2000" dirty="0" err="1"/>
              <a:t>noOfSqYards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2"/>
                </a:solidFill>
              </a:rPr>
              <a:t>set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     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noOfSqYards</a:t>
            </a:r>
            <a:r>
              <a:rPr lang="en-US" sz="2000" dirty="0" smtClean="0"/>
              <a:t> </a:t>
            </a:r>
            <a:r>
              <a:rPr lang="en-US" sz="2000" dirty="0"/>
              <a:t>= value;</a:t>
            </a:r>
          </a:p>
          <a:p>
            <a:pPr marL="0" indent="0">
              <a:buNone/>
            </a:pPr>
            <a:r>
              <a:rPr lang="en-US" sz="2000" dirty="0" smtClean="0"/>
              <a:t>  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89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an instantiated </a:t>
            </a:r>
            <a:r>
              <a:rPr lang="en-US" dirty="0" smtClean="0"/>
              <a:t>object is </a:t>
            </a:r>
            <a:r>
              <a:rPr lang="en-US" dirty="0"/>
              <a:t>named </a:t>
            </a:r>
            <a:r>
              <a:rPr lang="en-US" dirty="0" err="1"/>
              <a:t>berber</a:t>
            </a:r>
            <a:r>
              <a:rPr lang="en-US" dirty="0"/>
              <a:t>, to change the </a:t>
            </a:r>
            <a:r>
              <a:rPr lang="en-US" dirty="0" err="1" smtClean="0"/>
              <a:t>NoOfSqYards</a:t>
            </a:r>
            <a:r>
              <a:rPr lang="en-US" dirty="0" smtClean="0"/>
              <a:t>, </a:t>
            </a:r>
            <a:r>
              <a:rPr lang="en-US" dirty="0"/>
              <a:t>write: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berber.NoOfSqYards</a:t>
            </a:r>
            <a:r>
              <a:rPr lang="en-US" dirty="0" smtClean="0"/>
              <a:t> = 45;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10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5490DF-4DEF-4845-AA14-548A90184380}" type="slidenum">
              <a:rPr lang="en-US" sz="1400" smtClean="0"/>
              <a:pPr eaLnBrk="1" hangingPunct="1"/>
              <a:t>22</a:t>
            </a:fld>
            <a:endParaRPr lang="en-US" sz="14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ToString( ) Method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All user-defined classes inherit four methods from the object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/>
              <a:t>ToString</a:t>
            </a:r>
            <a:r>
              <a:rPr lang="en-US" dirty="0" smtClean="0"/>
              <a:t>(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Equals(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/>
              <a:t>GetType</a:t>
            </a:r>
            <a:r>
              <a:rPr lang="en-US" dirty="0" smtClean="0"/>
              <a:t>(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/>
              <a:t>GetHashCode</a:t>
            </a:r>
            <a:r>
              <a:rPr lang="en-US" dirty="0" smtClean="0"/>
              <a:t>( )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ToString</a:t>
            </a:r>
            <a:r>
              <a:rPr lang="en-US" dirty="0" smtClean="0"/>
              <a:t>( ) method is called automatically by several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Write(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WriteLine( ) methods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Can also invoke or call the </a:t>
            </a:r>
            <a:r>
              <a:rPr lang="en-US" dirty="0" err="1" smtClean="0"/>
              <a:t>ToString</a:t>
            </a:r>
            <a:r>
              <a:rPr lang="en-US" dirty="0" smtClean="0"/>
              <a:t>( ) method directly</a:t>
            </a:r>
            <a:r>
              <a:rPr lang="en-US" sz="24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2C5EEE-6A15-4B52-BEA3-C7E4FBA94FEB}" type="slidenum">
              <a:rPr lang="en-US" sz="1400" smtClean="0"/>
              <a:pPr eaLnBrk="1" hangingPunct="1"/>
              <a:t>23</a:t>
            </a:fld>
            <a:endParaRPr lang="en-US" sz="14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ToString( ) Method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Returns a human-readable string</a:t>
            </a:r>
          </a:p>
          <a:p>
            <a:pPr eaLnBrk="1" hangingPunct="1"/>
            <a:r>
              <a:rPr lang="en-US" dirty="0" smtClean="0"/>
              <a:t>Can write a new definition for the </a:t>
            </a:r>
            <a:r>
              <a:rPr lang="en-US" dirty="0" err="1" smtClean="0"/>
              <a:t>ToString</a:t>
            </a:r>
            <a:r>
              <a:rPr lang="en-US" dirty="0" smtClean="0"/>
              <a:t>( ) method to include useful details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public </a:t>
            </a:r>
            <a:r>
              <a:rPr lang="en-US" dirty="0" smtClean="0">
                <a:solidFill>
                  <a:schemeClr val="accent2"/>
                </a:solidFill>
              </a:rPr>
              <a:t>override string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( ) 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{  </a:t>
            </a:r>
            <a:r>
              <a:rPr lang="en-US" dirty="0" smtClean="0">
                <a:solidFill>
                  <a:srgbClr val="339933"/>
                </a:solidFill>
              </a:rPr>
              <a:t>// return string value</a:t>
            </a:r>
            <a:r>
              <a:rPr lang="en-US" dirty="0" smtClean="0"/>
              <a:t>  }   </a:t>
            </a:r>
          </a:p>
          <a:p>
            <a:pPr eaLnBrk="1" hangingPunct="1"/>
            <a:r>
              <a:rPr lang="en-US" dirty="0" smtClean="0"/>
              <a:t>Keyword </a:t>
            </a:r>
            <a:r>
              <a:rPr lang="en-US" dirty="0" smtClean="0">
                <a:solidFill>
                  <a:schemeClr val="accent2"/>
                </a:solidFill>
              </a:rPr>
              <a:t>override</a:t>
            </a:r>
            <a:r>
              <a:rPr lang="en-US" dirty="0" smtClean="0"/>
              <a:t> added to provide new implementation details </a:t>
            </a:r>
          </a:p>
          <a:p>
            <a:pPr eaLnBrk="1" hangingPunct="1"/>
            <a:r>
              <a:rPr lang="en-US" dirty="0" smtClean="0"/>
              <a:t>Always override the </a:t>
            </a:r>
            <a:r>
              <a:rPr lang="en-US" dirty="0" err="1" smtClean="0"/>
              <a:t>ToString</a:t>
            </a:r>
            <a:r>
              <a:rPr lang="en-US" dirty="0" smtClean="0"/>
              <a:t>( ) method</a:t>
            </a:r>
          </a:p>
          <a:p>
            <a:pPr lvl="1" eaLnBrk="1" hangingPunct="1"/>
            <a:r>
              <a:rPr lang="en-US" dirty="0" smtClean="0"/>
              <a:t>This enables you to decide what should be displayed if the object is printed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 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public override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 err="1"/>
              <a:t>ToString</a:t>
            </a:r>
            <a:r>
              <a:rPr lang="en-US" sz="2400" dirty="0"/>
              <a:t>( 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/>
              <a:t>"Price Per Square Yard: " +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pricePerSqYard.ToString</a:t>
            </a:r>
            <a:r>
              <a:rPr lang="en-US" sz="2400" dirty="0"/>
              <a:t>("C") +</a:t>
            </a:r>
          </a:p>
          <a:p>
            <a:pPr marL="0" indent="0">
              <a:buNone/>
            </a:pPr>
            <a:r>
              <a:rPr lang="en-US" sz="2400" dirty="0" smtClean="0"/>
              <a:t>	"\</a:t>
            </a:r>
            <a:r>
              <a:rPr lang="en-US" sz="2400" dirty="0" err="1"/>
              <a:t>nTotal</a:t>
            </a:r>
            <a:r>
              <a:rPr lang="en-US" sz="2400" dirty="0"/>
              <a:t> Square Yards needed: " +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noOfSqYards.ToString</a:t>
            </a:r>
            <a:r>
              <a:rPr lang="en-US" sz="2400" dirty="0"/>
              <a:t>("F1") +</a:t>
            </a:r>
          </a:p>
          <a:p>
            <a:pPr marL="0" indent="0">
              <a:buNone/>
            </a:pPr>
            <a:r>
              <a:rPr lang="en-US" sz="2400" dirty="0" smtClean="0"/>
              <a:t>	"\</a:t>
            </a:r>
            <a:r>
              <a:rPr lang="en-US" sz="2400" dirty="0" err="1"/>
              <a:t>nTotal</a:t>
            </a:r>
            <a:r>
              <a:rPr lang="en-US" sz="2400" dirty="0"/>
              <a:t> Price: " +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DetermineTotalCost</a:t>
            </a:r>
            <a:r>
              <a:rPr lang="en-US" sz="2400" dirty="0"/>
              <a:t>( ).</a:t>
            </a:r>
            <a:r>
              <a:rPr lang="en-US" sz="2400" dirty="0" err="1"/>
              <a:t>ToString</a:t>
            </a:r>
            <a:r>
              <a:rPr lang="en-US" sz="2400" dirty="0"/>
              <a:t>("C");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68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 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useful to </a:t>
            </a:r>
            <a:r>
              <a:rPr lang="en-US" dirty="0"/>
              <a:t>add f</a:t>
            </a:r>
            <a:r>
              <a:rPr lang="en-US" dirty="0" smtClean="0"/>
              <a:t>ormat specifiers </a:t>
            </a:r>
            <a:r>
              <a:rPr lang="en-US" dirty="0"/>
              <a:t>as one of the </a:t>
            </a:r>
            <a:r>
              <a:rPr lang="en-US" dirty="0" smtClean="0"/>
              <a:t>arguments to </a:t>
            </a:r>
            <a:r>
              <a:rPr lang="en-US" dirty="0"/>
              <a:t>the Write( ) and WriteLine( ) </a:t>
            </a:r>
            <a:r>
              <a:rPr lang="en-US" dirty="0" smtClean="0"/>
              <a:t>methods – Invoke </a:t>
            </a:r>
            <a:r>
              <a:rPr lang="en-US" dirty="0" err="1" smtClean="0"/>
              <a:t>ToString</a:t>
            </a:r>
            <a:r>
              <a:rPr lang="en-US" dirty="0" smtClean="0"/>
              <a:t>( ) </a:t>
            </a:r>
          </a:p>
          <a:p>
            <a:pPr lvl="1"/>
            <a:r>
              <a:rPr lang="en-US" dirty="0" smtClean="0"/>
              <a:t>Numeric </a:t>
            </a:r>
            <a:r>
              <a:rPr lang="en-US" dirty="0"/>
              <a:t>data types such as int, double</a:t>
            </a:r>
            <a:r>
              <a:rPr lang="en-US" dirty="0" smtClean="0"/>
              <a:t>, float</a:t>
            </a:r>
            <a:r>
              <a:rPr lang="en-US" dirty="0"/>
              <a:t>, and decimal data types have overloaded </a:t>
            </a:r>
            <a:r>
              <a:rPr lang="en-US" dirty="0" err="1"/>
              <a:t>ToString</a:t>
            </a:r>
            <a:r>
              <a:rPr lang="en-US" dirty="0"/>
              <a:t>( ) </a:t>
            </a:r>
            <a:r>
              <a:rPr lang="en-US" dirty="0" smtClean="0"/>
              <a:t>methods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sz="3200" dirty="0" err="1"/>
              <a:t>pricePerSqYard.ToString</a:t>
            </a:r>
            <a:r>
              <a:rPr lang="en-US" sz="3200" dirty="0"/>
              <a:t>("C")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48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000E7C-BFF7-4871-8DD9-71BA8E40E507}" type="slidenum">
              <a:rPr lang="en-US" sz="1400" smtClean="0"/>
              <a:pPr eaLnBrk="1" hangingPunct="1"/>
              <a:t>26</a:t>
            </a:fld>
            <a:endParaRPr lang="en-US" sz="14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Calling Instance Methods</a:t>
            </a:r>
            <a:endParaRPr lang="en-US" sz="4000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Instance methods are </a:t>
            </a:r>
            <a:r>
              <a:rPr lang="en-US" dirty="0" err="1" smtClean="0"/>
              <a:t>nonstatic</a:t>
            </a:r>
            <a:r>
              <a:rPr lang="en-US" dirty="0" smtClean="0"/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Call </a:t>
            </a:r>
            <a:r>
              <a:rPr lang="en-US" dirty="0" err="1" smtClean="0"/>
              <a:t>nonstatic</a:t>
            </a:r>
            <a:r>
              <a:rPr lang="en-US" dirty="0" smtClean="0"/>
              <a:t> methods with objects – not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Static calls to members of Math and Console classes</a:t>
            </a:r>
          </a:p>
          <a:p>
            <a:pPr marL="1371600" lvl="3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answer = </a:t>
            </a:r>
            <a:r>
              <a:rPr lang="en-US" sz="2400" dirty="0" err="1" smtClean="0"/>
              <a:t>Math.Pow</a:t>
            </a:r>
            <a:r>
              <a:rPr lang="en-US" sz="2400" dirty="0" smtClean="0"/>
              <a:t>(4, 2)   Console.WriteLine( )</a:t>
            </a:r>
            <a:endParaRPr lang="en-US" sz="3000" dirty="0"/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If you need to invoke the method inside the class it is defined in, simply use method name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If you need to invoke </a:t>
            </a:r>
            <a:r>
              <a:rPr lang="en-US" sz="3000" dirty="0"/>
              <a:t>the method </a:t>
            </a:r>
            <a:r>
              <a:rPr lang="en-US" sz="3000" dirty="0" smtClean="0"/>
              <a:t>outside the </a:t>
            </a:r>
            <a:r>
              <a:rPr lang="en-US" sz="3000" dirty="0"/>
              <a:t>class it is defined in, </a:t>
            </a:r>
            <a:r>
              <a:rPr lang="en-US" sz="3000" dirty="0" smtClean="0"/>
              <a:t>precede </a:t>
            </a:r>
            <a:r>
              <a:rPr lang="en-US" sz="3000" dirty="0"/>
              <a:t>method </a:t>
            </a:r>
            <a:r>
              <a:rPr lang="en-US" sz="3000" dirty="0" smtClean="0"/>
              <a:t>name with object identifier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berber.GetNoOfSquareYards</a:t>
            </a:r>
            <a:r>
              <a:rPr lang="en-US" dirty="0"/>
              <a:t>( )</a:t>
            </a:r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Normally first method called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Creates an object instance of the class</a:t>
            </a:r>
            <a:endParaRPr lang="en-US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 err="1"/>
              <a:t>ClassName</a:t>
            </a:r>
            <a:r>
              <a:rPr lang="en-US" sz="2200" dirty="0"/>
              <a:t> </a:t>
            </a:r>
            <a:r>
              <a:rPr lang="en-US" sz="2200" dirty="0" err="1"/>
              <a:t>objectName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accent2"/>
                </a:solidFill>
              </a:rPr>
              <a:t>new</a:t>
            </a:r>
            <a:r>
              <a:rPr lang="en-US" sz="2200" dirty="0"/>
              <a:t> </a:t>
            </a:r>
            <a:r>
              <a:rPr lang="en-US" sz="2200" dirty="0" err="1"/>
              <a:t>ClassName</a:t>
            </a:r>
            <a:r>
              <a:rPr lang="en-US" sz="2200" dirty="0"/>
              <a:t>(</a:t>
            </a:r>
            <a:r>
              <a:rPr lang="en-US" sz="2200" dirty="0" err="1"/>
              <a:t>argumentList</a:t>
            </a:r>
            <a:r>
              <a:rPr lang="en-US" sz="2200" dirty="0"/>
              <a:t>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              or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 err="1"/>
              <a:t>ClassName</a:t>
            </a:r>
            <a:r>
              <a:rPr lang="en-US" sz="2200" dirty="0"/>
              <a:t> </a:t>
            </a:r>
            <a:r>
              <a:rPr lang="en-US" sz="2200" dirty="0" err="1"/>
              <a:t>objectName</a:t>
            </a:r>
            <a:r>
              <a:rPr lang="en-US" sz="2200" dirty="0"/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 err="1"/>
              <a:t>objectName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accent2"/>
                </a:solidFill>
              </a:rPr>
              <a:t>new</a:t>
            </a:r>
            <a:r>
              <a:rPr lang="en-US" sz="2200" dirty="0"/>
              <a:t> </a:t>
            </a:r>
            <a:r>
              <a:rPr lang="en-US" sz="2200" dirty="0" err="1"/>
              <a:t>ClassName</a:t>
            </a:r>
            <a:r>
              <a:rPr lang="en-US" sz="2200" dirty="0"/>
              <a:t>(</a:t>
            </a:r>
            <a:r>
              <a:rPr lang="en-US" sz="2200" dirty="0" err="1"/>
              <a:t>argumentList</a:t>
            </a:r>
            <a:r>
              <a:rPr lang="en-US" sz="2200" dirty="0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Keyword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used as operator to call constructor methods</a:t>
            </a:r>
            <a:r>
              <a:rPr lang="en-US" sz="2400" dirty="0"/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 err="1"/>
              <a:t>CarpetCalculator</a:t>
            </a:r>
            <a:r>
              <a:rPr lang="en-US" sz="2200" dirty="0"/>
              <a:t> plush = </a:t>
            </a:r>
            <a:r>
              <a:rPr lang="en-US" sz="2200" dirty="0">
                <a:solidFill>
                  <a:schemeClr val="accent2"/>
                </a:solidFill>
              </a:rPr>
              <a:t>new</a:t>
            </a:r>
            <a:r>
              <a:rPr lang="en-US" sz="2200" dirty="0"/>
              <a:t> </a:t>
            </a:r>
            <a:r>
              <a:rPr lang="en-US" sz="2200" dirty="0" err="1"/>
              <a:t>CarpetCalculator</a:t>
            </a:r>
            <a:r>
              <a:rPr lang="en-US" sz="2200" dirty="0"/>
              <a:t> ( 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 err="1"/>
              <a:t>CarpetCalculator</a:t>
            </a:r>
            <a:r>
              <a:rPr lang="en-US" sz="2200" dirty="0"/>
              <a:t> pile =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chemeClr val="accent2"/>
                </a:solidFill>
              </a:rPr>
              <a:t>new</a:t>
            </a:r>
            <a:r>
              <a:rPr lang="en-US" sz="2200" dirty="0"/>
              <a:t> </a:t>
            </a:r>
            <a:r>
              <a:rPr lang="en-US" sz="2200" dirty="0" err="1"/>
              <a:t>CarpetCalculator</a:t>
            </a:r>
            <a:r>
              <a:rPr lang="en-US" sz="2200" dirty="0"/>
              <a:t> (37.90, 17.95);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30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6A4D0E-04A2-4C58-BAD3-8F013602B4BB}" type="slidenum">
              <a:rPr lang="en-US" sz="1400" smtClean="0">
                <a:solidFill>
                  <a:srgbClr val="000000"/>
                </a:solidFill>
              </a:rPr>
              <a:pPr eaLnBrk="1" hangingPunct="1"/>
              <a:t>28</a:t>
            </a:fld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Constructor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114800"/>
          </a:xfrm>
        </p:spPr>
        <p:txBody>
          <a:bodyPr/>
          <a:lstStyle/>
          <a:p>
            <a:pPr eaLnBrk="1" hangingPunct="1"/>
            <a:r>
              <a:rPr lang="en-US" smtClean="0"/>
              <a:t>Default values are assigned to variables of the value types when no arguments are sent to constructor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5999"/>
            <a:ext cx="4267200" cy="400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5786735"/>
            <a:ext cx="396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/>
              <a:t>Table 4-1  </a:t>
            </a:r>
            <a:r>
              <a:rPr lang="en-US" dirty="0" smtClean="0"/>
              <a:t>Value type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18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BD65F4-1476-44E7-8D07-A09AECD20ED4}" type="slidenum">
              <a:rPr lang="en-US" sz="1400" smtClean="0"/>
              <a:pPr eaLnBrk="1" hangingPunct="1"/>
              <a:t>29</a:t>
            </a:fld>
            <a:endParaRPr lang="en-US" sz="1400" dirty="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Accessor and Mutator Methods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153400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Method name is preceded by the object name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err="1" smtClean="0"/>
              <a:t>berber.SetNoOfSquareYards</a:t>
            </a:r>
            <a:r>
              <a:rPr lang="en-US" dirty="0" smtClean="0"/>
              <a:t>(27.83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dirty="0" smtClean="0"/>
              <a:t>Console.WriteLine("{0:N2}",  						</a:t>
            </a:r>
            <a:r>
              <a:rPr lang="en-US" dirty="0" err="1" smtClean="0"/>
              <a:t>berber.GetNoOfSquareYards</a:t>
            </a:r>
            <a:r>
              <a:rPr lang="en-US" dirty="0" smtClean="0"/>
              <a:t>( ));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If property defined, can use property instead of </a:t>
            </a:r>
            <a:r>
              <a:rPr lang="en-US" dirty="0" err="1" smtClean="0"/>
              <a:t>accessor</a:t>
            </a:r>
            <a:r>
              <a:rPr lang="en-US" dirty="0" smtClean="0"/>
              <a:t> and/or </a:t>
            </a:r>
            <a:r>
              <a:rPr lang="en-US" dirty="0" err="1" smtClean="0"/>
              <a:t>mutators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Using properties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600" dirty="0" err="1" smtClean="0"/>
              <a:t>PropertyName</a:t>
            </a:r>
            <a:r>
              <a:rPr lang="en-US" sz="2600" dirty="0" smtClean="0"/>
              <a:t> = value;  </a:t>
            </a:r>
            <a:r>
              <a:rPr lang="en-US" sz="2600" b="1" dirty="0" smtClean="0">
                <a:solidFill>
                  <a:schemeClr val="accent1"/>
                </a:solidFill>
              </a:rPr>
              <a:t>// Acts like </a:t>
            </a:r>
            <a:r>
              <a:rPr lang="en-US" sz="2600" b="1" dirty="0" err="1" smtClean="0">
                <a:solidFill>
                  <a:schemeClr val="accent1"/>
                </a:solidFill>
              </a:rPr>
              <a:t>mutator</a:t>
            </a:r>
            <a:r>
              <a:rPr lang="en-US" sz="2600" b="1" dirty="0" smtClean="0">
                <a:solidFill>
                  <a:schemeClr val="accent1"/>
                </a:solidFill>
              </a:rPr>
              <a:t> here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600" dirty="0" smtClean="0"/>
              <a:t>Console.Write(</a:t>
            </a:r>
            <a:r>
              <a:rPr lang="en-US" sz="2800" dirty="0"/>
              <a:t>"</a:t>
            </a:r>
            <a:r>
              <a:rPr lang="en-US" sz="2600" dirty="0" smtClean="0"/>
              <a:t>Total Cost at {0:C} </a:t>
            </a:r>
            <a:r>
              <a:rPr lang="en-US" sz="2800" dirty="0"/>
              <a:t>"</a:t>
            </a:r>
            <a:r>
              <a:rPr lang="en-US" sz="2600" dirty="0" smtClean="0"/>
              <a:t>, </a:t>
            </a:r>
            <a:r>
              <a:rPr lang="en-US" sz="2600" dirty="0" err="1" smtClean="0"/>
              <a:t>berber.Price</a:t>
            </a:r>
            <a:r>
              <a:rPr lang="en-US" sz="2600" dirty="0" smtClean="0"/>
              <a:t>);</a:t>
            </a:r>
            <a:r>
              <a:rPr lang="en-US" dirty="0" smtClean="0"/>
              <a:t> 	</a:t>
            </a:r>
            <a:r>
              <a:rPr lang="en-US" sz="2600" b="1" dirty="0">
                <a:solidFill>
                  <a:schemeClr val="accent1"/>
                </a:solidFill>
              </a:rPr>
              <a:t>                             // Acts like </a:t>
            </a:r>
            <a:r>
              <a:rPr lang="en-US" sz="2600" b="1" dirty="0" err="1">
                <a:solidFill>
                  <a:schemeClr val="accent1"/>
                </a:solidFill>
              </a:rPr>
              <a:t>accessor</a:t>
            </a:r>
            <a:r>
              <a:rPr lang="en-US" sz="2600" b="1" dirty="0">
                <a:solidFill>
                  <a:schemeClr val="accent1"/>
                </a:solidFill>
              </a:rPr>
              <a:t>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6C8976-C8A0-4427-B446-C56589D2C34B}" type="slidenum">
              <a:rPr lang="en-US" sz="1400" smtClean="0"/>
              <a:pPr eaLnBrk="1" hangingPunct="1"/>
              <a:t>3</a:t>
            </a:fld>
            <a:endParaRPr lang="en-US" sz="14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Object Concept </a:t>
            </a:r>
          </a:p>
        </p:txBody>
      </p:sp>
      <p:sp>
        <p:nvSpPr>
          <p:cNvPr id="18437" name="Rectangle 14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/>
              <a:t>Solution is defined in terms of a collection of cooperating objects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/>
              <a:t>Class serves as template from which many objects can be created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/>
              <a:t>Abstraction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/>
              <a:t>Attributes (data)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/>
              <a:t>Behaviors (processes on the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B4E6A6-48EC-40DF-BF10-88B33C60C04A}" type="slidenum">
              <a:rPr lang="en-US" sz="1400" smtClean="0"/>
              <a:pPr eaLnBrk="1" hangingPunct="1"/>
              <a:t>30</a:t>
            </a:fld>
            <a:endParaRPr lang="en-US" sz="140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Calling Other Instance Methods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Call must match method signature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If method returns a value, must be a place for a value to be returned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dirty="0" smtClean="0"/>
              <a:t>Student </a:t>
            </a:r>
            <a:r>
              <a:rPr lang="en-US" dirty="0" err="1"/>
              <a:t>aStudentObject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new </a:t>
            </a:r>
            <a:endParaRPr lang="en-US" dirty="0" smtClean="0">
              <a:solidFill>
                <a:schemeClr val="accent2"/>
              </a:solidFill>
            </a:endParaRP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Student</a:t>
            </a:r>
            <a:r>
              <a:rPr lang="en-US" dirty="0"/>
              <a:t>("1234", "Maria", "Smith", 97</a:t>
            </a:r>
            <a:r>
              <a:rPr lang="en-US" dirty="0" smtClean="0"/>
              <a:t>, 75</a:t>
            </a:r>
            <a:r>
              <a:rPr lang="en-US" dirty="0"/>
              <a:t>, 87, "CS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average </a:t>
            </a:r>
            <a:r>
              <a:rPr lang="en-US" dirty="0"/>
              <a:t>= </a:t>
            </a:r>
            <a:r>
              <a:rPr lang="en-US" dirty="0" err="1"/>
              <a:t>aStudentObject.CalculateAverage</a:t>
            </a:r>
            <a:r>
              <a:rPr lang="en-US" dirty="0"/>
              <a:t>( );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endParaRPr lang="en-US" dirty="0" smtClean="0"/>
          </a:p>
        </p:txBody>
      </p:sp>
      <p:sp>
        <p:nvSpPr>
          <p:cNvPr id="2" name="Oval Callout 1"/>
          <p:cNvSpPr/>
          <p:nvPr/>
        </p:nvSpPr>
        <p:spPr>
          <a:xfrm>
            <a:off x="609600" y="4800600"/>
            <a:ext cx="7924800" cy="1524000"/>
          </a:xfrm>
          <a:prstGeom prst="wedgeEllipseCallout">
            <a:avLst>
              <a:gd name="adj1" fmla="val 33403"/>
              <a:gd name="adj2" fmla="val -5732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>
                <a:solidFill>
                  <a:schemeClr val="tx1"/>
                </a:solidFill>
              </a:rPr>
              <a:t>arguments </a:t>
            </a:r>
            <a:r>
              <a:rPr lang="en-US" sz="2000" dirty="0" smtClean="0">
                <a:solidFill>
                  <a:schemeClr val="tx1"/>
                </a:solidFill>
              </a:rPr>
              <a:t>needed </a:t>
            </a:r>
            <a:r>
              <a:rPr lang="en-US" sz="2000" dirty="0">
                <a:solidFill>
                  <a:schemeClr val="tx1"/>
                </a:solidFill>
              </a:rPr>
              <a:t>as parameters to the </a:t>
            </a:r>
            <a:r>
              <a:rPr lang="en-US" sz="2000" dirty="0" err="1">
                <a:solidFill>
                  <a:schemeClr val="tx1"/>
                </a:solidFill>
              </a:rPr>
              <a:t>CalculateAverage</a:t>
            </a:r>
            <a:r>
              <a:rPr lang="en-US" sz="2000" dirty="0">
                <a:solidFill>
                  <a:schemeClr val="tx1"/>
                </a:solidFill>
              </a:rPr>
              <a:t>( ) </a:t>
            </a:r>
            <a:r>
              <a:rPr lang="en-US" sz="2000" dirty="0" smtClean="0">
                <a:solidFill>
                  <a:schemeClr val="tx1"/>
                </a:solidFill>
              </a:rPr>
              <a:t>method. </a:t>
            </a:r>
            <a:r>
              <a:rPr lang="en-US" sz="1800" dirty="0" err="1" smtClean="0">
                <a:solidFill>
                  <a:schemeClr val="tx1"/>
                </a:solidFill>
              </a:rPr>
              <a:t>CalculateAverage</a:t>
            </a:r>
            <a:r>
              <a:rPr lang="en-US" sz="1800" dirty="0">
                <a:solidFill>
                  <a:schemeClr val="tx1"/>
                </a:solidFill>
              </a:rPr>
              <a:t>( ) is a member of the Student class and has </a:t>
            </a:r>
            <a:r>
              <a:rPr lang="en-US" sz="1800" dirty="0" smtClean="0">
                <a:solidFill>
                  <a:schemeClr val="tx1"/>
                </a:solidFill>
              </a:rPr>
              <a:t>full access </a:t>
            </a:r>
            <a:r>
              <a:rPr lang="en-US" sz="1800" dirty="0">
                <a:solidFill>
                  <a:schemeClr val="tx1"/>
                </a:solidFill>
              </a:rPr>
              <a:t>to all  </a:t>
            </a:r>
            <a:r>
              <a:rPr lang="en-US" sz="1800" dirty="0" smtClean="0">
                <a:solidFill>
                  <a:schemeClr val="tx1"/>
                </a:solidFill>
              </a:rPr>
              <a:t>Student members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Your New Class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class is needed for testing and using your class</a:t>
            </a:r>
          </a:p>
          <a:p>
            <a:r>
              <a:rPr lang="en-US" dirty="0" smtClean="0"/>
              <a:t>Test class has Main( ) in it</a:t>
            </a:r>
          </a:p>
          <a:p>
            <a:r>
              <a:rPr lang="en-US" dirty="0" smtClean="0"/>
              <a:t>Construct objects of your class</a:t>
            </a:r>
          </a:p>
          <a:p>
            <a:r>
              <a:rPr lang="en-US" dirty="0" smtClean="0"/>
              <a:t>Use the properties to assign and retrieve values</a:t>
            </a:r>
          </a:p>
          <a:p>
            <a:r>
              <a:rPr lang="en-US" dirty="0" smtClean="0"/>
              <a:t>Invoke instance methods using the objects you construct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97DDBE-8480-411B-B0C1-CEBC245CC438}" type="slidenum">
              <a:rPr lang="en-US" sz="1400" smtClean="0"/>
              <a:pPr eaLnBrk="1" hangingPunct="1"/>
              <a:t>31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Constructor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828799"/>
            <a:ext cx="8077200" cy="744241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2586772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Figure </a:t>
            </a:r>
            <a:r>
              <a:rPr lang="en-US" b="1" dirty="0" smtClean="0"/>
              <a:t>4-4  </a:t>
            </a:r>
            <a:r>
              <a:rPr lang="en-US" dirty="0" err="1" smtClean="0"/>
              <a:t>Intellisense</a:t>
            </a:r>
            <a:r>
              <a:rPr lang="en-US" dirty="0" smtClean="0"/>
              <a:t> displays available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97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Public 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600200"/>
            <a:ext cx="8001000" cy="3593669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3000" y="5181600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Figure </a:t>
            </a:r>
            <a:r>
              <a:rPr lang="en-US" b="1" dirty="0" smtClean="0"/>
              <a:t>4-5  </a:t>
            </a:r>
            <a:r>
              <a:rPr lang="en-US" dirty="0" smtClean="0"/>
              <a:t>Public members of the Student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79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StudentApp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5639305"/>
            <a:ext cx="3733800" cy="609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571302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 </a:t>
            </a:r>
            <a:r>
              <a:rPr lang="en-US" dirty="0" err="1" smtClean="0"/>
              <a:t>StudentApp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582928"/>
            <a:ext cx="6477000" cy="3903472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9100" y="4655403"/>
            <a:ext cx="396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/>
              <a:t>Figure 4-6  </a:t>
            </a:r>
            <a:r>
              <a:rPr lang="en-US" dirty="0" smtClean="0"/>
              <a:t>Output from</a:t>
            </a:r>
          </a:p>
          <a:p>
            <a:pPr eaLnBrk="1" hangingPunct="1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StudentApp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0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multiclass </a:t>
            </a:r>
            <a:r>
              <a:rPr lang="en-US" dirty="0" smtClean="0"/>
              <a:t>solutions </a:t>
            </a:r>
            <a:r>
              <a:rPr lang="en-US" dirty="0"/>
              <a:t>all </a:t>
            </a:r>
            <a:r>
              <a:rPr lang="en-US" dirty="0" smtClean="0"/>
              <a:t>input and output should </a:t>
            </a:r>
            <a:r>
              <a:rPr lang="en-US" dirty="0"/>
              <a:t>be included </a:t>
            </a:r>
            <a:r>
              <a:rPr lang="en-US" dirty="0" smtClean="0"/>
              <a:t>in the </a:t>
            </a:r>
            <a:r>
              <a:rPr lang="en-US" dirty="0"/>
              <a:t>class </a:t>
            </a:r>
            <a:r>
              <a:rPr lang="en-US" dirty="0" smtClean="0"/>
              <a:t>that </a:t>
            </a:r>
            <a:r>
              <a:rPr lang="en-US" dirty="0"/>
              <a:t>has the Main( 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Eventual </a:t>
            </a:r>
            <a:r>
              <a:rPr lang="en-US" dirty="0"/>
              <a:t>goal will be to place your </a:t>
            </a:r>
            <a:r>
              <a:rPr lang="en-US" dirty="0" smtClean="0"/>
              <a:t>class files</a:t>
            </a:r>
            <a:r>
              <a:rPr lang="en-US" dirty="0"/>
              <a:t>, like Student and </a:t>
            </a:r>
            <a:r>
              <a:rPr lang="en-US" dirty="0" err="1"/>
              <a:t>CarpetCalculator</a:t>
            </a:r>
            <a:r>
              <a:rPr lang="en-US" dirty="0"/>
              <a:t>, in a library so that the classes can be </a:t>
            </a:r>
            <a:r>
              <a:rPr lang="en-US" dirty="0" smtClean="0"/>
              <a:t>used by </a:t>
            </a:r>
            <a:r>
              <a:rPr lang="en-US" dirty="0"/>
              <a:t>different </a:t>
            </a:r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of these applications might be Windows </a:t>
            </a:r>
            <a:r>
              <a:rPr lang="en-US" dirty="0" smtClean="0"/>
              <a:t>applications; some </a:t>
            </a:r>
            <a:r>
              <a:rPr lang="en-US" dirty="0"/>
              <a:t>may be console </a:t>
            </a:r>
            <a:r>
              <a:rPr lang="en-US" dirty="0" smtClean="0"/>
              <a:t>applications; others may be </a:t>
            </a:r>
            <a:r>
              <a:rPr lang="en-US" dirty="0"/>
              <a:t>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Do not include </a:t>
            </a:r>
            <a:r>
              <a:rPr lang="en-US" dirty="0"/>
              <a:t>ReadLine( ) or WriteLine( ) in your class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0" y="5639305"/>
            <a:ext cx="4419600" cy="609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New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63930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 </a:t>
            </a:r>
            <a:r>
              <a:rPr lang="en-US" dirty="0" err="1" smtClean="0"/>
              <a:t>CarpetCalculator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524000"/>
            <a:ext cx="7473696" cy="3567300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9100" y="4884003"/>
            <a:ext cx="3467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 smtClean="0"/>
              <a:t>Figure 4-7  </a:t>
            </a:r>
            <a:r>
              <a:rPr lang="en-US" dirty="0" smtClean="0"/>
              <a:t>Output from</a:t>
            </a:r>
          </a:p>
          <a:p>
            <a:pPr eaLnBrk="1" hangingPunct="1"/>
            <a:r>
              <a:rPr lang="en-US" dirty="0" smtClean="0"/>
              <a:t>    Carpet example using</a:t>
            </a:r>
          </a:p>
          <a:p>
            <a:pPr eaLnBrk="1" hangingPunct="1"/>
            <a:r>
              <a:rPr lang="en-US" dirty="0"/>
              <a:t> </a:t>
            </a:r>
            <a:r>
              <a:rPr lang="en-US" dirty="0" smtClean="0"/>
              <a:t>    instance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0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714B6C-0B9F-4D01-B922-DF444C372EF9}" type="slidenum">
              <a:rPr lang="en-US" sz="1400" smtClean="0"/>
              <a:pPr eaLnBrk="1" hangingPunct="1"/>
              <a:t>37</a:t>
            </a:fld>
            <a:endParaRPr lang="en-US" sz="140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RealEstateInvestment Example </a:t>
            </a:r>
          </a:p>
        </p:txBody>
      </p:sp>
      <p:sp>
        <p:nvSpPr>
          <p:cNvPr id="39942" name="Rectangle 11"/>
          <p:cNvSpPr>
            <a:spLocks noChangeArrowheads="1"/>
          </p:cNvSpPr>
          <p:nvPr/>
        </p:nvSpPr>
        <p:spPr bwMode="auto">
          <a:xfrm>
            <a:off x="304800" y="58674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4-8 </a:t>
            </a:r>
            <a:r>
              <a:rPr lang="en-US" dirty="0"/>
              <a:t>Problem specification for </a:t>
            </a:r>
            <a:r>
              <a:rPr lang="en-US" dirty="0" err="1"/>
              <a:t>RealEstateInvestment</a:t>
            </a:r>
            <a:r>
              <a:rPr lang="en-US" dirty="0"/>
              <a:t>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761999"/>
            <a:ext cx="5867400" cy="5156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E85991-ED16-4AEE-912C-16D125C4FA62}" type="slidenum">
              <a:rPr lang="en-US" sz="1400" smtClean="0"/>
              <a:pPr eaLnBrk="1" hangingPunct="1"/>
              <a:t>38</a:t>
            </a:fld>
            <a:endParaRPr lang="en-US" sz="1400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for the RealEstateInvestment Example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51935"/>
            <a:ext cx="7924800" cy="370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23411" y="5562600"/>
            <a:ext cx="81633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4-2  </a:t>
            </a:r>
            <a:r>
              <a:rPr lang="en-US" dirty="0" smtClean="0"/>
              <a:t>Instance variables </a:t>
            </a:r>
            <a:r>
              <a:rPr lang="en-US" dirty="0"/>
              <a:t>for </a:t>
            </a:r>
            <a:r>
              <a:rPr lang="en-US" dirty="0" smtClean="0"/>
              <a:t>the </a:t>
            </a:r>
            <a:r>
              <a:rPr lang="en-US" dirty="0" err="1" smtClean="0"/>
              <a:t>RealEstateInvestment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A27087-0FB8-4B7E-B3C3-DA5B4668A38B}" type="slidenum">
              <a:rPr lang="en-US" sz="1400" smtClean="0"/>
              <a:pPr eaLnBrk="1" hangingPunct="1"/>
              <a:t>39</a:t>
            </a:fld>
            <a:endParaRPr lang="en-US" sz="140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for the RealEstateInvestment Example (</a:t>
            </a:r>
            <a:r>
              <a:rPr lang="en-US" sz="2800" smtClean="0"/>
              <a:t>continued</a:t>
            </a:r>
            <a:r>
              <a:rPr lang="en-US" smtClean="0"/>
              <a:t>) 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927139" y="5105400"/>
            <a:ext cx="74548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4-3  </a:t>
            </a:r>
            <a:r>
              <a:rPr lang="en-US" dirty="0" smtClean="0"/>
              <a:t>local variables </a:t>
            </a:r>
            <a:r>
              <a:rPr lang="en-US" dirty="0"/>
              <a:t>for </a:t>
            </a:r>
            <a:r>
              <a:rPr lang="en-US" dirty="0" smtClean="0"/>
              <a:t>the property application class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1743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Private Member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All code you write is placed in a class</a:t>
            </a:r>
          </a:p>
          <a:p>
            <a:pPr>
              <a:defRPr/>
            </a:pPr>
            <a:r>
              <a:rPr lang="en-US" dirty="0" smtClean="0"/>
              <a:t>When you define a class, you declare instance variables or fields that represent state of an object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Fields are declared inside the class, but not inside any specific method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Fields become visible to all members of the class, including all of the methods</a:t>
            </a:r>
          </a:p>
          <a:p>
            <a:pPr>
              <a:defRPr/>
            </a:pPr>
            <a:r>
              <a:rPr lang="en-US" dirty="0" smtClean="0"/>
              <a:t>Data members are defined to have private access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03A842-A7BC-4784-8DB3-650AC00BBACE}" type="slidenum">
              <a:rPr lang="en-US" sz="1400" smtClean="0"/>
              <a:pPr eaLnBrk="1" hangingPunct="1"/>
              <a:t>4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C2F45C-EA02-42F2-956F-945DC8928B40}" type="slidenum">
              <a:rPr lang="en-US" sz="1400" smtClean="0"/>
              <a:pPr eaLnBrk="1" hangingPunct="1"/>
              <a:t>40</a:t>
            </a:fld>
            <a:endParaRPr lang="en-US" sz="14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RealEstateInvestment</a:t>
            </a:r>
            <a:r>
              <a:rPr lang="en-US" dirty="0" smtClean="0"/>
              <a:t> Example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3209441" y="5791200"/>
            <a:ext cx="2886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4-9 </a:t>
            </a:r>
            <a:r>
              <a:rPr lang="en-US" b="1" dirty="0" smtClean="0"/>
              <a:t> </a:t>
            </a:r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1904999"/>
            <a:ext cx="5029200" cy="3908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C95323-A200-436E-88DF-80717249BA36}" type="slidenum">
              <a:rPr lang="en-US" sz="1400" smtClean="0"/>
              <a:pPr eaLnBrk="1" hangingPunct="1"/>
              <a:t>41</a:t>
            </a:fld>
            <a:endParaRPr lang="en-US" sz="140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RealEstateInvestment Example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2743200" y="5791200"/>
            <a:ext cx="3715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4-10 </a:t>
            </a:r>
            <a:r>
              <a:rPr lang="en-US" b="1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diagrams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9117" y="1920798"/>
            <a:ext cx="3733800" cy="3870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D5BA4F-8FF6-40E9-A3B4-848A98F95B1C}" type="slidenum">
              <a:rPr lang="en-US" sz="1400" smtClean="0"/>
              <a:pPr eaLnBrk="1" hangingPunct="1"/>
              <a:t>42</a:t>
            </a:fld>
            <a:endParaRPr lang="en-US" sz="140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RealEstateInvestment Example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9709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66800" y="5029200"/>
            <a:ext cx="7115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4-4  </a:t>
            </a:r>
            <a:r>
              <a:rPr lang="en-US" dirty="0" smtClean="0"/>
              <a:t>Properties for the </a:t>
            </a:r>
            <a:r>
              <a:rPr lang="en-US" dirty="0" err="1" smtClean="0"/>
              <a:t>RealEstateInvestment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140EB5-0A69-4953-8962-1089E26E2B5C}" type="slidenum">
              <a:rPr lang="en-US" sz="1400" smtClean="0"/>
              <a:pPr eaLnBrk="1" hangingPunct="1"/>
              <a:t>43</a:t>
            </a:fld>
            <a:endParaRPr lang="en-US" sz="1400" smtClean="0"/>
          </a:p>
        </p:txBody>
      </p:sp>
      <p:sp>
        <p:nvSpPr>
          <p:cNvPr id="46084" name="Rectangle 22"/>
          <p:cNvSpPr>
            <a:spLocks noChangeArrowheads="1"/>
          </p:cNvSpPr>
          <p:nvPr/>
        </p:nvSpPr>
        <p:spPr bwMode="auto">
          <a:xfrm>
            <a:off x="5181600" y="4267200"/>
            <a:ext cx="403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4-11  </a:t>
            </a:r>
            <a:r>
              <a:rPr lang="en-US" dirty="0" smtClean="0"/>
              <a:t>Structured</a:t>
            </a:r>
          </a:p>
          <a:p>
            <a:r>
              <a:rPr lang="en-US" dirty="0"/>
              <a:t> </a:t>
            </a:r>
            <a:r>
              <a:rPr lang="en-US" dirty="0" smtClean="0"/>
              <a:t>  English for the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RealEstateInvestment</a:t>
            </a:r>
            <a:endParaRPr lang="en-US" dirty="0" smtClean="0"/>
          </a:p>
          <a:p>
            <a:r>
              <a:rPr lang="en-US" dirty="0" smtClean="0"/>
              <a:t>   example</a:t>
            </a:r>
            <a:endParaRPr lang="en-US" dirty="0"/>
          </a:p>
        </p:txBody>
      </p:sp>
      <p:sp>
        <p:nvSpPr>
          <p:cNvPr id="46085" name="Rectangle 24"/>
          <p:cNvSpPr>
            <a:spLocks noGrp="1" noChangeArrowheads="1"/>
          </p:cNvSpPr>
          <p:nvPr>
            <p:ph type="title"/>
          </p:nvPr>
        </p:nvSpPr>
        <p:spPr>
          <a:xfrm>
            <a:off x="5105400" y="304800"/>
            <a:ext cx="3733800" cy="1143000"/>
          </a:xfrm>
        </p:spPr>
        <p:txBody>
          <a:bodyPr/>
          <a:lstStyle/>
          <a:p>
            <a:pPr algn="l" eaLnBrk="1" hangingPunct="1"/>
            <a:r>
              <a:rPr lang="en-US" sz="3200" dirty="0" err="1" smtClean="0"/>
              <a:t>RealEstateInvestment</a:t>
            </a:r>
            <a:r>
              <a:rPr lang="en-US" sz="3200" dirty="0" smtClean="0"/>
              <a:t> Example (</a:t>
            </a:r>
            <a:r>
              <a:rPr lang="en-US" sz="2800" dirty="0" smtClean="0"/>
              <a:t>continued</a:t>
            </a:r>
            <a:r>
              <a:rPr lang="en-US" sz="3200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95062"/>
            <a:ext cx="4766299" cy="5848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Diagram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BA3D10-94D2-4393-A7E9-B4CA9CBB00E1}" type="slidenum">
              <a:rPr lang="en-US" sz="1400" smtClean="0"/>
              <a:pPr eaLnBrk="1" hangingPunct="1"/>
              <a:t>44</a:t>
            </a:fld>
            <a:endParaRPr lang="en-US" sz="1400" smtClean="0"/>
          </a:p>
        </p:txBody>
      </p:sp>
      <p:sp>
        <p:nvSpPr>
          <p:cNvPr id="47110" name="TextBox 6"/>
          <p:cNvSpPr txBox="1">
            <a:spLocks noChangeArrowheads="1"/>
          </p:cNvSpPr>
          <p:nvPr/>
        </p:nvSpPr>
        <p:spPr bwMode="auto">
          <a:xfrm>
            <a:off x="1371600" y="5867400"/>
            <a:ext cx="647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Figure 4-12 </a:t>
            </a:r>
            <a:r>
              <a:rPr lang="en-US" b="1" dirty="0" smtClean="0"/>
              <a:t> </a:t>
            </a:r>
            <a:r>
              <a:rPr lang="en-US" dirty="0" err="1" smtClean="0"/>
              <a:t>RealEstateInvestment</a:t>
            </a:r>
            <a:r>
              <a:rPr lang="en-US" dirty="0" smtClean="0"/>
              <a:t> </a:t>
            </a:r>
            <a:r>
              <a:rPr lang="en-US" dirty="0"/>
              <a:t>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1524000"/>
            <a:ext cx="3124200" cy="4405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and Debug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ACCC17-8DEC-4306-90E5-A81998B844F7}" type="slidenum">
              <a:rPr lang="en-US" sz="1400" smtClean="0"/>
              <a:pPr eaLnBrk="1" hangingPunct="1"/>
              <a:t>45</a:t>
            </a:fld>
            <a:endParaRPr lang="en-US" sz="1400" smtClean="0"/>
          </a:p>
        </p:txBody>
      </p:sp>
      <p:sp>
        <p:nvSpPr>
          <p:cNvPr id="48134" name="TextBox 6"/>
          <p:cNvSpPr txBox="1">
            <a:spLocks noChangeArrowheads="1"/>
          </p:cNvSpPr>
          <p:nvPr/>
        </p:nvSpPr>
        <p:spPr bwMode="auto">
          <a:xfrm>
            <a:off x="990600" y="525780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Figure 4-13 </a:t>
            </a:r>
            <a:r>
              <a:rPr lang="en-US" b="1" dirty="0" smtClean="0"/>
              <a:t> </a:t>
            </a:r>
            <a:r>
              <a:rPr lang="en-US" dirty="0" smtClean="0"/>
              <a:t>Output </a:t>
            </a:r>
            <a:r>
              <a:rPr lang="en-US" dirty="0"/>
              <a:t>from </a:t>
            </a:r>
            <a:r>
              <a:rPr lang="en-US" dirty="0" err="1"/>
              <a:t>RealEstate</a:t>
            </a:r>
            <a:r>
              <a:rPr lang="en-US" dirty="0"/>
              <a:t> Investment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447800"/>
            <a:ext cx="6324600" cy="38109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95648" y="5638800"/>
            <a:ext cx="4038600" cy="6038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</a:t>
            </a:r>
            <a:r>
              <a:rPr lang="en-US" dirty="0" err="1" smtClean="0">
                <a:solidFill>
                  <a:schemeClr val="tx1"/>
                </a:solidFill>
              </a:rPr>
              <a:t>RealEstateInvestment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Standards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Naming Conventions</a:t>
            </a:r>
          </a:p>
          <a:p>
            <a:pPr lvl="1"/>
            <a:r>
              <a:rPr lang="en-US" smtClean="0"/>
              <a:t>Classes</a:t>
            </a:r>
          </a:p>
          <a:p>
            <a:pPr lvl="1"/>
            <a:r>
              <a:rPr lang="en-US" smtClean="0"/>
              <a:t>Properties</a:t>
            </a:r>
          </a:p>
          <a:p>
            <a:pPr lvl="1"/>
            <a:r>
              <a:rPr lang="en-US" smtClean="0"/>
              <a:t>Methods</a:t>
            </a:r>
          </a:p>
          <a:p>
            <a:r>
              <a:rPr lang="en-US" smtClean="0"/>
              <a:t>Constructor Guidelines</a:t>
            </a:r>
          </a:p>
          <a:p>
            <a:r>
              <a:rPr lang="en-US" smtClean="0"/>
              <a:t>Spacing Guidelines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AE6CE0-7559-4A75-B2A7-CA18E21E29AD}" type="slidenum">
              <a:rPr lang="en-US" sz="1400" smtClean="0"/>
              <a:pPr eaLnBrk="1" hangingPunct="1"/>
              <a:t>46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114800"/>
          </a:xfrm>
        </p:spPr>
        <p:txBody>
          <a:bodyPr/>
          <a:lstStyle/>
          <a:p>
            <a:r>
              <a:rPr lang="en-US" dirty="0"/>
              <a:t>C# Coding Standards and Best </a:t>
            </a:r>
            <a:r>
              <a:rPr lang="en-US" dirty="0" smtClean="0"/>
              <a:t>Practices</a:t>
            </a:r>
            <a:r>
              <a:rPr lang="en-US" dirty="0"/>
              <a:t> –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://www.dotnetspider.com/tutorials/BestPractices.aspx</a:t>
            </a:r>
            <a:endParaRPr lang="en-US" sz="2400" dirty="0"/>
          </a:p>
          <a:p>
            <a:r>
              <a:rPr lang="en-US" dirty="0"/>
              <a:t>C# Station Tutorial - Introduction to </a:t>
            </a:r>
            <a:r>
              <a:rPr lang="en-US" dirty="0" smtClean="0"/>
              <a:t>Classes 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pPr lvl="1"/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://www.csharp-station.com/Tutorials/Lesson07.aspx</a:t>
            </a:r>
            <a:endParaRPr lang="en-US" sz="2400" dirty="0"/>
          </a:p>
          <a:p>
            <a:r>
              <a:rPr lang="en-US" dirty="0"/>
              <a:t>Object-Oriented </a:t>
            </a:r>
            <a:r>
              <a:rPr lang="en-US" dirty="0" smtClean="0"/>
              <a:t>Programming </a:t>
            </a:r>
            <a:r>
              <a:rPr lang="en-US" dirty="0"/>
              <a:t>  –</a:t>
            </a:r>
          </a:p>
          <a:p>
            <a:pPr lvl="1"/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://msdn.microsoft.com/en-us/library/dd460654.aspx</a:t>
            </a:r>
            <a:endParaRPr lang="en-US" sz="2400" dirty="0"/>
          </a:p>
          <a:p>
            <a:r>
              <a:rPr lang="en-US" dirty="0"/>
              <a:t>Introduction to Objects and Classes in </a:t>
            </a:r>
            <a:r>
              <a:rPr lang="en-US" dirty="0" smtClean="0"/>
              <a:t>C#</a:t>
            </a:r>
          </a:p>
          <a:p>
            <a:pPr lvl="1"/>
            <a:r>
              <a:rPr lang="en-US" sz="2400" dirty="0">
                <a:hlinkClick r:id="rId5"/>
              </a:rPr>
              <a:t>http://www.devarticles.com/c/a/C-Sharp/Introduction-to-Objects-and-Classes-in-C-sharp/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80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AA9531-2A7A-41ED-8050-73AE11E43005}" type="slidenum">
              <a:rPr lang="en-US" sz="1400" smtClean="0"/>
              <a:pPr eaLnBrk="1" hangingPunct="1"/>
              <a:t>48</a:t>
            </a:fld>
            <a:endParaRPr lang="en-US" sz="140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/>
              <a:t>Components of a method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Class methods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mtClean="0"/>
              <a:t>Parameters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Predefined methods 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Value- and nonvalue-returning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63FE7C-931D-49EB-82BE-80D09A16D1F6}" type="slidenum">
              <a:rPr lang="en-US" sz="1400" smtClean="0"/>
              <a:pPr eaLnBrk="1" hangingPunct="1"/>
              <a:t>49</a:t>
            </a:fld>
            <a:endParaRPr lang="en-US" sz="140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Properties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Instance methods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Constructors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Mutators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Accessors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Types of parameters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Private Member Data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B0F0"/>
                </a:solidFill>
              </a:rPr>
              <a:t>public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class</a:t>
            </a:r>
            <a:r>
              <a:rPr lang="en-US" sz="2400" dirty="0" smtClean="0"/>
              <a:t> Student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{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int</a:t>
            </a:r>
            <a:r>
              <a:rPr lang="en-US" sz="2200" dirty="0" smtClean="0">
                <a:ea typeface="+mn-ea"/>
                <a:cs typeface="+mn-cs"/>
              </a:rPr>
              <a:t> studentNumber;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string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err="1" smtClean="0">
                <a:ea typeface="+mn-ea"/>
                <a:cs typeface="+mn-cs"/>
              </a:rPr>
              <a:t>studentFirstName</a:t>
            </a:r>
            <a:r>
              <a:rPr lang="en-US" sz="2200" dirty="0" smtClean="0">
                <a:ea typeface="+mn-ea"/>
                <a:cs typeface="+mn-cs"/>
              </a:rPr>
              <a:t>;</a:t>
            </a:r>
          </a:p>
          <a:p>
            <a:pPr lvl="1">
              <a:buNone/>
              <a:defRPr/>
            </a:pPr>
            <a:r>
              <a:rPr lang="en-US" sz="2200" dirty="0">
                <a:solidFill>
                  <a:srgbClr val="00B0F0"/>
                </a:solidFill>
              </a:rPr>
              <a:t>private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B0F0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 err="1" smtClean="0"/>
              <a:t>studentLastName</a:t>
            </a:r>
            <a:r>
              <a:rPr lang="en-US" sz="2200" dirty="0"/>
              <a:t>;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int</a:t>
            </a:r>
            <a:r>
              <a:rPr lang="en-US" sz="2200" dirty="0" smtClean="0">
                <a:ea typeface="+mn-ea"/>
                <a:cs typeface="+mn-cs"/>
              </a:rPr>
              <a:t> score1;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int</a:t>
            </a:r>
            <a:r>
              <a:rPr lang="en-US" sz="2200" dirty="0" smtClean="0">
                <a:ea typeface="+mn-ea"/>
                <a:cs typeface="+mn-cs"/>
              </a:rPr>
              <a:t> score2;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int</a:t>
            </a:r>
            <a:r>
              <a:rPr lang="en-US" sz="2200" dirty="0" smtClean="0">
                <a:ea typeface="+mn-ea"/>
                <a:cs typeface="+mn-cs"/>
              </a:rPr>
              <a:t> score3;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ea typeface="+mn-ea"/>
                <a:cs typeface="+mn-cs"/>
              </a:rPr>
              <a:t>string</a:t>
            </a:r>
            <a:r>
              <a:rPr lang="en-US" sz="2200" dirty="0" smtClean="0">
                <a:ea typeface="+mn-ea"/>
                <a:cs typeface="+mn-cs"/>
              </a:rPr>
              <a:t> major;</a:t>
            </a:r>
            <a:endParaRPr lang="en-US" sz="2200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A0F1D0-3D19-4287-AAA8-410EB91DE164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a Class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smtClean="0"/>
              <a:t>PROJECT</a:t>
            </a:r>
            <a:r>
              <a:rPr lang="en-US" dirty="0" smtClean="0"/>
              <a:t> menu or the </a:t>
            </a:r>
            <a:r>
              <a:rPr lang="en-US" b="1" dirty="0" smtClean="0"/>
              <a:t>Solution Explorer</a:t>
            </a:r>
            <a:r>
              <a:rPr lang="en-US" dirty="0" smtClean="0"/>
              <a:t> Window</a:t>
            </a:r>
          </a:p>
          <a:p>
            <a:r>
              <a:rPr lang="en-US" dirty="0" smtClean="0"/>
              <a:t>Right-mouse click and select the option </a:t>
            </a:r>
            <a:r>
              <a:rPr lang="en-US" b="1" dirty="0" smtClean="0"/>
              <a:t>Add</a:t>
            </a:r>
            <a:r>
              <a:rPr lang="en-US" dirty="0" smtClean="0"/>
              <a:t>, </a:t>
            </a:r>
            <a:r>
              <a:rPr lang="en-US" b="1" dirty="0" smtClean="0"/>
              <a:t>Class</a:t>
            </a:r>
          </a:p>
          <a:p>
            <a:r>
              <a:rPr lang="en-US" b="1" dirty="0" smtClean="0"/>
              <a:t>Solution Explorer </a:t>
            </a:r>
            <a:r>
              <a:rPr lang="en-US" dirty="0" smtClean="0"/>
              <a:t>Window enables you to create a class diagram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FC270F-FC93-43BE-B5EE-4134E55D67F9}" type="slidenum">
              <a:rPr lang="en-US" sz="1400" smtClean="0"/>
              <a:pPr eaLnBrk="1" hangingPunct="1"/>
              <a:t>6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2694BE-A55E-416D-AE86-3E121E3CD239}" type="slidenum">
              <a:rPr lang="en-US" sz="1400" smtClean="0"/>
              <a:pPr eaLnBrk="1" hangingPunct="1"/>
              <a:t>7</a:t>
            </a:fld>
            <a:endParaRPr lang="en-US" sz="1400" smtClean="0"/>
          </a:p>
        </p:txBody>
      </p:sp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685800" y="57912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/>
              <a:t>Figure 4-1 </a:t>
            </a:r>
            <a:r>
              <a:rPr lang="en-US"/>
              <a:t>Student class diagram created in Visual 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1524000"/>
            <a:ext cx="1888958" cy="4376854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5867400" y="1752600"/>
            <a:ext cx="2590800" cy="4072054"/>
          </a:xfrm>
          <a:prstGeom prst="wedgeEllipseCallout">
            <a:avLst>
              <a:gd name="adj1" fmla="val -55678"/>
              <a:gd name="adj2" fmla="val -5282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the </a:t>
            </a:r>
            <a:r>
              <a:rPr lang="en-US" b="1" dirty="0" smtClean="0">
                <a:solidFill>
                  <a:schemeClr val="tx1"/>
                </a:solidFill>
              </a:rPr>
              <a:t>Class Diagram </a:t>
            </a: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sz="2800" b="1" dirty="0" smtClean="0">
                <a:solidFill>
                  <a:schemeClr val="tx1"/>
                </a:solidFill>
              </a:rPr>
              <a:t>Solution Explorer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800" b="1" dirty="0" smtClean="0">
                <a:solidFill>
                  <a:schemeClr val="tx1"/>
                </a:solidFill>
              </a:rPr>
              <a:t>View Class Diagram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Diagram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EE9CF0-D4F7-4DB2-BEB6-2BFD1A89E51D}" type="slidenum">
              <a:rPr lang="en-US" sz="1400" smtClean="0"/>
              <a:pPr eaLnBrk="1" hangingPunct="1"/>
              <a:t>8</a:t>
            </a:fld>
            <a:endParaRPr lang="en-US" sz="1400" smtClean="0"/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533400" y="5786735"/>
            <a:ext cx="548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Figure 4-2 </a:t>
            </a:r>
            <a:r>
              <a:rPr lang="en-US" dirty="0"/>
              <a:t>Student class diagram details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1371600"/>
            <a:ext cx="3276600" cy="39949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After the class diagram is created, add the names of data members or fields and methods using the </a:t>
            </a:r>
            <a:r>
              <a:rPr lang="en-US" sz="2800" b="1" dirty="0">
                <a:latin typeface="+mn-lt"/>
              </a:rPr>
              <a:t>Class Details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section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709737"/>
            <a:ext cx="5029200" cy="408622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533400" y="3962400"/>
            <a:ext cx="1219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5638800" y="4419600"/>
            <a:ext cx="3048000" cy="2209800"/>
          </a:xfrm>
          <a:prstGeom prst="wedgeEllipseCallout">
            <a:avLst>
              <a:gd name="adj1" fmla="val -50447"/>
              <a:gd name="adj2" fmla="val -2525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Right click on </a:t>
            </a:r>
            <a:r>
              <a:rPr lang="en-US" dirty="0" smtClean="0">
                <a:solidFill>
                  <a:schemeClr val="tx1"/>
                </a:solidFill>
              </a:rPr>
              <a:t>class diagram </a:t>
            </a:r>
            <a:r>
              <a:rPr lang="en-US" dirty="0">
                <a:solidFill>
                  <a:schemeClr val="tx1"/>
                </a:solidFill>
              </a:rPr>
              <a:t>to open </a:t>
            </a:r>
            <a:r>
              <a:rPr lang="en-US" b="1" dirty="0">
                <a:solidFill>
                  <a:schemeClr val="tx1"/>
                </a:solidFill>
              </a:rPr>
              <a:t>Class Details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window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Diagram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029200" y="1524000"/>
            <a:ext cx="3657600" cy="4114800"/>
          </a:xfrm>
        </p:spPr>
        <p:txBody>
          <a:bodyPr/>
          <a:lstStyle/>
          <a:p>
            <a:r>
              <a:rPr lang="en-US" dirty="0" smtClean="0"/>
              <a:t>When you complete class details using the </a:t>
            </a:r>
            <a:r>
              <a:rPr lang="en-US" b="1" dirty="0" smtClean="0"/>
              <a:t>Class Diagram </a:t>
            </a:r>
            <a:r>
              <a:rPr lang="en-US" dirty="0" smtClean="0"/>
              <a:t>tool, code is automatically placed in the file.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smtClean="0">
              <a:solidFill>
                <a:srgbClr val="000066"/>
              </a:solidFill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EBF455-FDAB-4BCD-B9FD-7AE3E1D07173}" type="slidenum">
              <a:rPr lang="en-US" sz="1400" smtClean="0"/>
              <a:pPr eaLnBrk="1" hangingPunct="1"/>
              <a:t>9</a:t>
            </a:fld>
            <a:endParaRPr lang="en-US" sz="1400" smtClean="0"/>
          </a:p>
        </p:txBody>
      </p: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5257800" y="4954137"/>
            <a:ext cx="365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Figure 4-3 </a:t>
            </a:r>
            <a:r>
              <a:rPr lang="en-US" dirty="0"/>
              <a:t>Auto generated code from Student 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776" y="1597151"/>
            <a:ext cx="4764024" cy="4558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13903</TotalTime>
  <Words>2067</Words>
  <Application>Microsoft Office PowerPoint</Application>
  <PresentationFormat>On-screen Show (4:3)</PresentationFormat>
  <Paragraphs>418</Paragraphs>
  <Slides>49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 Design</vt:lpstr>
      <vt:lpstr>4</vt:lpstr>
      <vt:lpstr>Chapter Objectives</vt:lpstr>
      <vt:lpstr>The Object Concept </vt:lpstr>
      <vt:lpstr>Private Member Data</vt:lpstr>
      <vt:lpstr>Private Member Data (continued)</vt:lpstr>
      <vt:lpstr>Add a Class</vt:lpstr>
      <vt:lpstr>Class Diagram</vt:lpstr>
      <vt:lpstr>Class Diagram (continued)</vt:lpstr>
      <vt:lpstr>Class Diagram (continued)</vt:lpstr>
      <vt:lpstr>Constructor</vt:lpstr>
      <vt:lpstr>Constructor (continued)</vt:lpstr>
      <vt:lpstr>Constructor (continued)</vt:lpstr>
      <vt:lpstr>Writing Your Own Instance Methods</vt:lpstr>
      <vt:lpstr>Writing Your Own Instance Methods</vt:lpstr>
      <vt:lpstr>Accessor</vt:lpstr>
      <vt:lpstr>Mutators</vt:lpstr>
      <vt:lpstr>Mutator Examples</vt:lpstr>
      <vt:lpstr>Other Instance Methods</vt:lpstr>
      <vt:lpstr>Property</vt:lpstr>
      <vt:lpstr>Property</vt:lpstr>
      <vt:lpstr>Property (continued)</vt:lpstr>
      <vt:lpstr>ToString( ) Method</vt:lpstr>
      <vt:lpstr>ToString( ) Method (continued)</vt:lpstr>
      <vt:lpstr>ToString( ) Example</vt:lpstr>
      <vt:lpstr>ToString( ) method</vt:lpstr>
      <vt:lpstr>Calling Instance Methods</vt:lpstr>
      <vt:lpstr>Calling the Constructor</vt:lpstr>
      <vt:lpstr>Constructor (continued)</vt:lpstr>
      <vt:lpstr>Calling Accessor and Mutator Methods</vt:lpstr>
      <vt:lpstr>Calling Other Instance Methods</vt:lpstr>
      <vt:lpstr>Testing Your New Class</vt:lpstr>
      <vt:lpstr>Calling the Constructor Method</vt:lpstr>
      <vt:lpstr>Using Public Members</vt:lpstr>
      <vt:lpstr>StudentApp</vt:lpstr>
      <vt:lpstr>Test Class</vt:lpstr>
      <vt:lpstr>Testing Your New Class</vt:lpstr>
      <vt:lpstr>RealEstateInvestment Example </vt:lpstr>
      <vt:lpstr>Data for the RealEstateInvestment Example </vt:lpstr>
      <vt:lpstr>Data for the RealEstateInvestment Example (continued) </vt:lpstr>
      <vt:lpstr>RealEstateInvestment Example (continued) </vt:lpstr>
      <vt:lpstr>RealEstateInvestment Example (continued)</vt:lpstr>
      <vt:lpstr>RealEstateInvestment Example (continued)</vt:lpstr>
      <vt:lpstr>RealEstateInvestment Example (continued)</vt:lpstr>
      <vt:lpstr>Class Diagram</vt:lpstr>
      <vt:lpstr>Test and Debug</vt:lpstr>
      <vt:lpstr>Coding Standards</vt:lpstr>
      <vt:lpstr>Resources</vt:lpstr>
      <vt:lpstr>Chapter Summary</vt:lpstr>
      <vt:lpstr>Chapter Summary (continued)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Course Technology</dc:creator>
  <cp:lastModifiedBy>Aimee Poirier</cp:lastModifiedBy>
  <cp:revision>265</cp:revision>
  <dcterms:created xsi:type="dcterms:W3CDTF">2002-11-15T07:59:11Z</dcterms:created>
  <dcterms:modified xsi:type="dcterms:W3CDTF">2013-04-04T16:30:08Z</dcterms:modified>
</cp:coreProperties>
</file>