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7"/>
  </p:notesMasterIdLst>
  <p:sldIdLst>
    <p:sldId id="617" r:id="rId3"/>
    <p:sldId id="348" r:id="rId4"/>
    <p:sldId id="489" r:id="rId5"/>
    <p:sldId id="388" r:id="rId6"/>
    <p:sldId id="591" r:id="rId7"/>
    <p:sldId id="592" r:id="rId8"/>
    <p:sldId id="562" r:id="rId9"/>
    <p:sldId id="590" r:id="rId10"/>
    <p:sldId id="622" r:id="rId11"/>
    <p:sldId id="620" r:id="rId12"/>
    <p:sldId id="623" r:id="rId13"/>
    <p:sldId id="624" r:id="rId14"/>
    <p:sldId id="593" r:id="rId15"/>
    <p:sldId id="625" r:id="rId16"/>
    <p:sldId id="563" r:id="rId17"/>
    <p:sldId id="628" r:id="rId18"/>
    <p:sldId id="627" r:id="rId19"/>
    <p:sldId id="498" r:id="rId20"/>
    <p:sldId id="629" r:id="rId21"/>
    <p:sldId id="630" r:id="rId22"/>
    <p:sldId id="569" r:id="rId23"/>
    <p:sldId id="564" r:id="rId24"/>
    <p:sldId id="631" r:id="rId25"/>
    <p:sldId id="594" r:id="rId26"/>
    <p:sldId id="595" r:id="rId27"/>
    <p:sldId id="596" r:id="rId28"/>
    <p:sldId id="633" r:id="rId29"/>
    <p:sldId id="499" r:id="rId30"/>
    <p:sldId id="598" r:id="rId31"/>
    <p:sldId id="496" r:id="rId32"/>
    <p:sldId id="634" r:id="rId33"/>
    <p:sldId id="635" r:id="rId34"/>
    <p:sldId id="636" r:id="rId35"/>
    <p:sldId id="637" r:id="rId36"/>
    <p:sldId id="638" r:id="rId37"/>
    <p:sldId id="497" r:id="rId38"/>
    <p:sldId id="600" r:id="rId39"/>
    <p:sldId id="618" r:id="rId40"/>
    <p:sldId id="599" r:id="rId41"/>
    <p:sldId id="639" r:id="rId42"/>
    <p:sldId id="640" r:id="rId43"/>
    <p:sldId id="641" r:id="rId44"/>
    <p:sldId id="642" r:id="rId45"/>
    <p:sldId id="644" r:id="rId46"/>
    <p:sldId id="534" r:id="rId47"/>
    <p:sldId id="565" r:id="rId48"/>
    <p:sldId id="566" r:id="rId49"/>
    <p:sldId id="601" r:id="rId50"/>
    <p:sldId id="500" r:id="rId51"/>
    <p:sldId id="645" r:id="rId52"/>
    <p:sldId id="602" r:id="rId53"/>
    <p:sldId id="603" r:id="rId54"/>
    <p:sldId id="579" r:id="rId55"/>
    <p:sldId id="604" r:id="rId56"/>
    <p:sldId id="646" r:id="rId57"/>
    <p:sldId id="544" r:id="rId58"/>
    <p:sldId id="605" r:id="rId59"/>
    <p:sldId id="647" r:id="rId60"/>
    <p:sldId id="545" r:id="rId61"/>
    <p:sldId id="546" r:id="rId62"/>
    <p:sldId id="573" r:id="rId63"/>
    <p:sldId id="606" r:id="rId64"/>
    <p:sldId id="607" r:id="rId65"/>
    <p:sldId id="547" r:id="rId66"/>
    <p:sldId id="608" r:id="rId67"/>
    <p:sldId id="610" r:id="rId68"/>
    <p:sldId id="611" r:id="rId69"/>
    <p:sldId id="612" r:id="rId70"/>
    <p:sldId id="613" r:id="rId71"/>
    <p:sldId id="614" r:id="rId72"/>
    <p:sldId id="619" r:id="rId73"/>
    <p:sldId id="648" r:id="rId74"/>
    <p:sldId id="532" r:id="rId75"/>
    <p:sldId id="577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42" autoAdjust="0"/>
    <p:restoredTop sz="94746" autoAdjust="0"/>
  </p:normalViewPr>
  <p:slideViewPr>
    <p:cSldViewPr>
      <p:cViewPr varScale="1">
        <p:scale>
          <a:sx n="78" d="100"/>
          <a:sy n="7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53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7DC9EE-9C65-4943-8550-26BE62D779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963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3D7BF7-611A-4DD7-8375-874635464B36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661320-4A6F-4995-AEF6-ADA1382B147D}" type="slidenum">
              <a:rPr lang="en-US" sz="1200" smtClean="0"/>
              <a:pPr eaLnBrk="1" hangingPunct="1"/>
              <a:t>15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661320-4A6F-4995-AEF6-ADA1382B147D}" type="slidenum">
              <a:rPr lang="en-US" sz="1200" smtClean="0">
                <a:solidFill>
                  <a:prstClr val="black"/>
                </a:solidFill>
              </a:rPr>
              <a:pPr eaLnBrk="1" hangingPunct="1"/>
              <a:t>16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661320-4A6F-4995-AEF6-ADA1382B147D}" type="slidenum">
              <a:rPr lang="en-US" sz="1200" smtClean="0"/>
              <a:pPr eaLnBrk="1" hangingPunct="1"/>
              <a:t>17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5EF720-5C2F-400C-B0FF-5ABFFBC88180}" type="slidenum">
              <a:rPr lang="en-US" sz="1200" smtClean="0"/>
              <a:pPr eaLnBrk="1" hangingPunct="1"/>
              <a:t>18</a:t>
            </a:fld>
            <a:endParaRPr lang="en-US" sz="1200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F397B1-227D-4285-B55C-5EAC2A99BD99}" type="slidenum">
              <a:rPr lang="en-US" sz="1200" smtClean="0"/>
              <a:pPr eaLnBrk="1" hangingPunct="1"/>
              <a:t>21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AB0FC6-AB60-4BD2-813B-50689D34D736}" type="slidenum">
              <a:rPr lang="en-US" sz="1200" smtClean="0"/>
              <a:pPr eaLnBrk="1" hangingPunct="1"/>
              <a:t>22</a:t>
            </a:fld>
            <a:endParaRPr lang="en-US" sz="1200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438BC4-1F0C-44DA-B280-3C972FBD232B}" type="slidenum">
              <a:rPr lang="en-US" sz="1200" smtClean="0"/>
              <a:pPr eaLnBrk="1" hangingPunct="1"/>
              <a:t>24</a:t>
            </a:fld>
            <a:endParaRPr lang="en-US" sz="1200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96A9EA-046D-425B-803D-20A2AC0603CF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A72C01-38C8-4F21-B125-220A45E73650}" type="slidenum">
              <a:rPr lang="en-US" sz="1200" smtClean="0"/>
              <a:pPr eaLnBrk="1" hangingPunct="1"/>
              <a:t>26</a:t>
            </a:fld>
            <a:endParaRPr lang="en-US" sz="1200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CA2B97-2748-467A-A18F-BB175EF6112A}" type="slidenum">
              <a:rPr lang="en-US" sz="1200" smtClean="0"/>
              <a:pPr eaLnBrk="1" hangingPunct="1"/>
              <a:t>28</a:t>
            </a:fld>
            <a:endParaRPr lang="en-US" sz="1200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704127-D296-4132-B50B-BC0DDB176F50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E2A455-927A-41EE-BA47-7913CB133F76}" type="slidenum">
              <a:rPr lang="en-US" sz="1200" smtClean="0"/>
              <a:pPr eaLnBrk="1" hangingPunct="1"/>
              <a:t>29</a:t>
            </a:fld>
            <a:endParaRPr lang="en-US" sz="1200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9900E4-BCDC-4061-BE3A-497C4DA4724B}" type="slidenum">
              <a:rPr lang="en-US" sz="1200" smtClean="0"/>
              <a:pPr eaLnBrk="1" hangingPunct="1"/>
              <a:t>30</a:t>
            </a:fld>
            <a:endParaRPr lang="en-US" sz="1200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F6D135-E087-46D1-AD01-DBF59B739311}" type="slidenum">
              <a:rPr lang="en-US" sz="1200" smtClean="0"/>
              <a:pPr eaLnBrk="1" hangingPunct="1"/>
              <a:t>36</a:t>
            </a:fld>
            <a:endParaRPr lang="en-US" sz="1200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37B2DD-76D7-46FE-9852-640211CBC0C4}" type="slidenum">
              <a:rPr lang="en-US" sz="1200" smtClean="0"/>
              <a:pPr eaLnBrk="1" hangingPunct="1"/>
              <a:t>37</a:t>
            </a:fld>
            <a:endParaRPr lang="en-US" sz="1200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E462B2-5912-42AC-8538-EFDEC15092CA}" type="slidenum">
              <a:rPr lang="en-US" sz="1200" smtClean="0"/>
              <a:pPr eaLnBrk="1" hangingPunct="1"/>
              <a:t>39</a:t>
            </a:fld>
            <a:endParaRPr lang="en-US" sz="1200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6A4DC4-C4FF-4769-9D76-A30F9FEF0A7E}" type="slidenum">
              <a:rPr lang="en-US" sz="1200" smtClean="0"/>
              <a:pPr eaLnBrk="1" hangingPunct="1"/>
              <a:t>45</a:t>
            </a:fld>
            <a:endParaRPr lang="en-US" sz="1200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BA0CBC-17AE-4283-A96D-28C00B19F1C4}" type="slidenum">
              <a:rPr lang="en-US" sz="1200" smtClean="0"/>
              <a:pPr eaLnBrk="1" hangingPunct="1"/>
              <a:t>46</a:t>
            </a:fld>
            <a:endParaRPr lang="en-US" sz="1200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DB6CE5-72F6-4F0D-9D1D-BD0C1CDC306A}" type="slidenum">
              <a:rPr lang="en-US" sz="1200" smtClean="0"/>
              <a:pPr eaLnBrk="1" hangingPunct="1"/>
              <a:t>47</a:t>
            </a:fld>
            <a:endParaRPr lang="en-US" sz="1200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E16B7F-CC47-4F77-98EF-05ED91C93F7A}" type="slidenum">
              <a:rPr lang="en-US" sz="1200" smtClean="0"/>
              <a:pPr eaLnBrk="1" hangingPunct="1"/>
              <a:t>48</a:t>
            </a:fld>
            <a:endParaRPr lang="en-US" sz="1200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590721-1FB1-45EB-976A-2DA4D902329D}" type="slidenum">
              <a:rPr lang="en-US" sz="1200" smtClean="0"/>
              <a:pPr eaLnBrk="1" hangingPunct="1"/>
              <a:t>49</a:t>
            </a:fld>
            <a:endParaRPr lang="en-US" sz="1200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9184B7-2E92-46B7-A267-81FA9468E250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77CAF6-F202-45A6-A7F2-B521BBBD69B8}" type="slidenum">
              <a:rPr lang="en-US" sz="1200" smtClean="0"/>
              <a:pPr eaLnBrk="1" hangingPunct="1"/>
              <a:t>51</a:t>
            </a:fld>
            <a:endParaRPr lang="en-US" sz="1200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8EA2EE-EB7C-4BE4-9047-A50E49B06BB8}" type="slidenum">
              <a:rPr lang="en-US" sz="1200" smtClean="0"/>
              <a:pPr eaLnBrk="1" hangingPunct="1"/>
              <a:t>52</a:t>
            </a:fld>
            <a:endParaRPr lang="en-US" sz="1200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7D3846-1B96-47FE-AAC9-0513E84BCAD4}" type="slidenum">
              <a:rPr lang="en-US" sz="1200" smtClean="0"/>
              <a:pPr eaLnBrk="1" hangingPunct="1"/>
              <a:t>53</a:t>
            </a:fld>
            <a:endParaRPr lang="en-US" sz="1200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903C37-DB80-4B92-9612-6A636DEE369A}" type="slidenum">
              <a:rPr lang="en-US" sz="1200" smtClean="0"/>
              <a:pPr eaLnBrk="1" hangingPunct="1"/>
              <a:t>54</a:t>
            </a:fld>
            <a:endParaRPr lang="en-US" sz="1200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4D06AF-7046-4CAD-B204-2388566372D8}" type="slidenum">
              <a:rPr lang="en-US" sz="1200" smtClean="0"/>
              <a:pPr eaLnBrk="1" hangingPunct="1"/>
              <a:t>56</a:t>
            </a:fld>
            <a:endParaRPr lang="en-US" sz="1200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21FF04-CF4E-4A7E-AD90-832078D33D00}" type="slidenum">
              <a:rPr lang="en-US" sz="1200" smtClean="0"/>
              <a:pPr eaLnBrk="1" hangingPunct="1"/>
              <a:t>57</a:t>
            </a:fld>
            <a:endParaRPr lang="en-US" sz="1200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21FF04-CF4E-4A7E-AD90-832078D33D00}" type="slidenum">
              <a:rPr lang="en-US" sz="1200" smtClean="0">
                <a:solidFill>
                  <a:prstClr val="black"/>
                </a:solidFill>
              </a:rPr>
              <a:pPr eaLnBrk="1" hangingPunct="1"/>
              <a:t>58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CA8597-3A7B-49D0-8E6C-6ED91E3EC955}" type="slidenum">
              <a:rPr lang="en-US" sz="1200" smtClean="0"/>
              <a:pPr eaLnBrk="1" hangingPunct="1"/>
              <a:t>59</a:t>
            </a:fld>
            <a:endParaRPr lang="en-US" sz="1200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CA2C99-6206-4EBE-BE9B-02A95B1FFE9F}" type="slidenum">
              <a:rPr lang="en-US" sz="1200" smtClean="0"/>
              <a:pPr eaLnBrk="1" hangingPunct="1"/>
              <a:t>60</a:t>
            </a:fld>
            <a:endParaRPr lang="en-US" sz="1200" dirty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FD62F9-97FB-4F0F-813B-F52FF9D10597}" type="slidenum">
              <a:rPr lang="en-US" sz="1200" smtClean="0"/>
              <a:pPr eaLnBrk="1" hangingPunct="1"/>
              <a:t>61</a:t>
            </a:fld>
            <a:endParaRPr lang="en-US" sz="1200" dirty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2BDE6D-DD5F-43D5-9033-DA90462DEB21}" type="slidenum">
              <a:rPr lang="en-US" sz="1200" smtClean="0"/>
              <a:pPr eaLnBrk="1" hangingPunct="1"/>
              <a:t>4</a:t>
            </a:fld>
            <a:endParaRPr lang="en-US" sz="1200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8A7AAD-10A5-4CC3-A4F9-F4491A9B1AE0}" type="slidenum">
              <a:rPr lang="en-US" sz="1200" smtClean="0"/>
              <a:pPr eaLnBrk="1" hangingPunct="1"/>
              <a:t>62</a:t>
            </a:fld>
            <a:endParaRPr lang="en-US" sz="1200" dirty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C78B24-9C8B-49B2-8F76-EA98CC4543A8}" type="slidenum">
              <a:rPr lang="en-US" sz="1200" smtClean="0"/>
              <a:pPr eaLnBrk="1" hangingPunct="1"/>
              <a:t>63</a:t>
            </a:fld>
            <a:endParaRPr lang="en-US" sz="1200" dirty="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79D2F6-E754-4572-B1B8-E80B9C28DDAE}" type="slidenum">
              <a:rPr lang="en-US" sz="1200" smtClean="0"/>
              <a:pPr eaLnBrk="1" hangingPunct="1"/>
              <a:t>64</a:t>
            </a:fld>
            <a:endParaRPr lang="en-US" sz="1200" dirty="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78BF30-E7D8-48B1-9DE5-BF93DCF06B6B}" type="slidenum">
              <a:rPr lang="en-US" sz="1200" smtClean="0"/>
              <a:pPr eaLnBrk="1" hangingPunct="1"/>
              <a:t>65</a:t>
            </a:fld>
            <a:endParaRPr lang="en-US" sz="1200" dirty="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E88C6B-6234-40C6-9A27-0CA526CF0F0F}" type="slidenum">
              <a:rPr lang="en-US" sz="1200" smtClean="0"/>
              <a:pPr eaLnBrk="1" hangingPunct="1"/>
              <a:t>66</a:t>
            </a:fld>
            <a:endParaRPr lang="en-US" sz="1200" dirty="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CCB711-4678-4EC8-A733-31EE233638DE}" type="slidenum">
              <a:rPr lang="en-US" sz="1200" smtClean="0"/>
              <a:pPr eaLnBrk="1" hangingPunct="1"/>
              <a:t>67</a:t>
            </a:fld>
            <a:endParaRPr lang="en-US" sz="1200" dirty="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26D033-88ED-45B7-89CE-87B25E9CB28D}" type="slidenum">
              <a:rPr lang="en-US" sz="1200" smtClean="0"/>
              <a:pPr eaLnBrk="1" hangingPunct="1"/>
              <a:t>68</a:t>
            </a:fld>
            <a:endParaRPr lang="en-US" sz="1200" dirty="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462E14-11E3-4AD7-A666-8B7B6820AA17}" type="slidenum">
              <a:rPr lang="en-US" sz="1200" smtClean="0"/>
              <a:pPr eaLnBrk="1" hangingPunct="1"/>
              <a:t>69</a:t>
            </a:fld>
            <a:endParaRPr lang="en-US" sz="1200" dirty="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9E5540-0917-4E47-941E-C1A85EF6A143}" type="slidenum">
              <a:rPr lang="en-US" sz="1200" smtClean="0"/>
              <a:pPr eaLnBrk="1" hangingPunct="1"/>
              <a:t>70</a:t>
            </a:fld>
            <a:endParaRPr lang="en-US" sz="1200" dirty="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8E639B-F4DC-42A8-ABA8-C6FB2382D0E0}" type="slidenum">
              <a:rPr lang="en-US" sz="1200" smtClean="0"/>
              <a:pPr eaLnBrk="1" hangingPunct="1"/>
              <a:t>73</a:t>
            </a:fld>
            <a:endParaRPr lang="en-US" sz="1200" dirty="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3EBA09-2A9B-49B0-866E-2612DCBB089F}" type="slidenum">
              <a:rPr lang="en-US" sz="1200" smtClean="0"/>
              <a:pPr eaLnBrk="1" hangingPunct="1"/>
              <a:t>5</a:t>
            </a:fld>
            <a:endParaRPr lang="en-US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D09D7D-50DE-4147-BCCD-F922683FA701}" type="slidenum">
              <a:rPr lang="en-US" sz="1200" smtClean="0"/>
              <a:pPr eaLnBrk="1" hangingPunct="1"/>
              <a:t>74</a:t>
            </a:fld>
            <a:endParaRPr lang="en-US" sz="1200" dirty="0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1DD633-B41B-469A-A308-40A55675947D}" type="slidenum">
              <a:rPr lang="en-US" sz="1200" smtClean="0"/>
              <a:pPr eaLnBrk="1" hangingPunct="1"/>
              <a:t>6</a:t>
            </a:fld>
            <a:endParaRPr lang="en-US" sz="120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61A086-65A6-4659-B560-80AD9808508D}" type="slidenum">
              <a:rPr lang="en-US" sz="1200" smtClean="0"/>
              <a:pPr eaLnBrk="1" hangingPunct="1"/>
              <a:t>7</a:t>
            </a:fld>
            <a:endParaRPr lang="en-US" sz="1200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D7F353-710B-4620-8153-9F6DC218A63C}" type="slidenum">
              <a:rPr lang="en-US" sz="1200" smtClean="0"/>
              <a:pPr eaLnBrk="1" hangingPunct="1"/>
              <a:t>8</a:t>
            </a:fld>
            <a:endParaRPr lang="en-US" sz="1200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629479-A662-4B0B-B2B7-5C01CF76E026}" type="slidenum">
              <a:rPr lang="en-US" sz="1200" smtClean="0"/>
              <a:pPr eaLnBrk="1" hangingPunct="1"/>
              <a:t>13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18AA0-3E57-4800-8D41-AFADFC337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48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31AEE-7CE2-4855-843E-1247CBEF16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16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2E352-7F5A-4D8E-A253-2270BDEEDC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50F02-D977-41C3-A40A-69C9C6E0C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2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B67B6-EAC7-4572-B212-4CCB449AF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96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EAEF-431D-4AB5-8219-758DC9B5C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385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1591A-4E84-4298-B7D1-135485EB4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973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F8688-4502-46BF-B673-83F14C078D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50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6F8A-9970-4818-B585-A40D374E0F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468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1302E-95DD-4F9E-B6CC-320EF3584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269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920D3-CAD8-44DB-8908-75DA01B79B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4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CDAD-661A-4AA2-9BD4-AE02A2BA6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9679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72B99-24A7-4504-BE63-6A37B9D9A4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358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54D1C-4F1A-49E1-A013-C7CC21511E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7716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C4B3C-5A94-4154-A489-FA3FD29105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029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985B4-05BB-43F9-A708-322F1F9FB6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5037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2EED4-EC56-4500-A4B6-D820EAFB72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9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30AB6-9852-4F25-ABC2-FF9BC9A09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724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B3460-F2F0-42CD-AB82-F077A37A8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3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D350-5FBD-4391-992C-FD54F97C52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21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C9169-5256-4DDD-AF4F-027AA52A3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60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38D99-6D91-4526-98D6-00D7CEA83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83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3F112-972A-4D29-9D6D-BDCEF5379D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13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1D73-D556-48FF-89F6-EAC01BEF6D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41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0B5E7-079A-4F54-8B3B-9E112481C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47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54DE0C2-7EDB-42A9-B062-B57F2F4357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E6CAE01-E9AD-4CF3-9B1E-07735C272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6" descr="NewFront_leftHous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NewFront_leftHous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28100" y="0"/>
            <a:ext cx="21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5011f09h.aspx" TargetMode="External"/><Relationship Id="rId2" Type="http://schemas.openxmlformats.org/officeDocument/2006/relationships/hyperlink" Target="http://www.icsharpcode.net/TechNotes/SharpDevelopCodingStyle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06tc147t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DB929D-1584-41BE-8C2B-A26C1C2647A0}" type="slidenum">
              <a:rPr lang="en-US" sz="1400" smtClean="0"/>
              <a:pPr eaLnBrk="1" hangingPunct="1"/>
              <a:t>1</a:t>
            </a:fld>
            <a:endParaRPr lang="en-US" sz="1400" dirty="0" smtClean="0"/>
          </a:p>
        </p:txBody>
      </p:sp>
      <p:sp>
        <p:nvSpPr>
          <p:cNvPr id="286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100" y="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-10237"/>
            <a:ext cx="4114800" cy="7002755"/>
          </a:xfrm>
          <a:prstGeom prst="rect">
            <a:avLst/>
          </a:prstGeom>
        </p:spPr>
      </p:pic>
      <p:sp>
        <p:nvSpPr>
          <p:cNvPr id="286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209800"/>
            <a:ext cx="3810000" cy="1752600"/>
          </a:xfrm>
        </p:spPr>
        <p:txBody>
          <a:bodyPr/>
          <a:lstStyle/>
          <a:p>
            <a:pPr algn="l" eaLnBrk="1" hangingPunct="1"/>
            <a:r>
              <a:rPr lang="en-US" sz="3600" b="1" dirty="0" smtClean="0"/>
              <a:t>Making </a:t>
            </a:r>
          </a:p>
          <a:p>
            <a:pPr algn="l" eaLnBrk="1" hangingPunct="1"/>
            <a:r>
              <a:rPr lang="en-US" sz="3600" b="1" dirty="0" smtClean="0"/>
              <a:t>Decisions</a:t>
            </a:r>
            <a:r>
              <a:rPr lang="en-US" sz="4000" b="1" dirty="0" smtClean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4th </a:t>
            </a:r>
            <a:r>
              <a:rPr lang="en-US" sz="2000" b="1" dirty="0">
                <a:solidFill>
                  <a:schemeClr val="bg1"/>
                </a:solidFill>
              </a:rPr>
              <a:t>Edition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Equality, Relational and Logical Tests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FD350-5FBD-4391-992C-FD54F97C5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441" y="1869773"/>
            <a:ext cx="8068003" cy="391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286000" y="5786735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5-2  </a:t>
            </a:r>
            <a:r>
              <a:rPr lang="en-US" sz="2400" dirty="0" smtClean="0"/>
              <a:t>Relational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487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character set used for comparing  </a:t>
            </a:r>
            <a:r>
              <a:rPr lang="en-US" dirty="0"/>
              <a:t>characters </a:t>
            </a:r>
            <a:r>
              <a:rPr lang="en-US" dirty="0" smtClean="0"/>
              <a:t>declared as </a:t>
            </a:r>
            <a:r>
              <a:rPr lang="en-US" dirty="0" smtClean="0">
                <a:solidFill>
                  <a:schemeClr val="accent2"/>
                </a:solidFill>
              </a:rPr>
              <a:t>char</a:t>
            </a:r>
          </a:p>
          <a:p>
            <a:r>
              <a:rPr lang="en-US" dirty="0" smtClean="0"/>
              <a:t>Cannot compare </a:t>
            </a:r>
            <a:r>
              <a:rPr lang="en-US" dirty="0" smtClean="0">
                <a:solidFill>
                  <a:schemeClr val="accent2"/>
                </a:solidFill>
              </a:rPr>
              <a:t>string</a:t>
            </a:r>
            <a:r>
              <a:rPr lang="en-US" dirty="0" smtClean="0"/>
              <a:t> operands using relational symbols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string class </a:t>
            </a:r>
            <a:r>
              <a:rPr lang="en-US" dirty="0" smtClean="0"/>
              <a:t>has number of useful methods for dealing with strings (Chapter 7)</a:t>
            </a:r>
          </a:p>
          <a:p>
            <a:pPr lvl="2"/>
            <a:r>
              <a:rPr lang="en-US" dirty="0" smtClean="0"/>
              <a:t>Compare( ) method</a:t>
            </a:r>
          </a:p>
          <a:p>
            <a:r>
              <a:rPr lang="en-US" dirty="0" smtClean="0"/>
              <a:t>Strings can be compared using = = and !=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52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compounds if you can</a:t>
            </a:r>
          </a:p>
          <a:p>
            <a:pPr marL="1314450" lvl="3" indent="0">
              <a:buNone/>
            </a:pPr>
            <a:r>
              <a:rPr lang="en-US" sz="2400" dirty="0" smtClean="0"/>
              <a:t>examScore &gt;= 90</a:t>
            </a:r>
          </a:p>
          <a:p>
            <a:pPr marL="1314450" lvl="3" indent="0">
              <a:buNone/>
            </a:pPr>
            <a:r>
              <a:rPr lang="en-US" sz="2400" dirty="0" smtClean="0"/>
              <a:t>examScore &gt; 89</a:t>
            </a:r>
          </a:p>
          <a:p>
            <a:pPr marL="1028700" lvl="1" indent="-571500"/>
            <a:r>
              <a:rPr lang="en-US" dirty="0" smtClean="0"/>
              <a:t>Sometimes can add or subtract one from value</a:t>
            </a:r>
          </a:p>
          <a:p>
            <a:pPr marL="628650" indent="-571500"/>
            <a:r>
              <a:rPr lang="en-US" dirty="0" smtClean="0"/>
              <a:t>Develop </a:t>
            </a:r>
            <a:r>
              <a:rPr lang="en-US" dirty="0"/>
              <a:t>good style by surrounding operators with a </a:t>
            </a:r>
            <a:r>
              <a:rPr lang="en-US" dirty="0" smtClean="0"/>
              <a:t>space</a:t>
            </a:r>
            <a:endParaRPr lang="en-US" dirty="0"/>
          </a:p>
          <a:p>
            <a:pPr marL="628650" indent="-57150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52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8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Relational Tests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20F9E9-F5D2-4D7E-8F2E-B881BC74D84C}" type="slidenum">
              <a:rPr lang="en-US" sz="1400" smtClean="0"/>
              <a:pPr eaLnBrk="1" hangingPunct="1"/>
              <a:t>13</a:t>
            </a:fld>
            <a:endParaRPr lang="en-US" sz="1400" dirty="0" smtClean="0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172200" y="1828800"/>
            <a:ext cx="2971800" cy="368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/>
              <a:t> aValue = 100,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/>
              <a:t>      bValue = 1000;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decimal</a:t>
            </a:r>
            <a:r>
              <a:rPr lang="en-US" sz="2400" dirty="0" smtClean="0"/>
              <a:t> </a:t>
            </a:r>
            <a:r>
              <a:rPr lang="en-US" sz="2400" dirty="0"/>
              <a:t>money = 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/>
              <a:t>	</a:t>
            </a:r>
            <a:r>
              <a:rPr lang="en-US" sz="2400" dirty="0" smtClean="0"/>
              <a:t>50.22m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dValue = 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/>
              <a:t>	</a:t>
            </a:r>
            <a:r>
              <a:rPr lang="en-US" sz="2400" dirty="0" smtClean="0"/>
              <a:t>50.22</a:t>
            </a:r>
            <a:r>
              <a:rPr lang="en-US" sz="2400" dirty="0"/>
              <a:t>; 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sValue =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/>
              <a:t>	"CS158";</a:t>
            </a:r>
            <a:endParaRPr lang="en-US" sz="24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5791200" cy="384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295400" y="5297311"/>
            <a:ext cx="403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5-3  </a:t>
            </a:r>
            <a:r>
              <a:rPr lang="en-US" sz="2400" dirty="0" smtClean="0"/>
              <a:t>Results of sample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conditional expressions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238D99-6D91-4526-98D6-00D7CEA83CB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47837"/>
            <a:ext cx="5814787" cy="263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2046883"/>
            <a:ext cx="2971800" cy="290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/>
              <a:t> aValue = </a:t>
            </a:r>
            <a:r>
              <a:rPr lang="en-US" sz="2400" dirty="0" smtClean="0"/>
              <a:t>100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decimal</a:t>
            </a:r>
            <a:r>
              <a:rPr lang="en-US" sz="2400" dirty="0" smtClean="0"/>
              <a:t> </a:t>
            </a:r>
            <a:r>
              <a:rPr lang="en-US" sz="2400" dirty="0"/>
              <a:t>money = 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50.22m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dValue =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/>
              <a:t>    50.22</a:t>
            </a:r>
            <a:r>
              <a:rPr lang="en-US" sz="2400" dirty="0"/>
              <a:t>;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char</a:t>
            </a:r>
            <a:r>
              <a:rPr lang="en-US" sz="2400" dirty="0"/>
              <a:t> cValue = </a:t>
            </a:r>
            <a:r>
              <a:rPr lang="en-US" sz="2400" dirty="0" smtClean="0"/>
              <a:t>'A'; </a:t>
            </a:r>
            <a:endParaRPr lang="en-US" sz="24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endParaRPr lang="en-US" sz="2400" dirty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066800" y="4426803"/>
            <a:ext cx="403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5-3  </a:t>
            </a:r>
            <a:r>
              <a:rPr lang="en-US" sz="2400" dirty="0" smtClean="0"/>
              <a:t>Results of sample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conditional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736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F384B5-A5CE-4CBE-B942-9137AFFB5A42}" type="slidenum">
              <a:rPr lang="en-US" sz="1400" smtClean="0"/>
              <a:pPr eaLnBrk="1" hangingPunct="1"/>
              <a:t>15</a:t>
            </a:fld>
            <a:endParaRPr lang="en-US" sz="1400" dirty="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Logical Operators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086600" cy="25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371600" y="3933673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5-4  </a:t>
            </a:r>
            <a:r>
              <a:rPr lang="en-US" sz="2400" dirty="0" smtClean="0"/>
              <a:t>is sometimes referred to as a truth table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4395338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(examScore &gt; 69 &lt; 91)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//Invalid</a:t>
            </a:r>
          </a:p>
          <a:p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/>
              <a:t>69 &lt; examScore &lt; 91)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//Invalid</a:t>
            </a:r>
          </a:p>
          <a:p>
            <a:endParaRPr lang="en-US" sz="2400" dirty="0"/>
          </a:p>
          <a:p>
            <a:r>
              <a:rPr lang="en-US" sz="2400" dirty="0" smtClean="0"/>
              <a:t>((</a:t>
            </a:r>
            <a:r>
              <a:rPr lang="en-US" sz="2800" dirty="0"/>
              <a:t>examScore &gt; 69</a:t>
            </a:r>
            <a:r>
              <a:rPr lang="en-US" sz="2400" dirty="0"/>
              <a:t>) </a:t>
            </a:r>
            <a:r>
              <a:rPr lang="en-US" sz="2800" b="1" dirty="0"/>
              <a:t>&amp;&amp;</a:t>
            </a:r>
            <a:r>
              <a:rPr lang="en-US" sz="2400" dirty="0"/>
              <a:t> (</a:t>
            </a:r>
            <a:r>
              <a:rPr lang="en-US" sz="2800" dirty="0"/>
              <a:t>examScore &lt; 91</a:t>
            </a:r>
            <a:r>
              <a:rPr lang="en-US" sz="2400" dirty="0"/>
              <a:t>)) </a:t>
            </a:r>
            <a:r>
              <a:rPr lang="en-US" sz="2400" dirty="0">
                <a:solidFill>
                  <a:srgbClr val="92D050"/>
                </a:solidFill>
              </a:rPr>
              <a:t>//Correct way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F384B5-A5CE-4CBE-B942-9137AFFB5A42}" type="slidenum">
              <a:rPr lang="en-US" sz="14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Logical Operators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199" y="838200"/>
            <a:ext cx="7543801" cy="271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057400" y="3505200"/>
            <a:ext cx="495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Table 5-5  </a:t>
            </a:r>
            <a:r>
              <a:rPr lang="en-US" sz="2400" dirty="0" smtClean="0">
                <a:solidFill>
                  <a:srgbClr val="000000"/>
                </a:solidFill>
              </a:rPr>
              <a:t>Conditional logical OR ( || 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95338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(letterGrade == 'A' || 'B</a:t>
            </a:r>
            <a:r>
              <a:rPr lang="en-US" sz="2400" dirty="0" smtClean="0"/>
              <a:t>')	</a:t>
            </a:r>
            <a:r>
              <a:rPr lang="en-US" sz="2400" dirty="0" smtClean="0">
                <a:solidFill>
                  <a:srgbClr val="92D050"/>
                </a:solidFill>
              </a:rPr>
              <a:t>//Invalid</a:t>
            </a:r>
          </a:p>
          <a:p>
            <a:endParaRPr lang="en-US" sz="2400" dirty="0"/>
          </a:p>
          <a:p>
            <a:r>
              <a:rPr lang="en-US" sz="2400" dirty="0"/>
              <a:t>((letterGrade == 'A') || (letterGrade == 'B'))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Correct way</a:t>
            </a:r>
          </a:p>
        </p:txBody>
      </p:sp>
    </p:spTree>
    <p:extLst>
      <p:ext uri="{BB962C8B-B14F-4D97-AF65-F5344CB8AC3E}">
        <p14:creationId xmlns:p14="http://schemas.microsoft.com/office/powerpoint/2010/main" xmlns="" val="22517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F384B5-A5CE-4CBE-B942-9137AFFB5A42}" type="slidenum">
              <a:rPr lang="en-US" sz="1400" smtClean="0"/>
              <a:pPr eaLnBrk="1" hangingPunct="1"/>
              <a:t>17</a:t>
            </a:fld>
            <a:endParaRPr lang="en-US" sz="1400" dirty="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Logical Operators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198" y="838200"/>
            <a:ext cx="7543802" cy="153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590800" y="2281535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5-6  </a:t>
            </a:r>
            <a:r>
              <a:rPr lang="en-US" sz="2400" dirty="0" smtClean="0"/>
              <a:t>Logical NOT ( ! 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14399" y="36576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NOT operator </a:t>
            </a:r>
            <a:r>
              <a:rPr lang="en-US" sz="2800" dirty="0" smtClean="0"/>
              <a:t>(!) </a:t>
            </a:r>
            <a:r>
              <a:rPr lang="en-US" sz="2800" dirty="0"/>
              <a:t>returns the logical complement, </a:t>
            </a:r>
            <a:r>
              <a:rPr lang="en-US" sz="2800" dirty="0" smtClean="0"/>
              <a:t>or negation</a:t>
            </a:r>
            <a:r>
              <a:rPr lang="en-US" sz="2800" dirty="0"/>
              <a:t>, of its </a:t>
            </a:r>
            <a:r>
              <a:rPr lang="en-US" sz="2800" dirty="0" smtClean="0"/>
              <a:t>operand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Easier to </a:t>
            </a:r>
            <a:r>
              <a:rPr lang="en-US" sz="2800" dirty="0"/>
              <a:t>debug a program that includes only positive </a:t>
            </a:r>
            <a:r>
              <a:rPr lang="en-US" sz="2800" dirty="0" smtClean="0"/>
              <a:t>expressions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384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FE0BF3-6D5D-4233-9B68-65D6CA19C631}" type="slidenum">
              <a:rPr lang="en-US" sz="1400" smtClean="0"/>
              <a:pPr eaLnBrk="1" hangingPunct="1"/>
              <a:t>18</a:t>
            </a:fld>
            <a:endParaRPr lang="en-US" sz="1400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Short-Circuit Evaluation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Short-circuiting logical operators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600" dirty="0" smtClean="0"/>
              <a:t>&amp;&amp; and ||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OR (||) expressions – if the first evaluates as true, no need to evaluate the second operand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AND (&amp;&amp;) expressions – if the first evaluates as false, no need to evaluate second operand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C# also includes the &amp; and | operators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Logical, do not perform short-circuit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int examScore = 75;</a:t>
            </a:r>
          </a:p>
          <a:p>
            <a:pPr marL="0" indent="0">
              <a:buNone/>
            </a:pPr>
            <a:r>
              <a:rPr lang="en-US" sz="2800" dirty="0"/>
              <a:t>int homeWkGrade = 100;</a:t>
            </a:r>
          </a:p>
          <a:p>
            <a:pPr marL="0" indent="0">
              <a:buNone/>
            </a:pPr>
            <a:r>
              <a:rPr lang="en-US" sz="2800" dirty="0"/>
              <a:t>double amountOwed = 0;</a:t>
            </a:r>
          </a:p>
          <a:p>
            <a:pPr marL="0" indent="0">
              <a:buNone/>
            </a:pPr>
            <a:r>
              <a:rPr lang="en-US" sz="2800" dirty="0"/>
              <a:t>char status = 'I';</a:t>
            </a:r>
          </a:p>
          <a:p>
            <a:pPr marL="0" indent="0">
              <a:buNone/>
            </a:pPr>
            <a:r>
              <a:rPr lang="en-US" sz="2800" dirty="0" smtClean="0"/>
              <a:t>((</a:t>
            </a:r>
            <a:r>
              <a:rPr lang="en-US" sz="2800" dirty="0"/>
              <a:t>examScore &gt; 90) &amp;&amp; (homeWkGrade &gt; 80)) </a:t>
            </a:r>
          </a:p>
          <a:p>
            <a:pPr marL="0" indent="0">
              <a:buNone/>
            </a:pPr>
            <a:r>
              <a:rPr lang="en-US" sz="2800" dirty="0"/>
              <a:t>((amountOwed == 0) || (status == 'A')) 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105400" y="2133600"/>
            <a:ext cx="3581400" cy="1524000"/>
          </a:xfrm>
          <a:prstGeom prst="wedgeEllipseCallout">
            <a:avLst>
              <a:gd name="adj1" fmla="val -115792"/>
              <a:gd name="adj2" fmla="val 8218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>
                <a:solidFill>
                  <a:schemeClr val="tx1"/>
                </a:solidFill>
              </a:rPr>
              <a:t>need to evaluate the </a:t>
            </a:r>
            <a:r>
              <a:rPr lang="en-US" sz="2000" dirty="0" smtClean="0">
                <a:solidFill>
                  <a:schemeClr val="tx1"/>
                </a:solidFill>
              </a:rPr>
              <a:t>second 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105400" y="4953000"/>
            <a:ext cx="3581400" cy="1524000"/>
          </a:xfrm>
          <a:prstGeom prst="wedgeEllipseCallout">
            <a:avLst>
              <a:gd name="adj1" fmla="val -124968"/>
              <a:gd name="adj2" fmla="val -4812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Again, no </a:t>
            </a:r>
            <a:r>
              <a:rPr lang="en-US" sz="2000" dirty="0">
                <a:solidFill>
                  <a:schemeClr val="tx1"/>
                </a:solidFill>
              </a:rPr>
              <a:t>need to evaluate the </a:t>
            </a:r>
            <a:r>
              <a:rPr lang="en-US" sz="2000" dirty="0" smtClean="0">
                <a:solidFill>
                  <a:schemeClr val="tx1"/>
                </a:solidFill>
              </a:rPr>
              <a:t>second expression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53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731950-4F3A-426E-8495-74F39FE17CB9}" type="slidenum">
              <a:rPr lang="en-US" sz="1400" smtClean="0"/>
              <a:pPr eaLnBrk="1" hangingPunct="1"/>
              <a:t>2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Learn about conditional expressions that return Boolean results and those that use the bool data type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Examine equality, relational, and logical operators used with conditional expressions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Write if selection type statements to include one-way, two-way, and nested forms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Learn about and write switch statements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bool </a:t>
            </a:r>
            <a:r>
              <a:rPr lang="en-US" dirty="0"/>
              <a:t>type </a:t>
            </a:r>
            <a:r>
              <a:rPr lang="en-US" dirty="0" smtClean="0"/>
              <a:t>holds </a:t>
            </a:r>
            <a:r>
              <a:rPr lang="en-US" dirty="0"/>
              <a:t>the value of </a:t>
            </a:r>
            <a:r>
              <a:rPr lang="en-US" dirty="0">
                <a:solidFill>
                  <a:schemeClr val="accent2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</a:p>
          <a:p>
            <a:r>
              <a:rPr lang="en-US" dirty="0"/>
              <a:t>When a </a:t>
            </a:r>
            <a:r>
              <a:rPr lang="en-US" dirty="0" smtClean="0">
                <a:solidFill>
                  <a:schemeClr val="accent2"/>
                </a:solidFill>
              </a:rPr>
              <a:t>bool </a:t>
            </a:r>
            <a:r>
              <a:rPr lang="en-US" dirty="0" smtClean="0"/>
              <a:t>variable </a:t>
            </a:r>
            <a:r>
              <a:rPr lang="en-US" dirty="0"/>
              <a:t>is used in a conditional expression, you do not have to add symbols to </a:t>
            </a:r>
            <a:r>
              <a:rPr lang="en-US" dirty="0" smtClean="0"/>
              <a:t>compare the </a:t>
            </a:r>
            <a:r>
              <a:rPr lang="en-US" dirty="0"/>
              <a:t>variable against a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Boolean flags </a:t>
            </a:r>
            <a:r>
              <a:rPr lang="en-US" dirty="0"/>
              <a:t>used as flags to signal when a condition exists or when </a:t>
            </a:r>
            <a:r>
              <a:rPr lang="en-US" dirty="0" smtClean="0"/>
              <a:t>a condition changes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(moreData)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65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803506-4B99-401A-B365-80D45DE45C47}" type="slidenum">
              <a:rPr lang="en-US" sz="1400" smtClean="0"/>
              <a:pPr eaLnBrk="1" hangingPunct="1"/>
              <a:t>21</a:t>
            </a:fld>
            <a:endParaRPr lang="en-US" sz="1400" dirty="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if...else Selection Statements </a:t>
            </a:r>
          </a:p>
        </p:txBody>
      </p:sp>
      <p:sp>
        <p:nvSpPr>
          <p:cNvPr id="3994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Classified as one-way, two-way, or nested</a:t>
            </a:r>
          </a:p>
          <a:p>
            <a:pPr eaLnBrk="1" hangingPunct="1"/>
            <a:r>
              <a:rPr lang="en-US" sz="2800" dirty="0" smtClean="0"/>
              <a:t>Alternate paths based on result of conditional expression  </a:t>
            </a:r>
          </a:p>
          <a:p>
            <a:pPr lvl="1" eaLnBrk="1" hangingPunct="1"/>
            <a:r>
              <a:rPr lang="en-US" sz="2600" dirty="0" smtClean="0"/>
              <a:t>Expression must be enclosed in parentheses </a:t>
            </a:r>
          </a:p>
          <a:p>
            <a:pPr lvl="1" eaLnBrk="1" hangingPunct="1"/>
            <a:r>
              <a:rPr lang="en-US" sz="2600" dirty="0" smtClean="0"/>
              <a:t>Produce a Boolean result </a:t>
            </a:r>
          </a:p>
          <a:p>
            <a:pPr eaLnBrk="1" hangingPunct="1"/>
            <a:r>
              <a:rPr lang="en-US" sz="2800" dirty="0" smtClean="0"/>
              <a:t>One-way</a:t>
            </a:r>
          </a:p>
          <a:p>
            <a:pPr lvl="1" eaLnBrk="1" hangingPunct="1"/>
            <a:r>
              <a:rPr lang="en-US" sz="2600" dirty="0" smtClean="0"/>
              <a:t>When expression evaluates to false, statement following expression is skipped or bypassed </a:t>
            </a:r>
          </a:p>
          <a:p>
            <a:pPr lvl="1" eaLnBrk="1" hangingPunct="1"/>
            <a:r>
              <a:rPr lang="en-US" sz="2600" dirty="0" smtClean="0"/>
              <a:t>No special statement(s) is included for the false result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8A430F-5F43-4570-BF41-4017D0A42EC6}" type="slidenum">
              <a:rPr lang="en-US" sz="1400" smtClean="0"/>
              <a:pPr eaLnBrk="1" hangingPunct="1"/>
              <a:t>22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One-Way Selection Statement</a:t>
            </a:r>
          </a:p>
        </p:txBody>
      </p:sp>
      <p:sp>
        <p:nvSpPr>
          <p:cNvPr id="4096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581400" cy="4343400"/>
          </a:xfrm>
        </p:spPr>
        <p:txBody>
          <a:bodyPr/>
          <a:lstStyle/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(expression)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{ 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statement;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sz="2400" dirty="0" smtClean="0"/>
              <a:t>No semicolon placed at end of expression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sz="2200" dirty="0" smtClean="0"/>
              <a:t>Null statement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sz="2400" dirty="0" smtClean="0"/>
              <a:t>Curly braces required with multiple statements</a:t>
            </a:r>
            <a:endParaRPr lang="en-US" sz="1800" dirty="0" smtClean="0"/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5703887" y="5486400"/>
            <a:ext cx="28305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 </a:t>
            </a:r>
          </a:p>
          <a:p>
            <a:r>
              <a:rPr lang="en-US" sz="2400" dirty="0"/>
              <a:t>One-way if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2287" y="1524000"/>
            <a:ext cx="4202113" cy="407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dirty="0"/>
              <a:t> (examScore &gt; 89)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 grade </a:t>
            </a:r>
            <a:r>
              <a:rPr lang="en-US" sz="2400" dirty="0"/>
              <a:t>= 'A';</a:t>
            </a:r>
          </a:p>
          <a:p>
            <a:pPr marL="0" indent="0">
              <a:buNone/>
            </a:pPr>
            <a:r>
              <a:rPr lang="en-US" sz="2400" dirty="0" smtClean="0"/>
              <a:t>     Console.WriteLine</a:t>
            </a:r>
            <a:r>
              <a:rPr lang="en-US" sz="2400" dirty="0"/>
              <a:t>("Congratulations - Great job!");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Console.WriteLine("I am displayed, whether the expression "</a:t>
            </a:r>
          </a:p>
          <a:p>
            <a:pPr marL="0" indent="0">
              <a:buNone/>
            </a:pPr>
            <a:r>
              <a:rPr lang="en-US" sz="2400" dirty="0"/>
              <a:t>+ "evaluates true or false");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66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0E45F3-DE6D-4938-B6DB-D8E84BF44573}" type="slidenum">
              <a:rPr lang="en-US" sz="1400" smtClean="0"/>
              <a:pPr eaLnBrk="1" hangingPunct="1"/>
              <a:t>24</a:t>
            </a:fld>
            <a:endParaRPr lang="en-US" sz="14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5410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BonusCalculator.cs		Author:	Doyle  */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BonusApp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class</a:t>
            </a:r>
            <a:r>
              <a:rPr lang="en-US" sz="2000" dirty="0" smtClean="0"/>
              <a:t> BonusCalculator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decimal</a:t>
            </a:r>
            <a:r>
              <a:rPr lang="en-US" sz="2000" dirty="0" smtClean="0"/>
              <a:t> salesForYear,  bonusAmount = 0M;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Console.WriteLine("Do you get a bonus this year?");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Console.WriteLine(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Console.WriteLine("To determine if you are due one,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One-Way if Selection Statement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8F3E8A-3323-4330-AEB3-029592D1BBA8}" type="slidenum">
              <a:rPr lang="en-US" sz="1400" smtClean="0"/>
              <a:pPr eaLnBrk="1" hangingPunct="1"/>
              <a:t>25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5626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Console.Write("enter your gross sales figure: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inValue = Console.ReadLine();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salesForYear = Convert.ToDecimal(inValue);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if </a:t>
            </a:r>
            <a:r>
              <a:rPr lang="en-US" sz="2000" dirty="0" smtClean="0"/>
              <a:t>(salesForYear &gt; 500000.00M)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{	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Console.WriteLine( 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Console.WriteLine("YES...you get a bonus!");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bonusAmount = 1000.00M;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}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Console.WriteLine("Bonus for the year: {0:C}",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    bonusAmount);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Console.ReadLine( 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 </a:t>
            </a:r>
            <a:r>
              <a:rPr lang="en-US" sz="2000" dirty="0" smtClean="0">
                <a:solidFill>
                  <a:srgbClr val="339966"/>
                </a:solidFill>
              </a:rPr>
              <a:t>// end of Main( ) method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}  </a:t>
            </a:r>
            <a:r>
              <a:rPr lang="en-US" sz="2000" dirty="0" smtClean="0">
                <a:solidFill>
                  <a:srgbClr val="339966"/>
                </a:solidFill>
              </a:rPr>
              <a:t>// end of class BonusCalculator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  </a:t>
            </a:r>
            <a:r>
              <a:rPr lang="en-US" sz="2000" dirty="0" smtClean="0">
                <a:solidFill>
                  <a:srgbClr val="339966"/>
                </a:solidFill>
              </a:rPr>
              <a:t>// end of BonusApp namespace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AE2EB3-5DFC-4B6B-98FA-7A7A367CE9F9}" type="slidenum">
              <a:rPr lang="en-US" sz="1400" smtClean="0"/>
              <a:pPr eaLnBrk="1" hangingPunct="1"/>
              <a:t>26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Output from BonusCalculator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44039" name="Rectangle 22"/>
          <p:cNvSpPr>
            <a:spLocks noChangeArrowheads="1"/>
          </p:cNvSpPr>
          <p:nvPr/>
        </p:nvSpPr>
        <p:spPr bwMode="auto">
          <a:xfrm>
            <a:off x="5257800" y="1676400"/>
            <a:ext cx="35353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Figure 5-2 </a:t>
            </a:r>
            <a:r>
              <a:rPr lang="en-US" sz="2400" b="1" dirty="0" smtClean="0"/>
              <a:t> </a:t>
            </a:r>
            <a:r>
              <a:rPr lang="en-US" sz="2400" dirty="0" smtClean="0"/>
              <a:t>BonusApp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with salesForYear equal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to 600,000.00</a:t>
            </a:r>
          </a:p>
        </p:txBody>
      </p:sp>
      <p:sp>
        <p:nvSpPr>
          <p:cNvPr id="44040" name="Rectangle 23"/>
          <p:cNvSpPr>
            <a:spLocks noChangeArrowheads="1"/>
          </p:cNvSpPr>
          <p:nvPr/>
        </p:nvSpPr>
        <p:spPr bwMode="auto">
          <a:xfrm>
            <a:off x="349250" y="4800600"/>
            <a:ext cx="35369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Figure 5-3 </a:t>
            </a:r>
            <a:r>
              <a:rPr lang="en-US" sz="2400" b="1" dirty="0" smtClean="0"/>
              <a:t> </a:t>
            </a:r>
            <a:r>
              <a:rPr lang="en-US" sz="2400" dirty="0" smtClean="0"/>
              <a:t>BonusApp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with salesForYear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equal to </a:t>
            </a:r>
            <a:r>
              <a:rPr lang="en-US" sz="2400" dirty="0"/>
              <a:t>500,000.00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328927"/>
            <a:ext cx="4648200" cy="2384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6306" y="3810000"/>
            <a:ext cx="5040494" cy="238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if Selection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r>
              <a:rPr lang="en-US" dirty="0" smtClean="0"/>
              <a:t>One-way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statement does not provide an </a:t>
            </a:r>
            <a:r>
              <a:rPr lang="en-US" dirty="0" smtClean="0"/>
              <a:t>set </a:t>
            </a:r>
            <a:r>
              <a:rPr lang="en-US" dirty="0"/>
              <a:t>of steps for </a:t>
            </a:r>
            <a:r>
              <a:rPr lang="en-US" dirty="0" smtClean="0"/>
              <a:t>situations where </a:t>
            </a:r>
            <a:r>
              <a:rPr lang="en-US" dirty="0"/>
              <a:t>the expression evaluates to 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473" y="1600200"/>
            <a:ext cx="8197327" cy="1371600"/>
          </a:xfrm>
          <a:prstGeom prst="rect">
            <a:avLst/>
          </a:prstGeom>
        </p:spPr>
      </p:pic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981200" y="2990671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5-4  </a:t>
            </a:r>
            <a:r>
              <a:rPr lang="en-US" sz="2400" dirty="0" smtClean="0"/>
              <a:t>Intellisense pop-up message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495800" y="1905000"/>
            <a:ext cx="419100" cy="381000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105400" y="1371600"/>
            <a:ext cx="3581400" cy="723900"/>
          </a:xfrm>
          <a:prstGeom prst="wedgeEllipseCallout">
            <a:avLst>
              <a:gd name="adj1" fmla="val -53430"/>
              <a:gd name="adj2" fmla="val 388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Warning…did you accidently add an extra semi-colon?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4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6B1CB7-866E-42F7-9F91-EB4AAB1D0E77}" type="slidenum">
              <a:rPr lang="en-US" sz="1400" smtClean="0"/>
              <a:pPr eaLnBrk="1" hangingPunct="1"/>
              <a:t>28</a:t>
            </a:fld>
            <a:endParaRPr lang="en-US" sz="1400" dirty="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Two-Way Selection Statement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563112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Either the true statement(s) executed or the false statement(s), but not both 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No need to repeat expression test in </a:t>
            </a:r>
            <a:r>
              <a:rPr lang="en-US" sz="2800" dirty="0" smtClean="0">
                <a:solidFill>
                  <a:schemeClr val="accent2"/>
                </a:solidFill>
              </a:rPr>
              <a:t>else</a:t>
            </a:r>
            <a:r>
              <a:rPr lang="en-US" sz="2800" dirty="0" smtClean="0"/>
              <a:t> portion 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1524000" y="5634038"/>
            <a:ext cx="4289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5-5 </a:t>
            </a:r>
            <a:r>
              <a:rPr lang="en-US" sz="2400" dirty="0"/>
              <a:t>Two-way if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0312" y="1444752"/>
            <a:ext cx="4666488" cy="432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40916F-C8BF-4510-96AC-14AE39DDBD32}" type="slidenum">
              <a:rPr lang="en-US" sz="1400" smtClean="0"/>
              <a:pPr eaLnBrk="1" hangingPunct="1"/>
              <a:t>29</a:t>
            </a:fld>
            <a:endParaRPr lang="en-US" sz="1400" dirty="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Two-Way Selection Statement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581400" cy="4343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 (expression)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{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    statement;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else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{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    statement;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4419600" y="2057400"/>
            <a:ext cx="3429000" cy="2133600"/>
          </a:xfrm>
          <a:prstGeom prst="wedgeEllipseCallout">
            <a:avLst>
              <a:gd name="adj1" fmla="val -100416"/>
              <a:gd name="adj2" fmla="val -44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Readability is important… Notice the indentation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6224A1-FCED-4CAB-B156-AF36F6152BB2}" type="slidenum">
              <a:rPr lang="en-US" sz="1400" smtClean="0"/>
              <a:pPr eaLnBrk="1" hangingPunct="1"/>
              <a:t>3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Learn how to use the ternary operator to write selection statements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Revisit operator precedence and explore the order of operations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Work through a programming example that illustrates the chapter’s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EC9E9E-97EB-475D-87D8-DDF8241B0B13}" type="slidenum">
              <a:rPr lang="en-US" sz="1400" smtClean="0"/>
              <a:pPr eaLnBrk="1" hangingPunct="1"/>
              <a:t>30</a:t>
            </a:fld>
            <a:endParaRPr lang="en-US" sz="1400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Two-Way if…else Selection Statement Example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(hoursWorked &gt; 40)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payAmount = (hoursWorked – 40) * payRate * 1.5 + payRate * 40;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Console.WriteLine("You worked {0} hours overtime.",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             hoursWorked – 40);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else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payAmount = hoursWorked * payRate;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Console.WriteLine("Displayed, whether the expression evaluates"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      " true or false");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TryParse( 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Parse( ) method </a:t>
            </a:r>
            <a:r>
              <a:rPr lang="en-US" dirty="0" smtClean="0"/>
              <a:t>and methods in Convert class convert string values </a:t>
            </a:r>
            <a:r>
              <a:rPr lang="en-US" dirty="0"/>
              <a:t>sent as </a:t>
            </a:r>
            <a:r>
              <a:rPr lang="en-US" dirty="0" smtClean="0"/>
              <a:t>arguments </a:t>
            </a:r>
            <a:r>
              <a:rPr lang="en-US" dirty="0"/>
              <a:t>to </a:t>
            </a:r>
            <a:r>
              <a:rPr lang="en-US" dirty="0" smtClean="0"/>
              <a:t>their </a:t>
            </a:r>
            <a:r>
              <a:rPr lang="en-US" dirty="0"/>
              <a:t>equivalent numeric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string value being </a:t>
            </a:r>
            <a:r>
              <a:rPr lang="en-US" dirty="0" smtClean="0"/>
              <a:t>converted is invalid, program crashes</a:t>
            </a:r>
          </a:p>
          <a:p>
            <a:pPr lvl="2"/>
            <a:r>
              <a:rPr lang="en-US" dirty="0" smtClean="0"/>
              <a:t>Exception </a:t>
            </a:r>
            <a:r>
              <a:rPr lang="en-US" dirty="0"/>
              <a:t>is </a:t>
            </a:r>
            <a:r>
              <a:rPr lang="en-US" dirty="0" smtClean="0"/>
              <a:t>thrown</a:t>
            </a:r>
          </a:p>
          <a:p>
            <a:pPr lvl="2"/>
            <a:r>
              <a:rPr lang="en-US" sz="2400" dirty="0" smtClean="0"/>
              <a:t>C</a:t>
            </a:r>
            <a:r>
              <a:rPr lang="en-US" dirty="0" smtClean="0"/>
              <a:t>ould </a:t>
            </a:r>
            <a:r>
              <a:rPr lang="en-US" dirty="0"/>
              <a:t>test the value prior </a:t>
            </a:r>
            <a:r>
              <a:rPr lang="en-US" dirty="0" smtClean="0"/>
              <a:t>to doing conversion with an if statement</a:t>
            </a:r>
            <a:endParaRPr lang="en-US" dirty="0"/>
          </a:p>
          <a:p>
            <a:pPr lvl="2"/>
            <a:r>
              <a:rPr lang="en-US" dirty="0"/>
              <a:t>Another option is to use the TryParse( ) </a:t>
            </a:r>
            <a:r>
              <a:rPr lang="en-US" dirty="0" smtClean="0"/>
              <a:t>method</a:t>
            </a:r>
            <a:endParaRPr lang="en-US" dirty="0"/>
          </a:p>
          <a:p>
            <a:pPr lvl="2"/>
            <a:endParaRPr lang="en-US" sz="24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5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TryParse( 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bool </a:t>
            </a:r>
            <a:r>
              <a:rPr lang="en-US" sz="2800" dirty="0" smtClean="0"/>
              <a:t>TryParse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(</a:t>
            </a:r>
            <a:r>
              <a:rPr lang="en-US" sz="2800" dirty="0">
                <a:solidFill>
                  <a:schemeClr val="accent2"/>
                </a:solidFill>
              </a:rPr>
              <a:t>string</a:t>
            </a:r>
            <a:r>
              <a:rPr lang="en-US" sz="2800" dirty="0"/>
              <a:t> </a:t>
            </a:r>
            <a:r>
              <a:rPr lang="en-US" sz="2800" dirty="0" smtClean="0"/>
              <a:t>someStringValue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out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int</a:t>
            </a:r>
            <a:r>
              <a:rPr lang="en-US" sz="2800" dirty="0"/>
              <a:t> result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2"/>
                </a:solidFill>
              </a:rPr>
              <a:t>in</a:t>
            </a:r>
            <a:r>
              <a:rPr lang="en-US" sz="2400" dirty="0"/>
              <a:t>t.TryParse(inValue, </a:t>
            </a:r>
            <a:r>
              <a:rPr lang="en-US" sz="2400" dirty="0">
                <a:solidFill>
                  <a:schemeClr val="accent2"/>
                </a:solidFill>
              </a:rPr>
              <a:t>out</a:t>
            </a:r>
            <a:r>
              <a:rPr lang="en-US" sz="2400" dirty="0"/>
              <a:t> v1</a:t>
            </a:r>
            <a:r>
              <a:rPr lang="en-US" sz="2400" dirty="0" smtClean="0"/>
              <a:t>) = = </a:t>
            </a:r>
            <a:r>
              <a:rPr lang="en-US" sz="2400" dirty="0" smtClean="0">
                <a:solidFill>
                  <a:schemeClr val="accent2"/>
                </a:solidFill>
              </a:rPr>
              <a:t>false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Console.WriteLine</a:t>
            </a:r>
            <a:r>
              <a:rPr lang="en-US" sz="2400" dirty="0"/>
              <a:t>("Did not input a valid integer - " +</a:t>
            </a:r>
          </a:p>
          <a:p>
            <a:pPr marL="0" indent="0">
              <a:buNone/>
            </a:pPr>
            <a:r>
              <a:rPr lang="en-US" sz="2400" dirty="0" smtClean="0"/>
              <a:t>                 		"</a:t>
            </a:r>
            <a:r>
              <a:rPr lang="en-US" sz="2400" dirty="0"/>
              <a:t>0 stored in v1");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914400" y="3086100"/>
            <a:ext cx="3276600" cy="1257300"/>
          </a:xfrm>
          <a:prstGeom prst="wedgeEllipseCallout">
            <a:avLst>
              <a:gd name="adj1" fmla="val 15029"/>
              <a:gd name="adj2" fmla="val 8104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String value returned from Console.ReadLine( )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962400" y="2514600"/>
            <a:ext cx="2895600" cy="1143000"/>
          </a:xfrm>
          <a:prstGeom prst="wedgeEllipseCallout">
            <a:avLst>
              <a:gd name="adj1" fmla="val -40843"/>
              <a:gd name="adj2" fmla="val 1490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Result stored here, when conversion occurs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257800" y="3581400"/>
            <a:ext cx="3505200" cy="1219200"/>
          </a:xfrm>
          <a:prstGeom prst="wedgeEllipseCallout">
            <a:avLst>
              <a:gd name="adj1" fmla="val -59881"/>
              <a:gd name="adj2" fmla="val 3674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Test…if  problem, prints message, does not try to convert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TryParse( 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of the built in data types have a TryParse( 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char</a:t>
            </a:r>
            <a:r>
              <a:rPr lang="en-US" dirty="0" smtClean="0"/>
              <a:t>.TryParse( ), </a:t>
            </a:r>
            <a:r>
              <a:rPr lang="en-US" dirty="0" smtClean="0">
                <a:solidFill>
                  <a:schemeClr val="accent2"/>
                </a:solidFill>
              </a:rPr>
              <a:t>int</a:t>
            </a:r>
            <a:r>
              <a:rPr lang="en-US" dirty="0" smtClean="0"/>
              <a:t>.TryParse( ), </a:t>
            </a:r>
            <a:r>
              <a:rPr lang="en-US" dirty="0" smtClean="0">
                <a:solidFill>
                  <a:schemeClr val="accent2"/>
                </a:solidFill>
              </a:rPr>
              <a:t>decimal</a:t>
            </a:r>
            <a:r>
              <a:rPr lang="en-US" dirty="0" smtClean="0"/>
              <a:t>.TryParse( ), etc</a:t>
            </a:r>
          </a:p>
          <a:p>
            <a:r>
              <a:rPr lang="en-US" dirty="0"/>
              <a:t>If there is a problem with the </a:t>
            </a:r>
            <a:r>
              <a:rPr lang="en-US" dirty="0" smtClean="0"/>
              <a:t>data, 0 </a:t>
            </a:r>
            <a:r>
              <a:rPr lang="en-US" dirty="0"/>
              <a:t>is stored </a:t>
            </a:r>
            <a:r>
              <a:rPr lang="en-US" dirty="0" smtClean="0"/>
              <a:t>in the out argument and </a:t>
            </a:r>
            <a:r>
              <a:rPr lang="en-US" sz="2800" dirty="0"/>
              <a:t>TryParse( )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  <a:r>
              <a:rPr lang="en-US" dirty="0" smtClean="0"/>
              <a:t>.</a:t>
            </a:r>
            <a:endParaRPr lang="en-US" sz="24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5562600"/>
            <a:ext cx="3733800" cy="609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334000" y="5714495"/>
            <a:ext cx="312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Show LargestValue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1012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if…else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Try </a:t>
            </a:r>
            <a:r>
              <a:rPr lang="en-US" dirty="0"/>
              <a:t>to avoid repeating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(value1 &gt; value2)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Console.WriteLine</a:t>
            </a:r>
            <a:r>
              <a:rPr lang="en-US" sz="2000" dirty="0"/>
              <a:t>("The largest value entered was </a:t>
            </a:r>
            <a:r>
              <a:rPr lang="en-US" sz="2000" dirty="0" smtClean="0"/>
              <a:t>“ + </a:t>
            </a:r>
            <a:r>
              <a:rPr lang="en-US" sz="2000" dirty="0"/>
              <a:t>value1);</a:t>
            </a:r>
          </a:p>
          <a:p>
            <a:pPr marL="400050" lvl="1" indent="0">
              <a:buNone/>
            </a:pPr>
            <a:r>
              <a:rPr lang="en-US" sz="2000" dirty="0" smtClean="0"/>
              <a:t>    Console.WriteLine</a:t>
            </a:r>
            <a:r>
              <a:rPr lang="en-US" sz="2000" dirty="0"/>
              <a:t>("Its square root is {0:f2</a:t>
            </a:r>
            <a:r>
              <a:rPr lang="en-US" sz="2000" dirty="0" smtClean="0"/>
              <a:t>}", Math.Sqrt(value1</a:t>
            </a:r>
            <a:r>
              <a:rPr lang="en-US" sz="2000" dirty="0"/>
              <a:t>));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    Console.WriteLine</a:t>
            </a:r>
            <a:r>
              <a:rPr lang="en-US" sz="2000" dirty="0"/>
              <a:t>("The largest value entered was </a:t>
            </a:r>
            <a:r>
              <a:rPr lang="en-US" sz="2000" dirty="0" smtClean="0"/>
              <a:t>“ + </a:t>
            </a:r>
            <a:r>
              <a:rPr lang="en-US" sz="2000" dirty="0"/>
              <a:t>value2);</a:t>
            </a:r>
          </a:p>
          <a:p>
            <a:pPr marL="400050" lvl="1" indent="0">
              <a:buNone/>
            </a:pPr>
            <a:r>
              <a:rPr lang="en-US" sz="2000" dirty="0" smtClean="0"/>
              <a:t>    Console.WriteLine</a:t>
            </a:r>
            <a:r>
              <a:rPr lang="en-US" sz="2000" dirty="0"/>
              <a:t>("Its square root is {0:f2</a:t>
            </a:r>
            <a:r>
              <a:rPr lang="en-US" sz="2000" dirty="0" smtClean="0"/>
              <a:t>}", Math.Sqrt(value2</a:t>
            </a:r>
            <a:r>
              <a:rPr lang="en-US" sz="2000" dirty="0"/>
              <a:t>));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3810000"/>
            <a:ext cx="5029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4191000"/>
            <a:ext cx="5715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5638800"/>
            <a:ext cx="5029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6019800"/>
            <a:ext cx="5715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2133600"/>
            <a:ext cx="3276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91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 largest;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(value1 &gt; value2)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     largest </a:t>
            </a:r>
            <a:r>
              <a:rPr lang="en-US" sz="2000" dirty="0"/>
              <a:t>= value1;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    largest </a:t>
            </a:r>
            <a:r>
              <a:rPr lang="en-US" sz="2000" dirty="0"/>
              <a:t>= value2;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/>
              <a:t>Console.WriteLine("The largest value entered was "</a:t>
            </a:r>
            <a:r>
              <a:rPr lang="en-US" sz="2000" dirty="0" smtClean="0"/>
              <a:t> + </a:t>
            </a:r>
            <a:r>
              <a:rPr lang="en-US" sz="2000" dirty="0"/>
              <a:t>largest);</a:t>
            </a:r>
          </a:p>
          <a:p>
            <a:pPr marL="400050" lvl="1" indent="0">
              <a:buNone/>
            </a:pPr>
            <a:r>
              <a:rPr lang="en-US" sz="2000" dirty="0"/>
              <a:t>Console.WriteLine("Its square root is {0:f2</a:t>
            </a:r>
            <a:r>
              <a:rPr lang="en-US" sz="2000" dirty="0" smtClean="0"/>
              <a:t>}", Math.Sqrt(largest</a:t>
            </a:r>
            <a:r>
              <a:rPr lang="en-US" sz="2000" dirty="0"/>
              <a:t>));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3962400" y="2514600"/>
            <a:ext cx="3657600" cy="1143000"/>
          </a:xfrm>
          <a:prstGeom prst="wedgeEllipseCallout">
            <a:avLst>
              <a:gd name="adj1" fmla="val -67365"/>
              <a:gd name="adj2" fmla="val -3723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 happens when value1 has the same value as value2?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2BF8BD-AE52-4AB2-8EF9-7EC7E93E67D5}" type="slidenum">
              <a:rPr lang="en-US" sz="1400" smtClean="0"/>
              <a:pPr eaLnBrk="1" hangingPunct="1"/>
              <a:t>36</a:t>
            </a:fld>
            <a:endParaRPr lang="en-US" sz="1400" dirty="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if…else Statement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Acceptable to write an </a:t>
            </a:r>
            <a:r>
              <a:rPr lang="en-US" sz="2800" dirty="0" smtClean="0">
                <a:solidFill>
                  <a:schemeClr val="accent2"/>
                </a:solidFill>
              </a:rPr>
              <a:t>if</a:t>
            </a:r>
            <a:r>
              <a:rPr lang="en-US" sz="2800" dirty="0" smtClean="0"/>
              <a:t> within an </a:t>
            </a:r>
            <a:r>
              <a:rPr lang="en-US" sz="2800" dirty="0" smtClean="0">
                <a:solidFill>
                  <a:schemeClr val="accent2"/>
                </a:solidFill>
              </a:rPr>
              <a:t>if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When block is completed, all remaining conditional expressions are skipped or bypassed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Syntax for nested </a:t>
            </a:r>
            <a:r>
              <a:rPr lang="en-US" sz="2800" dirty="0" smtClean="0">
                <a:solidFill>
                  <a:schemeClr val="accent2"/>
                </a:solidFill>
              </a:rPr>
              <a:t>if</a:t>
            </a:r>
            <a:r>
              <a:rPr lang="en-US" sz="2800" dirty="0" smtClean="0"/>
              <a:t>…</a:t>
            </a:r>
            <a:r>
              <a:rPr lang="en-US" sz="2800" dirty="0" smtClean="0">
                <a:solidFill>
                  <a:schemeClr val="accent2"/>
                </a:solidFill>
              </a:rPr>
              <a:t>else</a:t>
            </a:r>
            <a:r>
              <a:rPr lang="en-US" sz="2800" dirty="0" smtClean="0"/>
              <a:t> follows that of two-way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Difference: With a nested </a:t>
            </a: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…</a:t>
            </a:r>
            <a:r>
              <a:rPr lang="en-US" sz="2400" dirty="0" smtClean="0">
                <a:solidFill>
                  <a:schemeClr val="accent2"/>
                </a:solidFill>
              </a:rPr>
              <a:t>else</a:t>
            </a:r>
            <a:r>
              <a:rPr lang="en-US" sz="2400" dirty="0" smtClean="0"/>
              <a:t>, the statement may be another if statement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No restrictions on the depth of nesting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Limitation comes in the form of whether you and others can read and follow your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82EFD3-534C-40A4-8FA1-B71C46DF43DF}" type="slidenum">
              <a:rPr lang="en-US" sz="1400" smtClean="0"/>
              <a:pPr eaLnBrk="1" hangingPunct="1"/>
              <a:t>37</a:t>
            </a:fld>
            <a:endParaRPr lang="en-US" sz="1400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if…else Statement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bool</a:t>
            </a:r>
            <a:r>
              <a:rPr lang="en-US" sz="2000" dirty="0" smtClean="0"/>
              <a:t> hourlyEmployee;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hours, bonus;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yearsEmployed;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(hourlyEmployee)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(hours &gt; 40)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bonus = 500;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bonus = 100;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else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(yearsEmployed &gt; 10)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bonus = 300;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0000FF"/>
                </a:solidFill>
              </a:rPr>
              <a:t>else  </a:t>
            </a:r>
            <a:r>
              <a:rPr lang="en-US" sz="2000" dirty="0" smtClean="0"/>
              <a:t>    bonus = 200;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49158" name="AutoShape 4"/>
          <p:cNvSpPr>
            <a:spLocks noChangeArrowheads="1"/>
          </p:cNvSpPr>
          <p:nvPr/>
        </p:nvSpPr>
        <p:spPr bwMode="auto">
          <a:xfrm>
            <a:off x="3886200" y="2743200"/>
            <a:ext cx="4800600" cy="1524000"/>
          </a:xfrm>
          <a:prstGeom prst="wedgeEllipseCallout">
            <a:avLst>
              <a:gd name="adj1" fmla="val -57338"/>
              <a:gd name="adj2" fmla="val 7211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Bonus is assigned 100 when </a:t>
            </a:r>
            <a:endParaRPr lang="en-US" sz="1800" dirty="0" smtClean="0"/>
          </a:p>
          <a:p>
            <a:pPr algn="ctr"/>
            <a:r>
              <a:rPr lang="en-US" sz="1800" b="1" dirty="0" smtClean="0"/>
              <a:t>hourlyEmployee = = </a:t>
            </a:r>
            <a:r>
              <a:rPr lang="en-US" sz="1800" b="1" dirty="0"/>
              <a:t>true </a:t>
            </a:r>
            <a:endParaRPr lang="en-US" sz="1800" b="1" dirty="0" smtClean="0"/>
          </a:p>
          <a:p>
            <a:pPr algn="ctr"/>
            <a:r>
              <a:rPr lang="en-US" sz="1800" dirty="0" smtClean="0"/>
              <a:t>AND </a:t>
            </a:r>
          </a:p>
          <a:p>
            <a:pPr algn="ctr"/>
            <a:r>
              <a:rPr lang="en-US" sz="1800" b="1" dirty="0" smtClean="0"/>
              <a:t>hours </a:t>
            </a:r>
            <a:r>
              <a:rPr lang="en-US" sz="1800" b="1" dirty="0"/>
              <a:t>is less than </a:t>
            </a:r>
            <a:r>
              <a:rPr lang="en-US" sz="1800" b="1" dirty="0" smtClean="0"/>
              <a:t>OR </a:t>
            </a:r>
            <a:r>
              <a:rPr lang="en-US" sz="1800" b="1" dirty="0"/>
              <a:t>equal to 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if…else Statement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1722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D51446-EDCE-421F-8E49-18E09D5F5F24}" type="slidenum">
              <a:rPr lang="en-US" sz="1400" smtClean="0"/>
              <a:pPr eaLnBrk="1" hangingPunct="1"/>
              <a:t>38</a:t>
            </a:fld>
            <a:endParaRPr lang="en-US" sz="1400" dirty="0" smtClean="0"/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3154363" y="5257800"/>
            <a:ext cx="4156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5-7 </a:t>
            </a:r>
            <a:r>
              <a:rPr lang="en-US" sz="2400" b="1" dirty="0" smtClean="0"/>
              <a:t> </a:t>
            </a:r>
            <a:r>
              <a:rPr lang="en-US" sz="2400" dirty="0" smtClean="0"/>
              <a:t>Bonus </a:t>
            </a:r>
            <a:r>
              <a:rPr lang="en-US" sz="2400" dirty="0"/>
              <a:t>decision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905000"/>
            <a:ext cx="8225607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BDEAB1-EAED-4881-94E4-3F21FF4BEBBD}" type="slidenum">
              <a:rPr lang="en-US" sz="1400" smtClean="0"/>
              <a:pPr eaLnBrk="1" hangingPunct="1"/>
              <a:t>39</a:t>
            </a:fld>
            <a:endParaRPr lang="en-US" sz="1400" dirty="0" smtClean="0"/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5105400" y="2057400"/>
            <a:ext cx="33528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Matching up Else and If Clauses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(aValue &gt; 10)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(bValue == 0)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2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amount = 5;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3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else       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4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(cValue &gt; 100)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5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(dValue &gt; 100)          </a:t>
            </a:r>
            <a:r>
              <a:rPr lang="en-US" sz="2000" dirty="0" smtClean="0">
                <a:solidFill>
                  <a:srgbClr val="339966"/>
                </a:solidFill>
              </a:rPr>
              <a:t>// Line 6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amount = 10;             </a:t>
            </a:r>
            <a:r>
              <a:rPr lang="en-US" sz="2000" dirty="0" smtClean="0">
                <a:solidFill>
                  <a:srgbClr val="339966"/>
                </a:solidFill>
              </a:rPr>
              <a:t>//Line 7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else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8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</a:t>
            </a:r>
            <a:r>
              <a:rPr lang="en-US" sz="2000" dirty="0" smtClean="0"/>
              <a:t>amount = 15;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9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else    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10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amount = 20;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11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else            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12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(eValue == 0)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13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amount = 25;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3276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/>
              <a:t>else goes with the closest previous if that does not have its own else 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49B5E0-00CB-4E68-80E8-1FDB89CE43E2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Programming Constructs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Simple sequence 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Selection statement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/>
              <a:t>i</a:t>
            </a:r>
            <a:r>
              <a:rPr lang="en-US" sz="2600" dirty="0" smtClean="0"/>
              <a:t>f statement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/>
              <a:t>s</a:t>
            </a:r>
            <a:r>
              <a:rPr lang="en-US" sz="2600" dirty="0" smtClean="0"/>
              <a:t>witch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Iteration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Looping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up Else and If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braces to attach an </a:t>
            </a:r>
            <a:r>
              <a:rPr lang="en-US" dirty="0">
                <a:solidFill>
                  <a:schemeClr val="accent2"/>
                </a:solidFill>
              </a:rPr>
              <a:t>else</a:t>
            </a:r>
            <a:r>
              <a:rPr lang="en-US" dirty="0"/>
              <a:t> to </a:t>
            </a:r>
            <a:r>
              <a:rPr lang="en-US" dirty="0" smtClean="0"/>
              <a:t>an outer 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</a:p>
          <a:p>
            <a:pPr marL="1257300" lvl="3" indent="0">
              <a:buNone/>
            </a:pP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(average &gt; 59)</a:t>
            </a:r>
          </a:p>
          <a:p>
            <a:pPr marL="1257300" lvl="3" indent="0">
              <a:buNone/>
            </a:pPr>
            <a:r>
              <a:rPr lang="en-US" dirty="0"/>
              <a:t>{</a:t>
            </a:r>
          </a:p>
          <a:p>
            <a:pPr marL="1257300" lvl="3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(average &lt; 71)</a:t>
            </a:r>
          </a:p>
          <a:p>
            <a:pPr marL="1257300" lvl="3" indent="0">
              <a:buNone/>
            </a:pPr>
            <a:r>
              <a:rPr lang="en-US" dirty="0" smtClean="0"/>
              <a:t>          grade </a:t>
            </a:r>
            <a:r>
              <a:rPr lang="en-US" dirty="0"/>
              <a:t>= 'D';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  <a:p>
            <a:pPr marL="1257300" lvl="3" indent="0">
              <a:buNone/>
            </a:pPr>
            <a:r>
              <a:rPr lang="en-US" dirty="0">
                <a:solidFill>
                  <a:schemeClr val="accent2"/>
                </a:solidFill>
              </a:rPr>
              <a:t>else</a:t>
            </a:r>
          </a:p>
          <a:p>
            <a:pPr marL="1257300" lvl="3" indent="0">
              <a:buNone/>
            </a:pPr>
            <a:r>
              <a:rPr lang="en-US" dirty="0" smtClean="0"/>
              <a:t>    grade </a:t>
            </a:r>
            <a:r>
              <a:rPr lang="en-US" dirty="0"/>
              <a:t>= 'F';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40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if…else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dirty="0"/>
              <a:t> (average &gt; </a:t>
            </a:r>
            <a:r>
              <a:rPr lang="en-US" sz="2400" dirty="0" smtClean="0"/>
              <a:t>89)</a:t>
            </a:r>
          </a:p>
          <a:p>
            <a:pPr marL="400050" lvl="1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grade </a:t>
            </a:r>
            <a:r>
              <a:rPr lang="en-US" sz="2400" dirty="0"/>
              <a:t>= 'A';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/>
              <a:t>(average &gt; 79)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grade </a:t>
            </a:r>
            <a:r>
              <a:rPr lang="en-US" sz="2400" dirty="0"/>
              <a:t>= 'B</a:t>
            </a:r>
            <a:r>
              <a:rPr lang="en-US" sz="2400" dirty="0" smtClean="0"/>
              <a:t>';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    else</a:t>
            </a:r>
            <a:endParaRPr lang="en-US" sz="24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accent2"/>
                </a:solidFill>
              </a:rPr>
              <a:t> if </a:t>
            </a:r>
            <a:r>
              <a:rPr lang="en-US" sz="2400" dirty="0"/>
              <a:t>(average &gt; 69)</a:t>
            </a:r>
          </a:p>
          <a:p>
            <a:pPr marL="400050" lvl="1" indent="0">
              <a:buNone/>
            </a:pPr>
            <a:r>
              <a:rPr lang="en-US" sz="2400" dirty="0" smtClean="0"/>
              <a:t>              grade </a:t>
            </a:r>
            <a:r>
              <a:rPr lang="en-US" sz="2400" dirty="0"/>
              <a:t>= 'C</a:t>
            </a:r>
            <a:r>
              <a:rPr lang="en-US" sz="2400" dirty="0" smtClean="0"/>
              <a:t>';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 More statements follow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572000" y="1981200"/>
            <a:ext cx="4114800" cy="2667000"/>
          </a:xfrm>
          <a:prstGeom prst="wedgeEllipseCallout">
            <a:avLst>
              <a:gd name="adj1" fmla="val -72284"/>
              <a:gd name="adj2" fmla="val 901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Not necessary for second </a:t>
            </a:r>
            <a:r>
              <a:rPr lang="en-US" sz="1800" dirty="0">
                <a:solidFill>
                  <a:schemeClr val="tx1"/>
                </a:solidFill>
              </a:rPr>
              <a:t>expression to be a compound expression using &amp;&amp;.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You </a:t>
            </a:r>
            <a:r>
              <a:rPr lang="en-US" sz="2000" b="1" dirty="0">
                <a:solidFill>
                  <a:schemeClr val="tx1"/>
                </a:solidFill>
              </a:rPr>
              <a:t>do not have </a:t>
            </a:r>
            <a:r>
              <a:rPr lang="en-US" sz="2000" b="1" dirty="0" smtClean="0">
                <a:solidFill>
                  <a:schemeClr val="tx1"/>
                </a:solidFill>
              </a:rPr>
              <a:t>to write 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>
                <a:solidFill>
                  <a:schemeClr val="tx1"/>
                </a:solidFill>
              </a:rPr>
              <a:t>(average &gt; 79 &amp;&amp; 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    average </a:t>
            </a:r>
            <a:r>
              <a:rPr lang="en-US" sz="1800" b="1" dirty="0">
                <a:solidFill>
                  <a:schemeClr val="tx1"/>
                </a:solidFill>
              </a:rPr>
              <a:t>&lt;= 89)</a:t>
            </a:r>
          </a:p>
        </p:txBody>
      </p:sp>
    </p:spTree>
    <p:extLst>
      <p:ext uri="{BB962C8B-B14F-4D97-AF65-F5344CB8AC3E}">
        <p14:creationId xmlns:p14="http://schemas.microsoft.com/office/powerpoint/2010/main" xmlns="" val="1429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if…else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(average &gt; 89)</a:t>
            </a:r>
          </a:p>
          <a:p>
            <a:pPr marL="400050" lvl="1" indent="0">
              <a:buNone/>
            </a:pPr>
            <a:r>
              <a:rPr lang="en-US" sz="2000" dirty="0" smtClean="0"/>
              <a:t>    grade </a:t>
            </a:r>
            <a:r>
              <a:rPr lang="en-US" sz="2000" dirty="0"/>
              <a:t>= 'A';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(average &gt; 79)</a:t>
            </a:r>
          </a:p>
          <a:p>
            <a:pPr marL="400050" lvl="1" indent="0">
              <a:buNone/>
            </a:pPr>
            <a:r>
              <a:rPr lang="en-US" sz="2000" dirty="0" smtClean="0"/>
              <a:t>    grade </a:t>
            </a:r>
            <a:r>
              <a:rPr lang="en-US" sz="2000" dirty="0"/>
              <a:t>= 'B';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(average &gt; 69)</a:t>
            </a:r>
          </a:p>
          <a:p>
            <a:pPr marL="400050" lvl="1" indent="0">
              <a:buNone/>
            </a:pPr>
            <a:r>
              <a:rPr lang="en-US" sz="2000" dirty="0" smtClean="0"/>
              <a:t>    grade </a:t>
            </a:r>
            <a:r>
              <a:rPr lang="en-US" sz="2000" dirty="0"/>
              <a:t>= 'C';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(average &gt; 59)</a:t>
            </a:r>
          </a:p>
          <a:p>
            <a:pPr marL="400050" lvl="1" indent="0">
              <a:buNone/>
            </a:pPr>
            <a:r>
              <a:rPr lang="en-US" sz="2000" dirty="0" smtClean="0"/>
              <a:t>   grade </a:t>
            </a:r>
            <a:r>
              <a:rPr lang="en-US" sz="2000" dirty="0"/>
              <a:t>= 'D';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000" dirty="0" smtClean="0"/>
              <a:t>    grade </a:t>
            </a:r>
            <a:r>
              <a:rPr lang="en-US" sz="2000" dirty="0"/>
              <a:t>= 'F';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1752600"/>
            <a:ext cx="4572000" cy="262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ct val="90000"/>
              </a:lnSpc>
              <a:spcBef>
                <a:spcPct val="40000"/>
              </a:spcBef>
              <a:buChar char="•"/>
              <a:defRPr sz="2800">
                <a:latin typeface="+mn-lt"/>
              </a:defRPr>
            </a:lvl1pPr>
            <a:lvl2pPr marL="742950" lvl="1" indent="-285750" eaLnBrk="1" hangingPunct="1">
              <a:lnSpc>
                <a:spcPct val="90000"/>
              </a:lnSpc>
              <a:spcBef>
                <a:spcPct val="40000"/>
              </a:spcBef>
              <a:buChar char="–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dirty="0"/>
              <a:t>Could be written with a series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  <a:r>
              <a:rPr lang="en-US" dirty="0"/>
              <a:t>. . 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else</a:t>
            </a:r>
            <a:r>
              <a:rPr lang="en-US" dirty="0" smtClean="0"/>
              <a:t> statements</a:t>
            </a:r>
            <a:endParaRPr lang="en-US" dirty="0"/>
          </a:p>
          <a:p>
            <a:pPr lvl="1"/>
            <a:r>
              <a:rPr lang="en-US" dirty="0"/>
              <a:t>This prevents indentation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2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if…else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(weekDay == 1)</a:t>
            </a:r>
          </a:p>
          <a:p>
            <a:pPr marL="400050" lvl="1" indent="0">
              <a:buNone/>
            </a:pPr>
            <a:r>
              <a:rPr lang="en-US" sz="2000" dirty="0" smtClean="0"/>
              <a:t>     Console.WriteLine</a:t>
            </a:r>
            <a:r>
              <a:rPr lang="en-US" sz="2000" dirty="0"/>
              <a:t>("Monday");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(weekDay == 2)</a:t>
            </a:r>
          </a:p>
          <a:p>
            <a:pPr marL="400050" lvl="1" indent="0">
              <a:buNone/>
            </a:pPr>
            <a:r>
              <a:rPr lang="en-US" sz="2000" dirty="0" smtClean="0"/>
              <a:t>     Console.WriteLine</a:t>
            </a:r>
            <a:r>
              <a:rPr lang="en-US" sz="2000" dirty="0"/>
              <a:t>("Tuesday");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</a:t>
            </a:r>
            <a:r>
              <a:rPr lang="en-US" sz="2000" dirty="0"/>
              <a:t> (weekDay == 3)</a:t>
            </a:r>
          </a:p>
          <a:p>
            <a:pPr marL="400050" lvl="1" indent="0">
              <a:buNone/>
            </a:pPr>
            <a:r>
              <a:rPr lang="en-US" sz="2000" dirty="0" smtClean="0"/>
              <a:t>     Console.WriteLine</a:t>
            </a:r>
            <a:r>
              <a:rPr lang="en-US" sz="2000" dirty="0"/>
              <a:t>("Wednesday");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(weekDay == 4)</a:t>
            </a:r>
          </a:p>
          <a:p>
            <a:pPr marL="400050" lvl="1" indent="0">
              <a:buNone/>
            </a:pPr>
            <a:r>
              <a:rPr lang="en-US" sz="2000" dirty="0" smtClean="0"/>
              <a:t>     Console.WriteLine</a:t>
            </a:r>
            <a:r>
              <a:rPr lang="en-US" sz="2000" dirty="0"/>
              <a:t>("Thursday");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(weekDay == 5)</a:t>
            </a:r>
          </a:p>
          <a:p>
            <a:pPr marL="400050" lvl="1" indent="0">
              <a:buNone/>
            </a:pPr>
            <a:r>
              <a:rPr lang="en-US" sz="2000" dirty="0" smtClean="0"/>
              <a:t>     Console.WriteLine</a:t>
            </a:r>
            <a:r>
              <a:rPr lang="en-US" sz="2000" dirty="0"/>
              <a:t>("Friday");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000" dirty="0" smtClean="0"/>
              <a:t>     Console.WriteLine</a:t>
            </a:r>
            <a:r>
              <a:rPr lang="en-US" sz="2000" dirty="0"/>
              <a:t>("Not Monday through Friday");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981200"/>
            <a:ext cx="32004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lnSpc>
                <a:spcPct val="90000"/>
              </a:lnSpc>
              <a:spcBef>
                <a:spcPct val="40000"/>
              </a:spcBef>
              <a:buChar char="•"/>
              <a:defRPr sz="2800">
                <a:latin typeface="+mn-lt"/>
              </a:defRPr>
            </a:lvl1pPr>
            <a:lvl2pPr marL="742950" lvl="1" indent="-285750" eaLnBrk="1" hangingPunct="1">
              <a:lnSpc>
                <a:spcPct val="90000"/>
              </a:lnSpc>
              <a:spcBef>
                <a:spcPct val="40000"/>
              </a:spcBef>
              <a:buChar char="–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dirty="0"/>
              <a:t>When you have a single variable being tested for equality against four or more values, a </a:t>
            </a:r>
            <a:r>
              <a:rPr lang="en-US" dirty="0">
                <a:solidFill>
                  <a:schemeClr val="accent2"/>
                </a:solidFill>
              </a:rPr>
              <a:t>switch</a:t>
            </a:r>
            <a:r>
              <a:rPr lang="en-US" dirty="0"/>
              <a:t> statement can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99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534400" cy="4114800"/>
          </a:xfrm>
        </p:spPr>
        <p:txBody>
          <a:bodyPr/>
          <a:lstStyle/>
          <a:p>
            <a:pPr marL="800100" lvl="2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switch</a:t>
            </a:r>
            <a:r>
              <a:rPr lang="en-US" sz="2000" dirty="0" smtClean="0"/>
              <a:t> (</a:t>
            </a:r>
            <a:r>
              <a:rPr lang="en-US" sz="2000" dirty="0"/>
              <a:t>weekDay)</a:t>
            </a:r>
          </a:p>
          <a:p>
            <a:pPr marL="800100" lvl="2" indent="0">
              <a:buNone/>
            </a:pPr>
            <a:r>
              <a:rPr lang="en-US" sz="2000" dirty="0"/>
              <a:t>{</a:t>
            </a:r>
          </a:p>
          <a:p>
            <a:pPr marL="800100" lvl="2" indent="0">
              <a:buNone/>
            </a:pPr>
            <a:r>
              <a:rPr lang="en-US" sz="2000" dirty="0" smtClean="0"/>
              <a:t>	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1: Console.WriteLine("Monday");</a:t>
            </a:r>
          </a:p>
          <a:p>
            <a:pPr marL="800100" lvl="2" indent="0">
              <a:buNone/>
            </a:pPr>
            <a:r>
              <a:rPr lang="en-US" sz="2000" dirty="0" smtClean="0"/>
              <a:t>		 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2: Console.WriteLine("Tuesday");</a:t>
            </a:r>
          </a:p>
          <a:p>
            <a:pPr marL="800100" lvl="2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3: Console.WriteLine("Wednesday");</a:t>
            </a:r>
          </a:p>
          <a:p>
            <a:pPr marL="800100" lvl="2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 smtClean="0"/>
              <a:t>	  :      </a:t>
            </a:r>
            <a:r>
              <a:rPr lang="en-US" sz="2000" dirty="0" smtClean="0">
                <a:solidFill>
                  <a:srgbClr val="92D050"/>
                </a:solidFill>
              </a:rPr>
              <a:t>// Lines missing;</a:t>
            </a:r>
            <a:endParaRPr lang="en-US" sz="2000" dirty="0">
              <a:solidFill>
                <a:srgbClr val="92D050"/>
              </a:solidFill>
            </a:endParaRPr>
          </a:p>
          <a:p>
            <a:pPr marL="800100" lvl="2" indent="0"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default</a:t>
            </a:r>
            <a:r>
              <a:rPr lang="en-US" sz="2000" dirty="0"/>
              <a:t>: Console.WriteLine("Not Monday </a:t>
            </a:r>
            <a:r>
              <a:rPr lang="en-US" sz="2000" dirty="0" smtClean="0"/>
              <a:t>through Friday</a:t>
            </a:r>
            <a:r>
              <a:rPr lang="en-US" sz="2000" dirty="0"/>
              <a:t>");</a:t>
            </a:r>
          </a:p>
          <a:p>
            <a:pPr marL="800100" lvl="2" indent="0"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6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0D24B8-3EC9-4382-A3B0-644FF8CDD3B7}" type="slidenum">
              <a:rPr lang="en-US" sz="1400" smtClean="0"/>
              <a:pPr eaLnBrk="1" hangingPunct="1"/>
              <a:t>45</a:t>
            </a:fld>
            <a:endParaRPr lang="en-US" sz="1400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Selection Statements 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Multiple selection structure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Also called case statement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Works for tests of equality only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Single variable or expression tested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Must evaluate to an integral or </a:t>
            </a:r>
            <a:r>
              <a:rPr lang="en-US" sz="2400" dirty="0" smtClean="0">
                <a:solidFill>
                  <a:schemeClr val="accent2"/>
                </a:solidFill>
              </a:rPr>
              <a:t>string</a:t>
            </a:r>
            <a:r>
              <a:rPr lang="en-US" sz="2400" dirty="0" smtClean="0"/>
              <a:t> value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Requires the </a:t>
            </a:r>
            <a:r>
              <a:rPr lang="en-US" sz="2800" dirty="0" smtClean="0">
                <a:solidFill>
                  <a:schemeClr val="accent2"/>
                </a:solidFill>
              </a:rPr>
              <a:t>break</a:t>
            </a:r>
            <a:r>
              <a:rPr lang="en-US" sz="2800" dirty="0" smtClean="0"/>
              <a:t> for any case</a:t>
            </a:r>
            <a:r>
              <a:rPr lang="en-US" dirty="0" smtClean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No fall-through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8247A4-27B5-484A-A6AA-D16B8B1EB262}" type="slidenum">
              <a:rPr lang="en-US" sz="1400" smtClean="0"/>
              <a:pPr eaLnBrk="1" hangingPunct="1"/>
              <a:t>46</a:t>
            </a:fld>
            <a:endParaRPr lang="en-US" sz="1400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Statements General Form 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48600" cy="3810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switch</a:t>
            </a:r>
            <a:r>
              <a:rPr lang="en-US" sz="2000" dirty="0" smtClean="0"/>
              <a:t> (expression)  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value1:  statement(s);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                      break;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       . . .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valueN:  statement(s);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                       break;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[</a:t>
            </a:r>
            <a:r>
              <a:rPr lang="en-US" sz="2000" dirty="0" smtClean="0">
                <a:solidFill>
                  <a:schemeClr val="accent2"/>
                </a:solidFill>
              </a:rPr>
              <a:t>default</a:t>
            </a:r>
            <a:r>
              <a:rPr lang="en-US" sz="2000" dirty="0" smtClean="0"/>
              <a:t>:      statement(s);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 smtClean="0"/>
              <a:t>;]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53254" name="AutoShape 7"/>
          <p:cNvSpPr>
            <a:spLocks noChangeArrowheads="1"/>
          </p:cNvSpPr>
          <p:nvPr/>
        </p:nvSpPr>
        <p:spPr bwMode="auto">
          <a:xfrm>
            <a:off x="3962400" y="2362200"/>
            <a:ext cx="1447800" cy="533400"/>
          </a:xfrm>
          <a:prstGeom prst="wedgeEllipseCallout">
            <a:avLst>
              <a:gd name="adj1" fmla="val -176644"/>
              <a:gd name="adj2" fmla="val -13958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Selector</a:t>
            </a:r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4343400" y="3276600"/>
            <a:ext cx="2590800" cy="1066800"/>
          </a:xfrm>
          <a:prstGeom prst="wedgeEllipseCallout">
            <a:avLst>
              <a:gd name="adj1" fmla="val -137009"/>
              <a:gd name="adj2" fmla="val -8690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Value must be of the same type as selector </a:t>
            </a:r>
          </a:p>
        </p:txBody>
      </p:sp>
      <p:sp>
        <p:nvSpPr>
          <p:cNvPr id="53256" name="AutoShape 9"/>
          <p:cNvSpPr>
            <a:spLocks noChangeArrowheads="1"/>
          </p:cNvSpPr>
          <p:nvPr/>
        </p:nvSpPr>
        <p:spPr bwMode="auto">
          <a:xfrm>
            <a:off x="3352800" y="5486400"/>
            <a:ext cx="1676400" cy="533400"/>
          </a:xfrm>
          <a:prstGeom prst="wedgeEllipseCallout">
            <a:avLst>
              <a:gd name="adj1" fmla="val -148106"/>
              <a:gd name="adj2" fmla="val -10773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FD01FB-0F17-4E0C-8FC2-361EEEB4FB51}" type="slidenum">
              <a:rPr lang="en-US" sz="1400" smtClean="0"/>
              <a:pPr eaLnBrk="1" hangingPunct="1"/>
              <a:t>47</a:t>
            </a:fld>
            <a:endParaRPr lang="en-US" sz="1400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Switch Statement Example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848600" cy="4648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StatePicker.cs	Author:	Doyle   */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StatePicker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class</a:t>
            </a:r>
            <a:r>
              <a:rPr lang="en-US" sz="2000" dirty="0" smtClean="0"/>
              <a:t> StatePicker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stateAbbrev;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Console.WriteLine("Enter the state abbreviation. ");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Console.WriteLine("Its full name will be displayed");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Console.WriteLine(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stateAbbrev = Console.ReadLine(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800" dirty="0" smtClean="0">
                <a:latin typeface="Courier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1DC6D0-F675-4485-9639-EF70BB8DF989}" type="slidenum">
              <a:rPr lang="en-US" sz="1400" smtClean="0"/>
              <a:pPr eaLnBrk="1" hangingPunct="1"/>
              <a:t>48</a:t>
            </a:fld>
            <a:endParaRPr lang="en-US" sz="1400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04800"/>
            <a:ext cx="7848600" cy="5867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8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switch</a:t>
            </a:r>
            <a:r>
              <a:rPr lang="en-US" sz="2000" dirty="0" smtClean="0"/>
              <a:t>(stateAbbrev)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"AL":  Console.WriteLine("Alabama");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 smtClean="0"/>
              <a:t>;	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"FL":  Console.WriteLine("Florida");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 smtClean="0"/>
              <a:t>;	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339966"/>
                </a:solidFill>
                <a:latin typeface="Courier"/>
              </a:rPr>
              <a:t>:    // More states included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"TX":  Console.WriteLine("Texas");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 smtClean="0"/>
              <a:t>;	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default</a:t>
            </a:r>
            <a:r>
              <a:rPr lang="en-US" sz="2000" dirty="0" smtClean="0"/>
              <a:t>:    Console.WriteLine("No match");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}	// End switch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}     // End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}         // End class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            // End namespace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E331E3-E0CC-4371-B910-41CA1C1894A5}" type="slidenum">
              <a:rPr lang="en-US" sz="1400" smtClean="0"/>
              <a:pPr eaLnBrk="1" hangingPunct="1"/>
              <a:t>49</a:t>
            </a:fld>
            <a:endParaRPr lang="en-US" sz="1400" dirty="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Statements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Rectangle 178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Associate same executable with more than one case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Example (creates a logical OR) 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</a:t>
            </a:r>
            <a:r>
              <a:rPr lang="en-US" sz="2000" dirty="0" smtClean="0"/>
              <a:t>"AL":</a:t>
            </a:r>
            <a:endParaRPr lang="en-US" sz="2000" dirty="0"/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</a:t>
            </a:r>
            <a:r>
              <a:rPr lang="en-US" sz="2000" dirty="0" smtClean="0"/>
              <a:t>"aL":  </a:t>
            </a:r>
            <a:endParaRPr lang="en-US" sz="2000" dirty="0"/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</a:t>
            </a:r>
            <a:r>
              <a:rPr lang="en-US" sz="2000" dirty="0" smtClean="0"/>
              <a:t>"Al":  </a:t>
            </a:r>
            <a:endParaRPr lang="en-US" sz="2000" dirty="0"/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</a:t>
            </a:r>
            <a:r>
              <a:rPr lang="en-US" sz="2000" dirty="0" smtClean="0"/>
              <a:t>"al": </a:t>
            </a:r>
            <a:r>
              <a:rPr lang="en-US" sz="2000" dirty="0"/>
              <a:t>Console.WriteLine</a:t>
            </a:r>
            <a:r>
              <a:rPr lang="en-US" sz="2000" dirty="0" smtClean="0"/>
              <a:t>("Alabama");</a:t>
            </a:r>
            <a:endParaRPr lang="en-US" sz="2000" dirty="0"/>
          </a:p>
          <a:p>
            <a:pPr marL="1600200" lvl="3" indent="-228600" algn="just">
              <a:lnSpc>
                <a:spcPct val="80000"/>
              </a:lnSpc>
              <a:spcBef>
                <a:spcPts val="550"/>
              </a:spcBef>
            </a:pPr>
            <a:r>
              <a:rPr lang="en-US" sz="1800" dirty="0"/>
              <a:t>     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/>
              <a:t>;	</a:t>
            </a:r>
          </a:p>
          <a:p>
            <a:pPr marL="342900" indent="-342900" algn="just">
              <a:lnSpc>
                <a:spcPct val="80000"/>
              </a:lnSpc>
              <a:spcBef>
                <a:spcPts val="550"/>
              </a:spcBef>
              <a:buFontTx/>
              <a:buChar char="•"/>
            </a:pPr>
            <a:r>
              <a:rPr lang="en-US" sz="2800" dirty="0"/>
              <a:t>Cannot test for a range of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4DACE4-AF51-424A-BE49-63DCB4C93455}" type="slidenum">
              <a:rPr lang="en-US" sz="1400" smtClean="0"/>
              <a:pPr eaLnBrk="1" hangingPunct="1"/>
              <a:t>5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Making Decisions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Central to both selection and iteration constructs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Enables deviation from sequential path in program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Involves conditional expression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dirty="0" smtClean="0"/>
              <a:t>“The test”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dirty="0" smtClean="0"/>
              <a:t>Produces Boolean result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switch</a:t>
            </a:r>
            <a:r>
              <a:rPr lang="en-US" sz="2000" dirty="0" smtClean="0"/>
              <a:t> (</a:t>
            </a:r>
            <a:r>
              <a:rPr lang="en-US" sz="2000" dirty="0"/>
              <a:t>examScore / 10)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1: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2: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3: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4: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5: </a:t>
            </a:r>
            <a:r>
              <a:rPr lang="en-US" sz="2000" dirty="0" smtClean="0"/>
              <a:t>	Console.WriteLine</a:t>
            </a:r>
            <a:r>
              <a:rPr lang="en-US" sz="2000" dirty="0"/>
              <a:t>("Failing Grade");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905000"/>
            <a:ext cx="4648200" cy="147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lnSpc>
                <a:spcPct val="90000"/>
              </a:lnSpc>
              <a:spcBef>
                <a:spcPct val="40000"/>
              </a:spcBef>
              <a:buChar char="•"/>
              <a:defRPr sz="2800">
                <a:latin typeface="+mn-lt"/>
              </a:defRPr>
            </a:lvl1pPr>
            <a:lvl2pPr marL="742950" lvl="1" indent="-285750" eaLnBrk="1" hangingPunct="1">
              <a:lnSpc>
                <a:spcPct val="90000"/>
              </a:lnSpc>
              <a:spcBef>
                <a:spcPct val="40000"/>
              </a:spcBef>
              <a:buChar char="–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break</a:t>
            </a:r>
            <a:r>
              <a:rPr lang="en-US" dirty="0"/>
              <a:t> statement is required as soon as a case includes an executable </a:t>
            </a:r>
            <a:r>
              <a:rPr lang="en-US" dirty="0" smtClean="0"/>
              <a:t>statement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No fall through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6EED6E-54E4-40AB-B25B-3904E26EDF79}" type="slidenum">
              <a:rPr lang="en-US" sz="1400" smtClean="0"/>
              <a:pPr eaLnBrk="1" hangingPunct="1"/>
              <a:t>51</a:t>
            </a:fld>
            <a:endParaRPr lang="en-US" sz="1400" dirty="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Case value must be a constant literal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Cannot be a variable 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score,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high = 90;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switch</a:t>
            </a:r>
            <a:r>
              <a:rPr lang="en-US" sz="2000" dirty="0"/>
              <a:t> (score)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{                     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high :    </a:t>
            </a:r>
            <a:r>
              <a:rPr lang="en-US" sz="2000" dirty="0">
                <a:solidFill>
                  <a:srgbClr val="339966"/>
                </a:solidFill>
              </a:rPr>
              <a:t>// Syntax error. Case value must be a constant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                          // Can write </a:t>
            </a:r>
            <a:r>
              <a:rPr lang="en-US" sz="2000" dirty="0" smtClean="0">
                <a:solidFill>
                  <a:srgbClr val="339966"/>
                </a:solidFill>
              </a:rPr>
              <a:t>"case </a:t>
            </a:r>
            <a:r>
              <a:rPr lang="en-US" sz="2000" dirty="0">
                <a:solidFill>
                  <a:srgbClr val="339966"/>
                </a:solidFill>
              </a:rPr>
              <a:t>90</a:t>
            </a:r>
            <a:r>
              <a:rPr lang="en-US" sz="2000" dirty="0" smtClean="0">
                <a:solidFill>
                  <a:srgbClr val="339966"/>
                </a:solidFill>
              </a:rPr>
              <a:t>:" </a:t>
            </a:r>
            <a:r>
              <a:rPr lang="en-US" sz="2000" dirty="0">
                <a:solidFill>
                  <a:srgbClr val="339966"/>
                </a:solidFill>
              </a:rPr>
              <a:t>but not </a:t>
            </a:r>
            <a:r>
              <a:rPr lang="en-US" sz="2000" dirty="0" smtClean="0">
                <a:solidFill>
                  <a:srgbClr val="339966"/>
                </a:solidFill>
              </a:rPr>
              <a:t>"case </a:t>
            </a:r>
            <a:r>
              <a:rPr lang="en-US" sz="2000" dirty="0">
                <a:solidFill>
                  <a:srgbClr val="339966"/>
                </a:solidFill>
              </a:rPr>
              <a:t>high</a:t>
            </a:r>
            <a:r>
              <a:rPr lang="en-US" sz="2000" dirty="0" smtClean="0">
                <a:solidFill>
                  <a:srgbClr val="339966"/>
                </a:solidFill>
              </a:rPr>
              <a:t>:"</a:t>
            </a:r>
            <a:endParaRPr lang="en-US" sz="2000" dirty="0">
              <a:solidFill>
                <a:srgbClr val="339966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Value must be a compatible type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char value enclosed in single quote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string value enclosed in double quotes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endParaRPr lang="en-US" sz="2800" dirty="0"/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D7218A-DB3D-4E81-8DCE-B3C09515CC55}" type="slidenum">
              <a:rPr lang="en-US" sz="1400" smtClean="0"/>
              <a:pPr eaLnBrk="1" hangingPunct="1"/>
              <a:t>52</a:t>
            </a:fld>
            <a:endParaRPr lang="en-US" sz="1400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Ternary Operator ? : </a:t>
            </a:r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Also called conditional operator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General form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expression1  ?  expression2  :  expression3;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When expression1 evaluates to </a:t>
            </a:r>
            <a:r>
              <a:rPr lang="en-US" sz="2400" dirty="0">
                <a:solidFill>
                  <a:schemeClr val="accent2"/>
                </a:solidFill>
              </a:rPr>
              <a:t>true</a:t>
            </a:r>
            <a:r>
              <a:rPr lang="en-US" sz="2400" dirty="0"/>
              <a:t>, expression2 is executed</a:t>
            </a:r>
            <a:r>
              <a:rPr lang="en-US" sz="2800" dirty="0"/>
              <a:t> 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When expression1 evaluates to </a:t>
            </a:r>
            <a:r>
              <a:rPr lang="en-US" sz="2400" dirty="0">
                <a:solidFill>
                  <a:schemeClr val="accent2"/>
                </a:solidFill>
              </a:rPr>
              <a:t>false</a:t>
            </a:r>
            <a:r>
              <a:rPr lang="en-US" sz="2400" dirty="0"/>
              <a:t>, expression3 is executed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Example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grade = examScore &gt; 89 ? </a:t>
            </a:r>
            <a:r>
              <a:rPr lang="en-US" sz="2400" dirty="0" smtClean="0"/>
              <a:t>'A' </a:t>
            </a:r>
            <a:r>
              <a:rPr lang="en-US" sz="2400" dirty="0"/>
              <a:t>: </a:t>
            </a:r>
            <a:r>
              <a:rPr lang="en-US" sz="2400" dirty="0" smtClean="0"/>
              <a:t>'C';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46E2F3-7168-4851-BA0F-2A8F09A4A2EF}" type="slidenum">
              <a:rPr lang="en-US" sz="1400" smtClean="0"/>
              <a:pPr eaLnBrk="1" hangingPunct="1"/>
              <a:t>53</a:t>
            </a:fld>
            <a:endParaRPr lang="en-US" sz="1400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of Operations</a:t>
            </a:r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400800" cy="480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0" y="2667000"/>
            <a:ext cx="198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</a:t>
            </a:r>
            <a:r>
              <a:rPr lang="en-US" sz="2400" b="1" dirty="0"/>
              <a:t>5-7 </a:t>
            </a:r>
            <a:r>
              <a:rPr lang="en-US" sz="2400" b="1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Operator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precedence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A48E30-1C2E-417A-9BE8-B65D09E376EB}" type="slidenum">
              <a:rPr lang="en-US" sz="1400" smtClean="0"/>
              <a:pPr eaLnBrk="1" hangingPunct="1"/>
              <a:t>54</a:t>
            </a:fld>
            <a:endParaRPr lang="en-US" sz="1400" dirty="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of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Precedence of the operators</a:t>
            </a:r>
          </a:p>
          <a:p>
            <a:pPr eaLnBrk="1" hangingPunct="1"/>
            <a:r>
              <a:rPr lang="en-US" sz="2800" dirty="0" smtClean="0"/>
              <a:t>Associativity</a:t>
            </a:r>
          </a:p>
          <a:p>
            <a:pPr lvl="1" eaLnBrk="1" hangingPunct="1"/>
            <a:r>
              <a:rPr lang="en-US" sz="2600" dirty="0" smtClean="0"/>
              <a:t>Left-associative  </a:t>
            </a:r>
          </a:p>
          <a:p>
            <a:pPr lvl="2" eaLnBrk="1" hangingPunct="1"/>
            <a:r>
              <a:rPr lang="en-US" dirty="0" smtClean="0"/>
              <a:t>All binary operators except assignment operators</a:t>
            </a:r>
          </a:p>
          <a:p>
            <a:pPr lvl="1" eaLnBrk="1" hangingPunct="1"/>
            <a:r>
              <a:rPr lang="en-US" sz="2600" dirty="0" smtClean="0"/>
              <a:t>Right-associative  </a:t>
            </a:r>
          </a:p>
          <a:p>
            <a:pPr lvl="2" eaLnBrk="1" hangingPunct="1"/>
            <a:r>
              <a:rPr lang="en-US" dirty="0" smtClean="0"/>
              <a:t>Assignment operators and the conditional operator ?  </a:t>
            </a:r>
          </a:p>
          <a:p>
            <a:pPr lvl="2" eaLnBrk="1" hangingPunct="1"/>
            <a:r>
              <a:rPr lang="en-US" dirty="0" smtClean="0"/>
              <a:t>Operations are performed from right to left </a:t>
            </a:r>
          </a:p>
          <a:p>
            <a:pPr eaLnBrk="1" hangingPunct="1"/>
            <a:r>
              <a:rPr lang="en-US" sz="2800" dirty="0" smtClean="0"/>
              <a:t>Order changed through use of parentheses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/>
              <a:t>value1 = 10, value2 = 20, value3 = 30, value4 = 40, value5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(value1 &gt; value2 || value3 == 10 &amp;&amp; value4 + 5 &lt; value5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dirty="0"/>
              <a:t>. (value4 + 5) →</a:t>
            </a:r>
            <a:r>
              <a:rPr lang="en-US" sz="2000" dirty="0" smtClean="0"/>
              <a:t> </a:t>
            </a:r>
            <a:r>
              <a:rPr lang="en-US" sz="2000" dirty="0"/>
              <a:t>(40 + 5) </a:t>
            </a:r>
            <a:r>
              <a:rPr lang="en-US" sz="2000" dirty="0" smtClean="0"/>
              <a:t>→ </a:t>
            </a:r>
            <a:r>
              <a:rPr lang="en-US" sz="2000" dirty="0"/>
              <a:t>45</a:t>
            </a:r>
          </a:p>
          <a:p>
            <a:pPr marL="0" indent="0">
              <a:buNone/>
            </a:pPr>
            <a:r>
              <a:rPr lang="en-US" sz="2000" dirty="0"/>
              <a:t>2. (value1 &gt; value2) </a:t>
            </a:r>
            <a:r>
              <a:rPr lang="en-US" sz="2000" dirty="0" smtClean="0"/>
              <a:t>→ </a:t>
            </a:r>
            <a:r>
              <a:rPr lang="en-US" sz="2000" dirty="0"/>
              <a:t>(10 &gt; 20)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2000" dirty="0"/>
              <a:t>3. ((value4 + 5) &lt; value5) </a:t>
            </a:r>
            <a:r>
              <a:rPr lang="en-US" sz="2000" dirty="0" smtClean="0"/>
              <a:t>→ </a:t>
            </a:r>
            <a:r>
              <a:rPr lang="en-US" sz="2000" dirty="0"/>
              <a:t>(45 &lt; 50)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2000" dirty="0"/>
              <a:t>4. (value3 == 10) </a:t>
            </a:r>
            <a:r>
              <a:rPr lang="en-US" sz="2000" dirty="0" smtClean="0"/>
              <a:t>→ </a:t>
            </a:r>
            <a:r>
              <a:rPr lang="en-US" sz="2000" dirty="0"/>
              <a:t>(30 == 10)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2000" dirty="0"/>
              <a:t>5. ((value3 == 10) &amp;&amp; ((value4 + 5) &lt; value5))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 &amp;&amp; </a:t>
            </a:r>
            <a:r>
              <a:rPr lang="en-US" sz="2000" dirty="0">
                <a:solidFill>
                  <a:schemeClr val="accent2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2000" dirty="0"/>
              <a:t>6. ((value1 &gt; value2) || ((value3 == 10) &amp;&amp; ((value4 + 5) </a:t>
            </a:r>
            <a:r>
              <a:rPr lang="en-US" sz="2000" dirty="0" smtClean="0"/>
              <a:t>&lt; value5</a:t>
            </a:r>
            <a:r>
              <a:rPr lang="en-US" sz="2000" dirty="0"/>
              <a:t>)))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 ||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00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B4F3A0-EDB3-45D8-BB6B-7EF685B0383A}" type="slidenum">
              <a:rPr lang="en-US" sz="1400" smtClean="0"/>
              <a:pPr eaLnBrk="1" hangingPunct="1"/>
              <a:t>56</a:t>
            </a:fld>
            <a:endParaRPr lang="en-US" sz="1400" dirty="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Application</a:t>
            </a:r>
          </a:p>
        </p:txBody>
      </p:sp>
      <p:sp>
        <p:nvSpPr>
          <p:cNvPr id="61446" name="Rectangle 14"/>
          <p:cNvSpPr>
            <a:spLocks noChangeArrowheads="1"/>
          </p:cNvSpPr>
          <p:nvPr/>
        </p:nvSpPr>
        <p:spPr bwMode="auto">
          <a:xfrm>
            <a:off x="609600" y="5862638"/>
            <a:ext cx="7850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5-8 </a:t>
            </a:r>
            <a:r>
              <a:rPr lang="en-US" sz="2400" b="1" dirty="0" smtClean="0"/>
              <a:t> </a:t>
            </a:r>
            <a:r>
              <a:rPr lang="en-US" sz="2400" dirty="0" smtClean="0"/>
              <a:t>Problem </a:t>
            </a:r>
            <a:r>
              <a:rPr lang="en-US" sz="2400" dirty="0"/>
              <a:t>specification for SpeedingTicket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142999"/>
            <a:ext cx="6096000" cy="4750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F05912-4E1C-4C6E-ABC2-7EF94489EDD6}" type="slidenum">
              <a:rPr lang="en-US" sz="1400" smtClean="0"/>
              <a:pPr eaLnBrk="1" hangingPunct="1"/>
              <a:t>57</a:t>
            </a:fld>
            <a:endParaRPr lang="en-US" sz="1400" dirty="0" smtClean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for the SpeedingTicket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244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367467" y="4426886"/>
            <a:ext cx="6167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5-8  </a:t>
            </a:r>
            <a:r>
              <a:rPr lang="en-US" sz="2400" dirty="0" smtClean="0"/>
              <a:t>Instance variables for the Ticket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F05912-4E1C-4C6E-ABC2-7EF94489EDD6}" type="slidenum">
              <a:rPr lang="en-US" sz="1400" smtClean="0">
                <a:solidFill>
                  <a:srgbClr val="000000"/>
                </a:solidFill>
              </a:rPr>
              <a:pPr eaLnBrk="1" hangingPunct="1"/>
              <a:t>58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for the SpeedingTicket Example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3709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81000" y="4948535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5-9  </a:t>
            </a:r>
            <a:r>
              <a:rPr lang="en-US" sz="2400" dirty="0" smtClean="0"/>
              <a:t>Local variables for the SpeedingTicket application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207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720FC7-2BFB-4F1C-9389-CCEF78ED0A77}" type="slidenum">
              <a:rPr lang="en-US" sz="1400" smtClean="0"/>
              <a:pPr eaLnBrk="1" hangingPunct="1"/>
              <a:t>59</a:t>
            </a:fld>
            <a:endParaRPr lang="en-US" sz="1400" dirty="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Example</a:t>
            </a:r>
          </a:p>
        </p:txBody>
      </p:sp>
      <p:sp>
        <p:nvSpPr>
          <p:cNvPr id="63494" name="Rectangle 14"/>
          <p:cNvSpPr>
            <a:spLocks noChangeArrowheads="1"/>
          </p:cNvSpPr>
          <p:nvPr/>
        </p:nvSpPr>
        <p:spPr bwMode="auto">
          <a:xfrm>
            <a:off x="1219200" y="5715000"/>
            <a:ext cx="6886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5-9  </a:t>
            </a:r>
            <a:r>
              <a:rPr lang="en-US" sz="2400" dirty="0" smtClean="0"/>
              <a:t>Prototype </a:t>
            </a:r>
            <a:r>
              <a:rPr lang="en-US" sz="2400" dirty="0"/>
              <a:t>for the SpeedingTicket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1264" y="1219200"/>
            <a:ext cx="5660136" cy="4571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F4335C-147C-4896-95C8-52603FC560E7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Results and Bool Data Types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Boolean flags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Declare Boolean variable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bool </a:t>
            </a:r>
            <a:r>
              <a:rPr lang="en-US" dirty="0" smtClean="0"/>
              <a:t>identifier;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Initialize to </a:t>
            </a:r>
            <a:r>
              <a:rPr lang="en-US" sz="2400" dirty="0">
                <a:solidFill>
                  <a:schemeClr val="accent2"/>
                </a:solidFill>
              </a:rPr>
              <a:t>true</a:t>
            </a:r>
            <a:r>
              <a:rPr lang="en-US" sz="2600" dirty="0" smtClean="0"/>
              <a:t> or </a:t>
            </a:r>
            <a:r>
              <a:rPr lang="en-US" sz="2400" dirty="0">
                <a:solidFill>
                  <a:schemeClr val="accent2"/>
                </a:solidFill>
              </a:rPr>
              <a:t>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Use to determine which statement(s) to perform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bool</a:t>
            </a:r>
            <a:r>
              <a:rPr lang="en-US" sz="2000" dirty="0" smtClean="0"/>
              <a:t> moreData = </a:t>
            </a:r>
            <a:r>
              <a:rPr lang="en-US" sz="2000" dirty="0" smtClean="0">
                <a:solidFill>
                  <a:srgbClr val="0000FF"/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: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Other statement(s) that might change the</a:t>
            </a:r>
            <a:endParaRPr lang="en-US" sz="2000" dirty="0" smtClean="0"/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: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value of moreData to false.</a:t>
            </a:r>
            <a:r>
              <a:rPr lang="en-US" sz="1800" dirty="0" smtClean="0">
                <a:solidFill>
                  <a:srgbClr val="339966"/>
                </a:solidFill>
              </a:rPr>
              <a:t>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(moreData)       </a:t>
            </a:r>
            <a:r>
              <a:rPr lang="en-US" sz="2000" dirty="0" smtClean="0">
                <a:solidFill>
                  <a:srgbClr val="339966"/>
                </a:solidFill>
              </a:rPr>
              <a:t>// Execute statement(s) following the if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                       // when moreData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901DE3-8F66-47B4-8D91-AF84932FD9ED}" type="slidenum">
              <a:rPr lang="en-US" sz="1400" smtClean="0"/>
              <a:pPr eaLnBrk="1" hangingPunct="1"/>
              <a:t>60</a:t>
            </a:fld>
            <a:endParaRPr lang="en-US" sz="1400" dirty="0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4517" name="Rectangle 22"/>
          <p:cNvSpPr>
            <a:spLocks noChangeArrowheads="1"/>
          </p:cNvSpPr>
          <p:nvPr/>
        </p:nvSpPr>
        <p:spPr bwMode="auto">
          <a:xfrm>
            <a:off x="914400" y="5867400"/>
            <a:ext cx="7715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5-10 </a:t>
            </a:r>
            <a:r>
              <a:rPr lang="en-US" sz="2400" b="1" dirty="0" smtClean="0"/>
              <a:t> </a:t>
            </a:r>
            <a:r>
              <a:rPr lang="en-US" sz="2400" dirty="0" smtClean="0"/>
              <a:t>Class </a:t>
            </a:r>
            <a:r>
              <a:rPr lang="en-US" sz="2400" dirty="0"/>
              <a:t>diagrams for the SpeedingTicket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0" y="1219199"/>
            <a:ext cx="3657600" cy="4671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20C1FE-7D24-4F84-BD2B-BBCC58320443}" type="slidenum">
              <a:rPr lang="en-US" sz="1400" smtClean="0"/>
              <a:pPr eaLnBrk="1" hangingPunct="1"/>
              <a:t>61</a:t>
            </a:fld>
            <a:endParaRPr lang="en-US" sz="1400" dirty="0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</a:t>
            </a:r>
            <a:r>
              <a:rPr lang="en-US" b="1" dirty="0" smtClean="0"/>
              <a:t> </a:t>
            </a:r>
            <a:r>
              <a:rPr lang="en-US" dirty="0" smtClean="0"/>
              <a:t>Example </a:t>
            </a:r>
            <a:r>
              <a:rPr lang="en-US" sz="4000" dirty="0" smtClean="0"/>
              <a:t>(</a:t>
            </a:r>
            <a:r>
              <a:rPr lang="en-US" sz="2800" dirty="0" smtClean="0"/>
              <a:t>continued</a:t>
            </a:r>
            <a:r>
              <a:rPr lang="en-US" sz="4000" dirty="0" smtClean="0"/>
              <a:t>) </a:t>
            </a:r>
          </a:p>
        </p:txBody>
      </p:sp>
      <p:sp>
        <p:nvSpPr>
          <p:cNvPr id="65542" name="Rectangle 16"/>
          <p:cNvSpPr>
            <a:spLocks noChangeArrowheads="1"/>
          </p:cNvSpPr>
          <p:nvPr/>
        </p:nvSpPr>
        <p:spPr bwMode="auto">
          <a:xfrm>
            <a:off x="1147763" y="5257800"/>
            <a:ext cx="700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5-11 </a:t>
            </a:r>
            <a:r>
              <a:rPr lang="en-US" sz="2400" b="1" dirty="0" smtClean="0"/>
              <a:t> </a:t>
            </a:r>
            <a:r>
              <a:rPr lang="en-US" sz="2400" dirty="0" smtClean="0"/>
              <a:t>Decision </a:t>
            </a:r>
            <a:r>
              <a:rPr lang="en-US" sz="2400" dirty="0"/>
              <a:t>tree for SpeedingTicket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153400" cy="3888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1B33BD-DD72-4832-BDB6-A5521A51E692}" type="slidenum">
              <a:rPr lang="en-US" sz="1400" smtClean="0"/>
              <a:pPr eaLnBrk="1" hangingPunct="1"/>
              <a:t>62</a:t>
            </a:fld>
            <a:endParaRPr lang="en-US" sz="1400" dirty="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6566" name="Rectangle 9"/>
          <p:cNvSpPr>
            <a:spLocks noChangeArrowheads="1"/>
          </p:cNvSpPr>
          <p:nvPr/>
        </p:nvSpPr>
        <p:spPr bwMode="auto">
          <a:xfrm>
            <a:off x="1503363" y="5867400"/>
            <a:ext cx="6422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5-12 </a:t>
            </a:r>
            <a:r>
              <a:rPr lang="en-US" sz="2400" b="1" dirty="0" smtClean="0"/>
              <a:t> </a:t>
            </a:r>
            <a:r>
              <a:rPr lang="en-US" sz="2400" dirty="0" smtClean="0"/>
              <a:t>Pseudocode </a:t>
            </a:r>
            <a:r>
              <a:rPr lang="en-US" sz="2400" dirty="0"/>
              <a:t>for the SetFine()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219199"/>
            <a:ext cx="3276600" cy="4667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7C12A1-4B50-4761-8B20-D00135B95470}" type="slidenum">
              <a:rPr lang="en-US" sz="1400" smtClean="0"/>
              <a:pPr eaLnBrk="1" hangingPunct="1"/>
              <a:t>63</a:t>
            </a:fld>
            <a:endParaRPr lang="en-US" sz="1400" dirty="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473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740146" y="5867400"/>
            <a:ext cx="5956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5-10  </a:t>
            </a:r>
            <a:r>
              <a:rPr lang="en-US" sz="2400" dirty="0" smtClean="0"/>
              <a:t>Desk check of Speeding algorithm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E0FF0E-DEA4-41F7-8288-07237B20EF41}" type="slidenum">
              <a:rPr lang="en-US" sz="1400" smtClean="0"/>
              <a:pPr eaLnBrk="1" hangingPunct="1"/>
              <a:t>64</a:t>
            </a:fld>
            <a:endParaRPr lang="en-US" sz="1400" dirty="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Ticket.cs		Author:	Doyle	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Describes the characteristics of a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speeding ticket to include the speed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limit, ticketed speed, and fine amount.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The Ticket class is used to set the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amount for the fine.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**************************************/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TicketSpace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class</a:t>
            </a:r>
            <a:r>
              <a:rPr lang="en-US" sz="2000" dirty="0" smtClean="0"/>
              <a:t> Ticket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const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decimal</a:t>
            </a:r>
            <a:r>
              <a:rPr lang="en-US" sz="2000" dirty="0" smtClean="0"/>
              <a:t> COST_PER_5_OVER = 87.50M;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speedLimit;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speed;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decimal</a:t>
            </a:r>
            <a:r>
              <a:rPr lang="en-US" sz="2000" dirty="0" smtClean="0"/>
              <a:t> fine;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public</a:t>
            </a:r>
            <a:r>
              <a:rPr lang="en-US" sz="2000" dirty="0" smtClean="0"/>
              <a:t> Ticket( )        {   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 flipH="1">
            <a:off x="4267200" y="2667000"/>
            <a:ext cx="1143000" cy="914400"/>
          </a:xfrm>
          <a:prstGeom prst="wedgeEllipseCallout">
            <a:avLst>
              <a:gd name="adj1" fmla="val 176111"/>
              <a:gd name="adj2" fmla="val 10277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Ticket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3B9714-E732-496A-B24E-EE8E24F415F6}" type="slidenum">
              <a:rPr lang="en-US" sz="1400" smtClean="0"/>
              <a:pPr eaLnBrk="1" hangingPunct="1"/>
              <a:t>65</a:t>
            </a:fld>
            <a:endParaRPr lang="en-US" sz="1400" dirty="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Ticket(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speedLmt,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reportedSpeed)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speedLimit = speedLmt;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speed = reportedSpeed - speedLimit;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decimal</a:t>
            </a:r>
            <a:r>
              <a:rPr lang="en-US" sz="2000" dirty="0" smtClean="0"/>
              <a:t> Fine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get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fine;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SetFine(</a:t>
            </a:r>
            <a:r>
              <a:rPr lang="en-US" sz="2000" dirty="0" smtClean="0">
                <a:solidFill>
                  <a:srgbClr val="0000FF"/>
                </a:solidFill>
              </a:rPr>
              <a:t>char</a:t>
            </a:r>
            <a:r>
              <a:rPr lang="en-US" sz="2000" dirty="0" smtClean="0"/>
              <a:t> classif)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fine = (speed / 5  * COST_PER_5_OVER) + 75.00M;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4C4F4E-A96B-4366-990F-206BA869446A}" type="slidenum">
              <a:rPr lang="en-US" sz="1400" smtClean="0"/>
              <a:pPr eaLnBrk="1" hangingPunct="1"/>
              <a:t>66</a:t>
            </a:fld>
            <a:endParaRPr lang="en-US" sz="1400" dirty="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if</a:t>
            </a:r>
            <a:r>
              <a:rPr lang="en-US" sz="2000" dirty="0" smtClean="0"/>
              <a:t> (classif == '4')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(speed &gt; 20)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fine += 200;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fine += 50;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else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(classif == '1')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(speed &lt; 21)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fine  -= 50;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fine += 100;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(speed &gt; 20)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fine += 100;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   </a:t>
            </a:r>
            <a:r>
              <a:rPr lang="en-US" sz="2000" dirty="0" smtClean="0">
                <a:solidFill>
                  <a:srgbClr val="339966"/>
                </a:solidFill>
              </a:rPr>
              <a:t>// End SetFine( ) method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}  </a:t>
            </a:r>
            <a:r>
              <a:rPr lang="en-US" sz="2000" dirty="0" smtClean="0">
                <a:solidFill>
                  <a:srgbClr val="339966"/>
                </a:solidFill>
              </a:rPr>
              <a:t>//  End Ticket class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} </a:t>
            </a:r>
            <a:r>
              <a:rPr lang="en-US" sz="2000" dirty="0" smtClean="0">
                <a:solidFill>
                  <a:srgbClr val="339966"/>
                </a:solidFill>
              </a:rPr>
              <a:t>// End TicketSpace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190520-5362-4427-940E-9DD633F0CC9D}" type="slidenum">
              <a:rPr lang="en-US" sz="1400" smtClean="0"/>
              <a:pPr eaLnBrk="1" hangingPunct="1"/>
              <a:t>67</a:t>
            </a:fld>
            <a:endParaRPr lang="en-US" sz="1400" dirty="0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638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/>
              <a:t> </a:t>
            </a:r>
            <a:r>
              <a:rPr lang="en-US" sz="2000" dirty="0" smtClean="0">
                <a:solidFill>
                  <a:srgbClr val="339966"/>
                </a:solidFill>
              </a:rPr>
              <a:t>/* TicketApp.cs		Author:	Doyle	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Instantiates a Ticket object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from the inputted values of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speed and speed limit. Uses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the year in school classification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to set the fine amount.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* *********************************/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TicketSpace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public class</a:t>
            </a:r>
            <a:r>
              <a:rPr lang="en-US" sz="2000" dirty="0" smtClean="0"/>
              <a:t> TicketApp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speedLimit,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speed;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char</a:t>
            </a:r>
            <a:r>
              <a:rPr lang="en-US" sz="2000" dirty="0" smtClean="0"/>
              <a:t> classif;</a:t>
            </a:r>
          </a:p>
        </p:txBody>
      </p:sp>
      <p:sp>
        <p:nvSpPr>
          <p:cNvPr id="71685" name="AutoShape 6"/>
          <p:cNvSpPr>
            <a:spLocks noChangeArrowheads="1"/>
          </p:cNvSpPr>
          <p:nvPr/>
        </p:nvSpPr>
        <p:spPr bwMode="auto">
          <a:xfrm flipH="1">
            <a:off x="3962400" y="2895600"/>
            <a:ext cx="1752600" cy="990600"/>
          </a:xfrm>
          <a:prstGeom prst="wedgeEllipseCallout">
            <a:avLst>
              <a:gd name="adj1" fmla="val 89970"/>
              <a:gd name="adj2" fmla="val 6474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TicketApp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E07C9C-0522-49C1-9EC7-8E730A17D720}" type="slidenum">
              <a:rPr lang="en-US" sz="1400" smtClean="0"/>
              <a:pPr eaLnBrk="1" hangingPunct="1"/>
              <a:t>68</a:t>
            </a:fld>
            <a:endParaRPr lang="en-US" sz="1400" dirty="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772400" cy="5715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>
                <a:latin typeface="New York"/>
              </a:rPr>
              <a:t>           </a:t>
            </a:r>
            <a:r>
              <a:rPr lang="en-US" sz="2000" dirty="0" smtClean="0"/>
              <a:t>speedLimit = InputSpeed("Speed Limit", 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speedLimit);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speed = InputSpeed("Ticketed Speed", 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speed);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classif = InputYearInSchool(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Ticket myTicket = </a:t>
            </a:r>
            <a:r>
              <a:rPr lang="en-US" sz="2000" dirty="0" smtClean="0">
                <a:solidFill>
                  <a:srgbClr val="0000FF"/>
                </a:solidFill>
              </a:rPr>
              <a:t>new</a:t>
            </a:r>
            <a:r>
              <a:rPr lang="en-US" sz="2000" dirty="0" smtClean="0"/>
              <a:t> Ticket(speedLimit, speed);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myTicket.SetFine(classif);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Console.WriteLine("Fine: {0:C}", myTicket.Fine);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InputSpeed(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whichSpeed)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speed;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Console.Write("Enter the {0}: ", whichSpeed);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inValue = Console.ReadLine();</a:t>
            </a:r>
          </a:p>
          <a:p>
            <a:pPr marL="0" indent="0"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.TryParse(inValue, </a:t>
            </a:r>
            <a:r>
              <a:rPr lang="en-US" sz="2000" dirty="0">
                <a:solidFill>
                  <a:schemeClr val="accent2"/>
                </a:solidFill>
              </a:rPr>
              <a:t>out</a:t>
            </a:r>
            <a:r>
              <a:rPr lang="en-US" sz="2000" dirty="0"/>
              <a:t> speed) ==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Console.WriteLine</a:t>
            </a:r>
            <a:r>
              <a:rPr lang="en-US" sz="2000" dirty="0"/>
              <a:t>("Invalid entry entered "+</a:t>
            </a:r>
          </a:p>
          <a:p>
            <a:pPr marL="0" indent="0">
              <a:buNone/>
            </a:pPr>
            <a:r>
              <a:rPr lang="en-US" sz="2000" dirty="0" smtClean="0"/>
              <a:t>		"</a:t>
            </a:r>
            <a:r>
              <a:rPr lang="en-US" sz="2000" dirty="0"/>
              <a:t>for {0} - 0 was recorded", whichSpeed);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2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/>
              <a:t>speed;</a:t>
            </a:r>
          </a:p>
          <a:p>
            <a:pPr marL="0" indent="0" eaLnBrk="1" hangingPunct="1">
              <a:lnSpc>
                <a:spcPct val="88000"/>
              </a:lnSpc>
              <a:buNone/>
            </a:pPr>
            <a:r>
              <a:rPr lang="en-US" sz="2000" dirty="0" smtClean="0"/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1274EA-000F-4710-A054-3B188369A0EE}" type="slidenum">
              <a:rPr lang="en-US" sz="1400" smtClean="0"/>
              <a:pPr eaLnBrk="1" hangingPunct="1"/>
              <a:t>69</a:t>
            </a:fld>
            <a:endParaRPr lang="en-US" sz="1400" dirty="0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7772400" cy="5791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New York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latin typeface="New York"/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char</a:t>
            </a:r>
            <a:r>
              <a:rPr lang="en-US" sz="2000" dirty="0" smtClean="0"/>
              <a:t> InputYearInSchool ( 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char</a:t>
            </a:r>
            <a:r>
              <a:rPr lang="en-US" sz="2000" dirty="0" smtClean="0"/>
              <a:t> yrInSchool;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Console.WriteLine("Enter your classification:"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Console.WriteLine("\tFreshmen (enter 1)");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Console.WriteLine("\tSophomore (enter 2)");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Console.WriteLine("\tJunior (enter 3)");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Console.Write("\tSenior (enter 4)");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Console.WriteLine();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inValue = Console.ReadLine();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yrInSchool = Convert.ToChar(inValue);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return</a:t>
            </a:r>
            <a:r>
              <a:rPr lang="en-US" sz="2000" dirty="0" smtClean="0"/>
              <a:t> yrInSchool;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}   </a:t>
            </a:r>
            <a:r>
              <a:rPr lang="en-US" sz="2000" dirty="0" smtClean="0">
                <a:solidFill>
                  <a:srgbClr val="339966"/>
                </a:solidFill>
              </a:rPr>
              <a:t>// End InputYearInSchool( ) method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}  </a:t>
            </a:r>
            <a:r>
              <a:rPr lang="en-US" sz="2000" dirty="0" smtClean="0">
                <a:solidFill>
                  <a:srgbClr val="339966"/>
                </a:solidFill>
              </a:rPr>
              <a:t>//  End TicketApp class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} </a:t>
            </a:r>
            <a:r>
              <a:rPr lang="en-US" sz="2000" dirty="0" smtClean="0">
                <a:solidFill>
                  <a:srgbClr val="339966"/>
                </a:solidFill>
              </a:rPr>
              <a:t>// End TicketSpace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1B16ED-DB11-4ADF-92C5-8903CFA04100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Conditional Expressions</a:t>
            </a:r>
          </a:p>
        </p:txBody>
      </p:sp>
      <p:sp>
        <p:nvSpPr>
          <p:cNvPr id="3482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Appear inside parentheses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Expression may be a simple Boolean identifier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600" dirty="0" smtClean="0"/>
              <a:t> (moreData)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Two operands required when equality or relational symbols are used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Equality operator – two equal symbols (==)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Inequality operator – NOT equal (!=)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Relational operator – (&lt;, &gt;, &lt;=, &gt;=)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9AC05D-E19A-4D33-8556-0B2D11DED1B5}" type="slidenum">
              <a:rPr lang="en-US" sz="1400" smtClean="0"/>
              <a:pPr eaLnBrk="1" hangingPunct="1"/>
              <a:t>70</a:t>
            </a:fld>
            <a:endParaRPr lang="en-US" sz="1400" dirty="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SpeedingTicket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74757" name="Rectangle 11"/>
          <p:cNvSpPr>
            <a:spLocks noChangeArrowheads="1"/>
          </p:cNvSpPr>
          <p:nvPr/>
        </p:nvSpPr>
        <p:spPr bwMode="auto">
          <a:xfrm>
            <a:off x="1292225" y="5715000"/>
            <a:ext cx="686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5-13 </a:t>
            </a:r>
            <a:r>
              <a:rPr lang="en-US" sz="2400" dirty="0"/>
              <a:t>Output from the SpeedingTicket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524000"/>
            <a:ext cx="6248400" cy="4277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for Placement of Curly Braces</a:t>
            </a:r>
          </a:p>
          <a:p>
            <a:r>
              <a:rPr lang="en-US" dirty="0" smtClean="0"/>
              <a:t>Guidelines for Placement of else with Nested if Statements</a:t>
            </a:r>
          </a:p>
          <a:p>
            <a:r>
              <a:rPr lang="en-US" dirty="0" smtClean="0"/>
              <a:t>Guidelines for Use of White Space with a Switch Statement</a:t>
            </a:r>
          </a:p>
          <a:p>
            <a:r>
              <a:rPr lang="en-US" dirty="0" smtClean="0"/>
              <a:t>Spacing Conventions</a:t>
            </a:r>
          </a:p>
          <a:p>
            <a:r>
              <a:rPr lang="en-US" dirty="0" smtClean="0"/>
              <a:t>Advanced Selection Statement Suggestions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BFFDE9-5563-4796-B161-792E97BA1851}" type="slidenum">
              <a:rPr lang="en-US" sz="1400" smtClean="0"/>
              <a:pPr eaLnBrk="1" hangingPunct="1"/>
              <a:t>71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C# Coding Style Guide - TechNotes, HowTo Series –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http://www.icsharpcode.net/TechNotes/SharpDevelopCodingStyle03.pdf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Microsoft C# if statement Tutorial –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http://csharp.net-tutorials.com/basics/if-statement/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if-else (C# Reference) –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http://msdn.microsoft.com/en-us/library/5011f09h.aspx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switch (C# Reference) –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http://msdn.microsoft.com/en-us/library/06tc147t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CEBFC7-4F0F-4A49-AEB5-0125A1070DEF}" type="slidenum">
              <a:rPr lang="en-US" sz="1400" smtClean="0"/>
              <a:pPr eaLnBrk="1" hangingPunct="1"/>
              <a:t>73</a:t>
            </a:fld>
            <a:endParaRPr lang="en-US" sz="1400" dirty="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Three basic programming constructs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600" dirty="0" smtClean="0"/>
              <a:t>Simple Sequence, Selection, Iteration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Boolean variables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600" dirty="0" smtClean="0"/>
              <a:t>Boolean flags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Conditional expressions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600" dirty="0" smtClean="0"/>
              <a:t>Boolean results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600" dirty="0" smtClean="0"/>
              <a:t>True/false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Equality, relational, and 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29C3F7-995B-478A-AF4B-989F34E91B58}" type="slidenum">
              <a:rPr lang="en-US" sz="1400" smtClean="0"/>
              <a:pPr eaLnBrk="1" hangingPunct="1"/>
              <a:t>74</a:t>
            </a:fld>
            <a:endParaRPr lang="en-US" sz="1400" dirty="0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If selection statements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One-way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Two-way (if…else)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Nested if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Switch statement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Ternary operator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Operator precedence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Order of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38269C-C82F-4DEE-B475-8D62CBDE3A14}" type="slidenum">
              <a:rPr lang="en-US" sz="1400" smtClean="0"/>
              <a:pPr eaLnBrk="1" hangingPunct="1"/>
              <a:t>8</a:t>
            </a:fld>
            <a:endParaRPr lang="en-US" sz="1400" dirty="0" smtClean="0"/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Equality, Relational and Logical Tests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599"/>
            <a:ext cx="8153400" cy="171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286000" y="3455553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</a:t>
            </a:r>
            <a:r>
              <a:rPr lang="en-US" sz="2400" b="1" dirty="0"/>
              <a:t>5-1 </a:t>
            </a:r>
            <a:r>
              <a:rPr lang="en-US" sz="2400" b="1" dirty="0" smtClean="0"/>
              <a:t> </a:t>
            </a:r>
            <a:r>
              <a:rPr lang="en-US" sz="2400" dirty="0" smtClean="0"/>
              <a:t>Equality operators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40386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dirty="0" smtClean="0"/>
              <a:t>	operand1 = 25</a:t>
            </a: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operand1 = = Math.Pow(5, 2);    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705600" y="3686385"/>
            <a:ext cx="1905000" cy="1380915"/>
          </a:xfrm>
          <a:prstGeom prst="wedgeEllipseCallout">
            <a:avLst>
              <a:gd name="adj1" fmla="val -97376"/>
              <a:gd name="adj2" fmla="val 2881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Returns </a:t>
            </a:r>
            <a:r>
              <a:rPr lang="en-US" sz="2400" dirty="0" smtClean="0">
                <a:solidFill>
                  <a:schemeClr val="accent2"/>
                </a:solidFill>
              </a:rPr>
              <a:t>true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to </a:t>
            </a:r>
            <a:r>
              <a:rPr lang="en-US" dirty="0"/>
              <a:t>place the variable in the first operand </a:t>
            </a:r>
            <a:r>
              <a:rPr lang="en-US" dirty="0" smtClean="0"/>
              <a:t>location; value or expression in </a:t>
            </a:r>
            <a:r>
              <a:rPr lang="en-US" dirty="0"/>
              <a:t>the second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Be careful comparing floating-point variables</a:t>
            </a:r>
          </a:p>
          <a:p>
            <a:pPr lvl="1"/>
            <a:r>
              <a:rPr lang="en-US" dirty="0" smtClean="0"/>
              <a:t>Unpredictable results</a:t>
            </a:r>
          </a:p>
          <a:p>
            <a:r>
              <a:rPr lang="en-US" dirty="0" smtClean="0"/>
              <a:t>= =  and != are overloaded</a:t>
            </a:r>
          </a:p>
          <a:p>
            <a:pPr lvl="1"/>
            <a:r>
              <a:rPr lang="en-US" dirty="0" smtClean="0"/>
              <a:t>Strings compared different from integral values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98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13665</TotalTime>
  <Words>3769</Words>
  <Application>Microsoft Office PowerPoint</Application>
  <PresentationFormat>On-screen Show (4:3)</PresentationFormat>
  <Paragraphs>852</Paragraphs>
  <Slides>74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Default Design</vt:lpstr>
      <vt:lpstr>1_Default Design</vt:lpstr>
      <vt:lpstr>5</vt:lpstr>
      <vt:lpstr>Chapter Objectives</vt:lpstr>
      <vt:lpstr>Chapter Objectives (continued)</vt:lpstr>
      <vt:lpstr>Basic Programming Constructs </vt:lpstr>
      <vt:lpstr>Making Decisions</vt:lpstr>
      <vt:lpstr>Boolean Results and Bool Data Types</vt:lpstr>
      <vt:lpstr>Conditional Expressions</vt:lpstr>
      <vt:lpstr>Equality, Relational and Logical Tests</vt:lpstr>
      <vt:lpstr>Equality Operators</vt:lpstr>
      <vt:lpstr>Equality, Relational and Logical Tests</vt:lpstr>
      <vt:lpstr>Relational Test</vt:lpstr>
      <vt:lpstr>Relational Test</vt:lpstr>
      <vt:lpstr>Relational Tests</vt:lpstr>
      <vt:lpstr>Relational Tests</vt:lpstr>
      <vt:lpstr>Logical Operators</vt:lpstr>
      <vt:lpstr>Logical Operators</vt:lpstr>
      <vt:lpstr>Logical Operators</vt:lpstr>
      <vt:lpstr>Short-Circuit Evaluation</vt:lpstr>
      <vt:lpstr>Short-Circuit Evaluation</vt:lpstr>
      <vt:lpstr>Boolean Data Types</vt:lpstr>
      <vt:lpstr>if...else Selection Statements </vt:lpstr>
      <vt:lpstr>One-Way Selection Statement</vt:lpstr>
      <vt:lpstr>One-Way if Statement</vt:lpstr>
      <vt:lpstr>One-Way if Selection Statement Example</vt:lpstr>
      <vt:lpstr>Slide 25</vt:lpstr>
      <vt:lpstr>Output from BonusCalculator</vt:lpstr>
      <vt:lpstr>One-Way if Selection Statement</vt:lpstr>
      <vt:lpstr>Two-Way Selection Statement</vt:lpstr>
      <vt:lpstr>Two-Way Selection Statement (continued)</vt:lpstr>
      <vt:lpstr>Two-Way if…else Selection Statement Example</vt:lpstr>
      <vt:lpstr>TryParse( ) Method</vt:lpstr>
      <vt:lpstr>TryParse( ) Method</vt:lpstr>
      <vt:lpstr>TryParse( ) Method</vt:lpstr>
      <vt:lpstr>Two-way if…else </vt:lpstr>
      <vt:lpstr>Alternative Solution</vt:lpstr>
      <vt:lpstr>Nested if…else Statement </vt:lpstr>
      <vt:lpstr>Nested if…else Statement (continued)</vt:lpstr>
      <vt:lpstr>Nested if…else Statement (continued)</vt:lpstr>
      <vt:lpstr>Matching up Else and If Clauses</vt:lpstr>
      <vt:lpstr>Matching up Else and If Clauses</vt:lpstr>
      <vt:lpstr>Nested if…else Statement</vt:lpstr>
      <vt:lpstr>Nested if…else Statement</vt:lpstr>
      <vt:lpstr>Nested if…else Statement</vt:lpstr>
      <vt:lpstr>Switch Statement</vt:lpstr>
      <vt:lpstr>Switch Selection Statements </vt:lpstr>
      <vt:lpstr>Switch Statements General Form </vt:lpstr>
      <vt:lpstr>Switch Statement Example</vt:lpstr>
      <vt:lpstr>Slide 48</vt:lpstr>
      <vt:lpstr>Switch Statements</vt:lpstr>
      <vt:lpstr>Switch Statement</vt:lpstr>
      <vt:lpstr>Switch Statements (continued)</vt:lpstr>
      <vt:lpstr>Ternary Operator ? : </vt:lpstr>
      <vt:lpstr>Order of Operations</vt:lpstr>
      <vt:lpstr>Order of Operations (continued)</vt:lpstr>
      <vt:lpstr>Order of Operations (continued)</vt:lpstr>
      <vt:lpstr>SpeedingTicket Application</vt:lpstr>
      <vt:lpstr>Data for the SpeedingTicket Example</vt:lpstr>
      <vt:lpstr>Data for the SpeedingTicket Example</vt:lpstr>
      <vt:lpstr>SpeedingTicket Example</vt:lpstr>
      <vt:lpstr>SpeedingTicket Example (continued)</vt:lpstr>
      <vt:lpstr>SpeedingTicket Example (continued) </vt:lpstr>
      <vt:lpstr>SpeedingTicket Example (continued)</vt:lpstr>
      <vt:lpstr>SpeedingTicket Example (continued)</vt:lpstr>
      <vt:lpstr>Slide 64</vt:lpstr>
      <vt:lpstr>Slide 65</vt:lpstr>
      <vt:lpstr>Slide 66</vt:lpstr>
      <vt:lpstr>Slide 67</vt:lpstr>
      <vt:lpstr>Slide 68</vt:lpstr>
      <vt:lpstr>Slide 69</vt:lpstr>
      <vt:lpstr>SpeedingTicket Example (continued)</vt:lpstr>
      <vt:lpstr>Coding Standards</vt:lpstr>
      <vt:lpstr>Resources</vt:lpstr>
      <vt:lpstr>Chapter Summary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Aimee Poirier</cp:lastModifiedBy>
  <cp:revision>247</cp:revision>
  <dcterms:created xsi:type="dcterms:W3CDTF">2002-11-15T07:59:11Z</dcterms:created>
  <dcterms:modified xsi:type="dcterms:W3CDTF">2013-04-04T21:02:12Z</dcterms:modified>
</cp:coreProperties>
</file>