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5" r:id="rId2"/>
  </p:sldMasterIdLst>
  <p:notesMasterIdLst>
    <p:notesMasterId r:id="rId85"/>
  </p:notesMasterIdLst>
  <p:sldIdLst>
    <p:sldId id="635" r:id="rId3"/>
    <p:sldId id="348" r:id="rId4"/>
    <p:sldId id="489" r:id="rId5"/>
    <p:sldId id="615" r:id="rId6"/>
    <p:sldId id="388" r:id="rId7"/>
    <p:sldId id="591" r:id="rId8"/>
    <p:sldId id="592" r:id="rId9"/>
    <p:sldId id="562" r:id="rId10"/>
    <p:sldId id="616" r:id="rId11"/>
    <p:sldId id="590" r:id="rId12"/>
    <p:sldId id="637" r:id="rId13"/>
    <p:sldId id="638" r:id="rId14"/>
    <p:sldId id="639" r:id="rId15"/>
    <p:sldId id="450" r:id="rId16"/>
    <p:sldId id="593" r:id="rId17"/>
    <p:sldId id="563" r:id="rId18"/>
    <p:sldId id="617" r:id="rId19"/>
    <p:sldId id="618" r:id="rId20"/>
    <p:sldId id="498" r:id="rId21"/>
    <p:sldId id="619" r:id="rId22"/>
    <p:sldId id="620" r:id="rId23"/>
    <p:sldId id="564" r:id="rId24"/>
    <p:sldId id="569" r:id="rId25"/>
    <p:sldId id="621" r:id="rId26"/>
    <p:sldId id="632" r:id="rId27"/>
    <p:sldId id="622" r:id="rId28"/>
    <p:sldId id="623" r:id="rId29"/>
    <p:sldId id="594" r:id="rId30"/>
    <p:sldId id="636" r:id="rId31"/>
    <p:sldId id="640" r:id="rId32"/>
    <p:sldId id="596" r:id="rId33"/>
    <p:sldId id="598" r:id="rId34"/>
    <p:sldId id="595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48" r:id="rId43"/>
    <p:sldId id="649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665" r:id="rId60"/>
    <p:sldId id="666" r:id="rId61"/>
    <p:sldId id="667" r:id="rId62"/>
    <p:sldId id="668" r:id="rId63"/>
    <p:sldId id="669" r:id="rId64"/>
    <p:sldId id="670" r:id="rId65"/>
    <p:sldId id="671" r:id="rId66"/>
    <p:sldId id="672" r:id="rId67"/>
    <p:sldId id="673" r:id="rId68"/>
    <p:sldId id="674" r:id="rId69"/>
    <p:sldId id="675" r:id="rId70"/>
    <p:sldId id="676" r:id="rId71"/>
    <p:sldId id="677" r:id="rId72"/>
    <p:sldId id="678" r:id="rId73"/>
    <p:sldId id="679" r:id="rId74"/>
    <p:sldId id="680" r:id="rId75"/>
    <p:sldId id="681" r:id="rId76"/>
    <p:sldId id="682" r:id="rId77"/>
    <p:sldId id="683" r:id="rId78"/>
    <p:sldId id="684" r:id="rId79"/>
    <p:sldId id="685" r:id="rId80"/>
    <p:sldId id="686" r:id="rId81"/>
    <p:sldId id="687" r:id="rId82"/>
    <p:sldId id="688" r:id="rId83"/>
    <p:sldId id="689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6633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7661" autoAdjust="0"/>
    <p:restoredTop sz="99821" autoAdjust="0"/>
  </p:normalViewPr>
  <p:slideViewPr>
    <p:cSldViewPr>
      <p:cViewPr varScale="1">
        <p:scale>
          <a:sx n="78" d="100"/>
          <a:sy n="7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E205F28E-7C59-4B47-BCB0-E12A11503E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26545F-4ECD-408A-BB9C-6770CAC0F997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B43E9A-CAB0-4461-8A0C-AFDD858532C8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BE67D8-DA16-4C75-AF72-A0F91ED1467D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38AAFF-DD0C-4871-ABC4-00E3410C141B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E95E2B-090A-45DF-A258-B8BF4C893935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4E2EB0-5F20-4F7E-A886-700C518DC211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1D9C78-0122-4D3B-B899-0538240DCF61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A8078E0-32AF-4821-BC9D-1414DC988A06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796068-985E-48BA-9296-496438429BC9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D46E3C-6E53-4D01-A1B9-940ACF62691A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A6EFD1-D81B-4987-8DA3-633A9760A093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9853BB-A5E8-4C90-B0CF-9C93CB69059A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5F7A54-335B-4F3B-9DEA-50883BA3C701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B874BA-84AD-48A4-8242-0BDB7EF80B23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813892-6283-4FF3-B568-356357EB6E9A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A262CB-0A6A-44D7-86E2-9F8A00903360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FFAE9C-4FAA-4375-82CF-9961AB0B0B80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9AB7FF-B278-4DE8-A1B3-B8532A738B3B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59F276-931B-4233-9E63-13552559E64E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DB8328-6EFB-4318-812D-FE2067A24BFC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43DC97-A0B8-41EC-9725-1DD5F63FA833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40DE7C-B408-4F75-8D69-49E82440C8BB}" type="slidenum">
              <a:rPr lang="en-US" smtClean="0">
                <a:solidFill>
                  <a:prstClr val="black"/>
                </a:solidFill>
              </a:rPr>
              <a:pPr eaLnBrk="1" hangingPunct="1"/>
              <a:t>34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D87DE1-9DC1-410A-AEBB-F83B810EA6BD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569C9D-E649-4EC1-A724-E0376BC77CDC}" type="slidenum">
              <a:rPr lang="en-US" smtClean="0">
                <a:solidFill>
                  <a:prstClr val="black"/>
                </a:solidFill>
              </a:rPr>
              <a:pPr eaLnBrk="1" hangingPunct="1"/>
              <a:t>35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313284-0498-446A-BA9A-76E4C2753E9F}" type="slidenum">
              <a:rPr lang="en-US" smtClean="0">
                <a:solidFill>
                  <a:prstClr val="black"/>
                </a:solidFill>
              </a:rPr>
              <a:pPr eaLnBrk="1" hangingPunct="1"/>
              <a:t>36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D04FC8-3580-4043-992D-74057BFD0CE3}" type="slidenum">
              <a:rPr lang="en-US" smtClean="0">
                <a:solidFill>
                  <a:prstClr val="black"/>
                </a:solidFill>
              </a:rPr>
              <a:pPr eaLnBrk="1" hangingPunct="1"/>
              <a:t>37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1D1464-8DA4-4EFE-88BA-27ACD818A3AB}" type="slidenum">
              <a:rPr lang="en-US" smtClean="0">
                <a:solidFill>
                  <a:prstClr val="black"/>
                </a:solidFill>
              </a:rPr>
              <a:pPr eaLnBrk="1" hangingPunct="1"/>
              <a:t>39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C3F5F4-DE80-44DA-B81B-D2CEF19E0BAD}" type="slidenum">
              <a:rPr lang="en-US" smtClean="0">
                <a:solidFill>
                  <a:prstClr val="black"/>
                </a:solidFill>
              </a:rPr>
              <a:pPr eaLnBrk="1" hangingPunct="1"/>
              <a:t>41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25BFD1-93A6-4AD6-8895-6807F253A2E3}" type="slidenum">
              <a:rPr lang="en-US" smtClean="0">
                <a:solidFill>
                  <a:prstClr val="black"/>
                </a:solidFill>
              </a:rPr>
              <a:pPr eaLnBrk="1" hangingPunct="1"/>
              <a:t>42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BAA85D-6B5F-43A8-B5A7-6B9BAD150A3C}" type="slidenum">
              <a:rPr lang="en-US" smtClean="0">
                <a:solidFill>
                  <a:prstClr val="black"/>
                </a:solidFill>
              </a:rPr>
              <a:pPr eaLnBrk="1" hangingPunct="1"/>
              <a:t>43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A94861-8E99-40E3-962D-A07D93A4E58B}" type="slidenum">
              <a:rPr lang="en-US" smtClean="0">
                <a:solidFill>
                  <a:prstClr val="black"/>
                </a:solidFill>
              </a:rPr>
              <a:pPr eaLnBrk="1" hangingPunct="1"/>
              <a:t>44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2DFEDD-4D94-4E75-91F9-357A923C4264}" type="slidenum">
              <a:rPr lang="en-US" smtClean="0">
                <a:solidFill>
                  <a:prstClr val="black"/>
                </a:solidFill>
              </a:rPr>
              <a:pPr eaLnBrk="1" hangingPunct="1"/>
              <a:t>45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C28087-BC4F-4E8D-B9B2-4E106F004FF4}" type="slidenum">
              <a:rPr lang="en-US" smtClean="0">
                <a:solidFill>
                  <a:prstClr val="black"/>
                </a:solidFill>
              </a:rPr>
              <a:pPr eaLnBrk="1" hangingPunct="1"/>
              <a:t>46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442216-E042-4CE7-932F-C5D5FBF640F5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F9A03B-A0AA-4F6B-9A32-F88D31065CF1}" type="slidenum">
              <a:rPr lang="en-US" smtClean="0">
                <a:solidFill>
                  <a:prstClr val="black"/>
                </a:solidFill>
              </a:rPr>
              <a:pPr eaLnBrk="1" hangingPunct="1"/>
              <a:t>48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F9A03B-A0AA-4F6B-9A32-F88D31065CF1}" type="slidenum">
              <a:rPr lang="en-US" smtClean="0">
                <a:solidFill>
                  <a:prstClr val="black"/>
                </a:solidFill>
              </a:rPr>
              <a:pPr eaLnBrk="1" hangingPunct="1"/>
              <a:t>49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D30168-FD73-45F3-88A0-B22B728FF91E}" type="slidenum">
              <a:rPr lang="en-US" smtClean="0">
                <a:solidFill>
                  <a:prstClr val="black"/>
                </a:solidFill>
              </a:rPr>
              <a:pPr eaLnBrk="1" hangingPunct="1"/>
              <a:t>52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D9A439-5F3F-4EE7-A72A-F1B5FF9BCA97}" type="slidenum">
              <a:rPr lang="en-US" smtClean="0">
                <a:solidFill>
                  <a:prstClr val="black"/>
                </a:solidFill>
              </a:rPr>
              <a:pPr eaLnBrk="1" hangingPunct="1"/>
              <a:t>53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A8770B-890E-4B8C-8BF7-F6FF7C972F8F}" type="slidenum">
              <a:rPr lang="en-US" smtClean="0">
                <a:solidFill>
                  <a:prstClr val="black"/>
                </a:solidFill>
              </a:rPr>
              <a:pPr eaLnBrk="1" hangingPunct="1"/>
              <a:t>54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8BBE3F-FC5F-4A6A-A8D1-249D21428763}" type="slidenum">
              <a:rPr lang="en-US" smtClean="0">
                <a:solidFill>
                  <a:prstClr val="black"/>
                </a:solidFill>
              </a:rPr>
              <a:pPr eaLnBrk="1" hangingPunct="1"/>
              <a:t>57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8B8B37-DD3E-4C07-8D55-89A4BF567F91}" type="slidenum">
              <a:rPr lang="en-US" smtClean="0">
                <a:solidFill>
                  <a:prstClr val="black"/>
                </a:solidFill>
              </a:rPr>
              <a:pPr eaLnBrk="1" hangingPunct="1"/>
              <a:t>58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2F4449-B45E-4538-81C7-A6DE89DBB9F2}" type="slidenum">
              <a:rPr lang="en-US" smtClean="0">
                <a:solidFill>
                  <a:prstClr val="black"/>
                </a:solidFill>
              </a:rPr>
              <a:pPr eaLnBrk="1" hangingPunct="1"/>
              <a:t>59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91754F-1E7B-4AD2-BAF3-A1CFB6FB1D91}" type="slidenum">
              <a:rPr lang="en-US" smtClean="0">
                <a:solidFill>
                  <a:prstClr val="black"/>
                </a:solidFill>
              </a:rPr>
              <a:pPr eaLnBrk="1" hangingPunct="1"/>
              <a:t>61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65D507-B128-44CA-B7EF-D3A94F669D2F}" type="slidenum">
              <a:rPr lang="en-US" smtClean="0">
                <a:solidFill>
                  <a:prstClr val="black"/>
                </a:solidFill>
              </a:rPr>
              <a:pPr eaLnBrk="1" hangingPunct="1"/>
              <a:t>62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0C2E57-A443-4428-9EC7-2AC8D67DBD51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872EC4-E24F-41D6-AD69-3AE2DBE940D4}" type="slidenum">
              <a:rPr lang="en-US" smtClean="0">
                <a:solidFill>
                  <a:prstClr val="black"/>
                </a:solidFill>
              </a:rPr>
              <a:pPr eaLnBrk="1" hangingPunct="1"/>
              <a:t>63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3677658-60F5-4B98-8747-6232A1506857}" type="slidenum">
              <a:rPr lang="en-US" smtClean="0">
                <a:solidFill>
                  <a:prstClr val="black"/>
                </a:solidFill>
              </a:rPr>
              <a:pPr eaLnBrk="1" hangingPunct="1"/>
              <a:t>64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70591D-28B8-45AD-BC05-CD30C4054103}" type="slidenum">
              <a:rPr lang="en-US" smtClean="0">
                <a:solidFill>
                  <a:prstClr val="black"/>
                </a:solidFill>
              </a:rPr>
              <a:pPr eaLnBrk="1" hangingPunct="1"/>
              <a:t>65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B4A562-5954-425E-B946-7C1C281028E8}" type="slidenum">
              <a:rPr lang="en-US" smtClean="0">
                <a:solidFill>
                  <a:prstClr val="black"/>
                </a:solidFill>
              </a:rPr>
              <a:pPr eaLnBrk="1" hangingPunct="1"/>
              <a:t>66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B0037F-7880-4899-852F-3F7C3CAB5E33}" type="slidenum">
              <a:rPr lang="en-US" smtClean="0">
                <a:solidFill>
                  <a:prstClr val="black"/>
                </a:solidFill>
              </a:rPr>
              <a:pPr eaLnBrk="1" hangingPunct="1"/>
              <a:t>67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5D0B4B-D8E3-43EF-8948-C7D14D6151B1}" type="slidenum">
              <a:rPr lang="en-US" smtClean="0">
                <a:solidFill>
                  <a:prstClr val="black"/>
                </a:solidFill>
              </a:rPr>
              <a:pPr eaLnBrk="1" hangingPunct="1"/>
              <a:t>68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CC1A28-0A6D-46A7-94B6-5C6F52B6E0F4}" type="slidenum">
              <a:rPr lang="en-US" smtClean="0">
                <a:solidFill>
                  <a:prstClr val="black"/>
                </a:solidFill>
              </a:rPr>
              <a:pPr eaLnBrk="1" hangingPunct="1"/>
              <a:t>69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C47BF0-C3E2-4156-AD9B-37B6E0BFF918}" type="slidenum">
              <a:rPr lang="en-US" smtClean="0">
                <a:solidFill>
                  <a:prstClr val="black"/>
                </a:solidFill>
              </a:rPr>
              <a:pPr eaLnBrk="1" hangingPunct="1"/>
              <a:t>70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B8F908-2811-48F4-A5C0-BF12BBB0A807}" type="slidenum">
              <a:rPr lang="en-US" smtClean="0">
                <a:solidFill>
                  <a:prstClr val="black"/>
                </a:solidFill>
              </a:rPr>
              <a:pPr eaLnBrk="1" hangingPunct="1"/>
              <a:t>71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5AD0CE-F412-4285-BCFB-BFA21EB85B90}" type="slidenum">
              <a:rPr lang="en-US" smtClean="0">
                <a:solidFill>
                  <a:prstClr val="black"/>
                </a:solidFill>
              </a:rPr>
              <a:pPr eaLnBrk="1" hangingPunct="1"/>
              <a:t>72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A95912-0E62-4889-A43E-3502B07C4789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2DB0D7-1D67-4440-87F3-4E2074B1F0AF}" type="slidenum">
              <a:rPr lang="en-US" smtClean="0">
                <a:solidFill>
                  <a:prstClr val="black"/>
                </a:solidFill>
              </a:rPr>
              <a:pPr eaLnBrk="1" hangingPunct="1"/>
              <a:t>73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D11FDC-83C8-4D56-B68A-25329A3D6F98}" type="slidenum">
              <a:rPr lang="en-US" smtClean="0">
                <a:solidFill>
                  <a:prstClr val="black"/>
                </a:solidFill>
              </a:rPr>
              <a:pPr eaLnBrk="1" hangingPunct="1"/>
              <a:t>74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C8A364-CDE4-4A4D-A8CA-541DD284A922}" type="slidenum">
              <a:rPr lang="en-US" smtClean="0">
                <a:solidFill>
                  <a:prstClr val="black"/>
                </a:solidFill>
              </a:rPr>
              <a:pPr eaLnBrk="1" hangingPunct="1"/>
              <a:t>75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AAC2F2-7535-4515-9B84-4A8B810C46B6}" type="slidenum">
              <a:rPr lang="en-US" smtClean="0">
                <a:solidFill>
                  <a:prstClr val="black"/>
                </a:solidFill>
              </a:rPr>
              <a:pPr eaLnBrk="1" hangingPunct="1"/>
              <a:t>76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2AAC2F2-7535-4515-9B84-4A8B810C46B6}" type="slidenum">
              <a:rPr lang="en-US" smtClean="0">
                <a:solidFill>
                  <a:prstClr val="black"/>
                </a:solidFill>
              </a:rPr>
              <a:pPr eaLnBrk="1" hangingPunct="1"/>
              <a:t>77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8FB0D3-76C9-42BA-8247-9A5B76B77EEA}" type="slidenum">
              <a:rPr lang="en-US" smtClean="0">
                <a:solidFill>
                  <a:prstClr val="black"/>
                </a:solidFill>
              </a:rPr>
              <a:pPr eaLnBrk="1" hangingPunct="1"/>
              <a:t>81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DE2FDC-0E5F-4B07-BD67-7649FBB13270}" type="slidenum">
              <a:rPr lang="en-US" smtClean="0">
                <a:solidFill>
                  <a:prstClr val="black"/>
                </a:solidFill>
              </a:rPr>
              <a:pPr eaLnBrk="1" hangingPunct="1"/>
              <a:t>82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B4301A-5E77-4FEF-BA56-D8AA1D21D73E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04E143-7BFC-4E77-9CC3-B080CA6B79C4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86E5BF-249A-4DB9-AF2F-121746B4F1E2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55FEF-88A6-487A-A48B-FAF8C3410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657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A3CA2-9136-4205-9155-2E0581C403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3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85B2-F219-467F-ACF2-87961ED472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296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F22AA-3EA3-4246-8FF3-B8EC0FA68C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213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23DC9-3EB2-45F7-88DD-3DD3E60FC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329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6F51-EDEE-4077-A58A-72D7122765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6089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6F19C-A693-4D80-A6B4-1AB7C90911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EE379-5CF8-4619-8F80-994E9B6193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6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6D77-C8AC-42B8-9A9B-3CE0D5C7D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48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4E616-D02C-4986-914E-8E22B559C6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274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45DD8-9E6A-4C75-9CC5-9F8C67D331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6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DC97C-7612-4B31-A8C0-DEE9A9C517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4301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25B89-314A-4979-8924-D1C2C9A06D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2935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67A7F-8302-4671-9A3B-0EF5817213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927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AD71B-0465-4CC1-9DC3-89DEC560DF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19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2B50-C209-4A4D-B10C-38437E34B8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987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C44E1-7855-465F-B793-FB35393F77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641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300B-3A5F-4A5E-930E-E8AAB45D9B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63638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7E6A-62B1-49D7-B2A2-FC3E9F6B31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8454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BE35D-FB54-437B-BD2A-F9B1D9BE7C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9502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9CEDE-4955-49AF-AA87-03B0C5EF16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42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E0C8D-B23B-419B-8E3A-8682521D4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85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12601-1C05-48A6-B720-D877CB05A0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524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4DF1-7EF5-4C64-A7F9-70F61B51A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74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F2964-C3AE-4220-B37E-1CF120D0D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606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8546-887A-4940-B1CC-C518971BD4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76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C4A7F-94BA-4CA3-A47F-154D658BD8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69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96988-D47C-49B0-BB7E-3A73CF498F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8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73D93E4B-812B-4F07-A1A4-85DB28223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CE47CA70-A6A8-4544-87F3-2E07B1A3A9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159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-station.com/Tutorials/Lesson04.aspx" TargetMode="External"/><Relationship Id="rId2" Type="http://schemas.openxmlformats.org/officeDocument/2006/relationships/hyperlink" Target="http://csharp.net-tutorials.com/basics/loops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www.dotnetperls.com/loop" TargetMode="External"/><Relationship Id="rId4" Type="http://schemas.openxmlformats.org/officeDocument/2006/relationships/hyperlink" Target="http://www.homeandlearn.co.uk/csharp/csharp_s3p5.html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C75D3A-D05F-4BBE-96B3-C18CF108B4EF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0" y="5686"/>
            <a:ext cx="4191000" cy="6910987"/>
          </a:xfrm>
          <a:prstGeom prst="rect">
            <a:avLst/>
          </a:prstGeom>
        </p:spPr>
      </p:pic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dirty="0" smtClean="0"/>
              <a:t>Repeating Instructions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3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80DC60-32E4-4B2D-ACAB-1F86076D5491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Counter-Controlled Loop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5605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Careful though must focus on how the loop will end with normal termination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Common problem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z="2600" dirty="0" smtClean="0"/>
              <a:t>Off-by-one error 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 smtClean="0"/>
              <a:t>Loop body not executed for the last value OR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 smtClean="0"/>
              <a:t>Loop body executed one too many times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endParaRPr lang="en-US" sz="2200" dirty="0" smtClean="0"/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Counter-Controlled Loop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modify previous example and let user input first and/or last values to be summed</a:t>
            </a:r>
          </a:p>
          <a:p>
            <a:pPr marL="0" indent="0">
              <a:buNone/>
            </a:pPr>
            <a:r>
              <a:rPr lang="en-US" sz="1800" dirty="0"/>
              <a:t>Console.Write("Enter the beginning value: ");</a:t>
            </a:r>
          </a:p>
          <a:p>
            <a:pPr marL="0" indent="0">
              <a:buNone/>
            </a:pPr>
            <a:r>
              <a:rPr lang="en-US" sz="1800" dirty="0"/>
              <a:t>inValue = Console.ReadLine();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/>
              <a:t>.TryParse(inValue, </a:t>
            </a:r>
            <a:r>
              <a:rPr lang="en-US" sz="1800" dirty="0">
                <a:solidFill>
                  <a:schemeClr val="accent2"/>
                </a:solidFill>
              </a:rPr>
              <a:t>out</a:t>
            </a:r>
            <a:r>
              <a:rPr lang="en-US" sz="1800" dirty="0"/>
              <a:t> startValue) == </a:t>
            </a:r>
            <a:r>
              <a:rPr lang="en-US" sz="1800" dirty="0">
                <a:solidFill>
                  <a:schemeClr val="accent2"/>
                </a:solidFill>
              </a:rPr>
              <a:t>false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   Console.WriteLine</a:t>
            </a:r>
            <a:r>
              <a:rPr lang="en-US" sz="1800" dirty="0"/>
              <a:t>("Invalid input - 0 recorded for start value</a:t>
            </a:r>
            <a:r>
              <a:rPr lang="en-US" sz="1800" dirty="0" smtClean="0"/>
              <a:t>");</a:t>
            </a:r>
          </a:p>
          <a:p>
            <a:pPr marL="0" indent="0">
              <a:buNone/>
            </a:pPr>
            <a:r>
              <a:rPr lang="en-US" sz="1800" dirty="0"/>
              <a:t>Console.Write("Enter the last value: ");</a:t>
            </a:r>
          </a:p>
          <a:p>
            <a:pPr marL="0" indent="0">
              <a:buNone/>
            </a:pPr>
            <a:r>
              <a:rPr lang="en-US" sz="1800" dirty="0"/>
              <a:t>inValue = Console.ReadLine();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/>
              <a:t>.TryParse(inValue, </a:t>
            </a:r>
            <a:r>
              <a:rPr lang="en-US" sz="1800" dirty="0">
                <a:solidFill>
                  <a:schemeClr val="accent2"/>
                </a:solidFill>
              </a:rPr>
              <a:t>out</a:t>
            </a:r>
            <a:r>
              <a:rPr lang="en-US" sz="1800" dirty="0"/>
              <a:t> endValue) == </a:t>
            </a:r>
            <a:r>
              <a:rPr lang="en-US" sz="1800" dirty="0">
                <a:solidFill>
                  <a:schemeClr val="accent2"/>
                </a:solidFill>
              </a:rPr>
              <a:t>false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Console.WriteLine("Invalid input - 0 recorded for end value");</a:t>
            </a: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while</a:t>
            </a:r>
            <a:r>
              <a:rPr lang="en-US" sz="1800" dirty="0"/>
              <a:t> (startValue &lt; endValue + 1)</a:t>
            </a:r>
          </a:p>
          <a:p>
            <a:pPr marL="800100" lvl="2" indent="0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BDC97C-7612-4B31-A8C0-DEE9A9C5175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533400" y="5502322"/>
            <a:ext cx="3657600" cy="517478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5105400" y="5581934"/>
            <a:ext cx="3200400" cy="895066"/>
          </a:xfrm>
          <a:prstGeom prst="wedgeEllipseCallout">
            <a:avLst>
              <a:gd name="adj1" fmla="val -77291"/>
              <a:gd name="adj2" fmla="val -3295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Last number </a:t>
            </a:r>
            <a:r>
              <a:rPr lang="en-US" dirty="0"/>
              <a:t>should be added to </a:t>
            </a:r>
            <a:r>
              <a:rPr lang="en-US" dirty="0" smtClean="0"/>
              <a:t>the total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365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Counter-Controlled Loop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while</a:t>
            </a:r>
            <a:r>
              <a:rPr lang="en-US" dirty="0"/>
              <a:t> (startValue &lt; endValue + 1)</a:t>
            </a:r>
          </a:p>
          <a:p>
            <a:pPr lvl="1"/>
            <a:r>
              <a:rPr lang="en-US" dirty="0" smtClean="0"/>
              <a:t>What happens when user enters value for startValue that is larger than endValue?</a:t>
            </a:r>
          </a:p>
          <a:p>
            <a:pPr lvl="1"/>
            <a:r>
              <a:rPr lang="en-US" dirty="0"/>
              <a:t>What happens when user enters value for startValue that is </a:t>
            </a:r>
            <a:r>
              <a:rPr lang="en-US" dirty="0" smtClean="0"/>
              <a:t>equal to endValue?</a:t>
            </a:r>
          </a:p>
          <a:p>
            <a:pPr lvl="1"/>
            <a:r>
              <a:rPr lang="en-US" dirty="0"/>
              <a:t>What happens when user enters value </a:t>
            </a:r>
            <a:r>
              <a:rPr lang="en-US" dirty="0" smtClean="0"/>
              <a:t>an alphabetic character for </a:t>
            </a:r>
            <a:r>
              <a:rPr lang="en-US" dirty="0"/>
              <a:t>startValue </a:t>
            </a:r>
            <a:r>
              <a:rPr lang="en-US" dirty="0" smtClean="0"/>
              <a:t>or </a:t>
            </a:r>
            <a:r>
              <a:rPr lang="en-US" dirty="0"/>
              <a:t>endValue?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BDC97C-7612-4B31-A8C0-DEE9A9C5175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9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Counter-Controlled Loop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BDC97C-7612-4B31-A8C0-DEE9A9C517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863934"/>
            <a:ext cx="7315200" cy="4029931"/>
          </a:xfrm>
          <a:prstGeom prst="rect">
            <a:avLst/>
          </a:prstGeom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93055" y="5867400"/>
            <a:ext cx="8293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</a:t>
            </a:r>
            <a:r>
              <a:rPr lang="en-US" sz="2400" b="1" dirty="0" smtClean="0"/>
              <a:t>6-2  </a:t>
            </a:r>
            <a:r>
              <a:rPr lang="en-US" sz="2400" dirty="0" smtClean="0"/>
              <a:t>Example of output from user-entered loop boundaries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954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930C6C-5B96-4904-8A33-0DEC850C8B10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Sentinel-Controlled Loop</a:t>
            </a:r>
          </a:p>
        </p:txBody>
      </p:sp>
      <p:sp>
        <p:nvSpPr>
          <p:cNvPr id="2662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Exact number of times loop body should execute is not known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Often used for inputting data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Prime read on outside of loop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Also referred to as indefinite loops 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Select a sentinel value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Extreme value or dummy value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Sentinel value used as operand in conditional expression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/>
              <a:t>Tells user what value to type to end loop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FE92A3-C1DF-4A0A-94FD-D25FFD6FA7CE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Sentinel-Controlled Loop Example</a:t>
            </a:r>
          </a:p>
        </p:txBody>
      </p:sp>
      <p:sp>
        <p:nvSpPr>
          <p:cNvPr id="2765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/* InputValuesLoop.cs       Author: Doyle         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{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/>
              <a:t> inValue = "";  </a:t>
            </a:r>
            <a:r>
              <a:rPr lang="en-US" sz="2200" dirty="0" smtClean="0">
                <a:solidFill>
                  <a:srgbClr val="339966"/>
                </a:solidFill>
              </a:rPr>
              <a:t>//Initialized to empty body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Console.Write("This program will let you enter value after value.");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Console.WriteLine("To Stop, enter = -99");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while</a:t>
            </a:r>
            <a:r>
              <a:rPr lang="en-US" sz="2200" dirty="0" smtClean="0"/>
              <a:t> (inValue!= "-99")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Console.WriteLine("Enter value (-99 to exit)");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inValue = Console.ReadLine();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}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	</a:t>
            </a:r>
            <a:r>
              <a:rPr lang="en-US" sz="2200" dirty="0" smtClean="0"/>
              <a:t>Console.ReadKey( );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BCA7B7-F124-4CEB-92A5-9BA28908E285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Sentinel-Controlled Loop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867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Useful for loops that process data stored in a file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z="2600" dirty="0" smtClean="0"/>
              <a:t>Sentinel is placed as last entry in file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z="2600" dirty="0" smtClean="0"/>
              <a:t>Conditional expression must match selected sentinel value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DA2BEF-56BE-4205-A26E-7D3476AE5A91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Sentinel-Controlled Loop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/* PrimeRead.cs       Author: Doyle            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/>
              <a:t> inValue = "";   </a:t>
            </a:r>
            <a:r>
              <a:rPr lang="en-US" sz="2200" dirty="0" smtClean="0">
                <a:solidFill>
                  <a:srgbClr val="339966"/>
                </a:solidFill>
              </a:rPr>
              <a:t>//Initialized to null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 sum = 0,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intValue;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Console.Write("This program will let you enter");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Console.Write(" value after value. To Stop, enter");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Console.WriteLine(" -99");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Console.WriteLine("Enter value (-99 to exit)");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inValue = Console.ReadLine();    </a:t>
            </a:r>
            <a:r>
              <a:rPr lang="en-US" sz="2200" dirty="0" smtClean="0">
                <a:solidFill>
                  <a:srgbClr val="339966"/>
                </a:solidFill>
              </a:rPr>
              <a:t>// Priming read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565E01-E742-4960-86BF-4E6A01CD6267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Sentinel-Controlled Loop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while</a:t>
            </a:r>
            <a:r>
              <a:rPr lang="en-US" sz="2200" dirty="0" smtClean="0"/>
              <a:t> (inValue!= "-99")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{</a:t>
            </a:r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000" dirty="0">
                <a:solidFill>
                  <a:schemeClr val="accent2"/>
                </a:solidFill>
              </a:rPr>
              <a:t>if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.TryParse(inValue, </a:t>
            </a:r>
            <a:r>
              <a:rPr lang="en-US" sz="2000" dirty="0">
                <a:solidFill>
                  <a:schemeClr val="accent2"/>
                </a:solidFill>
              </a:rPr>
              <a:t>out</a:t>
            </a:r>
            <a:r>
              <a:rPr lang="en-US" sz="2000" dirty="0"/>
              <a:t> intValue) ==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Console.WriteLine</a:t>
            </a:r>
            <a:r>
              <a:rPr lang="en-US" sz="2000" dirty="0"/>
              <a:t>("Invalid input - 0 stored in intValue");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sum += intValue;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Console.WriteLine("Enter value (-99 to exit)");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inValue = Console.ReadLine();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Console.WriteLine("Total values entered {0}", sum);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Console.ReadKey(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FF1471-68B3-4257-8013-94FB1F73419F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 Using Loops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Event-driven model 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600" dirty="0" smtClean="0"/>
              <a:t>Manages the interaction between user and GUI by handling repetition for you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Designed with graphical user interface (GUI) 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Predefined class called MessageBox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sz="2600" dirty="0" smtClean="0"/>
              <a:t>Used to display information to users through its Show( )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75BE9B-8C17-43F6-AF76-A31D2B3F00BE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Learn why programs use loops 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Write counter-, state-, and sentinel-controlled while loops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Examine the conditional expressions that make up a for loop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Be introduced to the foreach looping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D5FC26-ADDA-44A8-B6D0-957FBAEF414D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 Example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/* SquaredValues.cs                Author: Doyle         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using</a:t>
            </a:r>
            <a:r>
              <a:rPr lang="en-US" sz="22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using</a:t>
            </a:r>
            <a:r>
              <a:rPr lang="en-US" sz="2200" dirty="0" smtClean="0"/>
              <a:t> System.Windows.Forms;       </a:t>
            </a:r>
            <a:r>
              <a:rPr lang="en-US" sz="2200" dirty="0" smtClean="0">
                <a:solidFill>
                  <a:srgbClr val="339966"/>
                </a:solidFill>
              </a:rPr>
              <a:t>//Namespace for Windows Form class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namespace</a:t>
            </a:r>
            <a:r>
              <a:rPr lang="en-US" sz="2200" dirty="0" smtClean="0"/>
              <a:t> SquaredValues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class</a:t>
            </a:r>
            <a:r>
              <a:rPr lang="en-US" sz="2200" dirty="0" smtClean="0"/>
              <a:t> SquaredValues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{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 counter = 0;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/>
              <a:t> result ="";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8CF263-B19C-47BB-BA40-737B147E6190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4267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339966"/>
                </a:solidFill>
              </a:rPr>
              <a:t>/* SquaredValues.cs   - continued                          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   while</a:t>
            </a:r>
            <a:r>
              <a:rPr lang="en-US" sz="2200" dirty="0" smtClean="0"/>
              <a:t> (counter &lt; 10)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counter++;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result += " \t“+ counter  + " \t"        </a:t>
            </a:r>
            <a:r>
              <a:rPr lang="en-US" sz="2200" dirty="0" smtClean="0">
                <a:solidFill>
                  <a:srgbClr val="339966"/>
                </a:solidFill>
              </a:rPr>
              <a:t>// Notice use of += to build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+ Math.Pow(counter, 2) + "\n";  </a:t>
            </a:r>
            <a:r>
              <a:rPr lang="en-US" sz="2200" dirty="0" smtClean="0">
                <a:solidFill>
                  <a:srgbClr val="339966"/>
                </a:solidFill>
              </a:rPr>
              <a:t>// string for MessageBox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MessageBox.Show(result, “1 through 10 and their squares”);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Windows Applications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0D99F9-D3EE-48EE-B831-01A66B5C2ECF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Applications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4821" name="Rectangle 26"/>
          <p:cNvSpPr>
            <a:spLocks noChangeArrowheads="1"/>
          </p:cNvSpPr>
          <p:nvPr/>
        </p:nvSpPr>
        <p:spPr bwMode="auto">
          <a:xfrm>
            <a:off x="2251075" y="5710238"/>
            <a:ext cx="4988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6-3 </a:t>
            </a:r>
            <a:r>
              <a:rPr lang="en-US" sz="2400" b="1" dirty="0" smtClean="0"/>
              <a:t> </a:t>
            </a:r>
            <a:r>
              <a:rPr lang="en-US" sz="2400" dirty="0" smtClean="0"/>
              <a:t>MessageBox </a:t>
            </a:r>
            <a:r>
              <a:rPr lang="en-US" sz="2400" dirty="0"/>
              <a:t>dialog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1600199"/>
            <a:ext cx="2605260" cy="4115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347186-6E81-4DC7-95DB-12356A4C80A4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Applications</a:t>
            </a:r>
          </a:p>
        </p:txBody>
      </p:sp>
      <p:sp>
        <p:nvSpPr>
          <p:cNvPr id="3584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To use MessageBox class in console application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Add a reference to System.Windows.Forms.dll 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b="1" dirty="0" smtClean="0"/>
              <a:t>View</a:t>
            </a:r>
            <a:r>
              <a:rPr lang="en-US" dirty="0" smtClean="0"/>
              <a:t> &gt; </a:t>
            </a:r>
            <a:r>
              <a:rPr lang="en-US" b="1" dirty="0" smtClean="0"/>
              <a:t>Solutions Explorer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dirty="0" smtClean="0"/>
              <a:t>Right-click on the </a:t>
            </a:r>
            <a:r>
              <a:rPr lang="en-US" b="1" dirty="0" smtClean="0"/>
              <a:t>Reference</a:t>
            </a:r>
            <a:r>
              <a:rPr lang="en-US" dirty="0" smtClean="0"/>
              <a:t> folder</a:t>
            </a:r>
          </a:p>
          <a:p>
            <a:pPr lvl="3" eaLnBrk="1" hangingPunct="1">
              <a:spcBef>
                <a:spcPct val="60000"/>
              </a:spcBef>
            </a:pPr>
            <a:r>
              <a:rPr lang="en-US" sz="2400" b="1" dirty="0" smtClean="0"/>
              <a:t>Add Reference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Add using directive to System.Windows.Forms namespace in program</a:t>
            </a:r>
          </a:p>
          <a:p>
            <a:pPr lvl="2" eaLnBrk="1" hangingPunct="1">
              <a:spcBef>
                <a:spcPct val="60000"/>
              </a:spcBef>
              <a:buClr>
                <a:schemeClr val="tx1"/>
              </a:buClr>
              <a:buFontTx/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	using</a:t>
            </a:r>
            <a:r>
              <a:rPr lang="en-US" sz="2600" dirty="0" smtClean="0"/>
              <a:t> System.Windows.Forms;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C5BEF4-B2A4-4975-B7B7-1F02F5D0AC41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Applications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6869" name="Rectangle 21"/>
          <p:cNvSpPr>
            <a:spLocks noChangeArrowheads="1"/>
          </p:cNvSpPr>
          <p:nvPr/>
        </p:nvSpPr>
        <p:spPr bwMode="auto">
          <a:xfrm>
            <a:off x="2057400" y="5862637"/>
            <a:ext cx="51131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6-4 </a:t>
            </a:r>
            <a:r>
              <a:rPr lang="en-US" sz="2400" b="1" dirty="0" smtClean="0"/>
              <a:t> </a:t>
            </a:r>
            <a:r>
              <a:rPr lang="en-US" sz="2400" dirty="0" smtClean="0"/>
              <a:t>Add </a:t>
            </a:r>
            <a:r>
              <a:rPr lang="en-US" sz="2400" dirty="0"/>
              <a:t>a reference to a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199" y="1218851"/>
            <a:ext cx="5943601" cy="4647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5091" y="1356360"/>
            <a:ext cx="5681709" cy="3901440"/>
          </a:xfrm>
          <a:prstGeom prst="rect">
            <a:avLst/>
          </a:prstGeom>
        </p:spPr>
      </p:pic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1B978D-6CE5-4B51-8F1D-1AE9A01301FC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Windows Applications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4038600" y="5257800"/>
            <a:ext cx="4526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6-5 </a:t>
            </a:r>
            <a:r>
              <a:rPr lang="en-US" sz="2400" b="1" dirty="0" smtClean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libraries of .NET</a:t>
            </a:r>
          </a:p>
        </p:txBody>
      </p:sp>
      <p:sp>
        <p:nvSpPr>
          <p:cNvPr id="37895" name="AutoShape 3"/>
          <p:cNvSpPr>
            <a:spLocks noChangeArrowheads="1"/>
          </p:cNvSpPr>
          <p:nvPr/>
        </p:nvSpPr>
        <p:spPr bwMode="auto">
          <a:xfrm>
            <a:off x="381000" y="4648200"/>
            <a:ext cx="3810000" cy="990600"/>
          </a:xfrm>
          <a:prstGeom prst="wedgeEllipseCallout">
            <a:avLst>
              <a:gd name="adj1" fmla="val 50898"/>
              <a:gd name="adj2" fmla="val -8025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Add Reference to </a:t>
            </a:r>
            <a:r>
              <a:rPr lang="en-US" sz="2000" dirty="0" smtClean="0"/>
              <a:t>System.Windows.Forms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DDAB9A-A1A0-4A87-8D10-6DD6A23B26F7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MessageBox Class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MessageBox – dialog box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Invoke </a:t>
            </a:r>
            <a:r>
              <a:rPr lang="en-US" dirty="0"/>
              <a:t>MessageBox.Show( ) method </a:t>
            </a:r>
            <a:endParaRPr lang="en-US" dirty="0" smtClean="0"/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MessageBox.Show( ) method is overloaded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One signature for MessageBox.Show( )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200" dirty="0" smtClean="0"/>
              <a:t>First argument – string displayed in window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200" dirty="0" smtClean="0"/>
              <a:t>Second argument – caption for Window title bar  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200" dirty="0" smtClean="0"/>
              <a:t>Third argument – type of dialog button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sz="2200" dirty="0" smtClean="0"/>
              <a:t>Fourth argument – button type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endParaRPr lang="en-US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757226-7B52-4F0B-941A-C9558BFDE3C2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MessageBox class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609600" y="1676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MessageBox.Show("Do you want another number ?",  "State Controlled Loop",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                                 MessageBoxButtons.YesNo,   MessageBoxIcon.Question)</a:t>
            </a:r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3086100" y="2209800"/>
            <a:ext cx="1028700" cy="45720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115" y="2667000"/>
            <a:ext cx="677108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95253" y="5939135"/>
            <a:ext cx="4600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6-1  </a:t>
            </a:r>
            <a:r>
              <a:rPr lang="en-US" sz="2400" dirty="0" smtClean="0"/>
              <a:t>Dialog button arguments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59B11A-3EC0-4470-99C8-9792C7AD5B8A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MessageBox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096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724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MessageBox.Show("Do you want another number ?",  "State Controlled Loop",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                 MessageBoxButtons.YesNo,   MessageBoxIcon.Question)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6535" y="2324100"/>
            <a:ext cx="5318459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7" name="Line 10"/>
          <p:cNvSpPr>
            <a:spLocks noChangeShapeType="1"/>
          </p:cNvSpPr>
          <p:nvPr/>
        </p:nvSpPr>
        <p:spPr bwMode="auto">
          <a:xfrm flipH="1">
            <a:off x="4419598" y="2190750"/>
            <a:ext cx="1326165" cy="24765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33400" y="5417403"/>
            <a:ext cx="25531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/>
              <a:t>Table 6-1  </a:t>
            </a:r>
            <a:r>
              <a:rPr lang="en-US" sz="2400" dirty="0" smtClean="0"/>
              <a:t>Dialog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button arguments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MessageBox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219AD3-510B-4734-9D31-A54D27D62A24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sp>
        <p:nvSpPr>
          <p:cNvPr id="41990" name="TextBox 9"/>
          <p:cNvSpPr txBox="1">
            <a:spLocks noChangeArrowheads="1"/>
          </p:cNvSpPr>
          <p:nvPr/>
        </p:nvSpPr>
        <p:spPr bwMode="auto">
          <a:xfrm>
            <a:off x="381000" y="5791200"/>
            <a:ext cx="845820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/>
              <a:t>Figure 6-6 </a:t>
            </a:r>
            <a:r>
              <a:rPr lang="en-US" sz="2400" b="1" dirty="0" smtClean="0"/>
              <a:t> </a:t>
            </a:r>
            <a:r>
              <a:rPr lang="en-US" sz="2400" dirty="0" smtClean="0"/>
              <a:t>Button </a:t>
            </a:r>
            <a:r>
              <a:rPr lang="en-US" sz="2400" dirty="0"/>
              <a:t>and icon arguments to MessageBox.Show(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1600199"/>
            <a:ext cx="4800600" cy="4161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1E194C-23C3-48EB-9938-2628CDD1E628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Compare the do…while looping structure with the predefined forms of loops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Write loops nested inside other loops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Learn about keywords that can be used for unconditional transfer of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with MessageBox.Show(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displayed after loop is over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while</a:t>
            </a:r>
            <a:r>
              <a:rPr lang="en-US" sz="2000" dirty="0"/>
              <a:t> (counter &lt; 10)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	counter</a:t>
            </a:r>
            <a:r>
              <a:rPr lang="en-US" sz="2000" dirty="0"/>
              <a:t>++;</a:t>
            </a:r>
          </a:p>
          <a:p>
            <a:pPr marL="400050" lvl="1" indent="0">
              <a:buNone/>
            </a:pPr>
            <a:r>
              <a:rPr lang="en-US" sz="2000" dirty="0" smtClean="0"/>
              <a:t>	result </a:t>
            </a:r>
            <a:r>
              <a:rPr lang="en-US" b="1" dirty="0"/>
              <a:t>+=</a:t>
            </a:r>
            <a:r>
              <a:rPr lang="en-US" sz="2000" dirty="0"/>
              <a:t> </a:t>
            </a:r>
            <a:r>
              <a:rPr lang="en-US" sz="2000" dirty="0" smtClean="0"/>
              <a:t> " </a:t>
            </a:r>
            <a:r>
              <a:rPr lang="en-US" sz="2000" dirty="0"/>
              <a:t>\</a:t>
            </a:r>
            <a:r>
              <a:rPr lang="en-US" sz="2000" dirty="0" smtClean="0"/>
              <a:t>t</a:t>
            </a:r>
            <a:r>
              <a:rPr lang="en-US" sz="2000" dirty="0"/>
              <a:t> "</a:t>
            </a:r>
            <a:r>
              <a:rPr lang="en-US" sz="2000" dirty="0" smtClean="0"/>
              <a:t> + counter + </a:t>
            </a:r>
            <a:r>
              <a:rPr lang="en-US" sz="2000" dirty="0"/>
              <a:t>" \</a:t>
            </a:r>
            <a:r>
              <a:rPr lang="en-US" sz="2000" dirty="0" smtClean="0"/>
              <a:t>t" 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+ </a:t>
            </a:r>
            <a:r>
              <a:rPr lang="en-US" sz="2000" dirty="0"/>
              <a:t>Math.Pow(counter, 2</a:t>
            </a:r>
            <a:r>
              <a:rPr lang="en-US" sz="2000" dirty="0" smtClean="0"/>
              <a:t>) + </a:t>
            </a:r>
            <a:r>
              <a:rPr lang="en-US" sz="2000" dirty="0"/>
              <a:t>"\n";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/>
              <a:t>MessageBox.Show(result, "1 - 10 and their </a:t>
            </a:r>
            <a:r>
              <a:rPr lang="en-US" sz="2000" dirty="0" smtClean="0"/>
              <a:t>squares",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MessageBoxButtons.YesNoCancel, 	MessageBoxIcon.Information</a:t>
            </a:r>
            <a:r>
              <a:rPr lang="en-US" sz="2000" dirty="0"/>
              <a:t>);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BDC97C-7612-4B31-A8C0-DEE9A9C5175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 bwMode="auto">
          <a:xfrm>
            <a:off x="5943600" y="2362200"/>
            <a:ext cx="2743200" cy="1371600"/>
          </a:xfrm>
          <a:prstGeom prst="wedgeEllipseCallout">
            <a:avLst>
              <a:gd name="adj1" fmla="val -172812"/>
              <a:gd name="adj2" fmla="val 4906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Grow the string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inside the loop… display result after loop is finished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7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D437F1-2E5A-43BB-866A-F0D84BA06906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State-Controlled Loops </a:t>
            </a:r>
          </a:p>
        </p:txBody>
      </p:sp>
      <p:sp>
        <p:nvSpPr>
          <p:cNvPr id="43013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dirty="0" smtClean="0"/>
              <a:t>Similar to sentinel-controlled loop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600" dirty="0" smtClean="0"/>
              <a:t>Referred to as flag-controlled loops 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dirty="0" smtClean="0"/>
              <a:t>Instead of requiring a dummy or extreme value, use flag variable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dirty="0" smtClean="0"/>
              <a:t>Can be Boolean variable (not a requirement)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600" dirty="0" smtClean="0"/>
              <a:t>Variable must be initialized  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600" dirty="0" smtClean="0"/>
              <a:t>For each new iteration, evaluate to see when it changes state 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sz="2600" dirty="0" smtClean="0"/>
              <a:t>Change its value inside the loop –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smtClean="0"/>
              <a:t>to stop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CE7976-DC5D-4CC6-A020-758EFBBB9F18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State-Controlled Loops Example</a:t>
            </a:r>
          </a:p>
        </p:txBody>
      </p:sp>
      <p:sp>
        <p:nvSpPr>
          <p:cNvPr id="4403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bool</a:t>
            </a:r>
            <a:r>
              <a:rPr lang="en-US" sz="2200" dirty="0" smtClean="0"/>
              <a:t> moreData = </a:t>
            </a:r>
            <a:r>
              <a:rPr lang="en-US" sz="2200" dirty="0" smtClean="0">
                <a:solidFill>
                  <a:srgbClr val="0000FF"/>
                </a:solidFill>
              </a:rPr>
              <a:t>true</a:t>
            </a:r>
            <a:r>
              <a:rPr lang="en-US" sz="2200" dirty="0" smtClean="0"/>
              <a:t>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while</a:t>
            </a:r>
            <a:r>
              <a:rPr lang="en-US" sz="2200" dirty="0" smtClean="0"/>
              <a:t> (moreData)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	   </a:t>
            </a:r>
            <a:r>
              <a:rPr lang="en-US" sz="2200" dirty="0" smtClean="0">
                <a:solidFill>
                  <a:srgbClr val="339966"/>
                </a:solidFill>
              </a:rPr>
              <a:t>// moreData is updated inside the loop condition changes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(MessageBox.Show("Do you want another number ?",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"State Controlled Loop",   MessageBoxButtons.YesNo,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MessageBoxIcon.Question)  == DialogResult.No)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 Test to see if No clicked</a:t>
            </a:r>
            <a:endParaRPr lang="en-US" sz="2200" dirty="0" smtClean="0"/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{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moreData = </a:t>
            </a:r>
            <a:r>
              <a:rPr lang="en-US" sz="2200" dirty="0" smtClean="0">
                <a:solidFill>
                  <a:srgbClr val="0000FF"/>
                </a:solidFill>
              </a:rPr>
              <a:t>false</a:t>
            </a:r>
            <a:r>
              <a:rPr lang="en-US" sz="2200" dirty="0" smtClean="0"/>
              <a:t>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}    </a:t>
            </a:r>
            <a:r>
              <a:rPr lang="en-US" sz="2200" dirty="0" smtClean="0">
                <a:solidFill>
                  <a:srgbClr val="339966"/>
                </a:solidFill>
              </a:rPr>
              <a:t>// End of if statement</a:t>
            </a:r>
          </a:p>
          <a:p>
            <a:pPr lvl="2" algn="just" eaLnBrk="1" hangingPunct="1">
              <a:lnSpc>
                <a:spcPct val="80000"/>
              </a:lnSpc>
              <a:spcBef>
                <a:spcPts val="55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// More loop body statements  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   </a:t>
            </a:r>
            <a:r>
              <a:rPr lang="en-US" sz="2200" dirty="0" smtClean="0">
                <a:solidFill>
                  <a:srgbClr val="339966"/>
                </a:solidFill>
              </a:rPr>
              <a:t>// End of while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DD1155-9DED-4EBA-9849-1BC0C7D5E9A0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MessageBox.Show( ) Method</a:t>
            </a:r>
          </a:p>
        </p:txBody>
      </p:sp>
      <p:sp>
        <p:nvSpPr>
          <p:cNvPr id="4506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77724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MessageBox.Show("Do you want another number ?",  "State Controlled Loop",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                       MessageBoxButtons.YesNo,   MessageBoxIcon.Question)</a:t>
            </a:r>
          </a:p>
        </p:txBody>
      </p:sp>
      <p:sp>
        <p:nvSpPr>
          <p:cNvPr id="45067" name="Rectangle 25"/>
          <p:cNvSpPr>
            <a:spLocks noChangeArrowheads="1"/>
          </p:cNvSpPr>
          <p:nvPr/>
        </p:nvSpPr>
        <p:spPr bwMode="auto">
          <a:xfrm>
            <a:off x="1162179" y="5867400"/>
            <a:ext cx="6762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6-7 </a:t>
            </a:r>
            <a:r>
              <a:rPr lang="en-US" sz="2400" b="1" dirty="0" smtClean="0"/>
              <a:t> </a:t>
            </a:r>
            <a:r>
              <a:rPr lang="en-US" sz="2400" dirty="0" smtClean="0"/>
              <a:t>State-controlled </a:t>
            </a:r>
            <a:r>
              <a:rPr lang="en-US" sz="2400" dirty="0"/>
              <a:t>loop of random numbers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2825496"/>
            <a:ext cx="6170787" cy="2813304"/>
          </a:xfrm>
          <a:prstGeom prst="rect">
            <a:avLst/>
          </a:prstGeom>
        </p:spPr>
      </p:pic>
      <p:sp>
        <p:nvSpPr>
          <p:cNvPr id="45063" name="AutoShape 14"/>
          <p:cNvSpPr>
            <a:spLocks noChangeArrowheads="1"/>
          </p:cNvSpPr>
          <p:nvPr/>
        </p:nvSpPr>
        <p:spPr bwMode="auto">
          <a:xfrm>
            <a:off x="381000" y="2362200"/>
            <a:ext cx="2971800" cy="533400"/>
          </a:xfrm>
          <a:prstGeom prst="wedgeEllipseCallout">
            <a:avLst>
              <a:gd name="adj1" fmla="val 104482"/>
              <a:gd name="adj2" fmla="val 31599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argument</a:t>
            </a:r>
          </a:p>
        </p:txBody>
      </p:sp>
      <p:sp>
        <p:nvSpPr>
          <p:cNvPr id="45065" name="AutoShape 19"/>
          <p:cNvSpPr>
            <a:spLocks noChangeArrowheads="1"/>
          </p:cNvSpPr>
          <p:nvPr/>
        </p:nvSpPr>
        <p:spPr bwMode="auto">
          <a:xfrm>
            <a:off x="6172200" y="2380397"/>
            <a:ext cx="1981200" cy="914400"/>
          </a:xfrm>
          <a:prstGeom prst="wedgeEllipseCallout">
            <a:avLst>
              <a:gd name="adj1" fmla="val -106333"/>
              <a:gd name="adj2" fmla="val 11093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argument</a:t>
            </a:r>
          </a:p>
        </p:txBody>
      </p:sp>
      <p:sp>
        <p:nvSpPr>
          <p:cNvPr id="45064" name="AutoShape 15"/>
          <p:cNvSpPr>
            <a:spLocks noChangeArrowheads="1"/>
          </p:cNvSpPr>
          <p:nvPr/>
        </p:nvSpPr>
        <p:spPr bwMode="auto">
          <a:xfrm>
            <a:off x="1447800" y="4232148"/>
            <a:ext cx="2209800" cy="533400"/>
          </a:xfrm>
          <a:prstGeom prst="wedgeEllipseCallout">
            <a:avLst>
              <a:gd name="adj1" fmla="val 75857"/>
              <a:gd name="adj2" fmla="val -193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argument</a:t>
            </a:r>
          </a:p>
        </p:txBody>
      </p:sp>
      <p:sp>
        <p:nvSpPr>
          <p:cNvPr id="45066" name="AutoShape 20"/>
          <p:cNvSpPr>
            <a:spLocks noChangeArrowheads="1"/>
          </p:cNvSpPr>
          <p:nvPr/>
        </p:nvSpPr>
        <p:spPr bwMode="auto">
          <a:xfrm>
            <a:off x="2667000" y="5334000"/>
            <a:ext cx="2286000" cy="533400"/>
          </a:xfrm>
          <a:prstGeom prst="wedgeEllipseCallout">
            <a:avLst>
              <a:gd name="adj1" fmla="val 79833"/>
              <a:gd name="adj2" fmla="val -10887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argument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2667000" y="5334000"/>
            <a:ext cx="2286000" cy="533400"/>
          </a:xfrm>
          <a:prstGeom prst="wedgeEllipseCallout">
            <a:avLst>
              <a:gd name="adj1" fmla="val 52967"/>
              <a:gd name="adj2" fmla="val -9352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723A8C-D04A-4D18-AA6A-72F60784CB3B}" type="slidenum">
              <a:rPr lang="en-US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 Loop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Pretest form of loop (like the </a:t>
            </a:r>
            <a:r>
              <a:rPr lang="en-US" dirty="0" smtClean="0">
                <a:solidFill>
                  <a:schemeClr val="accent2"/>
                </a:solidFill>
              </a:rPr>
              <a:t>while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Considered specialized form of while statement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Usually associated with counter-controlled types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Packages initialization, test, and update all on one line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General form is: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(statement; conditional expression; statement)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statement;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Interpreted as: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for</a:t>
            </a:r>
            <a:r>
              <a:rPr lang="en-US" dirty="0" smtClean="0"/>
              <a:t> (initialize; test; update)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statement;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178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EDB377-4772-4023-BBB2-48014DF67A84}" type="slidenum">
              <a:rPr lang="en-US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 Loop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9462" name="Rectangle 17"/>
          <p:cNvSpPr>
            <a:spLocks noChangeArrowheads="1"/>
          </p:cNvSpPr>
          <p:nvPr/>
        </p:nvSpPr>
        <p:spPr bwMode="auto">
          <a:xfrm>
            <a:off x="1412875" y="5862637"/>
            <a:ext cx="6054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6-8 </a:t>
            </a:r>
            <a:r>
              <a:rPr lang="en-US" sz="2400" dirty="0">
                <a:solidFill>
                  <a:srgbClr val="000000"/>
                </a:solidFill>
              </a:rPr>
              <a:t>Flow of control with a for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5058" y="1295398"/>
            <a:ext cx="5009142" cy="46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BD16C1-ECE1-4B69-B38A-F65CECB2B0F3}" type="slidenum">
              <a:rPr lang="en-US" smtClean="0">
                <a:solidFill>
                  <a:srgbClr val="000000"/>
                </a:solidFill>
              </a:rPr>
              <a:pPr eaLnBrk="1" hangingPunct="1"/>
              <a:t>36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 Loop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2603500" y="5638800"/>
            <a:ext cx="4756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6-9 </a:t>
            </a:r>
            <a:r>
              <a:rPr lang="en-US" sz="2400" dirty="0">
                <a:solidFill>
                  <a:srgbClr val="000000"/>
                </a:solidFill>
              </a:rPr>
              <a:t>Steps of the for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281684"/>
            <a:ext cx="6919165" cy="4357116"/>
          </a:xfrm>
          <a:prstGeom prst="rect">
            <a:avLst/>
          </a:prstGeom>
        </p:spPr>
      </p:pic>
      <p:sp>
        <p:nvSpPr>
          <p:cNvPr id="20486" name="AutoShape 10"/>
          <p:cNvSpPr>
            <a:spLocks noChangeArrowheads="1"/>
          </p:cNvSpPr>
          <p:nvPr/>
        </p:nvSpPr>
        <p:spPr bwMode="auto">
          <a:xfrm>
            <a:off x="685800" y="1447800"/>
            <a:ext cx="2895600" cy="1447800"/>
          </a:xfrm>
          <a:prstGeom prst="wedgeEllipseCallout">
            <a:avLst>
              <a:gd name="adj1" fmla="val 59392"/>
              <a:gd name="adj2" fmla="val 471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smtClean="0">
                <a:solidFill>
                  <a:srgbClr val="000000"/>
                </a:solidFill>
              </a:rPr>
              <a:t>loop statements are executed in the order </a:t>
            </a:r>
            <a:r>
              <a:rPr lang="en-US" dirty="0">
                <a:solidFill>
                  <a:srgbClr val="000000"/>
                </a:solidFill>
              </a:rPr>
              <a:t>shown </a:t>
            </a:r>
            <a:r>
              <a:rPr lang="en-US" dirty="0" smtClean="0">
                <a:solidFill>
                  <a:srgbClr val="000000"/>
                </a:solidFill>
              </a:rPr>
              <a:t>by </a:t>
            </a:r>
            <a:r>
              <a:rPr lang="en-US" dirty="0">
                <a:solidFill>
                  <a:srgbClr val="000000"/>
                </a:solidFill>
              </a:rPr>
              <a:t>the numbered steps</a:t>
            </a:r>
          </a:p>
        </p:txBody>
      </p:sp>
    </p:spTree>
    <p:extLst>
      <p:ext uri="{BB962C8B-B14F-4D97-AF65-F5344CB8AC3E}">
        <p14:creationId xmlns:p14="http://schemas.microsoft.com/office/powerpoint/2010/main" xmlns="" val="1804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D923FA-9564-4D16-96CA-FE665BA947A7}" type="slidenum">
              <a:rPr lang="en-US" smtClean="0">
                <a:solidFill>
                  <a:srgbClr val="000000"/>
                </a:solidFill>
              </a:rPr>
              <a:pPr eaLnBrk="1" hangingPunct="1"/>
              <a:t>37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828800" y="4343400"/>
            <a:ext cx="6934200" cy="1905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828800" y="1905000"/>
            <a:ext cx="6934200" cy="24384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 of While and For 	Statement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828800"/>
            <a:ext cx="7772400" cy="39624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counter = 0;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/>
              <a:t> (counter &lt; 11)	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{		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Console.WriteLine("{0}\t{1}\t{2}",  counter, 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                   Math.Pow(counter,2), Math.Pow(counter,3));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  counter++;		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FFCC00"/>
                </a:solidFill>
              </a:rPr>
              <a:t>	       </a:t>
            </a:r>
            <a:r>
              <a:rPr lang="en-US" sz="700" dirty="0" smtClean="0">
                <a:solidFill>
                  <a:srgbClr val="FFCC00"/>
                </a:solidFill>
              </a:rPr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for (int</a:t>
            </a:r>
            <a:r>
              <a:rPr lang="en-US" sz="2000" dirty="0" smtClean="0"/>
              <a:t> counter = 0; counter &lt; 11; counter++)    </a:t>
            </a:r>
            <a:r>
              <a:rPr lang="en-US" sz="2000" dirty="0" smtClean="0">
                <a:solidFill>
                  <a:srgbClr val="339966"/>
                </a:solidFill>
              </a:rPr>
              <a:t> </a:t>
            </a:r>
            <a:endParaRPr lang="en-US" sz="2000" dirty="0" smtClean="0"/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{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Console.WriteLine("{0}\t{1}\t{2}", counter, 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Math.Pow(counter,2),   Math.Pow(counter,3));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57200" y="2133600"/>
            <a:ext cx="1371600" cy="3505200"/>
          </a:xfrm>
          <a:prstGeom prst="wedgeEllipseCallout">
            <a:avLst>
              <a:gd name="adj1" fmla="val 61921"/>
              <a:gd name="adj2" fmla="val 1965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Replace above </a:t>
            </a:r>
            <a:r>
              <a:rPr lang="en-US" dirty="0">
                <a:solidFill>
                  <a:srgbClr val="3333CC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 loop with </a:t>
            </a:r>
            <a:r>
              <a:rPr lang="en-US" dirty="0">
                <a:solidFill>
                  <a:srgbClr val="3333CC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loop below –does same</a:t>
            </a:r>
          </a:p>
        </p:txBody>
      </p:sp>
    </p:spTree>
    <p:extLst>
      <p:ext uri="{BB962C8B-B14F-4D97-AF65-F5344CB8AC3E}">
        <p14:creationId xmlns:p14="http://schemas.microsoft.com/office/powerpoint/2010/main" xmlns="" val="38555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r>
              <a:rPr lang="en-US" dirty="0" smtClean="0"/>
              <a:t>Output from Examples 6.11 &amp; 6.12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1714500" lvl="4" indent="0">
              <a:buNone/>
            </a:pPr>
            <a:r>
              <a:rPr lang="en-US" sz="2400" dirty="0" smtClean="0"/>
              <a:t>     0 	0	0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1 </a:t>
            </a:r>
            <a:r>
              <a:rPr lang="en-US" sz="2400" dirty="0" smtClean="0"/>
              <a:t>	1	1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2 </a:t>
            </a:r>
            <a:r>
              <a:rPr lang="en-US" sz="2400" dirty="0" smtClean="0"/>
              <a:t>	4 	8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3 </a:t>
            </a:r>
            <a:r>
              <a:rPr lang="en-US" sz="2400" dirty="0" smtClean="0"/>
              <a:t>	9 	27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4 </a:t>
            </a:r>
            <a:r>
              <a:rPr lang="en-US" sz="2400" dirty="0" smtClean="0"/>
              <a:t>	16 	64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5 </a:t>
            </a:r>
            <a:r>
              <a:rPr lang="en-US" sz="2400" dirty="0" smtClean="0"/>
              <a:t>	25 	125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6 </a:t>
            </a:r>
            <a:r>
              <a:rPr lang="en-US" sz="2400" dirty="0" smtClean="0"/>
              <a:t>	36 	216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7 </a:t>
            </a:r>
            <a:r>
              <a:rPr lang="en-US" sz="2400" dirty="0" smtClean="0"/>
              <a:t>	49 	343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8 </a:t>
            </a:r>
            <a:r>
              <a:rPr lang="en-US" sz="2400" dirty="0" smtClean="0"/>
              <a:t>	64 	512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9 </a:t>
            </a:r>
            <a:r>
              <a:rPr lang="en-US" sz="2400" dirty="0" smtClean="0"/>
              <a:t>	81 	729</a:t>
            </a:r>
            <a:endParaRPr lang="en-US" sz="2400" dirty="0"/>
          </a:p>
          <a:p>
            <a:pPr marL="2171700" lvl="5" indent="0">
              <a:buNone/>
            </a:pPr>
            <a:r>
              <a:rPr lang="en-US" sz="2400" dirty="0"/>
              <a:t>10 </a:t>
            </a:r>
            <a:r>
              <a:rPr lang="en-US" sz="2400" dirty="0" smtClean="0"/>
              <a:t>	100 	1000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6324600" y="1752600"/>
            <a:ext cx="2133600" cy="2362200"/>
          </a:xfrm>
          <a:prstGeom prst="wedgeEllipseCallout">
            <a:avLst>
              <a:gd name="adj1" fmla="val -101430"/>
              <a:gd name="adj2" fmla="val 24743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Output from both the while and for loop examples compared on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38046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DBCEC2-D9BE-4591-AAFA-A027E8A3FDB1}" type="slidenum">
              <a:rPr lang="en-US" smtClean="0">
                <a:solidFill>
                  <a:srgbClr val="000000"/>
                </a:solidFill>
              </a:rPr>
              <a:pPr eaLnBrk="1" hangingPunct="1"/>
              <a:t>39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For Loop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2535" name="Rectangle 17"/>
          <p:cNvSpPr>
            <a:spLocks noChangeArrowheads="1"/>
          </p:cNvSpPr>
          <p:nvPr/>
        </p:nvSpPr>
        <p:spPr bwMode="auto">
          <a:xfrm>
            <a:off x="3048000" y="5867400"/>
            <a:ext cx="3373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6-10 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Syntax </a:t>
            </a:r>
            <a:r>
              <a:rPr lang="en-US" sz="2400" dirty="0">
                <a:solidFill>
                  <a:srgbClr val="000000"/>
                </a:solidFill>
              </a:rPr>
              <a:t>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761999"/>
            <a:ext cx="6324600" cy="5177739"/>
          </a:xfrm>
          <a:prstGeom prst="rect">
            <a:avLst/>
          </a:prstGeom>
        </p:spPr>
      </p:pic>
      <p:sp>
        <p:nvSpPr>
          <p:cNvPr id="22534" name="AutoShape 14"/>
          <p:cNvSpPr>
            <a:spLocks noChangeArrowheads="1"/>
          </p:cNvSpPr>
          <p:nvPr/>
        </p:nvSpPr>
        <p:spPr bwMode="auto">
          <a:xfrm>
            <a:off x="5791200" y="3352800"/>
            <a:ext cx="1676400" cy="1219200"/>
          </a:xfrm>
          <a:prstGeom prst="wedgeEllipseCallout">
            <a:avLst>
              <a:gd name="adj1" fmla="val -145270"/>
              <a:gd name="adj2" fmla="val 847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counter </a:t>
            </a:r>
            <a:r>
              <a:rPr lang="en-US" sz="2000" dirty="0" smtClean="0">
                <a:solidFill>
                  <a:srgbClr val="000000"/>
                </a:solidFill>
              </a:rPr>
              <a:t>is out </a:t>
            </a:r>
            <a:r>
              <a:rPr lang="en-US" sz="2000" dirty="0">
                <a:solidFill>
                  <a:srgbClr val="000000"/>
                </a:solidFill>
              </a:rPr>
              <a:t>of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21922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34652A-83CE-499E-A7F1-C20D6BF16B55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Be introduced to recursion and learn how recursive methods work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Pick appropriate loop structures for different applications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Work through a programming example that illustrates the chapter’s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Avoid declaring variables inside body of loop (inside the curly braces)</a:t>
            </a:r>
          </a:p>
          <a:p>
            <a:pPr lvl="1"/>
            <a:r>
              <a:rPr lang="en-US" dirty="0" smtClean="0"/>
              <a:t>With every iteration, a new memory location set aside</a:t>
            </a:r>
          </a:p>
          <a:p>
            <a:pPr lvl="2"/>
            <a:r>
              <a:rPr lang="en-US" dirty="0" smtClean="0"/>
              <a:t>Variable looses visibility outside the loop </a:t>
            </a:r>
          </a:p>
          <a:p>
            <a:r>
              <a:rPr lang="en-US" dirty="0" smtClean="0"/>
              <a:t>Use a different identifier than what has already been defined.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4876800"/>
            <a:ext cx="5791200" cy="1057417"/>
          </a:xfrm>
          <a:prstGeom prst="rect">
            <a:avLst/>
          </a:prstGeom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057400" y="5867400"/>
            <a:ext cx="5326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</a:t>
            </a:r>
            <a:r>
              <a:rPr lang="en-US" sz="2400" b="1" dirty="0" smtClean="0">
                <a:solidFill>
                  <a:srgbClr val="000000"/>
                </a:solidFill>
              </a:rPr>
              <a:t>6-11 </a:t>
            </a:r>
            <a:r>
              <a:rPr lang="en-US" sz="2400" dirty="0" smtClean="0">
                <a:solidFill>
                  <a:srgbClr val="000000"/>
                </a:solidFill>
              </a:rPr>
              <a:t> Redeclaration error message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7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EC4D5B-3B6B-42D6-966C-917E1F102AAB}" type="slidenum">
              <a:rPr lang="en-US" smtClean="0">
                <a:solidFill>
                  <a:srgbClr val="000000"/>
                </a:solidFill>
              </a:rPr>
              <a:pPr eaLnBrk="1" hangingPunct="1"/>
              <a:t>41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Ways to Initialize, Test, and Update For Statements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/>
              <a:t> counter = 0, val1 = 10;</a:t>
            </a:r>
            <a:r>
              <a:rPr lang="en-US" sz="2400" dirty="0" smtClean="0"/>
              <a:t>  counter &lt; val1; counter++)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US" sz="2400" dirty="0" smtClean="0"/>
              <a:t>	</a:t>
            </a:r>
            <a:r>
              <a:rPr lang="en-US" sz="2400" dirty="0">
                <a:solidFill>
                  <a:srgbClr val="339966"/>
                </a:solidFill>
              </a:rPr>
              <a:t>// </a:t>
            </a:r>
            <a:r>
              <a:rPr lang="en-US" sz="2400" dirty="0" smtClean="0">
                <a:solidFill>
                  <a:srgbClr val="339966"/>
                </a:solidFill>
              </a:rPr>
              <a:t>Compound initialization</a:t>
            </a:r>
            <a:endParaRPr lang="en-US" sz="2400" dirty="0">
              <a:solidFill>
                <a:srgbClr val="339966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 ( </a:t>
            </a:r>
            <a:r>
              <a:rPr lang="en-US" sz="2400" b="1" dirty="0" smtClean="0"/>
              <a:t>;</a:t>
            </a:r>
            <a:r>
              <a:rPr lang="en-US" sz="2400" dirty="0" smtClean="0"/>
              <a:t> counter &lt; 100; counter+=10)  </a:t>
            </a:r>
            <a:r>
              <a:rPr lang="en-US" sz="2400" dirty="0" smtClean="0">
                <a:solidFill>
                  <a:srgbClr val="339966"/>
                </a:solidFill>
              </a:rPr>
              <a:t>// No initialization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int</a:t>
            </a:r>
            <a:r>
              <a:rPr lang="en-US" sz="2400" dirty="0" smtClean="0"/>
              <a:t> j = 0;   </a:t>
            </a:r>
            <a:r>
              <a:rPr lang="en-US" sz="2400" b="1" dirty="0" smtClean="0"/>
              <a:t>; </a:t>
            </a:r>
            <a:r>
              <a:rPr lang="en-US" sz="2400" dirty="0" smtClean="0"/>
              <a:t>   j++)          </a:t>
            </a:r>
            <a:r>
              <a:rPr lang="en-US" sz="2400" dirty="0" smtClean="0">
                <a:solidFill>
                  <a:srgbClr val="339966"/>
                </a:solidFill>
              </a:rPr>
              <a:t>// No conditional expression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 ( ; j &lt; 10;  </a:t>
            </a:r>
            <a:r>
              <a:rPr lang="en-US" sz="2400" b="1" dirty="0" smtClean="0"/>
              <a:t>counter++, j += 3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339966"/>
                </a:solidFill>
              </a:rPr>
              <a:t>// Compound update</a:t>
            </a:r>
          </a:p>
          <a:p>
            <a:pPr eaLnBrk="1" hangingPunct="1">
              <a:buClr>
                <a:schemeClr val="tx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int</a:t>
            </a:r>
            <a:r>
              <a:rPr lang="en-US" sz="2400" dirty="0" smtClean="0"/>
              <a:t> aNum = 0; aNum &lt; 101;  sum += aNum, aNum++)</a:t>
            </a: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en-US" dirty="0" smtClean="0"/>
              <a:t>           </a:t>
            </a:r>
            <a:r>
              <a:rPr lang="en-US" sz="2800" b="1" dirty="0" smtClean="0"/>
              <a:t>;  </a:t>
            </a:r>
            <a:r>
              <a:rPr lang="en-US" dirty="0" smtClean="0">
                <a:solidFill>
                  <a:srgbClr val="339966"/>
                </a:solidFill>
              </a:rPr>
              <a:t>// Null loop body</a:t>
            </a:r>
          </a:p>
          <a:p>
            <a:pPr eaLnBrk="1" hangingPunct="1">
              <a:spcBef>
                <a:spcPts val="550"/>
              </a:spcBef>
              <a:buClr>
                <a:schemeClr val="tx1"/>
              </a:buClr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int</a:t>
            </a:r>
            <a:r>
              <a:rPr lang="en-US" sz="2400" dirty="0" smtClean="0"/>
              <a:t> j = 0,k = 10; </a:t>
            </a:r>
            <a:r>
              <a:rPr lang="en-US" sz="2400" b="1" dirty="0" smtClean="0"/>
              <a:t>j &lt; 10 &amp;&amp; k &gt; 0;</a:t>
            </a:r>
            <a:r>
              <a:rPr lang="en-US" sz="2400" dirty="0" smtClean="0"/>
              <a:t>  counter++, j += 3)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solidFill>
                  <a:srgbClr val="339966"/>
                </a:solidFill>
              </a:rPr>
              <a:t>			 // Compound test (conditional expression)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041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564A50-C5EF-40D4-B5B5-26AB1D143A6D}" type="slidenum">
              <a:rPr lang="en-US" smtClean="0">
                <a:solidFill>
                  <a:srgbClr val="000000"/>
                </a:solidFill>
              </a:rPr>
              <a:pPr eaLnBrk="1" hangingPunct="1"/>
              <a:t>42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Ways to Initialize, Test, and Update For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458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Floating-point variables can be used</a:t>
            </a:r>
          </a:p>
          <a:p>
            <a:pPr lvl="1" eaLnBrk="1" hangingPunct="1"/>
            <a:r>
              <a:rPr lang="en-US" sz="2600" dirty="0" smtClean="0"/>
              <a:t>for initialization, expressions, and update</a:t>
            </a:r>
          </a:p>
          <a:p>
            <a:pPr lvl="3" algn="just" eaLnBrk="1" hangingPunct="1">
              <a:spcBef>
                <a:spcPts val="55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double</a:t>
            </a:r>
            <a:r>
              <a:rPr lang="en-US" sz="2400" dirty="0" smtClean="0"/>
              <a:t> d = </a:t>
            </a:r>
            <a:r>
              <a:rPr lang="en-US" sz="2400" b="1" dirty="0" smtClean="0"/>
              <a:t>15.0</a:t>
            </a:r>
            <a:r>
              <a:rPr lang="en-US" sz="2400" dirty="0" smtClean="0"/>
              <a:t>; d &lt; </a:t>
            </a:r>
            <a:r>
              <a:rPr lang="en-US" sz="2400" b="1" dirty="0" smtClean="0"/>
              <a:t>20.0</a:t>
            </a:r>
            <a:r>
              <a:rPr lang="en-US" sz="2400" dirty="0" smtClean="0"/>
              <a:t>; d += </a:t>
            </a:r>
            <a:r>
              <a:rPr lang="en-US" sz="2400" b="1" dirty="0" smtClean="0"/>
              <a:t>0.5</a:t>
            </a:r>
            <a:r>
              <a:rPr lang="en-US" sz="2400" dirty="0" smtClean="0"/>
              <a:t>)</a:t>
            </a:r>
          </a:p>
          <a:p>
            <a:pPr lvl="3" algn="just" eaLnBrk="1" hangingPunct="1">
              <a:spcBef>
                <a:spcPts val="550"/>
              </a:spcBef>
              <a:buFontTx/>
              <a:buNone/>
            </a:pPr>
            <a:r>
              <a:rPr lang="en-US" sz="2400" dirty="0" smtClean="0"/>
              <a:t>{</a:t>
            </a:r>
          </a:p>
          <a:p>
            <a:pPr lvl="3" algn="just" eaLnBrk="1" hangingPunct="1">
              <a:spcBef>
                <a:spcPts val="550"/>
              </a:spcBef>
              <a:buFontTx/>
              <a:buNone/>
            </a:pPr>
            <a:r>
              <a:rPr lang="en-US" sz="2400" dirty="0" smtClean="0"/>
              <a:t>     Console.Write(d + </a:t>
            </a:r>
            <a:r>
              <a:rPr lang="en-US" sz="2400" dirty="0"/>
              <a:t>"\t");</a:t>
            </a:r>
            <a:endParaRPr lang="en-US" sz="2400" dirty="0" smtClean="0"/>
          </a:p>
          <a:p>
            <a:pPr lvl="3" algn="just" eaLnBrk="1" hangingPunct="1">
              <a:spcBef>
                <a:spcPts val="550"/>
              </a:spcBef>
              <a:buFontTx/>
              <a:buNone/>
            </a:pPr>
            <a:r>
              <a:rPr lang="en-US" sz="2400" dirty="0" smtClean="0"/>
              <a:t>}</a:t>
            </a:r>
          </a:p>
          <a:p>
            <a:pPr lvl="1" eaLnBrk="1" hangingPunct="1"/>
            <a:r>
              <a:rPr lang="en-US" sz="2600" dirty="0" smtClean="0"/>
              <a:t>The output produced  </a:t>
            </a:r>
          </a:p>
          <a:p>
            <a:pPr lvl="2" eaLnBrk="1" hangingPunct="1">
              <a:buFontTx/>
              <a:buNone/>
            </a:pPr>
            <a:r>
              <a:rPr lang="en-US" sz="2000" dirty="0" smtClean="0"/>
              <a:t>15    15.5    16    16.5    17    17.5    18    18.5    19    19.5</a:t>
            </a:r>
          </a:p>
        </p:txBody>
      </p:sp>
    </p:spTree>
    <p:extLst>
      <p:ext uri="{BB962C8B-B14F-4D97-AF65-F5344CB8AC3E}">
        <p14:creationId xmlns:p14="http://schemas.microsoft.com/office/powerpoint/2010/main" xmlns="" val="15136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121CF7-71C3-4514-A901-C8C92D5E31B7}" type="slidenum">
              <a:rPr lang="en-US" smtClean="0">
                <a:solidFill>
                  <a:srgbClr val="000000"/>
                </a:solidFill>
              </a:rPr>
              <a:pPr eaLnBrk="1" hangingPunct="1"/>
              <a:t>43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Ways to Initialize, Test, and Update For Statements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5605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 change the loop control variable inside the loop</a:t>
            </a:r>
            <a:r>
              <a:rPr lang="en-US" sz="32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</a:t>
            </a:r>
            <a:r>
              <a:rPr lang="en-US" sz="2200" dirty="0" smtClean="0">
                <a:solidFill>
                  <a:srgbClr val="0000FF"/>
                </a:solidFill>
              </a:rPr>
              <a:t>for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d = 15.0; d &lt; 20.0; d += 0.5)</a:t>
            </a:r>
          </a:p>
          <a:p>
            <a:pPr eaLnBrk="1" hangingPunct="1">
              <a:buFontTx/>
              <a:buNone/>
            </a:pPr>
            <a:r>
              <a:rPr lang="en-US" sz="2200" dirty="0" smtClean="0"/>
              <a:t>               {</a:t>
            </a:r>
          </a:p>
          <a:p>
            <a:pPr lvl="3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Console.Write(d + </a:t>
            </a:r>
            <a:r>
              <a:rPr lang="en-US" sz="2400" dirty="0"/>
              <a:t>"</a:t>
            </a:r>
            <a:r>
              <a:rPr lang="en-US" sz="2200" dirty="0" smtClean="0"/>
              <a:t>\t</a:t>
            </a:r>
            <a:r>
              <a:rPr lang="en-US" sz="2400" dirty="0"/>
              <a:t>"</a:t>
            </a:r>
            <a:r>
              <a:rPr lang="en-US" sz="2200" dirty="0" smtClean="0"/>
              <a:t>);</a:t>
            </a:r>
          </a:p>
          <a:p>
            <a:pPr lvl="3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</a:t>
            </a:r>
            <a:r>
              <a:rPr lang="en-US" sz="2200" b="1" dirty="0" smtClean="0"/>
              <a:t>d += 2.0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600" dirty="0" smtClean="0"/>
              <a:t> }</a:t>
            </a:r>
          </a:p>
          <a:p>
            <a:pPr lvl="1" eaLnBrk="1" hangingPunct="1"/>
            <a:r>
              <a:rPr lang="en-US" sz="2400" dirty="0" smtClean="0"/>
              <a:t>The output produced</a:t>
            </a:r>
            <a:r>
              <a:rPr lang="en-US" sz="2000" dirty="0" smtClean="0"/>
              <a:t>  </a:t>
            </a:r>
          </a:p>
          <a:p>
            <a:pPr lvl="2" algn="just" eaLnBrk="1" hangingPunct="1">
              <a:buFontTx/>
              <a:buNone/>
            </a:pPr>
            <a:r>
              <a:rPr lang="en-US" dirty="0" smtClean="0"/>
              <a:t>15	17.5</a:t>
            </a:r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5410200" y="3352800"/>
            <a:ext cx="3048000" cy="2438400"/>
          </a:xfrm>
          <a:prstGeom prst="wedgeEllipseCallout">
            <a:avLst>
              <a:gd name="adj1" fmla="val -112657"/>
              <a:gd name="adj2" fmla="val -260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C# lets you change the </a:t>
            </a:r>
            <a:r>
              <a:rPr lang="en-US" b="1" dirty="0">
                <a:solidFill>
                  <a:srgbClr val="000000"/>
                </a:solidFill>
              </a:rPr>
              <a:t>conditional expression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endValue</a:t>
            </a:r>
            <a:r>
              <a:rPr lang="en-US" dirty="0">
                <a:solidFill>
                  <a:srgbClr val="000000"/>
                </a:solidFill>
              </a:rPr>
              <a:t> inside the loop body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BUT, </a:t>
            </a:r>
            <a:r>
              <a:rPr lang="en-US" b="1" i="1" u="sng" dirty="0">
                <a:solidFill>
                  <a:srgbClr val="000000"/>
                </a:solidFill>
                <a:cs typeface="Times New Roman" pitchFamily="18" charset="0"/>
              </a:rPr>
              <a:t>be careful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0652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E23950-A129-4EC4-BF8C-357B2C527566}" type="slidenum">
              <a:rPr lang="en-US" smtClean="0">
                <a:solidFill>
                  <a:srgbClr val="000000"/>
                </a:solidFill>
              </a:rPr>
              <a:pPr eaLnBrk="1" hangingPunct="1"/>
              <a:t>44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Foreach Statement 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178"/>
          <p:cNvSpPr>
            <a:spLocks noChangeArrowheads="1"/>
          </p:cNvSpPr>
          <p:nvPr/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Used to iterate or move through a collection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  <a:buFontTx/>
              <a:buChar char="–"/>
            </a:pPr>
            <a:r>
              <a:rPr lang="en-US" sz="2600" dirty="0">
                <a:solidFill>
                  <a:srgbClr val="000000"/>
                </a:solidFill>
              </a:rPr>
              <a:t>Array (Chapter 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General form</a:t>
            </a:r>
          </a:p>
          <a:p>
            <a:pPr marL="1600200" lvl="3" indent="-22860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 (type identifier in expression)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</a:rPr>
              <a:t>                     statement;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Expression is the collection (array)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Type is the kind of values found in the array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000000"/>
                </a:solidFill>
              </a:rPr>
              <a:t>Restriction on </a:t>
            </a:r>
            <a:r>
              <a:rPr lang="en-US" sz="2600" dirty="0">
                <a:solidFill>
                  <a:srgbClr val="3333CC"/>
                </a:solidFill>
              </a:rPr>
              <a:t>foreach</a:t>
            </a:r>
            <a:r>
              <a:rPr lang="en-US" sz="2600" dirty="0">
                <a:solidFill>
                  <a:srgbClr val="000000"/>
                </a:solidFill>
                <a:cs typeface="Times New Roman" pitchFamily="18" charset="0"/>
              </a:rPr>
              <a:t>—</a:t>
            </a:r>
            <a:r>
              <a:rPr lang="en-US" sz="2600" dirty="0">
                <a:solidFill>
                  <a:srgbClr val="000000"/>
                </a:solidFill>
              </a:rPr>
              <a:t>cannot change values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Access to the elements is read-only </a:t>
            </a:r>
          </a:p>
        </p:txBody>
      </p:sp>
    </p:spTree>
    <p:extLst>
      <p:ext uri="{BB962C8B-B14F-4D97-AF65-F5344CB8AC3E}">
        <p14:creationId xmlns:p14="http://schemas.microsoft.com/office/powerpoint/2010/main" xmlns="" val="3441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0" y="914400"/>
            <a:ext cx="3581400" cy="5413744"/>
          </a:xfrm>
          <a:prstGeom prst="rect">
            <a:avLst/>
          </a:prstGeom>
        </p:spPr>
      </p:pic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4C0FFE-089F-4DE7-8E34-39146D31ABF9}" type="slidenum">
              <a:rPr lang="en-US" smtClean="0">
                <a:solidFill>
                  <a:srgbClr val="000000"/>
                </a:solidFill>
              </a:rPr>
              <a:pPr eaLnBrk="1" hangingPunct="1"/>
              <a:t>45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Do…While Statements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48006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r>
              <a:rPr lang="en-US" dirty="0" smtClean="0"/>
              <a:t>Posttest</a:t>
            </a:r>
          </a:p>
          <a:p>
            <a:pPr eaLnBrk="1" hangingPunct="1"/>
            <a:r>
              <a:rPr lang="en-US" dirty="0" smtClean="0"/>
              <a:t>General form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do</a:t>
            </a:r>
            <a:r>
              <a:rPr lang="en-US" sz="2400" dirty="0" smtClean="0"/>
              <a:t>         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{              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 statement;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while</a:t>
            </a:r>
            <a:r>
              <a:rPr lang="en-US" sz="2400" dirty="0" smtClean="0"/>
              <a:t> ( conditional expression);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14"/>
          <p:cNvSpPr>
            <a:spLocks noChangeArrowheads="1"/>
          </p:cNvSpPr>
          <p:nvPr/>
        </p:nvSpPr>
        <p:spPr bwMode="auto">
          <a:xfrm>
            <a:off x="6359525" y="4876800"/>
            <a:ext cx="2174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6-12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Do…while loop</a:t>
            </a:r>
          </a:p>
        </p:txBody>
      </p:sp>
    </p:spTree>
    <p:extLst>
      <p:ext uri="{BB962C8B-B14F-4D97-AF65-F5344CB8AC3E}">
        <p14:creationId xmlns:p14="http://schemas.microsoft.com/office/powerpoint/2010/main" xmlns="" val="6119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6A8E5B-9D36-4670-AB9A-8499762E99AC}" type="slidenum">
              <a:rPr lang="en-US" smtClean="0">
                <a:solidFill>
                  <a:srgbClr val="000000"/>
                </a:solidFill>
              </a:rPr>
              <a:pPr eaLnBrk="1" hangingPunct="1"/>
              <a:t>46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Do…While Example</a:t>
            </a:r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counter = 10;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do                  </a:t>
            </a:r>
            <a:r>
              <a:rPr lang="en-US" sz="2200" dirty="0">
                <a:solidFill>
                  <a:srgbClr val="339966"/>
                </a:solidFill>
              </a:rPr>
              <a:t>// No semicolon on this line</a:t>
            </a:r>
            <a:endParaRPr lang="en-US" sz="22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00"/>
                </a:solidFill>
              </a:rPr>
              <a:t>    Console.WriteLine(counter + "\t" + Math.Pow(counter, 2));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00"/>
                </a:solidFill>
              </a:rPr>
              <a:t>    counter--;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while</a:t>
            </a:r>
            <a:r>
              <a:rPr lang="en-US" sz="2200" dirty="0">
                <a:solidFill>
                  <a:srgbClr val="000000"/>
                </a:solidFill>
              </a:rPr>
              <a:t> (counter &gt; 6);</a:t>
            </a:r>
          </a:p>
          <a:p>
            <a:pPr marL="1143000" lvl="2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sz="2000" dirty="0">
                <a:solidFill>
                  <a:srgbClr val="000000"/>
                </a:solidFill>
              </a:rPr>
              <a:t>The output of this code is:</a:t>
            </a:r>
          </a:p>
          <a:p>
            <a:pPr marL="2057400" lvl="4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sz="2000" dirty="0">
                <a:solidFill>
                  <a:srgbClr val="000000"/>
                </a:solidFill>
              </a:rPr>
              <a:t>10          100</a:t>
            </a:r>
          </a:p>
          <a:p>
            <a:pPr marL="2057400" lvl="4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sz="2000" dirty="0">
                <a:solidFill>
                  <a:srgbClr val="000000"/>
                </a:solidFill>
              </a:rPr>
              <a:t>9            81</a:t>
            </a:r>
          </a:p>
          <a:p>
            <a:pPr marL="2057400" lvl="4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sz="2000" dirty="0">
                <a:solidFill>
                  <a:srgbClr val="000000"/>
                </a:solidFill>
              </a:rPr>
              <a:t>8            64</a:t>
            </a:r>
          </a:p>
          <a:p>
            <a:pPr marL="2057400" lvl="4" indent="-228600" algn="just">
              <a:lnSpc>
                <a:spcPct val="88000"/>
              </a:lnSpc>
              <a:spcBef>
                <a:spcPts val="550"/>
              </a:spcBef>
            </a:pPr>
            <a:r>
              <a:rPr lang="en-US" sz="2000" dirty="0">
                <a:solidFill>
                  <a:srgbClr val="000000"/>
                </a:solidFill>
              </a:rPr>
              <a:t>7            49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8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 </a:t>
            </a:r>
            <a:r>
              <a:rPr lang="en-US" dirty="0" smtClean="0"/>
              <a:t>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624584"/>
            <a:ext cx="5105400" cy="4227272"/>
          </a:xfrm>
          <a:prstGeom prst="rect">
            <a:avLst/>
          </a:prstGeom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69226" y="5867400"/>
            <a:ext cx="4388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</a:t>
            </a:r>
            <a:r>
              <a:rPr lang="en-US" sz="2400" b="1" dirty="0" smtClean="0">
                <a:solidFill>
                  <a:srgbClr val="000000"/>
                </a:solidFill>
              </a:rPr>
              <a:t>6-13 </a:t>
            </a:r>
            <a:r>
              <a:rPr lang="en-US" sz="2400" dirty="0" smtClean="0">
                <a:solidFill>
                  <a:srgbClr val="000000"/>
                </a:solidFill>
              </a:rPr>
              <a:t> Curly brace required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6324600" y="1828800"/>
            <a:ext cx="2362200" cy="3124200"/>
          </a:xfrm>
          <a:prstGeom prst="wedgeEllipseCallout">
            <a:avLst>
              <a:gd name="adj1" fmla="val -136962"/>
              <a:gd name="adj2" fmla="val 15292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000000"/>
                </a:solidFill>
              </a:rPr>
              <a:t>No semicolon after </a:t>
            </a:r>
            <a:r>
              <a:rPr lang="en-US" dirty="0" smtClean="0">
                <a:solidFill>
                  <a:srgbClr val="3333CC"/>
                </a:solidFill>
              </a:rPr>
              <a:t>do</a:t>
            </a:r>
            <a:r>
              <a:rPr lang="en-US" dirty="0" smtClean="0">
                <a:solidFill>
                  <a:srgbClr val="000000"/>
                </a:solidFill>
              </a:rPr>
              <a:t>, but curly braces are required…when you have more than one statement between </a:t>
            </a:r>
            <a:r>
              <a:rPr lang="en-US" dirty="0" smtClean="0">
                <a:solidFill>
                  <a:srgbClr val="3333CC"/>
                </a:solidFill>
              </a:rPr>
              <a:t>do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3333CC"/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xmlns="" val="1607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67A71B-4E92-4D64-9905-F0C95D70192B}" type="slidenum">
              <a:rPr lang="en-US" smtClean="0">
                <a:solidFill>
                  <a:srgbClr val="000000"/>
                </a:solidFill>
              </a:rPr>
              <a:pPr eaLnBrk="1" hangingPunct="1"/>
              <a:t>48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Loops</a:t>
            </a:r>
          </a:p>
        </p:txBody>
      </p:sp>
      <p:sp>
        <p:nvSpPr>
          <p:cNvPr id="2970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Loop can be nested inside an outer loop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Inner nested loop is totally completed before the outside loop is tested a second time 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int </a:t>
            </a:r>
            <a:r>
              <a:rPr lang="en-US" sz="2000" dirty="0" smtClean="0"/>
              <a:t>inner;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for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00FF"/>
                </a:solidFill>
              </a:rPr>
              <a:t>int </a:t>
            </a:r>
            <a:r>
              <a:rPr lang="en-US" sz="2000" dirty="0" smtClean="0"/>
              <a:t>outer = 0; outer &lt; 3; outer++)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0000FF"/>
                </a:solidFill>
              </a:rPr>
              <a:t>for</a:t>
            </a:r>
            <a:r>
              <a:rPr lang="en-US" sz="2000" dirty="0" smtClean="0"/>
              <a:t>(inner = 10; inner &gt; 5; inner --)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{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Console.WriteLine("Outer: {0}\tInner: {1}", outer, inner);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}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9703" name="AutoShape 9"/>
          <p:cNvSpPr>
            <a:spLocks noChangeArrowheads="1"/>
          </p:cNvSpPr>
          <p:nvPr/>
        </p:nvSpPr>
        <p:spPr bwMode="auto">
          <a:xfrm>
            <a:off x="533400" y="4648200"/>
            <a:ext cx="1219200" cy="1143000"/>
          </a:xfrm>
          <a:prstGeom prst="wedgeEllipseCallout">
            <a:avLst>
              <a:gd name="adj1" fmla="val 87111"/>
              <a:gd name="adj2" fmla="val -729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15 lines printed</a:t>
            </a:r>
          </a:p>
        </p:txBody>
      </p:sp>
    </p:spTree>
    <p:extLst>
      <p:ext uri="{BB962C8B-B14F-4D97-AF65-F5344CB8AC3E}">
        <p14:creationId xmlns:p14="http://schemas.microsoft.com/office/powerpoint/2010/main" xmlns="" val="32438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67A71B-4E92-4D64-9905-F0C95D70192B}" type="slidenum">
              <a:rPr lang="en-US" smtClean="0">
                <a:solidFill>
                  <a:srgbClr val="000000"/>
                </a:solidFill>
              </a:rPr>
              <a:pPr eaLnBrk="1" hangingPunct="1"/>
              <a:t>49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Loops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410200" y="5486400"/>
            <a:ext cx="3200400" cy="7620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000000"/>
                </a:solidFill>
              </a:rPr>
              <a:t>   Review NFactorial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00199"/>
            <a:ext cx="4898392" cy="4267201"/>
          </a:xfrm>
          <a:prstGeom prst="rect">
            <a:avLst/>
          </a:prstGeom>
        </p:spPr>
      </p:pic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768008" y="5867400"/>
            <a:ext cx="41849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</a:t>
            </a:r>
            <a:r>
              <a:rPr lang="en-US" sz="2400" b="1" dirty="0" smtClean="0">
                <a:solidFill>
                  <a:srgbClr val="000000"/>
                </a:solidFill>
              </a:rPr>
              <a:t>6-14 </a:t>
            </a:r>
            <a:r>
              <a:rPr lang="en-US" sz="2400" dirty="0" smtClean="0">
                <a:solidFill>
                  <a:srgbClr val="000000"/>
                </a:solidFill>
              </a:rPr>
              <a:t> Nested loop output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2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CB60F50-C37D-46A9-9D48-448F18C67F35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Use A Loop?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Repeat instructions with many data sets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Repetition or iteration structures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Rich set of looping structures</a:t>
            </a:r>
            <a:r>
              <a:rPr lang="en-US" sz="2400" dirty="0" smtClean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while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do…while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for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600" dirty="0" smtClean="0"/>
              <a:t>foreach statements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NFactorial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do</a:t>
            </a:r>
            <a:r>
              <a:rPr lang="en-US" sz="2400" dirty="0"/>
              <a:t> </a:t>
            </a:r>
            <a:r>
              <a:rPr lang="en-US" sz="2400" dirty="0" smtClean="0"/>
              <a:t>							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Line 5</a:t>
            </a:r>
          </a:p>
          <a:p>
            <a:pPr marL="0" indent="0">
              <a:buNone/>
            </a:pPr>
            <a:r>
              <a:rPr lang="en-US" sz="2400" dirty="0"/>
              <a:t>{ </a:t>
            </a:r>
            <a:r>
              <a:rPr lang="en-US" sz="2400" dirty="0" smtClean="0"/>
              <a:t>							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Line 6</a:t>
            </a:r>
          </a:p>
          <a:p>
            <a:pPr marL="0" indent="0">
              <a:buNone/>
            </a:pPr>
            <a:r>
              <a:rPr lang="en-US" sz="2400" dirty="0" smtClean="0"/>
              <a:t>	n </a:t>
            </a:r>
            <a:r>
              <a:rPr lang="en-US" sz="2400" dirty="0"/>
              <a:t>= InputN( ); </a:t>
            </a:r>
            <a:r>
              <a:rPr lang="en-US" sz="2400" dirty="0" smtClean="0"/>
              <a:t>					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Line 7</a:t>
            </a:r>
          </a:p>
          <a:p>
            <a:pPr marL="0" indent="0">
              <a:buNone/>
            </a:pPr>
            <a:r>
              <a:rPr lang="en-US" sz="2400" dirty="0" smtClean="0"/>
              <a:t>	CalculateNFactorialIteratively(n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out</a:t>
            </a:r>
            <a:r>
              <a:rPr lang="en-US" sz="2400" dirty="0"/>
              <a:t> result</a:t>
            </a:r>
            <a:r>
              <a:rPr lang="en-US" sz="2400" dirty="0" smtClean="0"/>
              <a:t>);	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Line 8</a:t>
            </a:r>
          </a:p>
          <a:p>
            <a:pPr marL="0" indent="0">
              <a:buNone/>
            </a:pPr>
            <a:r>
              <a:rPr lang="en-US" sz="2400" dirty="0" smtClean="0"/>
              <a:t>	DisplayNFactorial(n</a:t>
            </a:r>
            <a:r>
              <a:rPr lang="en-US" sz="2400" dirty="0"/>
              <a:t>, result); 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Line 9</a:t>
            </a:r>
          </a:p>
          <a:p>
            <a:pPr marL="0" indent="0">
              <a:buNone/>
            </a:pPr>
            <a:r>
              <a:rPr lang="en-US" sz="2400" dirty="0" smtClean="0"/>
              <a:t>	moreData </a:t>
            </a:r>
            <a:r>
              <a:rPr lang="en-US" sz="2400" dirty="0"/>
              <a:t>= PromptForMoreCalculations( ); </a:t>
            </a:r>
            <a:r>
              <a:rPr lang="en-US" sz="2400" dirty="0">
                <a:solidFill>
                  <a:srgbClr val="92D050"/>
                </a:solidFill>
              </a:rPr>
              <a:t>//Line 10</a:t>
            </a:r>
          </a:p>
          <a:p>
            <a:pPr marL="0" indent="0">
              <a:buNone/>
            </a:pPr>
            <a:r>
              <a:rPr lang="en-US" sz="2400" dirty="0"/>
              <a:t>} </a:t>
            </a:r>
            <a:r>
              <a:rPr lang="en-US" sz="2400" dirty="0" smtClean="0"/>
              <a:t>							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Line 11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while </a:t>
            </a:r>
            <a:r>
              <a:rPr lang="en-US" sz="2400" dirty="0" smtClean="0"/>
              <a:t>(</a:t>
            </a:r>
            <a:r>
              <a:rPr lang="en-US" sz="2400" dirty="0"/>
              <a:t>moreData </a:t>
            </a:r>
            <a:r>
              <a:rPr lang="en-US" sz="2400" dirty="0" smtClean="0"/>
              <a:t>= = </a:t>
            </a:r>
            <a:r>
              <a:rPr lang="en-US" sz="2400" dirty="0"/>
              <a:t>"y" || moreData </a:t>
            </a:r>
            <a:r>
              <a:rPr lang="en-US" sz="2400" dirty="0" smtClean="0"/>
              <a:t>= = </a:t>
            </a:r>
            <a:r>
              <a:rPr lang="en-US" sz="2400" dirty="0"/>
              <a:t>"Y");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92D050"/>
                </a:solidFill>
              </a:rPr>
              <a:t>//</a:t>
            </a:r>
            <a:r>
              <a:rPr lang="en-US" sz="2400" dirty="0">
                <a:solidFill>
                  <a:srgbClr val="92D050"/>
                </a:solidFill>
              </a:rPr>
              <a:t>Line 12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9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Nfactorial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public static void </a:t>
            </a:r>
            <a:r>
              <a:rPr lang="en-US" sz="2400" dirty="0" smtClean="0"/>
              <a:t>					</a:t>
            </a:r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>
                <a:solidFill>
                  <a:schemeClr val="accent1"/>
                </a:solidFill>
              </a:rPr>
              <a:t>Line 19</a:t>
            </a:r>
          </a:p>
          <a:p>
            <a:pPr marL="0" indent="0">
              <a:buNone/>
            </a:pPr>
            <a:r>
              <a:rPr lang="en-US" sz="2400" dirty="0" smtClean="0"/>
              <a:t>           CalculateNFactorialIteratively(</a:t>
            </a:r>
            <a:r>
              <a:rPr lang="en-US" sz="2400" dirty="0" smtClean="0">
                <a:solidFill>
                  <a:schemeClr val="accent2"/>
                </a:solidFill>
              </a:rPr>
              <a:t>int</a:t>
            </a:r>
            <a:r>
              <a:rPr lang="en-US" sz="2400" dirty="0" smtClean="0"/>
              <a:t> n</a:t>
            </a:r>
            <a:r>
              <a:rPr lang="en-US" sz="2400" dirty="0" smtClean="0">
                <a:solidFill>
                  <a:schemeClr val="accent2"/>
                </a:solidFill>
              </a:rPr>
              <a:t>, out </a:t>
            </a:r>
            <a:r>
              <a:rPr lang="en-US" sz="2400" dirty="0">
                <a:solidFill>
                  <a:schemeClr val="accent2"/>
                </a:solidFill>
              </a:rPr>
              <a:t>int </a:t>
            </a:r>
            <a:r>
              <a:rPr lang="en-US" sz="2400" dirty="0"/>
              <a:t>result)</a:t>
            </a:r>
          </a:p>
          <a:p>
            <a:pPr marL="0" indent="0">
              <a:buNone/>
            </a:pPr>
            <a:r>
              <a:rPr lang="en-US" sz="2400" dirty="0"/>
              <a:t>{ </a:t>
            </a:r>
            <a:r>
              <a:rPr lang="en-US" sz="2400" dirty="0" smtClean="0"/>
              <a:t>							</a:t>
            </a:r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>
                <a:solidFill>
                  <a:schemeClr val="accent1"/>
                </a:solidFill>
              </a:rPr>
              <a:t>Line 20</a:t>
            </a:r>
          </a:p>
          <a:p>
            <a:pPr marL="0" indent="0">
              <a:buNone/>
            </a:pPr>
            <a:r>
              <a:rPr lang="en-US" sz="2400" dirty="0" smtClean="0"/>
              <a:t>	result </a:t>
            </a:r>
            <a:r>
              <a:rPr lang="en-US" sz="2400" dirty="0"/>
              <a:t>= 1; </a:t>
            </a:r>
            <a:r>
              <a:rPr lang="en-US" sz="2400" dirty="0" smtClean="0"/>
              <a:t>					</a:t>
            </a:r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>
                <a:solidFill>
                  <a:schemeClr val="accent1"/>
                </a:solidFill>
              </a:rPr>
              <a:t>Line 21</a:t>
            </a:r>
          </a:p>
          <a:p>
            <a:pPr marL="0" indent="0">
              <a:buNone/>
            </a:pPr>
            <a:r>
              <a:rPr lang="nn-NO" sz="2400" dirty="0" smtClean="0"/>
              <a:t>	</a:t>
            </a:r>
            <a:r>
              <a:rPr lang="nn-NO" sz="2400" dirty="0" smtClean="0">
                <a:solidFill>
                  <a:schemeClr val="accent2"/>
                </a:solidFill>
              </a:rPr>
              <a:t>for </a:t>
            </a:r>
            <a:r>
              <a:rPr lang="nn-NO" sz="2400" dirty="0" smtClean="0"/>
              <a:t>(</a:t>
            </a:r>
            <a:r>
              <a:rPr lang="nn-NO" sz="2400" dirty="0" smtClean="0">
                <a:solidFill>
                  <a:schemeClr val="accent2"/>
                </a:solidFill>
              </a:rPr>
              <a:t>int</a:t>
            </a:r>
            <a:r>
              <a:rPr lang="nn-NO" sz="2400" dirty="0" smtClean="0"/>
              <a:t> </a:t>
            </a:r>
            <a:r>
              <a:rPr lang="nn-NO" sz="2400" dirty="0"/>
              <a:t>i = n; i &gt; 0; i--) </a:t>
            </a:r>
            <a:r>
              <a:rPr lang="nn-NO" sz="2400" dirty="0" smtClean="0"/>
              <a:t>			</a:t>
            </a:r>
            <a:r>
              <a:rPr lang="nn-NO" sz="2400" dirty="0" smtClean="0">
                <a:solidFill>
                  <a:schemeClr val="accent1"/>
                </a:solidFill>
              </a:rPr>
              <a:t>//</a:t>
            </a:r>
            <a:r>
              <a:rPr lang="nn-NO" sz="2400" dirty="0">
                <a:solidFill>
                  <a:schemeClr val="accent1"/>
                </a:solidFill>
              </a:rPr>
              <a:t>Line 22</a:t>
            </a:r>
          </a:p>
          <a:p>
            <a:pPr marL="0" indent="0">
              <a:buNone/>
            </a:pPr>
            <a:r>
              <a:rPr lang="en-US" sz="2400" dirty="0" smtClean="0"/>
              <a:t>	{ 						</a:t>
            </a:r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>
                <a:solidFill>
                  <a:schemeClr val="accent1"/>
                </a:solidFill>
              </a:rPr>
              <a:t>Line 23</a:t>
            </a:r>
          </a:p>
          <a:p>
            <a:pPr marL="0" indent="0">
              <a:buNone/>
            </a:pPr>
            <a:r>
              <a:rPr lang="en-US" sz="2400" dirty="0" smtClean="0"/>
              <a:t>		result </a:t>
            </a:r>
            <a:r>
              <a:rPr lang="en-US" sz="2400" dirty="0"/>
              <a:t>*= i; </a:t>
            </a:r>
            <a:r>
              <a:rPr lang="en-US" sz="2400" dirty="0" smtClean="0"/>
              <a:t>				</a:t>
            </a:r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>
                <a:solidFill>
                  <a:schemeClr val="accent1"/>
                </a:solidFill>
              </a:rPr>
              <a:t>Line 24</a:t>
            </a:r>
          </a:p>
          <a:p>
            <a:pPr marL="0" indent="0">
              <a:buNone/>
            </a:pPr>
            <a:r>
              <a:rPr lang="en-US" sz="2400" dirty="0" smtClean="0"/>
              <a:t>	} 						</a:t>
            </a:r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>
                <a:solidFill>
                  <a:schemeClr val="accent1"/>
                </a:solidFill>
              </a:rPr>
              <a:t>Line 25</a:t>
            </a:r>
          </a:p>
          <a:p>
            <a:pPr marL="0" indent="0">
              <a:buNone/>
            </a:pPr>
            <a:r>
              <a:rPr lang="en-US" sz="2400" dirty="0" smtClean="0"/>
              <a:t>} 							</a:t>
            </a:r>
            <a:r>
              <a:rPr lang="en-US" sz="2400" dirty="0" smtClean="0">
                <a:solidFill>
                  <a:schemeClr val="accent1"/>
                </a:solidFill>
              </a:rPr>
              <a:t>//</a:t>
            </a:r>
            <a:r>
              <a:rPr lang="en-US" sz="2400" dirty="0">
                <a:solidFill>
                  <a:schemeClr val="accent1"/>
                </a:solidFill>
              </a:rPr>
              <a:t>Line 26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8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957641-21C9-4000-994D-FDFA36656927}" type="slidenum">
              <a:rPr lang="en-US" smtClean="0">
                <a:solidFill>
                  <a:srgbClr val="000000"/>
                </a:solidFill>
              </a:rPr>
              <a:pPr eaLnBrk="1" hangingPunct="1"/>
              <a:t>52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Technique where a method calls itself repeatedly until it arrives at the solution</a:t>
            </a:r>
          </a:p>
          <a:p>
            <a:pPr eaLnBrk="1" hangingPunct="1"/>
            <a:r>
              <a:rPr lang="en-US" dirty="0" smtClean="0"/>
              <a:t>Algorithm has to be developed so as to avoid an infinite loop</a:t>
            </a:r>
          </a:p>
          <a:p>
            <a:pPr lvl="1" eaLnBrk="1" hangingPunct="1"/>
            <a:r>
              <a:rPr lang="en-US" sz="2600" dirty="0" smtClean="0"/>
              <a:t>To write a recursive solution, an algorithm has to be developed so as to avoid an infinite loop</a:t>
            </a:r>
          </a:p>
          <a:p>
            <a:pPr lvl="2" eaLnBrk="1" hangingPunct="1"/>
            <a:r>
              <a:rPr lang="en-US" dirty="0" smtClean="0"/>
              <a:t>Have to identify a base case</a:t>
            </a:r>
          </a:p>
          <a:p>
            <a:pPr lvl="2" eaLnBrk="1" hangingPunct="1"/>
            <a:r>
              <a:rPr lang="en-US" dirty="0" smtClean="0"/>
              <a:t>Base case is the simplest form of the solution</a:t>
            </a:r>
          </a:p>
          <a:p>
            <a:pPr lvl="2" eaLnBrk="1" hangingPunct="1"/>
            <a:r>
              <a:rPr lang="en-US" dirty="0" smtClean="0"/>
              <a:t>Other cases are all solved by reducing value and calling the method again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sz="2200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771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28E752-C39B-4214-A37B-A9A9A06E1731}" type="slidenum">
              <a:rPr lang="en-US" smtClean="0">
                <a:solidFill>
                  <a:srgbClr val="000000"/>
                </a:solidFill>
              </a:rPr>
              <a:pPr eaLnBrk="1" hangingPunct="1"/>
              <a:t>53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34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Recursive Call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04800" y="5862935"/>
            <a:ext cx="518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</a:t>
            </a:r>
            <a:r>
              <a:rPr lang="en-US" sz="2400" b="1" dirty="0" smtClean="0">
                <a:solidFill>
                  <a:srgbClr val="000000"/>
                </a:solidFill>
              </a:rPr>
              <a:t>6-15  </a:t>
            </a:r>
            <a:r>
              <a:rPr lang="en-US" sz="2400" dirty="0" smtClean="0">
                <a:solidFill>
                  <a:srgbClr val="000000"/>
                </a:solidFill>
              </a:rPr>
              <a:t>Recursive evaluation of </a:t>
            </a:r>
            <a:r>
              <a:rPr lang="en-US" sz="2400" dirty="0">
                <a:solidFill>
                  <a:srgbClr val="000000"/>
                </a:solidFill>
              </a:rPr>
              <a:t>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76200"/>
            <a:ext cx="2819400" cy="63675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143000"/>
            <a:ext cx="464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CC"/>
                </a:solidFill>
              </a:rPr>
              <a:t>public static int </a:t>
            </a:r>
            <a:r>
              <a:rPr lang="en-US" sz="2800" dirty="0">
                <a:solidFill>
                  <a:srgbClr val="000000"/>
                </a:solidFill>
              </a:rPr>
              <a:t>Fact(</a:t>
            </a:r>
            <a:r>
              <a:rPr lang="en-US" sz="2800" dirty="0">
                <a:solidFill>
                  <a:srgbClr val="3333CC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n)</a:t>
            </a:r>
          </a:p>
          <a:p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smtClean="0">
                <a:solidFill>
                  <a:srgbClr val="000000"/>
                </a:solidFill>
              </a:rPr>
              <a:t>    </a:t>
            </a:r>
            <a:r>
              <a:rPr lang="pt-BR" sz="2800" dirty="0" smtClean="0">
                <a:solidFill>
                  <a:srgbClr val="3333CC"/>
                </a:solidFill>
              </a:rPr>
              <a:t> if </a:t>
            </a:r>
            <a:r>
              <a:rPr lang="pt-BR" sz="2800" dirty="0">
                <a:solidFill>
                  <a:srgbClr val="000000"/>
                </a:solidFill>
              </a:rPr>
              <a:t>(n == 1 || n == </a:t>
            </a:r>
            <a:r>
              <a:rPr lang="pt-BR" sz="2800" dirty="0" smtClean="0">
                <a:solidFill>
                  <a:srgbClr val="000000"/>
                </a:solidFill>
              </a:rPr>
              <a:t>0)</a:t>
            </a:r>
          </a:p>
          <a:p>
            <a:r>
              <a:rPr lang="pt-BR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3333CC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1;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 </a:t>
            </a:r>
            <a:r>
              <a:rPr lang="en-US" sz="2800" dirty="0" smtClean="0">
                <a:solidFill>
                  <a:srgbClr val="3333CC"/>
                </a:solidFill>
              </a:rPr>
              <a:t>else</a:t>
            </a:r>
            <a:endParaRPr lang="en-US" sz="2800" dirty="0">
              <a:solidFill>
                <a:srgbClr val="3333CC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3333CC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(n * Fact(n-1));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}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8FA94F-3E44-444B-A566-4A0D8A4E4D7E}" type="slidenum">
              <a:rPr lang="en-US" smtClean="0">
                <a:solidFill>
                  <a:srgbClr val="000000"/>
                </a:solidFill>
              </a:rPr>
              <a:pPr eaLnBrk="1" hangingPunct="1"/>
              <a:t>54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Unconditional Transfer of Control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break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Used with </a:t>
            </a:r>
            <a:r>
              <a:rPr lang="en-US" sz="2600" dirty="0" smtClean="0">
                <a:solidFill>
                  <a:schemeClr val="accent2"/>
                </a:solidFill>
              </a:rPr>
              <a:t>switch</a:t>
            </a:r>
            <a:r>
              <a:rPr lang="en-US" sz="2600" dirty="0" smtClean="0"/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Place in the body of a loop to provide immediate exit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Be careful (Single Entry/Single Exit)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continue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When reached, a new iteration of the nearest enclosing </a:t>
            </a:r>
            <a:r>
              <a:rPr lang="en-US" sz="2600" dirty="0" smtClean="0">
                <a:solidFill>
                  <a:schemeClr val="accent2"/>
                </a:solidFill>
              </a:rPr>
              <a:t>while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2"/>
                </a:solidFill>
              </a:rPr>
              <a:t>do</a:t>
            </a:r>
            <a:r>
              <a:rPr lang="en-US" sz="2600" dirty="0" smtClean="0"/>
              <a:t>…</a:t>
            </a:r>
            <a:r>
              <a:rPr lang="en-US" sz="2600" dirty="0" smtClean="0">
                <a:solidFill>
                  <a:schemeClr val="accent2"/>
                </a:solidFill>
              </a:rPr>
              <a:t>while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2"/>
                </a:solidFill>
              </a:rPr>
              <a:t>for</a:t>
            </a:r>
            <a:r>
              <a:rPr lang="en-US" sz="2600" dirty="0" smtClean="0"/>
              <a:t>, or </a:t>
            </a:r>
            <a:r>
              <a:rPr lang="en-US" sz="2600" dirty="0" smtClean="0">
                <a:solidFill>
                  <a:schemeClr val="accent2"/>
                </a:solidFill>
              </a:rPr>
              <a:t>foreach</a:t>
            </a:r>
            <a:r>
              <a:rPr lang="en-US" sz="2600" dirty="0" smtClean="0"/>
              <a:t> statement is started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Other jump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solidFill>
                  <a:schemeClr val="accent2"/>
                </a:solidFill>
              </a:rPr>
              <a:t>goto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2"/>
                </a:solidFill>
              </a:rPr>
              <a:t>throw</a:t>
            </a:r>
            <a:r>
              <a:rPr lang="en-US" sz="2600" dirty="0" smtClean="0"/>
              <a:t>, and </a:t>
            </a:r>
            <a:r>
              <a:rPr lang="en-US" sz="2600" dirty="0" smtClean="0">
                <a:solidFill>
                  <a:schemeClr val="accent2"/>
                </a:solidFill>
              </a:rPr>
              <a:t>return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Use sparingly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7915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total = 0;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for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nValue = 0; nValue &lt; 10; nValue++)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(nValue == 5)</a:t>
            </a:r>
          </a:p>
          <a:p>
            <a:pPr marL="400050" lvl="1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	total </a:t>
            </a:r>
            <a:r>
              <a:rPr lang="en-US" sz="2000" dirty="0"/>
              <a:t>+= nValue;</a:t>
            </a:r>
          </a:p>
          <a:p>
            <a:pPr marL="400050" lvl="1" indent="0">
              <a:buNone/>
            </a:pPr>
            <a:r>
              <a:rPr lang="en-US" sz="2000" dirty="0" smtClean="0"/>
              <a:t>	Console.Write(nValue </a:t>
            </a:r>
            <a:r>
              <a:rPr lang="en-US" sz="2000" dirty="0"/>
              <a:t>+ "\t");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/>
              <a:t>Console.WriteLine("\nTotal is equal to {0}.", total</a:t>
            </a:r>
            <a:r>
              <a:rPr lang="en-US" sz="2000" dirty="0" smtClean="0"/>
              <a:t>);</a:t>
            </a:r>
          </a:p>
          <a:p>
            <a:pPr>
              <a:buClr>
                <a:schemeClr val="tx1"/>
              </a:buClr>
            </a:pPr>
            <a:r>
              <a:rPr lang="en-US" sz="2400" dirty="0" smtClean="0">
                <a:solidFill>
                  <a:schemeClr val="accent2"/>
                </a:solidFill>
              </a:rPr>
              <a:t>break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2"/>
                </a:solidFill>
              </a:rPr>
              <a:t>continue</a:t>
            </a:r>
            <a:r>
              <a:rPr lang="en-US" sz="2400" dirty="0" smtClean="0"/>
              <a:t> both violate </a:t>
            </a:r>
            <a:r>
              <a:rPr lang="en-US" sz="2400" dirty="0"/>
              <a:t>the </a:t>
            </a:r>
            <a:r>
              <a:rPr lang="en-US" sz="2400" dirty="0" smtClean="0"/>
              <a:t>“single entry”, “single exit” </a:t>
            </a:r>
            <a:r>
              <a:rPr lang="en-US" sz="2400" dirty="0"/>
              <a:t>guideline for developing a </a:t>
            </a:r>
            <a:r>
              <a:rPr lang="en-US" sz="2400" dirty="0" smtClean="0"/>
              <a:t>loop</a:t>
            </a:r>
            <a:endParaRPr lang="en-US" sz="1800" dirty="0"/>
          </a:p>
          <a:p>
            <a:pPr marL="400050" lvl="1" indent="0">
              <a:buNone/>
            </a:pPr>
            <a:endParaRPr lang="en-US" sz="2000" dirty="0" smtClean="0"/>
          </a:p>
          <a:p>
            <a:pPr marL="1257300" lvl="3" indent="0">
              <a:buNone/>
            </a:pPr>
            <a:endParaRPr lang="en-US" sz="1100" dirty="0"/>
          </a:p>
          <a:p>
            <a:pPr marL="800100" lvl="2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5562600" y="2503227"/>
            <a:ext cx="2819400" cy="1611573"/>
          </a:xfrm>
          <a:prstGeom prst="wedgeEllipseCallout">
            <a:avLst>
              <a:gd name="adj1" fmla="val -38286"/>
              <a:gd name="adj2" fmla="val 10171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</a:rPr>
              <a:t>The output </a:t>
            </a:r>
            <a:r>
              <a:rPr lang="en-US" dirty="0" smtClean="0">
                <a:solidFill>
                  <a:srgbClr val="000000"/>
                </a:solidFill>
              </a:rPr>
              <a:t>is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0 </a:t>
            </a:r>
            <a:r>
              <a:rPr lang="en-US" dirty="0" smtClean="0">
                <a:solidFill>
                  <a:srgbClr val="000000"/>
                </a:solidFill>
              </a:rPr>
              <a:t>    1    2     3     4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Total is equal to 10.</a:t>
            </a:r>
            <a:endParaRPr lang="en-US" sz="14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14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total = 0;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for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nValue = 0; nValue &lt; 10; nValue++)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(nValue % 2 == 0)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continue</a:t>
            </a:r>
            <a:r>
              <a:rPr lang="en-US" sz="2000" dirty="0"/>
              <a:t>;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}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    total </a:t>
            </a:r>
            <a:r>
              <a:rPr lang="en-US" sz="2000" dirty="0"/>
              <a:t>+= nValue;</a:t>
            </a:r>
          </a:p>
          <a:p>
            <a:pPr marL="400050" lvl="1" indent="0">
              <a:buNone/>
            </a:pPr>
            <a:r>
              <a:rPr lang="en-US" sz="2000" dirty="0" smtClean="0"/>
              <a:t>     Console.Write(nValue </a:t>
            </a:r>
            <a:r>
              <a:rPr lang="en-US" sz="2000" dirty="0"/>
              <a:t>+ "\t");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r>
              <a:rPr lang="en-US" sz="2000" dirty="0"/>
              <a:t>Console.WriteLine("\nTotal is equal to {0}.", total</a:t>
            </a:r>
            <a:r>
              <a:rPr lang="en-US" sz="2000" dirty="0" smtClean="0"/>
              <a:t>);</a:t>
            </a:r>
          </a:p>
          <a:p>
            <a:pPr>
              <a:buClr>
                <a:schemeClr val="tx1"/>
              </a:buClr>
            </a:pPr>
            <a:r>
              <a:rPr lang="en-US" sz="2400" dirty="0" smtClean="0">
                <a:solidFill>
                  <a:schemeClr val="accent2"/>
                </a:solidFill>
              </a:rPr>
              <a:t>continue</a:t>
            </a:r>
            <a:r>
              <a:rPr lang="en-US" sz="2400" dirty="0" smtClean="0"/>
              <a:t> does </a:t>
            </a:r>
            <a:r>
              <a:rPr lang="en-US" sz="2400" dirty="0"/>
              <a:t>not </a:t>
            </a:r>
            <a:r>
              <a:rPr lang="en-US" sz="2400" dirty="0" smtClean="0"/>
              <a:t>stop </a:t>
            </a:r>
            <a:r>
              <a:rPr lang="en-US" sz="2400" dirty="0"/>
              <a:t>the loop </a:t>
            </a:r>
            <a:r>
              <a:rPr lang="en-US" sz="2400" dirty="0" smtClean="0"/>
              <a:t>body; It </a:t>
            </a:r>
            <a:r>
              <a:rPr lang="en-US" sz="2400" dirty="0"/>
              <a:t>halts </a:t>
            </a:r>
            <a:r>
              <a:rPr lang="en-US" sz="2400" dirty="0" smtClean="0"/>
              <a:t>that iteration </a:t>
            </a:r>
            <a:r>
              <a:rPr lang="en-US" sz="2400" dirty="0"/>
              <a:t>and transfers control to the next iteration of the loop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5486400" y="2743200"/>
            <a:ext cx="3200400" cy="1611573"/>
          </a:xfrm>
          <a:prstGeom prst="wedgeEllipseCallout">
            <a:avLst>
              <a:gd name="adj1" fmla="val -32315"/>
              <a:gd name="adj2" fmla="val 101716"/>
            </a:avLst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</a:rPr>
              <a:t>The output </a:t>
            </a:r>
            <a:r>
              <a:rPr lang="en-US" dirty="0" smtClean="0">
                <a:solidFill>
                  <a:srgbClr val="000000"/>
                </a:solidFill>
              </a:rPr>
              <a:t>is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0 </a:t>
            </a:r>
            <a:r>
              <a:rPr lang="en-US" dirty="0" smtClean="0">
                <a:solidFill>
                  <a:srgbClr val="000000"/>
                </a:solidFill>
              </a:rPr>
              <a:t>    3    5     7     9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Total is equal to </a:t>
            </a:r>
            <a:r>
              <a:rPr lang="en-US" dirty="0" smtClean="0">
                <a:solidFill>
                  <a:srgbClr val="000000"/>
                </a:solidFill>
              </a:rPr>
              <a:t>25.</a:t>
            </a:r>
            <a:endParaRPr lang="en-US" sz="14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6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43FF22-1BF7-4EF1-B84A-5D0D5D7B1C9E}" type="slidenum">
              <a:rPr lang="en-US" smtClean="0">
                <a:solidFill>
                  <a:srgbClr val="000000"/>
                </a:solidFill>
              </a:rPr>
              <a:pPr eaLnBrk="1" hangingPunct="1"/>
              <a:t>57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Deciding Which Loop to Use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Sometimes a personal choice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Body of the do…while always executed at least once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Posttest type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Numeric variable being changed by a consistent amount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– for statement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While statement can be used to write any type of loop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Pretest type </a:t>
            </a:r>
          </a:p>
        </p:txBody>
      </p:sp>
    </p:spTree>
    <p:extLst>
      <p:ext uri="{BB962C8B-B14F-4D97-AF65-F5344CB8AC3E}">
        <p14:creationId xmlns:p14="http://schemas.microsoft.com/office/powerpoint/2010/main" xmlns="" val="13066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0B0238-5DC5-4AB8-898C-F8BE380C3052}" type="slidenum">
              <a:rPr lang="en-US" smtClean="0">
                <a:solidFill>
                  <a:srgbClr val="000000"/>
                </a:solidFill>
              </a:rPr>
              <a:pPr eaLnBrk="1" hangingPunct="1"/>
              <a:t>58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LoanApplication Example</a:t>
            </a:r>
          </a:p>
        </p:txBody>
      </p:sp>
      <p:sp>
        <p:nvSpPr>
          <p:cNvPr id="34822" name="Rectangle 16"/>
          <p:cNvSpPr>
            <a:spLocks noChangeArrowheads="1"/>
          </p:cNvSpPr>
          <p:nvPr/>
        </p:nvSpPr>
        <p:spPr bwMode="auto">
          <a:xfrm>
            <a:off x="517601" y="5791200"/>
            <a:ext cx="82453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6-16 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Problem </a:t>
            </a:r>
            <a:r>
              <a:rPr lang="en-US" sz="2400" dirty="0">
                <a:solidFill>
                  <a:srgbClr val="000000"/>
                </a:solidFill>
              </a:rPr>
              <a:t>specification for </a:t>
            </a:r>
            <a:r>
              <a:rPr lang="en-US" sz="2400" dirty="0" smtClean="0">
                <a:solidFill>
                  <a:srgbClr val="000000"/>
                </a:solidFill>
              </a:rPr>
              <a:t>LoanApplication </a:t>
            </a:r>
            <a:r>
              <a:rPr lang="en-US" sz="2400" dirty="0">
                <a:solidFill>
                  <a:srgbClr val="00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990600"/>
            <a:ext cx="623714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51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01C8C5-D285-4813-B3FE-F110B0C61933}" type="slidenum">
              <a:rPr lang="en-US" smtClean="0">
                <a:solidFill>
                  <a:srgbClr val="000000"/>
                </a:solidFill>
              </a:rPr>
              <a:pPr eaLnBrk="1" hangingPunct="1"/>
              <a:t>59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LoanApplication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9760" y="1000125"/>
            <a:ext cx="696744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236174" y="5867400"/>
            <a:ext cx="6688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Table 6-3  </a:t>
            </a:r>
            <a:r>
              <a:rPr lang="en-US" sz="2400" dirty="0" smtClean="0">
                <a:solidFill>
                  <a:srgbClr val="000000"/>
                </a:solidFill>
              </a:rPr>
              <a:t>Instance field members for the Loan class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930159-E4B9-4B74-85CE-3E470460417E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the while Statement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Simplest and most frequently used loop</a:t>
            </a:r>
          </a:p>
          <a:p>
            <a:pPr lvl="2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while</a:t>
            </a:r>
            <a:r>
              <a:rPr lang="en-US" sz="2600" dirty="0" smtClean="0"/>
              <a:t> (conditional expression)</a:t>
            </a:r>
          </a:p>
          <a:p>
            <a:pPr lvl="2" eaLnBrk="1" hangingPunct="1">
              <a:lnSpc>
                <a:spcPct val="88000"/>
              </a:lnSpc>
              <a:spcBef>
                <a:spcPts val="1650"/>
              </a:spcBef>
              <a:buFontTx/>
              <a:buNone/>
            </a:pPr>
            <a:r>
              <a:rPr lang="en-US" sz="2600" dirty="0" smtClean="0"/>
              <a:t>      statement(s);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dirty="0" smtClean="0"/>
              <a:t>Expression – sometimes called loop condition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600" dirty="0" smtClean="0"/>
              <a:t>Returns a Boolean result of true or false</a:t>
            </a:r>
          </a:p>
          <a:p>
            <a:pPr lvl="1"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sz="2600" dirty="0" smtClean="0"/>
              <a:t>No semicolon after the conditional expression </a:t>
            </a:r>
          </a:p>
          <a:p>
            <a:pPr lvl="2"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dirty="0" smtClean="0"/>
              <a:t>Null body</a:t>
            </a:r>
            <a:r>
              <a:rPr lang="en-US" dirty="0" smtClean="0">
                <a:cs typeface="Times New Roman" pitchFamily="18" charset="0"/>
              </a:rPr>
              <a:t>→ </a:t>
            </a:r>
            <a:r>
              <a:rPr lang="en-US" dirty="0" smtClean="0"/>
              <a:t>empty bodied loop</a:t>
            </a:r>
            <a:r>
              <a:rPr lang="en-US" dirty="0" smtClean="0">
                <a:cs typeface="Times New Roman" pitchFamily="18" charset="0"/>
              </a:rPr>
              <a:t>→ </a:t>
            </a:r>
            <a:r>
              <a:rPr lang="en-US" dirty="0" smtClean="0"/>
              <a:t>infinite loop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</a:pPr>
            <a:r>
              <a:rPr lang="en-US" dirty="0" smtClean="0"/>
              <a:t>Enclose multiple statements for body in {    }</a:t>
            </a:r>
          </a:p>
          <a:p>
            <a:pPr eaLnBrk="1" hangingPunct="1">
              <a:lnSpc>
                <a:spcPct val="88000"/>
              </a:lnSpc>
              <a:spcBef>
                <a:spcPts val="165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LoanApplication Example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8489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307221" y="4948535"/>
            <a:ext cx="6236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Table 6-4  </a:t>
            </a:r>
            <a:r>
              <a:rPr lang="en-US" sz="2400" dirty="0" smtClean="0">
                <a:solidFill>
                  <a:srgbClr val="000000"/>
                </a:solidFill>
              </a:rPr>
              <a:t>Local variables for the LoanApp class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8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FB83E9-33A0-42D8-BFAB-49ED44B40225}" type="slidenum">
              <a:rPr lang="en-US" smtClean="0">
                <a:solidFill>
                  <a:srgbClr val="000000"/>
                </a:solidFill>
              </a:rPr>
              <a:pPr eaLnBrk="1" hangingPunct="1"/>
              <a:t>61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Formulas Used for LoanApplication Example</a:t>
            </a:r>
            <a:r>
              <a:rPr lang="en-US" sz="4000" dirty="0" smtClean="0"/>
              <a:t> </a:t>
            </a:r>
          </a:p>
        </p:txBody>
      </p:sp>
      <p:pic>
        <p:nvPicPr>
          <p:cNvPr id="38917" name="Picture 12" descr="Formula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3400" y="2133600"/>
            <a:ext cx="8077200" cy="3352800"/>
          </a:xfrm>
        </p:spPr>
      </p:pic>
    </p:spTree>
    <p:extLst>
      <p:ext uri="{BB962C8B-B14F-4D97-AF65-F5344CB8AC3E}">
        <p14:creationId xmlns:p14="http://schemas.microsoft.com/office/powerpoint/2010/main" xmlns="" val="17594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0FB22A-47B7-4B7D-8FD9-F87A52C9833B}" type="slidenum">
              <a:rPr lang="en-US" smtClean="0">
                <a:solidFill>
                  <a:srgbClr val="000000"/>
                </a:solidFill>
              </a:rPr>
              <a:pPr eaLnBrk="1" hangingPunct="1"/>
              <a:t>62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LoanApplication</a:t>
            </a:r>
            <a:r>
              <a:rPr lang="en-US" sz="4800" dirty="0" smtClean="0"/>
              <a:t> </a:t>
            </a:r>
            <a:r>
              <a:rPr lang="en-US" dirty="0" smtClean="0"/>
              <a:t>Example</a:t>
            </a:r>
            <a:r>
              <a:rPr lang="en-US" sz="4800" dirty="0" smtClean="0"/>
              <a:t>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6870" name="Rectangle 17"/>
          <p:cNvSpPr>
            <a:spLocks noChangeArrowheads="1"/>
          </p:cNvSpPr>
          <p:nvPr/>
        </p:nvSpPr>
        <p:spPr bwMode="auto">
          <a:xfrm>
            <a:off x="1066800" y="5715000"/>
            <a:ext cx="72050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6-17 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Prototype </a:t>
            </a:r>
            <a:r>
              <a:rPr lang="en-US" sz="2400" dirty="0">
                <a:solidFill>
                  <a:srgbClr val="000000"/>
                </a:solidFill>
              </a:rPr>
              <a:t>for the LoanApplication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990600"/>
            <a:ext cx="6324600" cy="47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8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325ACD-6B74-49B2-BE55-863E3188FC6A}" type="slidenum">
              <a:rPr lang="en-US" smtClean="0">
                <a:solidFill>
                  <a:srgbClr val="000000"/>
                </a:solidFill>
              </a:rPr>
              <a:pPr eaLnBrk="1" hangingPunct="1"/>
              <a:t>63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LoanApplication</a:t>
            </a:r>
            <a:r>
              <a:rPr lang="en-US" sz="4800" dirty="0" smtClean="0"/>
              <a:t> </a:t>
            </a:r>
            <a:r>
              <a:rPr lang="en-US" dirty="0" smtClean="0"/>
              <a:t>Example</a:t>
            </a:r>
            <a:r>
              <a:rPr lang="en-US" sz="4800" dirty="0" smtClean="0"/>
              <a:t>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7894" name="Rectangle 24"/>
          <p:cNvSpPr>
            <a:spLocks noChangeArrowheads="1"/>
          </p:cNvSpPr>
          <p:nvPr/>
        </p:nvSpPr>
        <p:spPr bwMode="auto">
          <a:xfrm>
            <a:off x="2819400" y="5862935"/>
            <a:ext cx="3715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</a:t>
            </a:r>
            <a:r>
              <a:rPr lang="en-US" sz="2400" b="1" dirty="0" smtClean="0">
                <a:solidFill>
                  <a:srgbClr val="000000"/>
                </a:solidFill>
              </a:rPr>
              <a:t>6-18  </a:t>
            </a:r>
            <a:r>
              <a:rPr lang="en-US" sz="2400" dirty="0">
                <a:solidFill>
                  <a:srgbClr val="000000"/>
                </a:solidFill>
              </a:rPr>
              <a:t>Class 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990599"/>
            <a:ext cx="3200400" cy="48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64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034284-5183-4536-B32D-4D7CF3E1B47B}" type="slidenum">
              <a:rPr lang="en-US" smtClean="0">
                <a:solidFill>
                  <a:srgbClr val="000000"/>
                </a:solidFill>
              </a:rPr>
              <a:pPr eaLnBrk="1" hangingPunct="1"/>
              <a:t>64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for LoanApplication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382" y="1905000"/>
            <a:ext cx="8044218" cy="356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2057400" y="5486400"/>
            <a:ext cx="5067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Table 6-5  </a:t>
            </a:r>
            <a:r>
              <a:rPr lang="en-US" sz="2400" dirty="0" smtClean="0">
                <a:solidFill>
                  <a:srgbClr val="000000"/>
                </a:solidFill>
              </a:rPr>
              <a:t>Properties for the Loan class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04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134248-3146-4293-8688-F3F3CDAEFD20}" type="slidenum">
              <a:rPr lang="en-US" smtClean="0">
                <a:solidFill>
                  <a:srgbClr val="000000"/>
                </a:solidFill>
              </a:rPr>
              <a:pPr eaLnBrk="1" hangingPunct="1"/>
              <a:t>65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42672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Pseudocode –</a:t>
            </a:r>
            <a:br>
              <a:rPr lang="en-US" sz="4000" dirty="0" smtClean="0"/>
            </a:br>
            <a:r>
              <a:rPr lang="en-US" sz="4000" dirty="0" smtClean="0"/>
              <a:t>Loan Class</a:t>
            </a:r>
          </a:p>
        </p:txBody>
      </p:sp>
      <p:sp>
        <p:nvSpPr>
          <p:cNvPr id="40966" name="Rectangle 15"/>
          <p:cNvSpPr>
            <a:spLocks noChangeArrowheads="1"/>
          </p:cNvSpPr>
          <p:nvPr/>
        </p:nvSpPr>
        <p:spPr bwMode="auto">
          <a:xfrm>
            <a:off x="609600" y="5341203"/>
            <a:ext cx="358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</a:t>
            </a:r>
            <a:r>
              <a:rPr lang="en-US" sz="2400" b="1" dirty="0" smtClean="0">
                <a:solidFill>
                  <a:srgbClr val="000000"/>
                </a:solidFill>
              </a:rPr>
              <a:t>6-19  </a:t>
            </a:r>
            <a:r>
              <a:rPr lang="en-US" sz="2400" dirty="0" smtClean="0">
                <a:solidFill>
                  <a:srgbClr val="000000"/>
                </a:solidFill>
              </a:rPr>
              <a:t>Behavior of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Loan class </a:t>
            </a:r>
            <a:r>
              <a:rPr lang="en-US" sz="2400" dirty="0">
                <a:solidFill>
                  <a:srgbClr val="000000"/>
                </a:solidFill>
              </a:rPr>
              <a:t>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0"/>
            <a:ext cx="4419600" cy="61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12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543356-9BC2-45A7-B845-B36C992FF652}" type="slidenum">
              <a:rPr lang="en-US" smtClean="0">
                <a:solidFill>
                  <a:srgbClr val="000000"/>
                </a:solidFill>
              </a:rPr>
              <a:pPr eaLnBrk="1" hangingPunct="1"/>
              <a:t>66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1990" name="Rectangle 11"/>
          <p:cNvSpPr>
            <a:spLocks noChangeArrowheads="1"/>
          </p:cNvSpPr>
          <p:nvPr/>
        </p:nvSpPr>
        <p:spPr bwMode="auto">
          <a:xfrm>
            <a:off x="1663700" y="5867400"/>
            <a:ext cx="6337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6-20 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Behavior </a:t>
            </a:r>
            <a:r>
              <a:rPr lang="en-US" sz="2400" dirty="0">
                <a:solidFill>
                  <a:srgbClr val="000000"/>
                </a:solidFill>
              </a:rPr>
              <a:t>of LoanApp class methods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858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Pseudocode –LoanApp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8839" y="1473958"/>
            <a:ext cx="490776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428CA9-FF88-4A72-AEB5-2A4E032F76B9}" type="slidenum">
              <a:rPr lang="en-US" smtClean="0">
                <a:solidFill>
                  <a:srgbClr val="000000"/>
                </a:solidFill>
              </a:rPr>
              <a:pPr eaLnBrk="1" hangingPunct="1"/>
              <a:t>67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Desk Check of LoanApplication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4999"/>
            <a:ext cx="8077200" cy="325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38400" y="5176837"/>
            <a:ext cx="4218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</a:t>
            </a:r>
            <a:r>
              <a:rPr lang="en-US" sz="2400" b="1" dirty="0" smtClean="0">
                <a:solidFill>
                  <a:srgbClr val="000000"/>
                </a:solidFill>
              </a:rPr>
              <a:t>6-6  </a:t>
            </a:r>
            <a:r>
              <a:rPr lang="en-US" sz="2400" dirty="0" smtClean="0">
                <a:solidFill>
                  <a:srgbClr val="000000"/>
                </a:solidFill>
              </a:rPr>
              <a:t>LoanApp test values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6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C03234-7DCB-4BCB-8884-8EE9A8A227E8}" type="slidenum">
              <a:rPr lang="en-US" smtClean="0">
                <a:solidFill>
                  <a:srgbClr val="000000"/>
                </a:solidFill>
              </a:rPr>
              <a:pPr eaLnBrk="1" hangingPunct="1"/>
              <a:t>68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772400" cy="5638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Loan.cs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Creates fields for the amount of loan, interest rate, and number of years.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Calculates amount of payment and produces an amortization schedule.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System.Windows.Forms;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Loan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Loan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loanAmount;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rate;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numPayments;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balance;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totalInterestPaid;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paymentAmount;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principal;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monthInterest;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/>
              <a:t>    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 flipH="1">
            <a:off x="4876800" y="2590800"/>
            <a:ext cx="1143000" cy="914400"/>
          </a:xfrm>
          <a:prstGeom prst="wedgeEllipseCallout">
            <a:avLst>
              <a:gd name="adj1" fmla="val 193889"/>
              <a:gd name="adj2" fmla="val 8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Loan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8128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A379AA-1E66-413A-BE59-F15D8BB84766}" type="slidenum">
              <a:rPr lang="en-US" smtClean="0">
                <a:solidFill>
                  <a:srgbClr val="000000"/>
                </a:solidFill>
              </a:rPr>
              <a:pPr eaLnBrk="1" hangingPunct="1"/>
              <a:t>69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0"/>
            <a:ext cx="7772400" cy="5715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>
                <a:solidFill>
                  <a:srgbClr val="339966"/>
                </a:solidFill>
              </a:rPr>
              <a:t>        </a:t>
            </a:r>
            <a:r>
              <a:rPr lang="en-US" sz="2000" dirty="0" smtClean="0">
                <a:solidFill>
                  <a:srgbClr val="339966"/>
                </a:solidFill>
              </a:rPr>
              <a:t>// Constructors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Loan( )           {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public</a:t>
            </a:r>
            <a:r>
              <a:rPr lang="en-US" sz="2000" dirty="0" smtClean="0"/>
              <a:t> Loan(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loan,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interestRate,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years)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loanAmount = loan;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(interestRate &lt; 1)       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rate = interestRate;    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>
                <a:solidFill>
                  <a:srgbClr val="0000FF"/>
                </a:solidFill>
              </a:rPr>
              <a:t>else </a:t>
            </a:r>
            <a:r>
              <a:rPr lang="en-US" sz="2000" dirty="0" smtClean="0"/>
              <a:t>                                      </a:t>
            </a:r>
            <a:r>
              <a:rPr lang="en-US" sz="2000" dirty="0" smtClean="0">
                <a:solidFill>
                  <a:srgbClr val="339966"/>
                </a:solidFill>
              </a:rPr>
              <a:t>// In case directions aren't followed</a:t>
            </a: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rate = interestRate / 100;  </a:t>
            </a:r>
            <a:r>
              <a:rPr lang="en-US" sz="2000" dirty="0" smtClean="0">
                <a:solidFill>
                  <a:srgbClr val="339966"/>
                </a:solidFill>
              </a:rPr>
              <a:t>// convert to decimal</a:t>
            </a:r>
            <a:r>
              <a:rPr lang="en-US" sz="2000" dirty="0" smtClean="0"/>
              <a:t>         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numPayments = 12 * years;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totalInterestPaid = 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 // Property accessing payment amount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PaymentAmount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get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paymentAmount;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}    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800" dirty="0" smtClean="0"/>
              <a:t>        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"/>
              </a:rPr>
              <a:t>		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1686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0EF4E2-2B86-4BC8-BA85-D3D8D77FE480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while Statement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38100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Pretest</a:t>
            </a:r>
          </a:p>
          <a:p>
            <a:pPr eaLnBrk="1" hangingPunct="1"/>
            <a:r>
              <a:rPr lang="en-US" dirty="0" smtClean="0"/>
              <a:t>If the conditional expression evaluates to true, statement(s) performed</a:t>
            </a:r>
          </a:p>
          <a:p>
            <a:pPr eaLnBrk="1" hangingPunct="1"/>
            <a:r>
              <a:rPr lang="en-US" dirty="0" smtClean="0"/>
              <a:t>If the conditional expression evaluates to false, statement(s) skipped</a:t>
            </a:r>
            <a:r>
              <a:rPr lang="en-US" sz="2400" dirty="0" smtClean="0"/>
              <a:t>  </a:t>
            </a:r>
            <a:r>
              <a:rPr lang="en-US" dirty="0" smtClean="0"/>
              <a:t> 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4876800" y="6015335"/>
            <a:ext cx="3151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6-1 </a:t>
            </a:r>
            <a:r>
              <a:rPr lang="en-US" sz="2400" b="1" dirty="0" smtClean="0"/>
              <a:t> </a:t>
            </a:r>
            <a:r>
              <a:rPr lang="en-US" sz="2400" dirty="0" smtClean="0"/>
              <a:t>Pretest </a:t>
            </a:r>
            <a:r>
              <a:rPr lang="en-US" sz="2400" dirty="0"/>
              <a:t>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1524000"/>
            <a:ext cx="4702391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72B61A-AD79-4AE8-BF2B-23525DBF953A}" type="slidenum">
              <a:rPr lang="en-US" smtClean="0">
                <a:solidFill>
                  <a:srgbClr val="000000"/>
                </a:solidFill>
              </a:rPr>
              <a:pPr eaLnBrk="1" hangingPunct="1"/>
              <a:t>70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// Remaining properties defined for each field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// Determine payment amount based on number of years,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// loan amount, and rate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DeterminePaymentAmount(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term;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term = Math.Pow((1 +  rate / 12.0), numPayments);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paymentAmount = ( loanAmount *  rate / 12.0 * term)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 / (term - 1.0);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// Returns a string containing an amortization table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ReturnAmortizationSchedule()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aSchedule = "Month\tInt.\tPrin.\tNew";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aSchedule += "\nNo.\tPd.\tPd.\tBalance\n";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balance = loanAmount;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1603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313819-7ACE-4271-B7E6-C1F1069DA72B}" type="slidenum">
              <a:rPr lang="en-US" smtClean="0">
                <a:solidFill>
                  <a:srgbClr val="000000"/>
                </a:solidFill>
              </a:rPr>
              <a:pPr eaLnBrk="1" hangingPunct="1"/>
              <a:t>71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800" dirty="0" smtClean="0">
                <a:solidFill>
                  <a:srgbClr val="339966"/>
                </a:solidFill>
              </a:rPr>
              <a:t>   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for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month = 1; month &lt;= numPayments; month++)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CalculateMonthCharges(month, numPayments);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aSchedule += month + "\</a:t>
            </a:r>
            <a:r>
              <a:rPr lang="en-US" sz="2000" dirty="0"/>
              <a:t>t" </a:t>
            </a:r>
            <a:r>
              <a:rPr lang="en-US" sz="2000" dirty="0" smtClean="0"/>
              <a:t>+ monthInterest.ToString</a:t>
            </a:r>
            <a:r>
              <a:rPr lang="en-US" sz="2000" dirty="0"/>
              <a:t>("N2</a:t>
            </a:r>
            <a:r>
              <a:rPr lang="en-US" sz="2000" dirty="0" smtClean="0"/>
              <a:t>")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+ "\t“ + principal.ToString</a:t>
            </a:r>
            <a:r>
              <a:rPr lang="en-US" sz="2000" dirty="0"/>
              <a:t>("N2") </a:t>
            </a:r>
            <a:r>
              <a:rPr lang="en-US" sz="2000" dirty="0" smtClean="0"/>
              <a:t>+ "\t"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+ balance.ToString("C")   + "\n";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/>
              <a:t> aSchedule;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// Calculates monthly interest and new balance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CalculateMonthCharges(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month,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numPayments)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payment = paymentAmount;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monthInterest = rate / 12 * balance;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361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C2B1A1-A319-4F90-B05D-83D7764E8091}" type="slidenum">
              <a:rPr lang="en-US" smtClean="0">
                <a:solidFill>
                  <a:srgbClr val="000000"/>
                </a:solidFill>
              </a:rPr>
              <a:pPr eaLnBrk="1" hangingPunct="1"/>
              <a:t>72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if</a:t>
            </a:r>
            <a:r>
              <a:rPr lang="en-US" sz="2000" dirty="0" smtClean="0"/>
              <a:t> (month == numPayments)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principal = balance;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payment = balance + monthInterest;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else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principal = payment - monthInterest;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balance -= principal;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339966"/>
                </a:solidFill>
              </a:rPr>
              <a:t>// Calculates interest paid over the life of the loan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DetermineTotalInterestPaid(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totalInterestPaid = 0;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balance = loanAmount;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Courier"/>
              </a:rPr>
              <a:t>           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52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5E529-FA0E-4322-A3C0-3D995CB09467}" type="slidenum">
              <a:rPr lang="en-US" smtClean="0">
                <a:solidFill>
                  <a:srgbClr val="000000"/>
                </a:solidFill>
              </a:rPr>
              <a:pPr eaLnBrk="1" hangingPunct="1"/>
              <a:t>73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for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month = 1; month &lt;= numPayments; month++)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CalculateMonthCharges(month, numPayments);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totalInterestPaid += monthInterest;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}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32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3200" dirty="0" smtClean="0"/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3200" dirty="0" smtClean="0"/>
              <a:t>       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5486400"/>
            <a:ext cx="3581400" cy="7620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000000"/>
                </a:solidFill>
              </a:rPr>
              <a:t>   Review LoanApplication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10737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34ADC1-33A5-4F2C-92DC-5546B5DC0404}" type="slidenum">
              <a:rPr lang="en-US" smtClean="0">
                <a:solidFill>
                  <a:srgbClr val="000000"/>
                </a:solidFill>
              </a:rPr>
              <a:pPr eaLnBrk="1" hangingPunct="1"/>
              <a:t>74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7724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LoanApp.cs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Used for testing Loan class. Prompts user for input values.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Calls method to display payment amount and amortization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* schedule. Allows more than one loan calculation.  */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System.Windows.Forms;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Loan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LoanApp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years;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loanAmount;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interestRate;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string</a:t>
            </a:r>
            <a:r>
              <a:rPr lang="en-US" sz="2000" dirty="0" smtClean="0"/>
              <a:t> inValue;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char</a:t>
            </a:r>
            <a:r>
              <a:rPr lang="en-US" sz="2000" dirty="0" smtClean="0"/>
              <a:t> anotherLoan = 'N';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500" dirty="0" smtClean="0">
                <a:latin typeface="Courier"/>
              </a:rPr>
              <a:t>    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500" dirty="0" smtClean="0"/>
          </a:p>
        </p:txBody>
      </p:sp>
      <p:sp>
        <p:nvSpPr>
          <p:cNvPr id="50181" name="AutoShape 6"/>
          <p:cNvSpPr>
            <a:spLocks noChangeArrowheads="1"/>
          </p:cNvSpPr>
          <p:nvPr/>
        </p:nvSpPr>
        <p:spPr bwMode="auto">
          <a:xfrm flipH="1">
            <a:off x="3962400" y="2895600"/>
            <a:ext cx="1600200" cy="914400"/>
          </a:xfrm>
          <a:prstGeom prst="wedgeEllipseCallout">
            <a:avLst>
              <a:gd name="adj1" fmla="val 105949"/>
              <a:gd name="adj2" fmla="val 642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LoanApp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18080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CBD119-72E5-45F6-A3C5-EC6275F38860}" type="slidenum">
              <a:rPr lang="en-US" smtClean="0">
                <a:solidFill>
                  <a:srgbClr val="000000"/>
                </a:solidFill>
              </a:rPr>
              <a:pPr eaLnBrk="1" hangingPunct="1"/>
              <a:t>75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"/>
            <a:ext cx="8534400" cy="6477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1600" dirty="0" smtClean="0">
                <a:latin typeface="New York"/>
              </a:rPr>
              <a:t>          </a:t>
            </a:r>
            <a:r>
              <a:rPr lang="en-US" sz="2000" dirty="0" smtClean="0">
                <a:solidFill>
                  <a:srgbClr val="0000FF"/>
                </a:solidFill>
              </a:rPr>
              <a:t>do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GetInputValues(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loanAmount,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interestRate,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years);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Loan ln = </a:t>
            </a:r>
            <a:r>
              <a:rPr lang="en-US" sz="2000" dirty="0" smtClean="0">
                <a:solidFill>
                  <a:srgbClr val="0000FF"/>
                </a:solidFill>
              </a:rPr>
              <a:t>new</a:t>
            </a:r>
            <a:r>
              <a:rPr lang="en-US" sz="2000" dirty="0" smtClean="0"/>
              <a:t> Loan(loanAmount, interestRate, years);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Console.WriteLine( );</a:t>
            </a:r>
          </a:p>
          <a:p>
            <a:pPr lvl="1" eaLnBrk="1" hangingPunct="1">
              <a:lnSpc>
                <a:spcPct val="88000"/>
              </a:lnSpc>
              <a:buNone/>
            </a:pPr>
            <a:r>
              <a:rPr lang="en-US" sz="2000" dirty="0" smtClean="0"/>
              <a:t>         Console.Clear( );</a:t>
            </a:r>
          </a:p>
          <a:p>
            <a:pPr lvl="1" eaLnBrk="1" hangingPunct="1">
              <a:lnSpc>
                <a:spcPct val="88000"/>
              </a:lnSpc>
              <a:buNone/>
            </a:pPr>
            <a:r>
              <a:rPr lang="en-US" sz="2000" dirty="0" smtClean="0"/>
              <a:t>         Console.WriteLine(ln);</a:t>
            </a:r>
          </a:p>
          <a:p>
            <a:pPr lvl="1" eaLnBrk="1" hangingPunct="1">
              <a:lnSpc>
                <a:spcPct val="88000"/>
              </a:lnSpc>
              <a:buNone/>
            </a:pPr>
            <a:r>
              <a:rPr lang="en-US" sz="2000" dirty="0" smtClean="0"/>
              <a:t>		  Console.WriteLine(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Console.WriteLine(ln.ReturnAmortizationSchedule( ));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		  Console.WriteLine("Payment Amount: {0:C}", ln.PaymentAmount);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Console.WriteLine("Interest Paid over Life  of Loan</a:t>
            </a:r>
            <a:r>
              <a:rPr lang="en-US" sz="2000" dirty="0"/>
              <a:t>: {0:C} </a:t>
            </a:r>
            <a:r>
              <a:rPr lang="en-US" sz="2000" dirty="0" smtClean="0"/>
              <a:t>“,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      		ln.TotalInterestPaid);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Console.Write("Do another Calculation? (Y or N)");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inValue = Console.ReadLine(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anotherLoan = Convert.ToChar(inValue);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rgbClr val="0000FF"/>
                </a:solidFill>
              </a:rPr>
              <a:t>while</a:t>
            </a:r>
            <a:r>
              <a:rPr lang="en-US" sz="2000" dirty="0" smtClean="0"/>
              <a:t> ((anotherLoan == 'Y')|| (anotherLoan == 'y'));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0080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EE0348-CC1C-4A35-821C-2EB02480315E}" type="slidenum">
              <a:rPr lang="en-US" smtClean="0">
                <a:solidFill>
                  <a:srgbClr val="000000"/>
                </a:solidFill>
              </a:rPr>
              <a:pPr eaLnBrk="1" hangingPunct="1"/>
              <a:t>76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2296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 // Prompts user for loan data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GetInputValues(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loanAmount, 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                                       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double</a:t>
            </a:r>
            <a:r>
              <a:rPr lang="en-US" sz="2000" dirty="0" smtClean="0"/>
              <a:t> interestRate,  </a:t>
            </a:r>
            <a:r>
              <a:rPr lang="en-US" sz="2000" dirty="0" smtClean="0">
                <a:solidFill>
                  <a:srgbClr val="0000FF"/>
                </a:solidFill>
              </a:rPr>
              <a:t>out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years)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{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    Console.Clear(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/>
              <a:t>       loanAmount = GetLoanAmount(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	       interestRate = GetInterestRate(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	       years = GetYears( );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/>
              <a:t>        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577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AEE0348-CC1C-4A35-821C-2EB02480315E}" type="slidenum">
              <a:rPr lang="en-US" smtClean="0">
                <a:solidFill>
                  <a:srgbClr val="000000"/>
                </a:solidFill>
              </a:rPr>
              <a:pPr eaLnBrk="1" hangingPunct="1"/>
              <a:t>77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229600" cy="5334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      // Prompts user for loan amount data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static double</a:t>
            </a:r>
            <a:r>
              <a:rPr lang="en-US" sz="2000" dirty="0"/>
              <a:t> GetLoanAmount</a:t>
            </a:r>
            <a:r>
              <a:rPr lang="en-US" sz="2000" dirty="0" smtClean="0"/>
              <a:t>( 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</a:t>
            </a:r>
            <a:r>
              <a:rPr lang="en-US" sz="2000" dirty="0"/>
              <a:t>sValue;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double</a:t>
            </a:r>
            <a:r>
              <a:rPr lang="en-US" sz="2000" dirty="0" smtClean="0"/>
              <a:t> </a:t>
            </a:r>
            <a:r>
              <a:rPr lang="en-US" sz="2000" dirty="0"/>
              <a:t>loanAmount;</a:t>
            </a:r>
          </a:p>
          <a:p>
            <a:pPr marL="0" indent="0">
              <a:buNone/>
            </a:pPr>
            <a:r>
              <a:rPr lang="en-US" sz="2000" dirty="0" smtClean="0"/>
              <a:t>	Console.Write</a:t>
            </a:r>
            <a:r>
              <a:rPr lang="en-US" sz="2000" dirty="0"/>
              <a:t>("Please enter the loan amount: ");</a:t>
            </a:r>
          </a:p>
          <a:p>
            <a:pPr marL="0" indent="0">
              <a:buNone/>
            </a:pPr>
            <a:r>
              <a:rPr lang="en-US" sz="2000" dirty="0" smtClean="0"/>
              <a:t>	sValue </a:t>
            </a:r>
            <a:r>
              <a:rPr lang="en-US" sz="2000" dirty="0"/>
              <a:t>= Console.ReadLine();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while</a:t>
            </a:r>
            <a:r>
              <a:rPr lang="en-US" sz="2000" dirty="0" smtClean="0"/>
              <a:t> </a:t>
            </a:r>
            <a:r>
              <a:rPr lang="en-US" sz="2000" dirty="0"/>
              <a:t>(double.TryParse(sValue, </a:t>
            </a:r>
            <a:r>
              <a:rPr lang="en-US" sz="2000" dirty="0">
                <a:solidFill>
                  <a:schemeClr val="accent2"/>
                </a:solidFill>
              </a:rPr>
              <a:t>out</a:t>
            </a:r>
            <a:r>
              <a:rPr lang="en-US" sz="2000" dirty="0"/>
              <a:t> loanAmount) == </a:t>
            </a:r>
            <a:r>
              <a:rPr lang="en-US" sz="2000" dirty="0">
                <a:solidFill>
                  <a:schemeClr val="accent2"/>
                </a:solidFill>
              </a:rPr>
              <a:t>false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Console.WriteLine</a:t>
            </a:r>
            <a:r>
              <a:rPr lang="en-US" sz="2000" dirty="0"/>
              <a:t>("Invalid data entered </a:t>
            </a:r>
            <a:r>
              <a:rPr lang="en-US" sz="2000" dirty="0" smtClean="0"/>
              <a:t>for </a:t>
            </a:r>
            <a:r>
              <a:rPr lang="en-US" sz="2000" dirty="0"/>
              <a:t>loan amount");</a:t>
            </a:r>
          </a:p>
          <a:p>
            <a:pPr marL="0" indent="0">
              <a:buNone/>
            </a:pPr>
            <a:r>
              <a:rPr lang="en-US" sz="2000" dirty="0" smtClean="0"/>
              <a:t>	     Console.Write</a:t>
            </a:r>
            <a:r>
              <a:rPr lang="en-US" sz="2000" dirty="0"/>
              <a:t>("\nPlease re-enter the loan amount: ");</a:t>
            </a:r>
          </a:p>
          <a:p>
            <a:pPr marL="0" indent="0">
              <a:buNone/>
            </a:pPr>
            <a:r>
              <a:rPr lang="en-US" sz="2000" dirty="0" smtClean="0"/>
              <a:t>	     sValue </a:t>
            </a:r>
            <a:r>
              <a:rPr lang="en-US" sz="2000" dirty="0"/>
              <a:t>= Console.ReadLine();</a:t>
            </a:r>
          </a:p>
          <a:p>
            <a:pPr marL="0" indent="0">
              <a:buNone/>
            </a:pPr>
            <a:r>
              <a:rPr lang="en-US" sz="2000" dirty="0" smtClean="0"/>
              <a:t>        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	</a:t>
            </a:r>
            <a:r>
              <a:rPr lang="en-US" sz="2000" dirty="0" smtClean="0">
                <a:solidFill>
                  <a:schemeClr val="accent2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/>
              <a:t>loanAmount;</a:t>
            </a:r>
          </a:p>
          <a:p>
            <a:pPr marL="0" indent="0">
              <a:buNone/>
            </a:pPr>
            <a:r>
              <a:rPr lang="en-US" sz="2000" dirty="0" smtClean="0"/>
              <a:t>      }</a:t>
            </a:r>
            <a:endParaRPr lang="en-US" sz="2000" dirty="0"/>
          </a:p>
          <a:p>
            <a:pPr marL="0" indent="0" eaLnBrk="1" hangingPunct="1">
              <a:lnSpc>
                <a:spcPct val="88000"/>
              </a:lnSpc>
              <a:buNone/>
            </a:pPr>
            <a:r>
              <a:rPr lang="en-US" sz="2000" dirty="0" smtClean="0"/>
              <a:t>}</a:t>
            </a:r>
          </a:p>
          <a:p>
            <a:pPr eaLnBrk="1" hangingPunct="1">
              <a:lnSpc>
                <a:spcPct val="88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5029200" y="5486400"/>
            <a:ext cx="3581400" cy="762000"/>
          </a:xfrm>
          <a:prstGeom prst="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000000"/>
                </a:solidFill>
              </a:rPr>
              <a:t>   Review LoanApplication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638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LoanApplication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1593512"/>
            <a:ext cx="4953000" cy="4683557"/>
          </a:xfrm>
          <a:prstGeom prst="rect">
            <a:avLst/>
          </a:prstGeom>
        </p:spPr>
      </p:pic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930456" y="5181600"/>
            <a:ext cx="25747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Figure 6-21 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LoanApplication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output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2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5427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Placement of Curly Braces</a:t>
            </a:r>
          </a:p>
          <a:p>
            <a:r>
              <a:rPr lang="en-US" dirty="0" smtClean="0"/>
              <a:t>Spacing Conventions</a:t>
            </a:r>
          </a:p>
          <a:p>
            <a:r>
              <a:rPr lang="en-US" dirty="0" smtClean="0"/>
              <a:t>Advanced Loop Statement Suggestions</a:t>
            </a:r>
          </a:p>
        </p:txBody>
      </p:sp>
      <p:sp>
        <p:nvSpPr>
          <p:cNvPr id="5427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B99184-7271-4B0A-93D1-4112E04BC881}" type="slidenum">
              <a:rPr lang="en-US" smtClean="0">
                <a:solidFill>
                  <a:srgbClr val="000000"/>
                </a:solidFill>
              </a:rPr>
              <a:pPr eaLnBrk="1" hangingPunct="1"/>
              <a:t>79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3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DD7D5F-DA5A-4D4F-84A1-0FD5019E270A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Counter-Controlled Loop</a:t>
            </a:r>
          </a:p>
        </p:txBody>
      </p:sp>
      <p:sp>
        <p:nvSpPr>
          <p:cNvPr id="2355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Loop control variable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Variable simulating a counter 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dirty="0" smtClean="0"/>
              <a:t>Initialized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Conditional expression designed so that you can exit the loop after a certain number of iterations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600" dirty="0" smtClean="0"/>
              <a:t>Increment counter with each iteration </a:t>
            </a:r>
          </a:p>
          <a:p>
            <a:pPr lvl="2" eaLnBrk="1" hangingPunct="1">
              <a:spcBef>
                <a:spcPct val="60000"/>
              </a:spcBef>
            </a:pPr>
            <a:r>
              <a:rPr lang="en-US" dirty="0" smtClean="0"/>
              <a:t>Otherwise,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Loops - C# Tutorial –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http://csharp.net-tutorials.com/basics/loops/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C# Station Tutorial - Control Statements - Loops –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http://www.csharp-station.com/Tutorials/Lesson04.aspx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C# and Loops –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http://www.homeandlearn.co.uk/csharp/csharp_s3p5.html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Dot Net Pearls - C# and Loops –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http://www.dotnetperls.com/loop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0EE379-5CF8-4619-8F80-994E9B6193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0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11B665-5ED0-4238-8FDA-80C6547CDE9F}" type="slidenum">
              <a:rPr lang="en-US" smtClean="0">
                <a:solidFill>
                  <a:srgbClr val="000000"/>
                </a:solidFill>
              </a:rPr>
              <a:pPr eaLnBrk="1" hangingPunct="1"/>
              <a:t>81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Major strengths of programming languages attributed to loops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Types of loops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>
                <a:solidFill>
                  <a:schemeClr val="accent2"/>
                </a:solidFill>
              </a:rPr>
              <a:t>while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Counter-controlled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State-controlled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Sentinel-controlled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>
                <a:solidFill>
                  <a:schemeClr val="accent2"/>
                </a:solidFill>
              </a:rPr>
              <a:t>for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>
                <a:solidFill>
                  <a:schemeClr val="accent2"/>
                </a:solidFill>
              </a:rPr>
              <a:t>foreach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600" dirty="0" smtClean="0">
                <a:solidFill>
                  <a:schemeClr val="accent2"/>
                </a:solidFill>
              </a:rPr>
              <a:t>do</a:t>
            </a:r>
            <a:r>
              <a:rPr lang="en-US" sz="2600" dirty="0" smtClean="0"/>
              <a:t>…</a:t>
            </a:r>
            <a:r>
              <a:rPr lang="en-US" sz="2600" dirty="0" smtClean="0">
                <a:solidFill>
                  <a:schemeClr val="accent2"/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xmlns="" val="32733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85B18E-2372-49E2-89AD-159F2482A4D7}" type="slidenum">
              <a:rPr lang="en-US" smtClean="0">
                <a:solidFill>
                  <a:srgbClr val="000000"/>
                </a:solidFill>
              </a:rPr>
              <a:pPr eaLnBrk="1" hangingPunct="1"/>
              <a:t>82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 smtClean="0"/>
              <a:t>Conditional expressions used with loops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Nested loops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Unconditional transfer of control </a:t>
            </a:r>
          </a:p>
          <a:p>
            <a:pPr eaLnBrk="1" hangingPunct="1">
              <a:spcBef>
                <a:spcPct val="80000"/>
              </a:spcBef>
            </a:pPr>
            <a:r>
              <a:rPr lang="en-US" dirty="0" smtClean="0"/>
              <a:t>Which loop structure should you use?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z="2600" dirty="0" smtClean="0"/>
              <a:t>Loop structures for different types of applications </a:t>
            </a:r>
          </a:p>
        </p:txBody>
      </p:sp>
    </p:spTree>
    <p:extLst>
      <p:ext uri="{BB962C8B-B14F-4D97-AF65-F5344CB8AC3E}">
        <p14:creationId xmlns:p14="http://schemas.microsoft.com/office/powerpoint/2010/main" xmlns="" val="41795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7BE8DB-2874-4704-B8DB-FAE8627E31D0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Counter-Controlled Loop Example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495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900" dirty="0" smtClean="0">
                <a:solidFill>
                  <a:srgbClr val="0000FF"/>
                </a:solidFill>
              </a:rPr>
              <a:t>                 </a:t>
            </a:r>
            <a:r>
              <a:rPr lang="en-US" sz="2200" dirty="0" smtClean="0">
                <a:solidFill>
                  <a:srgbClr val="339966"/>
                </a:solidFill>
              </a:rPr>
              <a:t>/* SummedValues.cs            Author: Doyle     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      int</a:t>
            </a:r>
            <a:r>
              <a:rPr lang="en-US" sz="2200" dirty="0" smtClean="0"/>
              <a:t> sum = 0;                   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1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 number = 1;              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2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</a:t>
            </a:r>
            <a:r>
              <a:rPr lang="en-US" sz="2200" dirty="0" smtClean="0">
                <a:solidFill>
                  <a:srgbClr val="0000FF"/>
                </a:solidFill>
              </a:rPr>
              <a:t>while</a:t>
            </a:r>
            <a:r>
              <a:rPr lang="en-US" sz="2200" dirty="0" smtClean="0"/>
              <a:t> (number &lt; 11)      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3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{                                     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4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sum = sum + number; 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5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number++;                  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6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}                                         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7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Console.WriteLine("Sum of values "         </a:t>
            </a:r>
            <a:r>
              <a:rPr lang="en-US" sz="2200" dirty="0" smtClean="0">
                <a:solidFill>
                  <a:srgbClr val="339966"/>
                </a:solidFill>
              </a:rPr>
              <a:t>//Line  8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    + "1 through 10"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 9</a:t>
            </a: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    + " is " + sum);                         </a:t>
            </a:r>
            <a:r>
              <a:rPr lang="en-US" sz="2200" dirty="0" smtClean="0">
                <a:solidFill>
                  <a:srgbClr val="339966"/>
                </a:solidFill>
              </a:rPr>
              <a:t>//Line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13875</TotalTime>
  <Words>4078</Words>
  <Application>Microsoft Office PowerPoint</Application>
  <PresentationFormat>On-screen Show (4:3)</PresentationFormat>
  <Paragraphs>914</Paragraphs>
  <Slides>82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Default Design</vt:lpstr>
      <vt:lpstr>1_Default Design</vt:lpstr>
      <vt:lpstr>6</vt:lpstr>
      <vt:lpstr>Chapter Objectives</vt:lpstr>
      <vt:lpstr>Chapter Objectives (continued)</vt:lpstr>
      <vt:lpstr>Chapter Objectives (continued)</vt:lpstr>
      <vt:lpstr>Why Use A Loop?</vt:lpstr>
      <vt:lpstr>Using the while Statement</vt:lpstr>
      <vt:lpstr> while Statement</vt:lpstr>
      <vt:lpstr>Counter-Controlled Loop</vt:lpstr>
      <vt:lpstr>Counter-Controlled Loop Example</vt:lpstr>
      <vt:lpstr>Counter-Controlled Loop (continued)</vt:lpstr>
      <vt:lpstr>Counter-Controlled Loop (continued)</vt:lpstr>
      <vt:lpstr>Counter-Controlled Loop (continued)</vt:lpstr>
      <vt:lpstr>Counter-Controlled Loop (continued)</vt:lpstr>
      <vt:lpstr> Sentinel-Controlled Loop</vt:lpstr>
      <vt:lpstr>Sentinel-Controlled Loop Example</vt:lpstr>
      <vt:lpstr>Sentinel-Controlled Loop (continued)</vt:lpstr>
      <vt:lpstr>Sentinel-Controlled Loop (continued)</vt:lpstr>
      <vt:lpstr>Sentinel-Controlled Loop (continued)</vt:lpstr>
      <vt:lpstr>Windows Applications Using Loops</vt:lpstr>
      <vt:lpstr>Windows Applications Example</vt:lpstr>
      <vt:lpstr>Windows Applications Example (continued)</vt:lpstr>
      <vt:lpstr>Windows Applications Example (continued)</vt:lpstr>
      <vt:lpstr>Windows Applications</vt:lpstr>
      <vt:lpstr>Windows Applications (continued)</vt:lpstr>
      <vt:lpstr>Windows Applications (continued)</vt:lpstr>
      <vt:lpstr>Windows MessageBox Class</vt:lpstr>
      <vt:lpstr>MessageBox class</vt:lpstr>
      <vt:lpstr>MessageBox class (continued)</vt:lpstr>
      <vt:lpstr>MessageBox class (continued)</vt:lpstr>
      <vt:lpstr>Loop with MessageBox.Show( )</vt:lpstr>
      <vt:lpstr>State-Controlled Loops </vt:lpstr>
      <vt:lpstr>State-Controlled Loops Example</vt:lpstr>
      <vt:lpstr>MessageBox.Show( ) Method</vt:lpstr>
      <vt:lpstr>For Loop</vt:lpstr>
      <vt:lpstr>For Loop (continued)</vt:lpstr>
      <vt:lpstr>For Loop (continued)</vt:lpstr>
      <vt:lpstr>Comparison of While and For  Statement</vt:lpstr>
      <vt:lpstr>Output from Examples 6.11 &amp; 6.12 </vt:lpstr>
      <vt:lpstr>For Loop (continued)</vt:lpstr>
      <vt:lpstr>For Loop (continued)</vt:lpstr>
      <vt:lpstr>Ways to Initialize, Test, and Update For Statements</vt:lpstr>
      <vt:lpstr>Ways to Initialize, Test, and Update For Statements (continued)</vt:lpstr>
      <vt:lpstr>Ways to Initialize, Test, and Update For Statements (continued)</vt:lpstr>
      <vt:lpstr>Foreach Statement </vt:lpstr>
      <vt:lpstr>Do…While Statements</vt:lpstr>
      <vt:lpstr>Do…While Example</vt:lpstr>
      <vt:lpstr>Do…While Example (continued)</vt:lpstr>
      <vt:lpstr>Nested Loops</vt:lpstr>
      <vt:lpstr>Nested Loops</vt:lpstr>
      <vt:lpstr>NFactorial Example</vt:lpstr>
      <vt:lpstr>Nfactorial Example (continued)</vt:lpstr>
      <vt:lpstr>Recursion</vt:lpstr>
      <vt:lpstr>Recursive Call</vt:lpstr>
      <vt:lpstr>Unconditional Transfer of Control</vt:lpstr>
      <vt:lpstr>Break Statement</vt:lpstr>
      <vt:lpstr>Continue Statement</vt:lpstr>
      <vt:lpstr>Deciding Which Loop to Use</vt:lpstr>
      <vt:lpstr>LoanApplication Example</vt:lpstr>
      <vt:lpstr>LoanApplication Example (continued)</vt:lpstr>
      <vt:lpstr>LoanApplication Example (continued)</vt:lpstr>
      <vt:lpstr>Formulas Used for LoanApplication Example </vt:lpstr>
      <vt:lpstr>LoanApplication Example (continued)</vt:lpstr>
      <vt:lpstr>LoanApplication Example (continued)</vt:lpstr>
      <vt:lpstr>Properties for LoanApplication Example</vt:lpstr>
      <vt:lpstr>Pseudocode – Loan Class</vt:lpstr>
      <vt:lpstr>Pseudocode –LoanApp Class</vt:lpstr>
      <vt:lpstr>Desk Check of LoanApplication Example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LoanApplication Example </vt:lpstr>
      <vt:lpstr>Coding Standards</vt:lpstr>
      <vt:lpstr>Resources</vt:lpstr>
      <vt:lpstr>Chapter Summary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Course Technology</dc:creator>
  <cp:lastModifiedBy>Aimee Poirier</cp:lastModifiedBy>
  <cp:revision>233</cp:revision>
  <dcterms:created xsi:type="dcterms:W3CDTF">2002-11-15T07:59:11Z</dcterms:created>
  <dcterms:modified xsi:type="dcterms:W3CDTF">2013-04-04T21:04:53Z</dcterms:modified>
</cp:coreProperties>
</file>