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664" r:id="rId2"/>
    <p:sldId id="348" r:id="rId3"/>
    <p:sldId id="489" r:id="rId4"/>
    <p:sldId id="388" r:id="rId5"/>
    <p:sldId id="591" r:id="rId6"/>
    <p:sldId id="592" r:id="rId7"/>
    <p:sldId id="631" r:id="rId8"/>
    <p:sldId id="562" r:id="rId9"/>
    <p:sldId id="616" r:id="rId10"/>
    <p:sldId id="590" r:id="rId11"/>
    <p:sldId id="450" r:id="rId12"/>
    <p:sldId id="593" r:id="rId13"/>
    <p:sldId id="563" r:id="rId14"/>
    <p:sldId id="617" r:id="rId15"/>
    <p:sldId id="618" r:id="rId16"/>
    <p:sldId id="498" r:id="rId17"/>
    <p:sldId id="619" r:id="rId18"/>
    <p:sldId id="620" r:id="rId19"/>
    <p:sldId id="632" r:id="rId20"/>
    <p:sldId id="564" r:id="rId21"/>
    <p:sldId id="569" r:id="rId22"/>
    <p:sldId id="621" r:id="rId23"/>
    <p:sldId id="622" r:id="rId24"/>
    <p:sldId id="671" r:id="rId25"/>
    <p:sldId id="595" r:id="rId26"/>
    <p:sldId id="623" r:id="rId27"/>
    <p:sldId id="669" r:id="rId28"/>
    <p:sldId id="633" r:id="rId29"/>
    <p:sldId id="672" r:id="rId30"/>
    <p:sldId id="673" r:id="rId31"/>
    <p:sldId id="596" r:id="rId32"/>
    <p:sldId id="598" r:id="rId33"/>
    <p:sldId id="636" r:id="rId34"/>
    <p:sldId id="637" r:id="rId35"/>
    <p:sldId id="638" r:id="rId36"/>
    <p:sldId id="639" r:id="rId37"/>
    <p:sldId id="640" r:id="rId38"/>
    <p:sldId id="496" r:id="rId39"/>
    <p:sldId id="499" r:id="rId40"/>
    <p:sldId id="641" r:id="rId41"/>
    <p:sldId id="497" r:id="rId42"/>
    <p:sldId id="674" r:id="rId43"/>
    <p:sldId id="604" r:id="rId44"/>
    <p:sldId id="675" r:id="rId45"/>
    <p:sldId id="624" r:id="rId46"/>
    <p:sldId id="676" r:id="rId47"/>
    <p:sldId id="677" r:id="rId48"/>
    <p:sldId id="642" r:id="rId49"/>
    <p:sldId id="643" r:id="rId50"/>
    <p:sldId id="544" r:id="rId51"/>
    <p:sldId id="678" r:id="rId52"/>
    <p:sldId id="660" r:id="rId53"/>
    <p:sldId id="661" r:id="rId54"/>
    <p:sldId id="545" r:id="rId55"/>
    <p:sldId id="546" r:id="rId56"/>
    <p:sldId id="625" r:id="rId57"/>
    <p:sldId id="606" r:id="rId58"/>
    <p:sldId id="679" r:id="rId59"/>
    <p:sldId id="670" r:id="rId60"/>
    <p:sldId id="680" r:id="rId61"/>
    <p:sldId id="66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 autoAdjust="0"/>
    <p:restoredTop sz="99269" autoAdjust="0"/>
  </p:normalViewPr>
  <p:slideViewPr>
    <p:cSldViewPr>
      <p:cViewPr varScale="1">
        <p:scale>
          <a:sx n="78" d="100"/>
          <a:sy n="78" d="100"/>
        </p:scale>
        <p:origin x="-8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5435D-5676-40D8-8C0F-157F5192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3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1CFE00-34E5-4080-B859-83F5BBF34638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917DE0-429A-4A8F-92E8-5F6F0BCBFCC8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FF9F81-7987-4E60-BA2E-D59B204EC572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574635-FC84-48D6-9BD0-4D4835D47606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C6E84F-70CE-4604-B064-F70580D4EBEC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2C35C6-57C1-441E-8CD2-38B391A67C71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A2E9BD-A136-4CD3-9155-9BD608FDFB31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92F707-4400-41BA-8AA4-C14D8D5D56EC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E4A202-0FEE-4692-B655-54EC5D85D193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C4351F-48A4-4251-9264-BC0C1C8310EA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D17856-4894-4183-BAC4-125766AD6350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3397A1-0267-4DE1-8AF8-CCE2664A527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D73A3F-1BD8-40ED-A28D-B29499E4B1A9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BC674D-5C47-4769-A4F1-94452ABA86E3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5EDDB5-DD61-44C3-9EB4-5E3030C7DDD4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C1BEE8-CF67-4CA2-9A41-4A50ACC37979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DC9C8E-66B8-4CA5-A599-736BFAAFA8E2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14062D-DCAA-49CD-B3C8-34F28186F9E2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46FA4F-2615-4648-B92C-BF410BD1EC76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D296FC-7CDC-44CF-9BA8-C78D2AFCC230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702073-1B57-4D25-B6DD-9DE59EEC65D3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819518-F0A5-4848-AB09-BF8FD0010EB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92786B-3CE8-4C18-92D3-A287A7851BF6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47CE2E-26CA-4759-810D-C62617812BEF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A3800-7C45-4F1D-B876-8FF878E78482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8C7FA2-AFC9-4020-857A-CD8575194833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8B605F-6DB0-469C-8A1E-48BF1FAC3FA7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53D56E-EAAE-40F5-B5E6-A655EB3767A8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89E008-FDB9-463F-B706-947706D3F50E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841893-5D38-4924-A513-D4FBA6B88199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5A64A-B3BD-437B-89F2-8F110BDC3722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5DA89E-FECB-4370-A0F4-CC2B6AEFF756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EF3FCB-1676-4850-9AF7-7E0DE6B1E5E4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761FE-6070-4804-99BD-E2C2AC263DDC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749F01-521A-4F44-BBDA-E51AB9948B9C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524C90-2C11-46A5-91A5-9778B58C82C8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898B5-06D3-46F7-A72E-2246719FC7AA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C7A505-A2EB-4C66-9A65-D62650783549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D25540-192B-409A-ADA8-4BE86DD8C1D1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8F7616-C0BE-460F-8C7E-330159E909A1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C2E689-E192-42FF-AB19-A19613FFC94E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466C74-0B68-4EE2-9619-D802BF9D1B34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CA3051-30BD-4251-8E44-D726231EEC76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CDBA51-15AB-482F-B65E-B1C9D5C02FC6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9BAED6-BAC4-4117-BA22-39B8602C5493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B01B87-B8F9-4EA6-9617-9E0358E10FD4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544775-74A9-4166-BCAD-3253ED667604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A3EB6C-7069-4435-8A1D-39F1D2C10495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40BFFC-843F-4E76-A38C-0EAB5106C38E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D6B1-7B8E-42B3-85D1-055CDF029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30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1B308-79D1-416E-A4C0-F6011443FE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9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0D160-B6FC-4983-9586-7E68DBB14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4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F6A5-D59B-4EA4-AE41-6DA2AF869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4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5F6E-33BE-4D53-BE48-24DED139DC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7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C875-4999-4D83-A02C-93E3AE31E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16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BE8C-2224-4D0E-8BA6-E24D384C13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5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A6268-0E37-47F2-B4E7-9324B44F0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1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29D81-B2B5-4796-8648-D06A69B8D0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64A8F-4959-498C-B331-99D9369FF6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208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9518-5FE8-4BA4-B3D3-86A74E5F9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42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029DB1E-0809-4AFE-B8E5-38E5CD1BE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puranindia/arrays-in-C-Sharp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array" TargetMode="External"/><Relationship Id="rId4" Type="http://schemas.openxmlformats.org/officeDocument/2006/relationships/hyperlink" Target="http://www.codeproject.com/Articles/161465/Doing-Arrays-C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39837B-CCE9-4575-826E-3E629D88F882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6356" y="0"/>
            <a:ext cx="4158867" cy="6858000"/>
          </a:xfrm>
          <a:prstGeom prst="rect">
            <a:avLst/>
          </a:prstGeom>
        </p:spPr>
      </p:pic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819400"/>
            <a:ext cx="4038600" cy="19050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Arrays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71E21C-3E9D-451D-A83D-610E251470D3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Declaration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25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If you declare array with no values to reference, second step required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 must dimension the array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General form of the second step is: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600" dirty="0" smtClean="0"/>
              <a:t>	identifier = </a:t>
            </a:r>
            <a:r>
              <a:rPr lang="en-US" sz="2600" dirty="0" smtClean="0">
                <a:solidFill>
                  <a:schemeClr val="accent2"/>
                </a:solidFill>
              </a:rPr>
              <a:t>new</a:t>
            </a:r>
            <a:r>
              <a:rPr lang="en-US" sz="2600" dirty="0" smtClean="0"/>
              <a:t> type [integral value</a:t>
            </a:r>
            <a:r>
              <a:rPr lang="en-US" sz="2200" dirty="0" smtClean="0"/>
              <a:t>];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Examples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size = 15;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[ ] lastName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[25];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 [ ] cost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 [1000];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 [ ] temperature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 [size];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[ ] score;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score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[size + 15];</a:t>
            </a:r>
          </a:p>
        </p:txBody>
      </p:sp>
      <p:sp>
        <p:nvSpPr>
          <p:cNvPr id="22534" name="AutoShape 14"/>
          <p:cNvSpPr>
            <a:spLocks noChangeArrowheads="1"/>
          </p:cNvSpPr>
          <p:nvPr/>
        </p:nvSpPr>
        <p:spPr bwMode="auto">
          <a:xfrm>
            <a:off x="5867400" y="5257800"/>
            <a:ext cx="1752600" cy="838200"/>
          </a:xfrm>
          <a:prstGeom prst="wedgeEllipseCallout">
            <a:avLst>
              <a:gd name="adj1" fmla="val -208652"/>
              <a:gd name="adj2" fmla="val -3360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Two steps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867400" y="5257800"/>
            <a:ext cx="1752600" cy="838200"/>
          </a:xfrm>
          <a:prstGeom prst="wedgeEllipseCallout">
            <a:avLst>
              <a:gd name="adj1" fmla="val -126108"/>
              <a:gd name="adj2" fmla="val 384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Two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24C339-8417-460B-94E1-6E8530B10894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Array Initializers</a:t>
            </a:r>
          </a:p>
        </p:txBody>
      </p:sp>
      <p:sp>
        <p:nvSpPr>
          <p:cNvPr id="2355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Compile-time initialization </a:t>
            </a:r>
          </a:p>
          <a:p>
            <a:pPr eaLnBrk="1" hangingPunct="1"/>
            <a:r>
              <a:rPr lang="en-US" dirty="0" smtClean="0"/>
              <a:t>General form of initialization follows:</a:t>
            </a:r>
          </a:p>
          <a:p>
            <a:pPr lvl="1" eaLnBrk="1" hangingPunct="1">
              <a:buFontTx/>
              <a:buNone/>
            </a:pPr>
            <a:r>
              <a:rPr lang="en-US" sz="2500" dirty="0" smtClean="0"/>
              <a:t>	type[ ] identifier = </a:t>
            </a:r>
            <a:r>
              <a:rPr lang="en-US" sz="2500" dirty="0" smtClean="0">
                <a:solidFill>
                  <a:schemeClr val="accent2"/>
                </a:solidFill>
              </a:rPr>
              <a:t>new</a:t>
            </a:r>
            <a:r>
              <a:rPr lang="en-US" sz="2500" dirty="0" smtClean="0"/>
              <a:t> type[ ] {value1, value2, …valueN};</a:t>
            </a:r>
          </a:p>
          <a:p>
            <a:pPr eaLnBrk="1" hangingPunct="1"/>
            <a:r>
              <a:rPr lang="en-US" dirty="0" smtClean="0"/>
              <a:t>Values are separated by commas </a:t>
            </a:r>
          </a:p>
          <a:p>
            <a:pPr eaLnBrk="1" hangingPunct="1"/>
            <a:r>
              <a:rPr lang="en-US" dirty="0" smtClean="0"/>
              <a:t>Values must be assignment compatible to the element type </a:t>
            </a:r>
          </a:p>
          <a:p>
            <a:pPr lvl="1" eaLnBrk="1" hangingPunct="1"/>
            <a:r>
              <a:rPr lang="en-US" dirty="0" smtClean="0"/>
              <a:t>Implicit conversion from </a:t>
            </a: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double</a:t>
            </a:r>
            <a:r>
              <a:rPr lang="en-US" sz="30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US" dirty="0" smtClean="0"/>
              <a:t>Declare and initialize elements in one step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E9B64A-B130-4CE1-9999-CAFACA9BA11A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Initializers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4581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length determined by number of initialization values placed inside curly braces</a:t>
            </a:r>
          </a:p>
          <a:p>
            <a:pPr eaLnBrk="1" hangingPunct="1"/>
            <a:r>
              <a:rPr lang="en-US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 [ ] anArray = {100, 200, 400, 600};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chemeClr val="accent2"/>
                </a:solidFill>
              </a:rPr>
              <a:t>char</a:t>
            </a:r>
            <a:r>
              <a:rPr lang="en-US" dirty="0" smtClean="0"/>
              <a:t> [ ] grade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char</a:t>
            </a:r>
            <a:r>
              <a:rPr lang="en-US" dirty="0" smtClean="0"/>
              <a:t>[ ] {'A', 'B', 'C', 'D', 'F'}; 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double</a:t>
            </a:r>
            <a:r>
              <a:rPr lang="en-US" dirty="0" smtClean="0"/>
              <a:t> [ ] depth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double [2] {2.5, 3}; </a:t>
            </a:r>
          </a:p>
          <a:p>
            <a:pPr eaLnBrk="1" hangingPunct="1"/>
            <a:r>
              <a:rPr lang="en-US" dirty="0" smtClean="0"/>
              <a:t>No length specifier is required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FC1E25-0C64-48F6-918B-D749A02009E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Initializers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5606" name="Rectangle 33"/>
          <p:cNvSpPr>
            <a:spLocks noChangeArrowheads="1"/>
          </p:cNvSpPr>
          <p:nvPr/>
        </p:nvSpPr>
        <p:spPr bwMode="auto">
          <a:xfrm>
            <a:off x="1601287" y="4567237"/>
            <a:ext cx="6171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7-3 </a:t>
            </a:r>
            <a:r>
              <a:rPr lang="en-US" sz="2400" b="1" dirty="0" smtClean="0"/>
              <a:t> </a:t>
            </a:r>
            <a:r>
              <a:rPr lang="en-US" sz="2400" dirty="0" smtClean="0"/>
              <a:t>Methods </a:t>
            </a:r>
            <a:r>
              <a:rPr lang="en-US" sz="2400" dirty="0"/>
              <a:t>of creating and initializing </a:t>
            </a:r>
            <a:endParaRPr lang="en-US" sz="2400" dirty="0" smtClean="0"/>
          </a:p>
          <a:p>
            <a:r>
              <a:rPr lang="en-US" sz="2400" dirty="0" smtClean="0"/>
              <a:t>    arrays </a:t>
            </a:r>
            <a:r>
              <a:rPr lang="en-US" sz="2400" dirty="0"/>
              <a:t>at compile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713020"/>
            <a:ext cx="8305800" cy="290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1B986C-2C35-4FD5-966F-325B8D9D6187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Access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Specify which element to access by suffixing the identifier with an index enclosed in square brackets</a:t>
            </a:r>
          </a:p>
          <a:p>
            <a:pPr lvl="2" eaLnBrk="1" hangingPunct="1">
              <a:spcBef>
                <a:spcPct val="60000"/>
              </a:spcBef>
              <a:buFontTx/>
              <a:buNone/>
            </a:pPr>
            <a:r>
              <a:rPr lang="en-US" sz="3200" dirty="0" smtClean="0"/>
              <a:t>score[0] = 100;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Length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 special properties of Array class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Last valid index is always the length of the array minus 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F6119C-77DF-41C6-9780-21E318696CCF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Access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7654" name="AutoShape 11"/>
          <p:cNvSpPr>
            <a:spLocks noChangeArrowheads="1"/>
          </p:cNvSpPr>
          <p:nvPr/>
        </p:nvSpPr>
        <p:spPr bwMode="auto">
          <a:xfrm>
            <a:off x="5715000" y="2543108"/>
            <a:ext cx="2895600" cy="4010092"/>
          </a:xfrm>
          <a:prstGeom prst="wedgeEllipseCallout">
            <a:avLst>
              <a:gd name="adj1" fmla="val -56423"/>
              <a:gd name="adj2" fmla="val -6806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Try to access the array using an index value larger than the array length minus one, a nonintegral index value, or a negative index value – </a:t>
            </a:r>
            <a:br>
              <a:rPr lang="en-US" sz="2000" dirty="0"/>
            </a:br>
            <a:r>
              <a:rPr lang="en-US" sz="2000" dirty="0">
                <a:cs typeface="Times New Roman" pitchFamily="18" charset="0"/>
              </a:rPr>
              <a:t>run-time error</a:t>
            </a:r>
          </a:p>
        </p:txBody>
      </p:sp>
      <p:sp>
        <p:nvSpPr>
          <p:cNvPr id="27655" name="Rectangle 14"/>
          <p:cNvSpPr>
            <a:spLocks noChangeArrowheads="1"/>
          </p:cNvSpPr>
          <p:nvPr/>
        </p:nvSpPr>
        <p:spPr bwMode="auto">
          <a:xfrm>
            <a:off x="457200" y="5562600"/>
            <a:ext cx="5225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7-4 </a:t>
            </a:r>
            <a:r>
              <a:rPr lang="en-US" sz="2400" b="1" dirty="0" smtClean="0"/>
              <a:t> </a:t>
            </a:r>
            <a:r>
              <a:rPr lang="en-US" sz="2400" dirty="0" smtClean="0"/>
              <a:t>Index </a:t>
            </a:r>
            <a:r>
              <a:rPr lang="en-US" sz="2400" dirty="0"/>
              <a:t>out of range exception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00199"/>
            <a:ext cx="5105400" cy="40305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540C08-8F06-4842-8E96-C37151632EE8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7-6: Create and Use an Array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AverageDiff.cs      Author: Doyle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System.Windows.Forms;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AverageDiff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class</a:t>
            </a:r>
            <a:r>
              <a:rPr lang="en-US" sz="2000" dirty="0" smtClean="0"/>
              <a:t> AverageDiff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total = 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avg, distance;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2BC328-90A3-4D59-835A-25FCB351A9C0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7-6: Create and Use an Array </a:t>
            </a:r>
            <a:r>
              <a:rPr lang="en-US" sz="4000" dirty="0" smtClean="0"/>
              <a:t>(</a:t>
            </a:r>
            <a:r>
              <a:rPr lang="en-US" sz="2800" dirty="0" smtClean="0"/>
              <a:t>continued</a:t>
            </a:r>
            <a:r>
              <a:rPr lang="en-US" sz="4000" dirty="0" smtClean="0"/>
              <a:t>)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         </a:t>
            </a:r>
            <a:r>
              <a:rPr lang="en-US" sz="2200" dirty="0" smtClean="0">
                <a:solidFill>
                  <a:srgbClr val="339966"/>
                </a:solidFill>
              </a:rPr>
              <a:t>//AverageDiff.cs                                                   continued</a:t>
            </a:r>
            <a:endParaRPr lang="en-US" sz="22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  string</a:t>
            </a:r>
            <a:r>
              <a:rPr lang="en-US" sz="2200" dirty="0" smtClean="0"/>
              <a:t> inValue;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  int</a:t>
            </a:r>
            <a:r>
              <a:rPr lang="en-US" sz="2200" dirty="0" smtClean="0"/>
              <a:t> [ ] score = </a:t>
            </a:r>
            <a:r>
              <a:rPr lang="en-US" sz="2200" dirty="0" smtClean="0">
                <a:solidFill>
                  <a:srgbClr val="0000FF"/>
                </a:solidFill>
              </a:rPr>
              <a:t>new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[10];                                  	</a:t>
            </a:r>
            <a:r>
              <a:rPr lang="en-US" sz="2200" dirty="0" smtClean="0">
                <a:solidFill>
                  <a:srgbClr val="339966"/>
                </a:solidFill>
              </a:rPr>
              <a:t>//Line 1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            // Values are entered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rgbClr val="0000FF"/>
                </a:solidFill>
              </a:rPr>
              <a:t>for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i = 0; i &lt; score.Length; i++)                  	</a:t>
            </a:r>
            <a:r>
              <a:rPr lang="en-US" sz="2200" dirty="0" smtClean="0">
                <a:solidFill>
                  <a:srgbClr val="339966"/>
                </a:solidFill>
              </a:rPr>
              <a:t>//Line 2</a:t>
            </a:r>
            <a:r>
              <a:rPr lang="en-US" sz="2200" dirty="0" smtClean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Console.Write("Enter Score{0}: ", i + 1);     	</a:t>
            </a:r>
            <a:r>
              <a:rPr lang="en-US" sz="2200" dirty="0" smtClean="0">
                <a:solidFill>
                  <a:srgbClr val="339966"/>
                </a:solidFill>
              </a:rPr>
              <a:t>//Line 3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inValue = Console.ReadLine(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</a:t>
            </a:r>
            <a:r>
              <a:rPr lang="en-US" sz="2200" dirty="0" smtClean="0"/>
              <a:t>		  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.TryParse(inValue, </a:t>
            </a:r>
            <a:r>
              <a:rPr lang="en-US" sz="2000" dirty="0">
                <a:solidFill>
                  <a:schemeClr val="accent2"/>
                </a:solidFill>
              </a:rPr>
              <a:t>out</a:t>
            </a:r>
            <a:r>
              <a:rPr lang="en-US" sz="2000" dirty="0"/>
              <a:t> score[i]) ==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1257300" lvl="3" indent="0">
              <a:buNone/>
            </a:pPr>
            <a:r>
              <a:rPr lang="en-US" sz="2000" dirty="0" smtClean="0"/>
              <a:t>   Console.WriteLine</a:t>
            </a:r>
            <a:r>
              <a:rPr lang="en-US" sz="2000" dirty="0"/>
              <a:t>("Invalid data entered - " +</a:t>
            </a:r>
          </a:p>
          <a:p>
            <a:pPr marL="1257300" lvl="3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0 stored in array"); 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339966"/>
                </a:solidFill>
                <a:ea typeface="+mn-ea"/>
                <a:cs typeface="+mn-cs"/>
              </a:rPr>
              <a:t>//Line 4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967B2E-862C-4A5C-8841-8F60A91DCBB0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>
                <a:solidFill>
                  <a:srgbClr val="339966"/>
                </a:solidFill>
                <a:latin typeface="Courier"/>
              </a:rPr>
              <a:t>        </a:t>
            </a:r>
            <a:r>
              <a:rPr lang="en-US" sz="2200" dirty="0" smtClean="0">
                <a:solidFill>
                  <a:srgbClr val="339966"/>
                </a:solidFill>
              </a:rPr>
              <a:t>//AverageDiff.cs</a:t>
            </a:r>
            <a:endParaRPr lang="en-US" sz="22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           // Values are summed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rgbClr val="0000FF"/>
                </a:solidFill>
              </a:rPr>
              <a:t>for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i = 0; i &lt; score.Length; i++)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total += score[i];                                            	</a:t>
            </a:r>
            <a:r>
              <a:rPr lang="en-US" sz="2200" dirty="0" smtClean="0">
                <a:solidFill>
                  <a:srgbClr val="339966"/>
                </a:solidFill>
              </a:rPr>
              <a:t>//Line 5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avg = (</a:t>
            </a:r>
            <a:r>
              <a:rPr lang="en-US" sz="2200" dirty="0" smtClean="0">
                <a:solidFill>
                  <a:schemeClr val="accent2"/>
                </a:solidFill>
              </a:rPr>
              <a:t>double</a:t>
            </a:r>
            <a:r>
              <a:rPr lang="en-US" sz="2200" dirty="0" smtClean="0"/>
              <a:t>) total / score.Length;                 	</a:t>
            </a:r>
            <a:r>
              <a:rPr lang="en-US" sz="2200" dirty="0" smtClean="0">
                <a:solidFill>
                  <a:srgbClr val="339966"/>
                </a:solidFill>
              </a:rPr>
              <a:t>//Line 6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Console.WriteLine( );</a:t>
            </a:r>
          </a:p>
          <a:p>
            <a:pPr marL="0" indent="0">
              <a:buNone/>
            </a:pPr>
            <a:r>
              <a:rPr lang="en-US" sz="2200" dirty="0" smtClean="0"/>
              <a:t>            Console.WriteLine("Average: {0}", </a:t>
            </a:r>
            <a:r>
              <a:rPr lang="en-US" sz="2200" dirty="0"/>
              <a:t>avg.ToString("F0"));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Example 7-6 Create and Use an Array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55DFAB-696A-4941-8594-7C8B32B9F737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600" dirty="0" smtClean="0">
                <a:solidFill>
                  <a:srgbClr val="339966"/>
                </a:solidFill>
                <a:latin typeface="Courier"/>
              </a:rPr>
              <a:t>                         </a:t>
            </a:r>
            <a:r>
              <a:rPr lang="en-US" sz="1400" dirty="0" smtClean="0">
                <a:solidFill>
                  <a:srgbClr val="339966"/>
                </a:solidFill>
              </a:rPr>
              <a:t>   </a:t>
            </a:r>
            <a:r>
              <a:rPr lang="en-US" sz="2200" dirty="0" smtClean="0">
                <a:solidFill>
                  <a:srgbClr val="339966"/>
                </a:solidFill>
              </a:rPr>
              <a:t>//AverageDiff.cs                                               continued      </a:t>
            </a:r>
            <a:endParaRPr lang="en-US" sz="22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             // Output is array element and how far from the mean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            </a:t>
            </a:r>
            <a:r>
              <a:rPr lang="en-US" sz="2200" dirty="0" smtClean="0"/>
              <a:t>Console.WriteLine("Score\tDist. from Avg.");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rgbClr val="0000FF"/>
                </a:solidFill>
              </a:rPr>
              <a:t>for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i = 0; i &lt; score.Length; i++)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distance = Math.Abs((avg - score[i]));    </a:t>
            </a:r>
            <a:r>
              <a:rPr lang="en-US" sz="2200" dirty="0" smtClean="0">
                <a:solidFill>
                  <a:srgbClr val="339966"/>
                </a:solidFill>
              </a:rPr>
              <a:t> 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Console.WriteLine("{0}\t\t{1}", score[i], 						distance.ToString("F0"));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}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	Console.ReadKey( );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}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}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Example 7-6 Create and Use an Array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5638800"/>
            <a:ext cx="34290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AverageDiff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F31C59-4174-4DFB-9022-A1E2C91CF023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Learn array basics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Declare arrays and perform compile-time initialization of array elements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Access elements of an array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Become familiar with methods of the Array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27F80B-F5F3-4EF6-A92C-922C9D3D7BD3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 7-6 Create and Use an Array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32773" name="Rectangle 30"/>
          <p:cNvSpPr>
            <a:spLocks noChangeArrowheads="1"/>
          </p:cNvSpPr>
          <p:nvPr/>
        </p:nvSpPr>
        <p:spPr bwMode="auto">
          <a:xfrm>
            <a:off x="2001838" y="5867400"/>
            <a:ext cx="5923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7-5 </a:t>
            </a:r>
            <a:r>
              <a:rPr lang="en-US" sz="2400" b="1" dirty="0" smtClean="0"/>
              <a:t> </a:t>
            </a:r>
            <a:r>
              <a:rPr lang="en-US" sz="2400" dirty="0" smtClean="0"/>
              <a:t>Output </a:t>
            </a:r>
            <a:r>
              <a:rPr lang="en-US" sz="2400" dirty="0"/>
              <a:t>from AverageDiff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7281" y="1295400"/>
            <a:ext cx="3828319" cy="4621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9F6C5A-13DD-467A-8F12-F9DE1C0ADFE5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Sentinel-Controlled Access</a:t>
            </a:r>
          </a:p>
        </p:txBody>
      </p:sp>
      <p:sp>
        <p:nvSpPr>
          <p:cNvPr id="3379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What if you do not know the number of elements you need to store?</a:t>
            </a:r>
          </a:p>
          <a:p>
            <a:pPr lvl="1" eaLnBrk="1" hangingPunct="1"/>
            <a:r>
              <a:rPr lang="en-US" dirty="0" smtClean="0"/>
              <a:t>Could ask user to count the number of entries and use that for the size when you allocate the array </a:t>
            </a:r>
          </a:p>
          <a:p>
            <a:pPr lvl="1" eaLnBrk="1" hangingPunct="1"/>
            <a:r>
              <a:rPr lang="en-US" dirty="0" smtClean="0"/>
              <a:t>Another approach: create the array large enough to hold any number of entries </a:t>
            </a:r>
          </a:p>
          <a:p>
            <a:pPr lvl="2" eaLnBrk="1" hangingPunct="1"/>
            <a:r>
              <a:rPr lang="en-US" dirty="0" smtClean="0"/>
              <a:t>Tell users to enter a predetermined sentinel value after they enter the last value  </a:t>
            </a:r>
          </a:p>
          <a:p>
            <a:pPr eaLnBrk="1" hangingPunct="1"/>
            <a:r>
              <a:rPr lang="en-US" dirty="0" smtClean="0"/>
              <a:t>Sentinel value</a:t>
            </a:r>
          </a:p>
          <a:p>
            <a:pPr lvl="1" eaLnBrk="1" hangingPunct="1"/>
            <a:r>
              <a:rPr lang="en-US" dirty="0" smtClean="0"/>
              <a:t>Extreme or dummy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5638800"/>
            <a:ext cx="34290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UnknownSize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501847-48AB-4E6B-AD99-054038BA3E5E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foreach with Arrays</a:t>
            </a:r>
          </a:p>
        </p:txBody>
      </p:sp>
      <p:sp>
        <p:nvSpPr>
          <p:cNvPr id="3482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Used to iterate through an array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Read-only access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General format</a:t>
            </a:r>
          </a:p>
          <a:p>
            <a:pPr lvl="2" eaLnBrk="1" hangingPunct="1">
              <a:spcBef>
                <a:spcPct val="40000"/>
              </a:spcBef>
              <a:buFontTx/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foreach</a:t>
            </a:r>
            <a:r>
              <a:rPr lang="en-US" sz="2600" dirty="0" smtClean="0"/>
              <a:t> (type identifier </a:t>
            </a:r>
            <a:r>
              <a:rPr lang="en-US" sz="2600" dirty="0" smtClean="0">
                <a:solidFill>
                  <a:schemeClr val="accent2"/>
                </a:solidFill>
              </a:rPr>
              <a:t>in</a:t>
            </a:r>
            <a:r>
              <a:rPr lang="en-US" sz="2600" dirty="0" smtClean="0"/>
              <a:t> expression)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sz="2500" dirty="0" smtClean="0"/>
              <a:t>                     </a:t>
            </a:r>
            <a:r>
              <a:rPr lang="en-US" dirty="0" smtClean="0"/>
              <a:t>statement</a:t>
            </a:r>
            <a:r>
              <a:rPr lang="en-US" sz="2500" dirty="0" smtClean="0"/>
              <a:t>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Identifier is the iteration variable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Expression is the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Type should match the array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495758-D671-4429-AD3D-E2A9034DF9C9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foreach with Arrays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[ ] color = {"red", "green", "blue"};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foreach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val </a:t>
            </a:r>
            <a:r>
              <a:rPr lang="en-US" sz="2200" dirty="0" smtClean="0">
                <a:solidFill>
                  <a:srgbClr val="0000FF"/>
                </a:solidFill>
              </a:rPr>
              <a:t>in</a:t>
            </a:r>
            <a:r>
              <a:rPr lang="en-US" sz="2200" dirty="0" smtClean="0"/>
              <a:t> color)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Console.WriteLine (val);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dirty="0" smtClean="0"/>
              <a:t>Iteration variable, val represents a different array element with each loop iteration </a:t>
            </a:r>
          </a:p>
          <a:p>
            <a:pPr eaLnBrk="1" hangingPunct="1"/>
            <a:r>
              <a:rPr lang="en-US" dirty="0" smtClean="0"/>
              <a:t>No need to increment a counter (for an index)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35846" name="AutoShape 4"/>
          <p:cNvSpPr>
            <a:spLocks noChangeArrowheads="1"/>
          </p:cNvSpPr>
          <p:nvPr/>
        </p:nvSpPr>
        <p:spPr bwMode="auto">
          <a:xfrm>
            <a:off x="6248400" y="2057400"/>
            <a:ext cx="2590800" cy="1524000"/>
          </a:xfrm>
          <a:prstGeom prst="wedgeEllipseCallout">
            <a:avLst>
              <a:gd name="adj1" fmla="val -129704"/>
              <a:gd name="adj2" fmla="val 665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Displays red, blue, and green on separate lines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foreach with Arrays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int</a:t>
            </a:r>
            <a:r>
              <a:rPr lang="en-US" sz="2200" dirty="0"/>
              <a:t> total = 0;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double</a:t>
            </a:r>
            <a:r>
              <a:rPr lang="en-US" sz="2200" dirty="0"/>
              <a:t> avg;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foreach</a:t>
            </a:r>
            <a:r>
              <a:rPr lang="en-US" sz="2200" dirty="0" smtClean="0"/>
              <a:t> (</a:t>
            </a:r>
            <a:r>
              <a:rPr lang="en-US" sz="2200" dirty="0">
                <a:solidFill>
                  <a:schemeClr val="accent2"/>
                </a:solidFill>
              </a:rPr>
              <a:t>int </a:t>
            </a:r>
            <a:r>
              <a:rPr lang="en-US" sz="2200" dirty="0"/>
              <a:t>val </a:t>
            </a:r>
            <a:r>
              <a:rPr lang="en-US" sz="2200" dirty="0">
                <a:solidFill>
                  <a:schemeClr val="accent2"/>
                </a:solidFill>
              </a:rPr>
              <a:t>in</a:t>
            </a:r>
            <a:r>
              <a:rPr lang="en-US" sz="2200" dirty="0"/>
              <a:t> score)</a:t>
            </a:r>
          </a:p>
          <a:p>
            <a:pPr marL="400050" lvl="1" indent="0">
              <a:buNone/>
            </a:pPr>
            <a:r>
              <a:rPr lang="en-US" sz="2200" dirty="0"/>
              <a:t>{</a:t>
            </a:r>
          </a:p>
          <a:p>
            <a:pPr marL="400050" lvl="1" indent="0">
              <a:buNone/>
            </a:pPr>
            <a:r>
              <a:rPr lang="en-US" sz="2200" dirty="0" smtClean="0"/>
              <a:t>	total </a:t>
            </a:r>
            <a:r>
              <a:rPr lang="en-US" sz="2200" dirty="0"/>
              <a:t>+= val;</a:t>
            </a:r>
          </a:p>
          <a:p>
            <a:pPr marL="400050" lvl="1" indent="0">
              <a:buNone/>
            </a:pPr>
            <a:r>
              <a:rPr lang="en-US" sz="2200" dirty="0"/>
              <a:t>}</a:t>
            </a:r>
          </a:p>
          <a:p>
            <a:pPr marL="400050" lvl="1" indent="0">
              <a:buNone/>
            </a:pPr>
            <a:r>
              <a:rPr lang="en-US" sz="2200" dirty="0"/>
              <a:t>Console.WriteLine("Total: " + total);</a:t>
            </a:r>
          </a:p>
          <a:p>
            <a:pPr marL="400050" lvl="1" indent="0">
              <a:buNone/>
            </a:pPr>
            <a:r>
              <a:rPr lang="en-US" sz="2200" dirty="0"/>
              <a:t>avg = (</a:t>
            </a:r>
            <a:r>
              <a:rPr lang="en-US" sz="2200" dirty="0">
                <a:solidFill>
                  <a:schemeClr val="accent2"/>
                </a:solidFill>
              </a:rPr>
              <a:t>double</a:t>
            </a:r>
            <a:r>
              <a:rPr lang="en-US" sz="2200" dirty="0"/>
              <a:t>)total / scoreCnt;</a:t>
            </a:r>
          </a:p>
          <a:p>
            <a:pPr marL="400050" lvl="1" indent="0">
              <a:buNone/>
            </a:pPr>
            <a:r>
              <a:rPr lang="en-US" sz="2200" dirty="0"/>
              <a:t>Console.WriteLine("Average: " + avg.ToString("F0"));</a:t>
            </a:r>
          </a:p>
          <a:p>
            <a:pPr marL="400050" lvl="1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725537" y="1752600"/>
            <a:ext cx="2209800" cy="2895600"/>
          </a:xfrm>
          <a:prstGeom prst="wedgeEllipseCallout">
            <a:avLst>
              <a:gd name="adj1" fmla="val -117240"/>
              <a:gd name="adj2" fmla="val 2372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val </a:t>
            </a:r>
            <a:r>
              <a:rPr lang="en-US" sz="2000" dirty="0">
                <a:solidFill>
                  <a:schemeClr val="tx1"/>
                </a:solidFill>
              </a:rPr>
              <a:t>is the iteration variable. It represents a different array element with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each loop iteration.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6480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5B0E77-BED7-442B-AA59-E70DADE89745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Class 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Base array class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All languages that target Common Language Runtime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More power is available with minimal programming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9C0A0E-227D-42E9-915F-FD0F0518BAED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7391400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336519" y="5867400"/>
            <a:ext cx="4369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7-1  </a:t>
            </a:r>
            <a:r>
              <a:rPr lang="en-US" sz="2400" dirty="0" smtClean="0"/>
              <a:t>System.Array methods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EF7F3A-ED65-493A-A253-2F57BF0C332A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8059"/>
            <a:ext cx="8114078" cy="46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838200"/>
            <a:ext cx="809502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981200" y="4719935"/>
            <a:ext cx="5863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7-1  </a:t>
            </a:r>
            <a:r>
              <a:rPr lang="en-US" sz="2400" dirty="0" smtClean="0"/>
              <a:t>System.Array methods (</a:t>
            </a:r>
            <a:r>
              <a:rPr lang="en-US" sz="2000" dirty="0" smtClean="0"/>
              <a:t>continued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1D9EB5-F346-41BE-A717-53736FB1F00E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2437"/>
            <a:ext cx="8153400" cy="53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336519" y="5710535"/>
            <a:ext cx="4369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7-1  </a:t>
            </a:r>
            <a:r>
              <a:rPr lang="en-US" sz="2400" dirty="0" smtClean="0"/>
              <a:t>System.Array methods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631"/>
            <a:ext cx="8153400" cy="47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8772"/>
            <a:ext cx="8153400" cy="504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2336519" y="5786735"/>
            <a:ext cx="4369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7-1  </a:t>
            </a:r>
            <a:r>
              <a:rPr lang="en-US" sz="2400" dirty="0" smtClean="0"/>
              <a:t>System.Array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928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3BD1BC-BC4E-420A-95AA-B15F9B64CF2D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Write methods that use arrays as parameters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Write classes that include arrays as members and instantiate user-defined array objects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Work through a programming example that illustrates the chapter’s concepts</a:t>
            </a:r>
          </a:p>
          <a:p>
            <a:pPr eaLnBrk="1" hangingPunct="1">
              <a:spcBef>
                <a:spcPct val="8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// Copies 5 values from waterDepth, beginning </a:t>
            </a:r>
            <a:r>
              <a:rPr lang="en-US" sz="2000" dirty="0" smtClean="0">
                <a:solidFill>
                  <a:schemeClr val="accent1"/>
                </a:solidFill>
              </a:rPr>
              <a:t>at index </a:t>
            </a:r>
            <a:r>
              <a:rPr lang="en-US" sz="2000" dirty="0">
                <a:solidFill>
                  <a:schemeClr val="accent1"/>
                </a:solidFill>
              </a:rPr>
              <a:t>location 2. Place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values </a:t>
            </a:r>
            <a:r>
              <a:rPr lang="en-US" sz="2000" dirty="0">
                <a:solidFill>
                  <a:schemeClr val="accent1"/>
                </a:solidFill>
              </a:rPr>
              <a:t>in Array W</a:t>
            </a:r>
            <a:r>
              <a:rPr lang="en-US" sz="2000" dirty="0" smtClean="0">
                <a:solidFill>
                  <a:schemeClr val="accent1"/>
                </a:solidFill>
              </a:rPr>
              <a:t>, starting </a:t>
            </a:r>
            <a:r>
              <a:rPr lang="en-US" sz="2000" dirty="0">
                <a:solidFill>
                  <a:schemeClr val="accent1"/>
                </a:solidFill>
              </a:rPr>
              <a:t>at index location 0.</a:t>
            </a:r>
          </a:p>
          <a:p>
            <a:pPr marL="0" indent="0">
              <a:buNone/>
            </a:pPr>
            <a:r>
              <a:rPr lang="en-US" sz="2000" dirty="0" smtClean="0"/>
              <a:t>Array.Copy (</a:t>
            </a:r>
            <a:r>
              <a:rPr lang="en-US" sz="2000" dirty="0"/>
              <a:t>waterDepth, 2, w, 0, 5);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Array.Sort (w);		</a:t>
            </a:r>
            <a:r>
              <a:rPr lang="en-US" sz="2000" dirty="0" smtClean="0">
                <a:solidFill>
                  <a:schemeClr val="accent1"/>
                </a:solidFill>
              </a:rPr>
              <a:t>// Sorts Array w in ascending order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outputMsg </a:t>
            </a:r>
            <a:r>
              <a:rPr lang="en-US" sz="2000" dirty="0"/>
              <a:t>= "Array w Sorted\n\n</a:t>
            </a:r>
            <a:r>
              <a:rPr lang="en-US" sz="2000" dirty="0" smtClean="0"/>
              <a:t>";</a:t>
            </a:r>
            <a:r>
              <a:rPr lang="en-US" sz="2000" dirty="0" smtClean="0">
                <a:solidFill>
                  <a:schemeClr val="accent1"/>
                </a:solidFill>
              </a:rPr>
              <a:t> 	// Displays Array w sorted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foreach</a:t>
            </a:r>
            <a:r>
              <a:rPr lang="en-US" sz="2000" dirty="0" smtClean="0"/>
              <a:t>(double </a:t>
            </a:r>
            <a:r>
              <a:rPr lang="en-US" sz="2000" dirty="0"/>
              <a:t>wVal </a:t>
            </a:r>
            <a:r>
              <a:rPr lang="en-US" sz="2000" dirty="0">
                <a:solidFill>
                  <a:schemeClr val="accent2"/>
                </a:solidFill>
              </a:rPr>
              <a:t>in</a:t>
            </a:r>
            <a:r>
              <a:rPr lang="en-US" sz="2000" dirty="0"/>
              <a:t> w)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if </a:t>
            </a:r>
            <a:r>
              <a:rPr lang="en-US" sz="2000" dirty="0"/>
              <a:t>(wVal &gt; 0)</a:t>
            </a:r>
          </a:p>
          <a:p>
            <a:pPr marL="0" indent="0">
              <a:buNone/>
            </a:pPr>
            <a:r>
              <a:rPr lang="en-US" sz="2000" dirty="0" smtClean="0"/>
              <a:t>          outputMsg </a:t>
            </a:r>
            <a:r>
              <a:rPr lang="en-US" sz="2000" dirty="0"/>
              <a:t>+= </a:t>
            </a:r>
            <a:r>
              <a:rPr lang="en-US" sz="2000" dirty="0" smtClean="0"/>
              <a:t> wVal </a:t>
            </a:r>
            <a:r>
              <a:rPr lang="en-US" sz="2000" dirty="0"/>
              <a:t>+ "\n";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5638800"/>
            <a:ext cx="40386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UsePredefinedMethods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0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B49273-51F6-41FF-86FB-9FB8CF7ABFD0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as Method Parameters</a:t>
            </a:r>
          </a:p>
        </p:txBody>
      </p:sp>
      <p:sp>
        <p:nvSpPr>
          <p:cNvPr id="6861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Can send arrays as arguments to methods</a:t>
            </a:r>
          </a:p>
          <a:p>
            <a:pPr eaLnBrk="1" hangingPunct="1">
              <a:defRPr/>
            </a:pPr>
            <a:r>
              <a:rPr lang="en-US" dirty="0" smtClean="0"/>
              <a:t>Heading for method that includes array as a parameter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modifiers returnType identifier (type [ ]  arrayIdentifier...)</a:t>
            </a:r>
          </a:p>
          <a:p>
            <a:pPr lvl="1" eaLnBrk="1" hangingPunct="1">
              <a:defRPr/>
            </a:pPr>
            <a:r>
              <a:rPr lang="en-US" dirty="0" smtClean="0"/>
              <a:t>Open and closed square brackets are required </a:t>
            </a:r>
          </a:p>
          <a:p>
            <a:pPr lvl="1" eaLnBrk="1" hangingPunct="1">
              <a:defRPr/>
            </a:pPr>
            <a:r>
              <a:rPr lang="en-US" dirty="0" smtClean="0"/>
              <a:t>Length or size of the array is not included </a:t>
            </a:r>
          </a:p>
          <a:p>
            <a:pPr eaLnBrk="1" hangingPunct="1">
              <a:defRPr/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  <a:defRPr/>
            </a:pPr>
            <a:r>
              <a:rPr lang="en-US" sz="2500" dirty="0" smtClean="0">
                <a:solidFill>
                  <a:srgbClr val="0000FF"/>
                </a:solidFill>
              </a:rPr>
              <a:t>void</a:t>
            </a:r>
            <a:r>
              <a:rPr lang="en-US" sz="2500" dirty="0" smtClean="0"/>
              <a:t> DisplayArrayContents (</a:t>
            </a:r>
            <a:r>
              <a:rPr lang="en-US" sz="2500" dirty="0" smtClean="0">
                <a:solidFill>
                  <a:srgbClr val="0000FF"/>
                </a:solidFill>
              </a:rPr>
              <a:t>double</a:t>
            </a:r>
            <a:r>
              <a:rPr lang="en-US" sz="2500" dirty="0" smtClean="0"/>
              <a:t> [ ] anArray</a:t>
            </a:r>
            <a:r>
              <a:rPr lang="en-US" sz="2500" dirty="0" smtClean="0">
                <a:latin typeface="+mj-lt"/>
              </a:rPr>
              <a:t>)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23378C-9C6A-42BF-A71A-9CC6FE13F9A0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 by Reference</a:t>
            </a:r>
          </a:p>
        </p:txBody>
      </p:sp>
      <p:sp>
        <p:nvSpPr>
          <p:cNvPr id="4198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Arrays are reference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copy is made of the contents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Array identifier memory location does not contain a 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/>
              <a:t>but rather an address for the first element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Actual call to the method sends the address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Call does not include the array size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Call does not include the square brackets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Example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600" dirty="0" smtClean="0"/>
              <a:t>DisplayArrayContents (waterDepth);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13DE9D-6860-4BD4-8D2A-A9F1419074C0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7-12: Using Arrays as Method Arguments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StaticMethods.cs       Author: Doyle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System.Windows.Forms;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StaticMethods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class</a:t>
            </a:r>
            <a:r>
              <a:rPr lang="en-US" sz="2000" dirty="0" smtClean="0"/>
              <a:t> StaticMethods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caption = "Array Methods Illustrated";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67B7CA-15D9-45F6-986D-739C3E120C11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7-12: Using Arrays as Method Arguments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[ ] waterDepth = {45, 19, 2, 16.8, 190, 0.8, 510, 6, 18 };</a:t>
            </a:r>
            <a:r>
              <a:rPr lang="en-US" sz="4200" dirty="0" smtClean="0">
                <a:solidFill>
                  <a:srgbClr val="339966"/>
                </a:solidFill>
              </a:rPr>
              <a:t>     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339966"/>
                </a:solidFill>
              </a:rPr>
              <a:t>	 </a:t>
            </a:r>
            <a:r>
              <a:rPr lang="en-US" sz="2000" dirty="0" smtClean="0">
                <a:solidFill>
                  <a:srgbClr val="339966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[ ] w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Double [20];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DisplayOutput(waterDepth, "waterDepth Array\n\n"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// Copies values from waterDepth to w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Array.Copy(waterDepth, 2, w, 0, 5);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//Sorts Array w in ascending order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Array.Sort (w);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DisplayOutput(w, "Array w Sorted\n\n"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// Reverses the elements in Array w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Array.Reverse(w);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DisplayOutput(w, "Array w Reversed\n\n");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}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6096000" y="3505200"/>
            <a:ext cx="2590800" cy="1600200"/>
          </a:xfrm>
          <a:prstGeom prst="wedgeEllipseCallout">
            <a:avLst>
              <a:gd name="adj1" fmla="val -65082"/>
              <a:gd name="adj2" fmla="val 10002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Notice DisplayOutput( ) is called  with different sized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096000" y="3505200"/>
            <a:ext cx="2590800" cy="1600200"/>
          </a:xfrm>
          <a:prstGeom prst="wedgeEllipseCallout">
            <a:avLst>
              <a:gd name="adj1" fmla="val -68769"/>
              <a:gd name="adj2" fmla="val 4203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Notice DisplayOutput( ) is called  with different sized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096000" y="3505200"/>
            <a:ext cx="2590800" cy="1600200"/>
          </a:xfrm>
          <a:prstGeom prst="wedgeEllipseCallout">
            <a:avLst>
              <a:gd name="adj1" fmla="val -60868"/>
              <a:gd name="adj2" fmla="val -611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Notice DisplayOutput( ) is called  with different sized arrays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4F3A85-0BAB-4E95-AAF1-6DEA25F50869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7-12: Using Arrays as Method Arguments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</a:rPr>
              <a:t>      </a:t>
            </a:r>
            <a:r>
              <a:rPr lang="en-US" sz="2000" dirty="0" smtClean="0">
                <a:solidFill>
                  <a:srgbClr val="339966"/>
                </a:solidFill>
              </a:rPr>
              <a:t>// StaticMethods.cs                                                  continued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// Displays an array in a MessageBox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 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DisplayOutput(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[ ] anArray,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msg)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{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foreach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wVal </a:t>
            </a:r>
            <a:r>
              <a:rPr lang="en-US" sz="2000" dirty="0" smtClean="0">
                <a:solidFill>
                  <a:srgbClr val="0000FF"/>
                </a:solidFill>
              </a:rPr>
              <a:t>in</a:t>
            </a:r>
            <a:r>
              <a:rPr lang="en-US" sz="2000" dirty="0" smtClean="0"/>
              <a:t> anArray)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(wVal &gt; 0)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msg += wVal  + "\n";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MessageBox.Show(msg, caption);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5638800"/>
            <a:ext cx="40386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StaticMethods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A4E129-55DD-4531-9B21-4A192FDAA402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3581400" cy="3352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7-12: Using Arrays as Method Arguments </a:t>
            </a:r>
            <a:r>
              <a:rPr lang="en-US" sz="4000" dirty="0" smtClean="0"/>
              <a:t>(</a:t>
            </a:r>
            <a:r>
              <a:rPr lang="en-US" sz="2800" dirty="0" smtClean="0"/>
              <a:t>continued</a:t>
            </a:r>
            <a:r>
              <a:rPr lang="en-US" sz="4000" dirty="0" smtClean="0"/>
              <a:t>)</a:t>
            </a:r>
          </a:p>
        </p:txBody>
      </p:sp>
      <p:sp>
        <p:nvSpPr>
          <p:cNvPr id="46085" name="Rectangle 14"/>
          <p:cNvSpPr>
            <a:spLocks noChangeArrowheads="1"/>
          </p:cNvSpPr>
          <p:nvPr/>
        </p:nvSpPr>
        <p:spPr bwMode="auto">
          <a:xfrm>
            <a:off x="762000" y="51054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/>
              <a:t>Figure 7-6 </a:t>
            </a:r>
            <a:r>
              <a:rPr lang="en-US" sz="2400" dirty="0"/>
              <a:t>Output from Examples 7-10 and 7-12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152400"/>
            <a:ext cx="1783666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534118-2D18-4438-8ED1-2B4427EEF5E8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Values into an Array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Instead of doing compile time initialization, input </a:t>
            </a:r>
            <a:r>
              <a:rPr lang="en-US" sz="2000" dirty="0" smtClean="0">
                <a:solidFill>
                  <a:srgbClr val="669900"/>
                </a:solidFill>
              </a:rPr>
              <a:t>values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InputValues(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for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i = 0; i &lt; temp.Length; i++)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Console.Write("Enter Temperature {0}: ", i + 1);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inValue = Console.ReadLine(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temp[i] =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.Parse(inValue);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1584FE-A4AB-4B6A-981A-1451D67DB13B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Values into an Array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To call InputValues(int [ ] temp)  method 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[ ] temperature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smtClean="0"/>
              <a:t>InputValues(temperature);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Next slide, Figure 7-7, shows the result of inputting 78, 82, 90, 87, and 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9D7BE4-8CB9-447C-AAF9-47F865A06673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Values into an Array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304800" y="5867400"/>
            <a:ext cx="8443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7-7 </a:t>
            </a:r>
            <a:r>
              <a:rPr lang="en-US" sz="2400" b="1" dirty="0" smtClean="0"/>
              <a:t> </a:t>
            </a:r>
            <a:r>
              <a:rPr lang="en-US" sz="2400" dirty="0" smtClean="0"/>
              <a:t>Array </a:t>
            </a:r>
            <a:r>
              <a:rPr lang="en-US" sz="2400" dirty="0"/>
              <a:t>contents after the InputValues( ) method is called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905001"/>
            <a:ext cx="7467600" cy="397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3B38D8-D3C2-494E-8FC9-6819C0501730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Basics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Data structure that may contain any number of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Variables must be of same type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Single identifier given to entire structure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Individual variables are called elements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Elements accessed through an index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Index also called subscript    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Elements are sometimes referred to as indexed or subscripted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CA1BDE-55ED-4275-A767-496F125F5478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 smtClean="0"/>
              <a:t>Assigned operand contains the same address as the operand on the right of the equal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5B2674-0D98-4021-BFF8-D1FE5270CD71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Assignment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685800" y="5710237"/>
            <a:ext cx="7812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b="1" dirty="0" smtClean="0"/>
              <a:t> </a:t>
            </a:r>
            <a:r>
              <a:rPr lang="en-US" sz="2400" dirty="0" smtClean="0"/>
              <a:t>Assignment </a:t>
            </a:r>
            <a:r>
              <a:rPr lang="en-US" sz="2400" dirty="0"/>
              <a:t>of an array to reference another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143000"/>
            <a:ext cx="8153400" cy="454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400" dirty="0"/>
              <a:t> [ ] temperature = </a:t>
            </a:r>
            <a:r>
              <a:rPr lang="en-US" sz="2400" dirty="0">
                <a:solidFill>
                  <a:schemeClr val="accent2"/>
                </a:solidFill>
              </a:rPr>
              <a:t>new</a:t>
            </a:r>
            <a:r>
              <a:rPr lang="en-US" sz="2400" dirty="0"/>
              <a:t> int[5];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400" dirty="0"/>
              <a:t> [ ] t = </a:t>
            </a:r>
            <a:r>
              <a:rPr lang="en-US" sz="2400" dirty="0">
                <a:solidFill>
                  <a:schemeClr val="accent2"/>
                </a:solidFill>
              </a:rPr>
              <a:t>new</a:t>
            </a:r>
            <a:r>
              <a:rPr lang="en-US" sz="2400" dirty="0"/>
              <a:t> int[5];</a:t>
            </a:r>
          </a:p>
          <a:p>
            <a:pPr marL="0" indent="0">
              <a:buNone/>
            </a:pPr>
            <a:r>
              <a:rPr lang="en-US" sz="2400" dirty="0"/>
              <a:t>InputValues(temperature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smtClean="0"/>
              <a:t>InputValues (</a:t>
            </a:r>
            <a:r>
              <a:rPr lang="en-US" sz="2400" dirty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/>
              <a:t>[ ] temp)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5638800"/>
            <a:ext cx="40386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PassingArray Example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3200400"/>
            <a:ext cx="2438400" cy="1143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34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CF4A5-086C-4EBA-B239-57C031422A02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Params Parameter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2"/>
                </a:solidFill>
              </a:rPr>
              <a:t>params </a:t>
            </a:r>
            <a:r>
              <a:rPr lang="en-US" dirty="0" smtClean="0"/>
              <a:t>used </a:t>
            </a:r>
          </a:p>
          <a:p>
            <a:pPr lvl="1" eaLnBrk="1" hangingPunct="1"/>
            <a:r>
              <a:rPr lang="en-US" dirty="0" smtClean="0"/>
              <a:t>Appears in formal parameter list (heading to the method)</a:t>
            </a:r>
          </a:p>
          <a:p>
            <a:pPr lvl="1" eaLnBrk="1" hangingPunct="1"/>
            <a:r>
              <a:rPr lang="en-US" dirty="0" smtClean="0"/>
              <a:t>Must be last parameter listed in the method heading </a:t>
            </a:r>
          </a:p>
          <a:p>
            <a:pPr eaLnBrk="1" hangingPunct="1"/>
            <a:r>
              <a:rPr lang="en-US" dirty="0" smtClean="0"/>
              <a:t>Indicates number of arguments to the method that may vary</a:t>
            </a:r>
          </a:p>
          <a:p>
            <a:pPr eaLnBrk="1" hangingPunct="1"/>
            <a:r>
              <a:rPr lang="en-US" sz="3200" dirty="0" smtClean="0"/>
              <a:t> </a:t>
            </a:r>
            <a:r>
              <a:rPr lang="en-US" dirty="0" smtClean="0"/>
              <a:t>Parallel array</a:t>
            </a:r>
          </a:p>
          <a:p>
            <a:pPr lvl="1" eaLnBrk="1" hangingPunct="1"/>
            <a:r>
              <a:rPr lang="en-US" dirty="0" smtClean="0"/>
              <a:t>Two or more arrays that have a relationship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Params Parameter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static void </a:t>
            </a:r>
            <a:r>
              <a:rPr lang="en-US" sz="2000" dirty="0"/>
              <a:t>Main( 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2200" dirty="0" smtClean="0"/>
              <a:t>DisplayItems(1</a:t>
            </a:r>
            <a:r>
              <a:rPr lang="en-US" sz="2200" dirty="0"/>
              <a:t>, 2, 3, 5);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int</a:t>
            </a:r>
            <a:r>
              <a:rPr lang="en-US" sz="2200" dirty="0"/>
              <a:t>[ ] anArray = </a:t>
            </a:r>
            <a:r>
              <a:rPr lang="en-US" sz="2200" dirty="0">
                <a:solidFill>
                  <a:schemeClr val="accent2"/>
                </a:solidFill>
              </a:rPr>
              <a:t>new int</a:t>
            </a:r>
            <a:r>
              <a:rPr lang="en-US" sz="2200" dirty="0"/>
              <a:t>[5] {100, 200, 300, 400, 500};</a:t>
            </a:r>
          </a:p>
          <a:p>
            <a:pPr marL="400050" lvl="1" indent="0">
              <a:buNone/>
            </a:pPr>
            <a:r>
              <a:rPr lang="en-US" sz="2200" dirty="0"/>
              <a:t>DisplayItems(anArray);</a:t>
            </a:r>
          </a:p>
          <a:p>
            <a:pPr marL="400050" lvl="1" indent="0">
              <a:buNone/>
            </a:pPr>
            <a:r>
              <a:rPr lang="en-US" sz="2200" dirty="0"/>
              <a:t>DisplayItems(1500, anArray[1] * anArray[2]);</a:t>
            </a:r>
          </a:p>
          <a:p>
            <a:pPr marL="400050" lvl="1" indent="0">
              <a:buNone/>
            </a:pPr>
            <a:r>
              <a:rPr lang="en-US" sz="2200" dirty="0"/>
              <a:t>Console.ReadKey( 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public static void </a:t>
            </a:r>
            <a:r>
              <a:rPr lang="en-US" dirty="0" smtClean="0"/>
              <a:t>DisplayItems (</a:t>
            </a:r>
            <a:r>
              <a:rPr lang="en-US" dirty="0">
                <a:solidFill>
                  <a:schemeClr val="accent2"/>
                </a:solidFill>
              </a:rPr>
              <a:t>params int</a:t>
            </a:r>
            <a:r>
              <a:rPr lang="en-US" dirty="0"/>
              <a:t>[] item)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5638800"/>
            <a:ext cx="40386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VaryingArguments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4154FF-3535-497D-B7B4-90BFF03881E9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in Classes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Arrays can be used as fields or instance variables data members in classes</a:t>
            </a:r>
            <a:r>
              <a:rPr lang="en-US" sz="32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Base type is declared with other fields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cs typeface="Times New Roman" pitchFamily="18" charset="0"/>
              </a:rPr>
              <a:t>b</a:t>
            </a:r>
            <a:r>
              <a:rPr lang="en-US" dirty="0" smtClean="0"/>
              <a:t>ut, space is allocated when an object of that class is instantiated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Example data member declaration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private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int</a:t>
            </a:r>
            <a:r>
              <a:rPr lang="en-US" sz="2800" dirty="0" smtClean="0"/>
              <a:t>[ ] pointsScored;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Space allocated in constructor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dirty="0" smtClean="0"/>
              <a:t>     pointsScored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[someIntegerValue];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Classes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public class </a:t>
            </a:r>
            <a:r>
              <a:rPr lang="en-US" sz="2000" dirty="0"/>
              <a:t>Player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private </a:t>
            </a:r>
            <a:r>
              <a:rPr lang="en-US" sz="2000" dirty="0">
                <a:solidFill>
                  <a:schemeClr val="accent2"/>
                </a:solidFill>
              </a:rPr>
              <a:t>string </a:t>
            </a:r>
            <a:r>
              <a:rPr lang="en-US" sz="2000" dirty="0"/>
              <a:t>lname;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private </a:t>
            </a:r>
            <a:r>
              <a:rPr lang="en-US" sz="2000" dirty="0">
                <a:solidFill>
                  <a:schemeClr val="accent2"/>
                </a:solidFill>
              </a:rPr>
              <a:t>string </a:t>
            </a:r>
            <a:r>
              <a:rPr lang="en-US" sz="2000" dirty="0"/>
              <a:t>fname;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private </a:t>
            </a:r>
            <a:r>
              <a:rPr lang="en-US" sz="2000" dirty="0">
                <a:solidFill>
                  <a:schemeClr val="accent2"/>
                </a:solidFill>
              </a:rPr>
              <a:t>string </a:t>
            </a:r>
            <a:r>
              <a:rPr lang="en-US" sz="2000" dirty="0"/>
              <a:t>id;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private 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[ ] pointsScored;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private </a:t>
            </a:r>
            <a:r>
              <a:rPr lang="en-US" sz="2000" dirty="0">
                <a:solidFill>
                  <a:schemeClr val="accent2"/>
                </a:solidFill>
              </a:rPr>
              <a:t>int </a:t>
            </a:r>
            <a:r>
              <a:rPr lang="en-US" sz="2000" dirty="0"/>
              <a:t>numberOfGames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dirty="0" smtClean="0"/>
              <a:t>The </a:t>
            </a:r>
            <a:r>
              <a:rPr lang="en-US" dirty="0"/>
              <a:t>heading for the constructor </a:t>
            </a:r>
            <a:r>
              <a:rPr lang="en-US" dirty="0" smtClean="0"/>
              <a:t>might look like: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/>
              <a:t>Player (</a:t>
            </a:r>
            <a:r>
              <a:rPr lang="en-US" sz="2000" dirty="0">
                <a:solidFill>
                  <a:schemeClr val="accent2"/>
                </a:solidFill>
              </a:rPr>
              <a:t>string</a:t>
            </a:r>
            <a:r>
              <a:rPr lang="en-US" sz="2000" dirty="0"/>
              <a:t> ln, </a:t>
            </a:r>
            <a:r>
              <a:rPr lang="en-US" sz="2000" dirty="0">
                <a:solidFill>
                  <a:schemeClr val="accent2"/>
                </a:solidFill>
              </a:rPr>
              <a:t>string</a:t>
            </a:r>
            <a:r>
              <a:rPr lang="en-US" sz="2000" dirty="0"/>
              <a:t> fn, </a:t>
            </a:r>
            <a:r>
              <a:rPr lang="en-US" sz="2000" dirty="0">
                <a:solidFill>
                  <a:schemeClr val="accent2"/>
                </a:solidFill>
              </a:rPr>
              <a:t>string</a:t>
            </a:r>
            <a:r>
              <a:rPr lang="en-US" sz="2000" dirty="0"/>
              <a:t> iden, 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[ ] </a:t>
            </a:r>
            <a:r>
              <a:rPr lang="en-US" sz="2000" dirty="0" smtClean="0"/>
              <a:t>s,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/>
              <a:t>numGames)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0" y="5410200"/>
            <a:ext cx="914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0600" y="3733800"/>
            <a:ext cx="30480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65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Classes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or more arrays that have a </a:t>
            </a:r>
            <a:r>
              <a:rPr lang="en-US" dirty="0" smtClean="0"/>
              <a:t>relationship</a:t>
            </a:r>
          </a:p>
          <a:p>
            <a:pPr lvl="2"/>
            <a:r>
              <a:rPr lang="en-US" dirty="0" smtClean="0"/>
              <a:t>Relationship is established </a:t>
            </a:r>
            <a:r>
              <a:rPr lang="en-US" dirty="0"/>
              <a:t>using the same subscript or index to refer to the </a:t>
            </a:r>
            <a:r>
              <a:rPr lang="en-US" dirty="0" smtClean="0"/>
              <a:t>elements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[ ] firstName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[3] {"Bill", "Justin", "David"};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[ ] lastName = </a:t>
            </a:r>
            <a:r>
              <a:rPr lang="en-US" sz="2000" dirty="0" smtClean="0">
                <a:solidFill>
                  <a:schemeClr val="accent2"/>
                </a:solidFill>
              </a:rPr>
              <a:t>new string </a:t>
            </a:r>
            <a:r>
              <a:rPr lang="en-US" sz="2000" dirty="0" smtClean="0"/>
              <a:t>[3] {"Gates", "Bieber", "Letterman"};</a:t>
            </a:r>
          </a:p>
          <a:p>
            <a:r>
              <a:rPr lang="en-US" dirty="0" smtClean="0"/>
              <a:t>Especially </a:t>
            </a:r>
            <a:r>
              <a:rPr lang="en-US" dirty="0"/>
              <a:t>useful for storing </a:t>
            </a:r>
            <a:r>
              <a:rPr lang="en-US" dirty="0" smtClean="0"/>
              <a:t>related data </a:t>
            </a:r>
            <a:r>
              <a:rPr lang="en-US" dirty="0"/>
              <a:t>when the related data is of different </a:t>
            </a:r>
            <a:r>
              <a:rPr lang="en-US" dirty="0" smtClean="0"/>
              <a:t>types (i.e. name and points scored)</a:t>
            </a:r>
          </a:p>
          <a:p>
            <a:pPr marL="800100" lvl="2" indent="0">
              <a:buNone/>
            </a:pP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AD7B32-E533-4E9F-8C7B-FEC6AE467E75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of User-Defined Objects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just like you create arrays of predefined types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Console.Write("How many players? 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inValue = Console.ReadLine( 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playerCnt = Convert.ToInt32(inValue);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Player[ ] teamMember 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Player[playerCnt];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6795B4-2B9E-4051-A054-BC7D7D45E9AD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as Return Types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Methods can have arrays as their return type</a:t>
            </a:r>
          </a:p>
          <a:p>
            <a:pPr eaLnBrk="1" hangingPunct="1"/>
            <a:r>
              <a:rPr lang="en-US" dirty="0" smtClean="0"/>
              <a:t>Example method heading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[ ] GetScores(</a:t>
            </a:r>
            <a:r>
              <a:rPr lang="en-US" dirty="0" smtClean="0">
                <a:solidFill>
                  <a:srgbClr val="0000FF"/>
                </a:solidFill>
              </a:rPr>
              <a:t>ref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gameCnt)</a:t>
            </a:r>
          </a:p>
          <a:p>
            <a:pPr eaLnBrk="1" hangingPunct="1"/>
            <a:r>
              <a:rPr lang="en-US" dirty="0" smtClean="0"/>
              <a:t>Example call to the method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[ ] points 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[1000];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points = GetScores(</a:t>
            </a:r>
            <a:r>
              <a:rPr lang="en-US" dirty="0" smtClean="0">
                <a:solidFill>
                  <a:srgbClr val="0000FF"/>
                </a:solidFill>
              </a:rPr>
              <a:t>ref</a:t>
            </a:r>
            <a:r>
              <a:rPr lang="en-US" dirty="0" smtClean="0"/>
              <a:t> gameCnt);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Method would include a return statement with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A551D1-760F-4826-8AE7-5931A67385AA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Basics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Arrays are objects of System.Array class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Array class includes methods and properties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Methods for creating, manipulating, searching, and sorting arrays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Create an array in the same way you instantiate an object of a user-defined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operator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Specify number of individual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A2F244-DDC8-4AE6-B63D-D7C505FC4DF1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PlayerApp Use of Arrays</a:t>
            </a:r>
          </a:p>
        </p:txBody>
      </p:sp>
      <p:sp>
        <p:nvSpPr>
          <p:cNvPr id="56325" name="Rectangle 18"/>
          <p:cNvSpPr>
            <a:spLocks noChangeArrowheads="1"/>
          </p:cNvSpPr>
          <p:nvPr/>
        </p:nvSpPr>
        <p:spPr bwMode="auto">
          <a:xfrm>
            <a:off x="1693863" y="5638800"/>
            <a:ext cx="607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7-10  </a:t>
            </a:r>
            <a:r>
              <a:rPr lang="en-US" sz="2400" dirty="0"/>
              <a:t>PlayerApp memory representation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762000"/>
            <a:ext cx="8195452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PlayerApp Use of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5638800"/>
            <a:ext cx="28194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PlayerApp Example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611885"/>
            <a:ext cx="4953000" cy="4645497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527615" y="3131403"/>
            <a:ext cx="3006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7-9  </a:t>
            </a:r>
            <a:r>
              <a:rPr lang="en-US" sz="2400" dirty="0" smtClean="0"/>
              <a:t>PlayerApp</a:t>
            </a:r>
            <a:endParaRPr lang="en-US" sz="2400" dirty="0"/>
          </a:p>
          <a:p>
            <a:r>
              <a:rPr lang="en-US" sz="2400" dirty="0" smtClean="0"/>
              <a:t>   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153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05A7F5-1E84-4CDE-89F2-D43DDE7FA155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Manatee Application Example</a:t>
            </a:r>
          </a:p>
        </p:txBody>
      </p:sp>
      <p:sp>
        <p:nvSpPr>
          <p:cNvPr id="57350" name="Rectangle 12"/>
          <p:cNvSpPr>
            <a:spLocks noChangeArrowheads="1"/>
          </p:cNvSpPr>
          <p:nvPr/>
        </p:nvSpPr>
        <p:spPr bwMode="auto">
          <a:xfrm>
            <a:off x="1009650" y="5867400"/>
            <a:ext cx="724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7-11 </a:t>
            </a:r>
            <a:r>
              <a:rPr lang="en-US" sz="2400" b="1" dirty="0" smtClean="0"/>
              <a:t> </a:t>
            </a:r>
            <a:r>
              <a:rPr lang="en-US" sz="2400" dirty="0" smtClean="0"/>
              <a:t>Problem </a:t>
            </a:r>
            <a:r>
              <a:rPr lang="en-US" sz="2400" dirty="0"/>
              <a:t>specification for Manatee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990600"/>
            <a:ext cx="5257800" cy="4930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92DC67-CC1B-4C66-8D9C-1FD2BA0A60F6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Manatee Application</a:t>
            </a:r>
            <a:r>
              <a:rPr lang="en-US" sz="4800" dirty="0" smtClean="0"/>
              <a:t> </a:t>
            </a:r>
            <a:r>
              <a:rPr lang="en-US" dirty="0" smtClean="0"/>
              <a:t>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0632"/>
            <a:ext cx="8142050" cy="251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7200" y="4419600"/>
            <a:ext cx="8156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7-2  </a:t>
            </a:r>
            <a:r>
              <a:rPr lang="en-US" sz="2400" dirty="0" smtClean="0"/>
              <a:t>Instance field members for the ManateeSighting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9B98FE-A7A4-4400-9190-0CD568058AF3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Manatee Application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58373" name="Rectangle 18"/>
          <p:cNvSpPr>
            <a:spLocks noChangeArrowheads="1"/>
          </p:cNvSpPr>
          <p:nvPr/>
        </p:nvSpPr>
        <p:spPr bwMode="auto">
          <a:xfrm>
            <a:off x="3360738" y="5862935"/>
            <a:ext cx="3040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7-12 </a:t>
            </a:r>
            <a:r>
              <a:rPr lang="en-US" sz="2400" b="1" dirty="0" smtClean="0"/>
              <a:t> </a:t>
            </a:r>
            <a:r>
              <a:rPr lang="en-US" sz="2400" dirty="0" smtClean="0"/>
              <a:t>Prototype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600200"/>
            <a:ext cx="5715000" cy="4258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C7A1EC-8D89-47E3-9275-AE0942903B8E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Manatee Application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60422" name="Rectangle 26"/>
          <p:cNvSpPr>
            <a:spLocks noChangeArrowheads="1"/>
          </p:cNvSpPr>
          <p:nvPr/>
        </p:nvSpPr>
        <p:spPr bwMode="auto">
          <a:xfrm>
            <a:off x="2819400" y="5862637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7-13  </a:t>
            </a:r>
            <a:r>
              <a:rPr lang="en-US" sz="2400" dirty="0" smtClean="0"/>
              <a:t>Class </a:t>
            </a:r>
            <a:r>
              <a:rPr lang="en-US" sz="2400" dirty="0"/>
              <a:t>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200" y="1484376"/>
            <a:ext cx="2989326" cy="4381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BED4D9-17BC-4B71-9EA5-BA52D9AC4201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Manatee Application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1"/>
            <a:ext cx="8153400" cy="240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388459" y="4267200"/>
            <a:ext cx="6536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7-3  </a:t>
            </a:r>
            <a:r>
              <a:rPr lang="en-US" sz="2400" dirty="0" smtClean="0"/>
              <a:t>Properties for the ManateeSighting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27D505-E69C-4100-9435-F996812334C9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3657600" cy="1828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Pseudocode –  Manatee Application </a:t>
            </a:r>
          </a:p>
        </p:txBody>
      </p:sp>
      <p:sp>
        <p:nvSpPr>
          <p:cNvPr id="62470" name="Rectangle 17"/>
          <p:cNvSpPr>
            <a:spLocks noChangeArrowheads="1"/>
          </p:cNvSpPr>
          <p:nvPr/>
        </p:nvSpPr>
        <p:spPr bwMode="auto">
          <a:xfrm>
            <a:off x="228600" y="4572000"/>
            <a:ext cx="39445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7-14 </a:t>
            </a:r>
            <a:r>
              <a:rPr lang="en-US" sz="2400" b="1" dirty="0" smtClean="0"/>
              <a:t> </a:t>
            </a:r>
            <a:r>
              <a:rPr lang="en-US" sz="2400" dirty="0" smtClean="0"/>
              <a:t>ManateeSighting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class methods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52399"/>
            <a:ext cx="4114800" cy="606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ManateeApp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75408"/>
            <a:ext cx="4038600" cy="3377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575408"/>
            <a:ext cx="4038600" cy="3377592"/>
          </a:xfrm>
          <a:prstGeom prst="rect">
            <a:avLst/>
          </a:prstGeom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38524" y="4884003"/>
            <a:ext cx="4033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7-15  </a:t>
            </a:r>
            <a:r>
              <a:rPr lang="en-US" sz="2400" dirty="0" smtClean="0"/>
              <a:t>ManateeApp</a:t>
            </a:r>
          </a:p>
          <a:p>
            <a:r>
              <a:rPr lang="en-US" sz="2400" dirty="0" smtClean="0"/>
              <a:t>    application during data entry</a:t>
            </a:r>
            <a:endParaRPr lang="en-US" sz="2400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742259" y="4884003"/>
            <a:ext cx="34331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7-16  </a:t>
            </a:r>
            <a:r>
              <a:rPr lang="en-US" sz="2400" dirty="0" smtClean="0"/>
              <a:t>ManateeApp</a:t>
            </a:r>
          </a:p>
          <a:p>
            <a:r>
              <a:rPr lang="en-US" sz="2400" dirty="0" smtClean="0"/>
              <a:t>    application output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5638800"/>
            <a:ext cx="30480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ManateeApp 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2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Naming Arrays</a:t>
            </a:r>
          </a:p>
          <a:p>
            <a:pPr lvl="1"/>
            <a:r>
              <a:rPr lang="en-US" dirty="0" smtClean="0"/>
              <a:t>Singular nouns</a:t>
            </a:r>
          </a:p>
          <a:p>
            <a:pPr lvl="1"/>
            <a:r>
              <a:rPr lang="en-US" dirty="0" smtClean="0"/>
              <a:t>Camel case</a:t>
            </a:r>
          </a:p>
          <a:p>
            <a:pPr lvl="1"/>
            <a:r>
              <a:rPr lang="en-US" dirty="0" smtClean="0"/>
              <a:t>Place [ ] after data type</a:t>
            </a:r>
          </a:p>
          <a:p>
            <a:r>
              <a:rPr lang="en-US" dirty="0" smtClean="0"/>
              <a:t>Advanced Array Suggestions</a:t>
            </a:r>
          </a:p>
          <a:p>
            <a:pPr lvl="1"/>
            <a:r>
              <a:rPr lang="en-US" dirty="0" smtClean="0"/>
              <a:t>Use foreach for read-only access</a:t>
            </a:r>
          </a:p>
          <a:p>
            <a:pPr lvl="1"/>
            <a:r>
              <a:rPr lang="en-US" dirty="0" smtClean="0"/>
              <a:t>Use predefined methods and properties whenever possible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89718D-9855-43B0-835E-C787DE816033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8C22C1-82F0-4E87-9514-E4BE4D69D4A5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Array Declaration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Format for creating an array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dirty="0" smtClean="0"/>
              <a:t>		type [ ] identifier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type [integral value];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Type can be any predefined types like </a:t>
            </a: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string</a:t>
            </a:r>
            <a:r>
              <a:rPr lang="en-US" dirty="0" smtClean="0"/>
              <a:t>, or a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that you create in C#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Integral value is the number of elements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Length or size of the array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Can be a constant literal, a variable, or an expression that produces an integral value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Coding Conventions –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http://msdn.microsoft.com/en-us/library/ff926074.aspx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Corner - Arrays in C# –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http://www.c-sharpcorner.com/uploadfile/puranindia/arrays-in-C-Sharp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Code Project - Doing Arrays - C#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http://www.codeproject.com/Articles/161465/Doing-Arrays-C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Dot Net Perls –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http://www.dotnetperls.com/array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E0F6A5-D59B-4EA4-AE41-6DA2AF86979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E91DDF-2F98-476B-B464-06450BAB3E35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Array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Compile-time initialization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Accessing elements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Array class methods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Arrays as parameters to methods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Methods that return arrays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that include array members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Instantiate user-defined array objects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68D893-6511-484F-9CE6-0260EDDFD9D9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Declaration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2624138" y="3500437"/>
            <a:ext cx="4157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7-1 </a:t>
            </a:r>
            <a:r>
              <a:rPr lang="en-US" sz="2400" b="1" dirty="0" smtClean="0"/>
              <a:t> </a:t>
            </a:r>
            <a:r>
              <a:rPr lang="en-US" sz="2400" dirty="0" smtClean="0"/>
              <a:t>Creation </a:t>
            </a:r>
            <a:r>
              <a:rPr lang="en-US" sz="2400" dirty="0"/>
              <a:t>of an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837943"/>
            <a:ext cx="7885018" cy="1700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4495800"/>
            <a:ext cx="6477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C# uses </a:t>
            </a:r>
            <a:r>
              <a:rPr lang="en-US" sz="2800" dirty="0"/>
              <a:t>zero-based arrays—meaning the first element </a:t>
            </a:r>
            <a:r>
              <a:rPr lang="en-US" sz="2800" dirty="0" smtClean="0"/>
              <a:t>is indexed </a:t>
            </a:r>
            <a:r>
              <a:rPr lang="en-US" sz="2800" dirty="0"/>
              <a:t>by </a:t>
            </a:r>
            <a:r>
              <a:rPr lang="en-US" sz="2800" dirty="0" smtClean="0"/>
              <a:t>0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CAB885-9DFA-4E8F-A372-8376704C6F0F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Declaration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048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Array identifier, name, references first element</a:t>
            </a:r>
          </a:p>
          <a:p>
            <a:pPr lvl="1" eaLnBrk="1" hangingPunct="1"/>
            <a:r>
              <a:rPr lang="en-US" dirty="0" smtClean="0"/>
              <a:t>Contains address where score[0] is located</a:t>
            </a:r>
          </a:p>
          <a:p>
            <a:pPr eaLnBrk="1" hangingPunct="1"/>
            <a:r>
              <a:rPr lang="en-US" dirty="0" smtClean="0"/>
              <a:t>First index for all arrays is 0 </a:t>
            </a:r>
          </a:p>
          <a:p>
            <a:pPr eaLnBrk="1" hangingPunct="1"/>
            <a:r>
              <a:rPr lang="en-US" dirty="0" smtClean="0"/>
              <a:t>Last element of all arrays is always referenced by an index with a value of the length of the array minus one   </a:t>
            </a:r>
          </a:p>
          <a:p>
            <a:pPr eaLnBrk="1" hangingPunct="1"/>
            <a:r>
              <a:rPr lang="en-US" dirty="0" smtClean="0"/>
              <a:t>Can declare an array without instantiating it</a:t>
            </a:r>
          </a:p>
          <a:p>
            <a:pPr eaLnBrk="1" hangingPunct="1"/>
            <a:r>
              <a:rPr lang="en-US" dirty="0" smtClean="0"/>
              <a:t>The general form of the declaration is: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type [ ] identifier;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3921A1-2E45-44A9-A099-221CBCC461D7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Declaration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2478087" y="5715000"/>
            <a:ext cx="4532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7-2 </a:t>
            </a:r>
            <a:r>
              <a:rPr lang="en-US" sz="2400" b="1" dirty="0" smtClean="0"/>
              <a:t> </a:t>
            </a:r>
            <a:r>
              <a:rPr lang="en-US" sz="2400" dirty="0" smtClean="0"/>
              <a:t>Declaration </a:t>
            </a:r>
            <a:r>
              <a:rPr lang="en-US" sz="2400" dirty="0"/>
              <a:t>of an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371600"/>
            <a:ext cx="5919635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14321</TotalTime>
  <Words>2884</Words>
  <Application>Microsoft Office PowerPoint</Application>
  <PresentationFormat>On-screen Show (4:3)</PresentationFormat>
  <Paragraphs>575</Paragraphs>
  <Slides>61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Default Design</vt:lpstr>
      <vt:lpstr>7</vt:lpstr>
      <vt:lpstr>Chapter Objectives</vt:lpstr>
      <vt:lpstr>Chapter Objectives (continued) </vt:lpstr>
      <vt:lpstr>Array Basics</vt:lpstr>
      <vt:lpstr>Array Basics (continued) </vt:lpstr>
      <vt:lpstr> Array Declaration</vt:lpstr>
      <vt:lpstr>Array Declaration (continued) </vt:lpstr>
      <vt:lpstr>Array Declaration (continued) </vt:lpstr>
      <vt:lpstr>Array Declaration (continued) </vt:lpstr>
      <vt:lpstr>Array Declaration (continued) </vt:lpstr>
      <vt:lpstr> Array Initializers</vt:lpstr>
      <vt:lpstr>Array Initializers (continued) </vt:lpstr>
      <vt:lpstr>Array Initializers (continued) </vt:lpstr>
      <vt:lpstr>Array Access</vt:lpstr>
      <vt:lpstr>Array Access (continued) </vt:lpstr>
      <vt:lpstr>Example 7-6: Create and Use an Array</vt:lpstr>
      <vt:lpstr>Example 7-6: Create and Use an Array (continued) </vt:lpstr>
      <vt:lpstr>Example 7-6 Create and Use an Array (continued) </vt:lpstr>
      <vt:lpstr>Example 7-6 Create and Use an Array (continued) </vt:lpstr>
      <vt:lpstr>Example 7-6 Create and Use an Array (continued) </vt:lpstr>
      <vt:lpstr>Sentinel-Controlled Access</vt:lpstr>
      <vt:lpstr>Using foreach with Arrays</vt:lpstr>
      <vt:lpstr>Using foreach with Arrays (continued) </vt:lpstr>
      <vt:lpstr>Using foreach with Arrays (continued) </vt:lpstr>
      <vt:lpstr>Array Class </vt:lpstr>
      <vt:lpstr>Slide 26</vt:lpstr>
      <vt:lpstr>Slide 27</vt:lpstr>
      <vt:lpstr>Slide 28</vt:lpstr>
      <vt:lpstr>Slide 29</vt:lpstr>
      <vt:lpstr>Array Class (continued)</vt:lpstr>
      <vt:lpstr>Arrays as Method Parameters</vt:lpstr>
      <vt:lpstr>Pass by Reference</vt:lpstr>
      <vt:lpstr>Example 7-12: Using Arrays as Method Arguments</vt:lpstr>
      <vt:lpstr>Example 7-12: Using Arrays as Method Arguments (continued) </vt:lpstr>
      <vt:lpstr>Example 7-12: Using Arrays as Method Arguments (continued) </vt:lpstr>
      <vt:lpstr>Example 7-12: Using Arrays as Method Arguments (continued)</vt:lpstr>
      <vt:lpstr>Input Values into an Array </vt:lpstr>
      <vt:lpstr>Input Values into an Array (continued) </vt:lpstr>
      <vt:lpstr>Input Values into an Array (continued) </vt:lpstr>
      <vt:lpstr>Array Assignment</vt:lpstr>
      <vt:lpstr>Array Assignment (continued) </vt:lpstr>
      <vt:lpstr>Passing Arrays to Methods</vt:lpstr>
      <vt:lpstr>Params Parameter</vt:lpstr>
      <vt:lpstr>Params Parameter (continued)</vt:lpstr>
      <vt:lpstr>Arrays in Classes</vt:lpstr>
      <vt:lpstr>Arrays in Classes (continued)</vt:lpstr>
      <vt:lpstr>Arrays in Classes (continued)</vt:lpstr>
      <vt:lpstr>Array of User-Defined Objects</vt:lpstr>
      <vt:lpstr>Arrays as Return Types</vt:lpstr>
      <vt:lpstr>PlayerApp Use of Arrays</vt:lpstr>
      <vt:lpstr>PlayerApp Use of Arrays</vt:lpstr>
      <vt:lpstr>Manatee Application Example</vt:lpstr>
      <vt:lpstr>Manatee Application Example (continued) </vt:lpstr>
      <vt:lpstr>Manatee Application Example (continued) </vt:lpstr>
      <vt:lpstr>Manatee Application Example (continued) </vt:lpstr>
      <vt:lpstr>Manatee Application Example (continued) </vt:lpstr>
      <vt:lpstr>Pseudocode –  Manatee Application </vt:lpstr>
      <vt:lpstr>ManateeApp Application</vt:lpstr>
      <vt:lpstr>Coding Standards</vt:lpstr>
      <vt:lpstr>Resources</vt:lpstr>
      <vt:lpstr>Chapter Summary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Aimee Poirier</cp:lastModifiedBy>
  <cp:revision>254</cp:revision>
  <dcterms:created xsi:type="dcterms:W3CDTF">2002-11-15T07:59:11Z</dcterms:created>
  <dcterms:modified xsi:type="dcterms:W3CDTF">2013-04-04T21:06:28Z</dcterms:modified>
</cp:coreProperties>
</file>