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740" r:id="rId2"/>
    <p:sldId id="348" r:id="rId3"/>
    <p:sldId id="489" r:id="rId4"/>
    <p:sldId id="662" r:id="rId5"/>
    <p:sldId id="663" r:id="rId6"/>
    <p:sldId id="665" r:id="rId7"/>
    <p:sldId id="666" r:id="rId8"/>
    <p:sldId id="664" r:id="rId9"/>
    <p:sldId id="722" r:id="rId10"/>
    <p:sldId id="667" r:id="rId11"/>
    <p:sldId id="668" r:id="rId12"/>
    <p:sldId id="669" r:id="rId13"/>
    <p:sldId id="670" r:id="rId14"/>
    <p:sldId id="672" r:id="rId15"/>
    <p:sldId id="671" r:id="rId16"/>
    <p:sldId id="746" r:id="rId17"/>
    <p:sldId id="674" r:id="rId18"/>
    <p:sldId id="747" r:id="rId19"/>
    <p:sldId id="742" r:id="rId20"/>
    <p:sldId id="749" r:id="rId21"/>
    <p:sldId id="748" r:id="rId22"/>
    <p:sldId id="750" r:id="rId23"/>
    <p:sldId id="676" r:id="rId24"/>
    <p:sldId id="673" r:id="rId25"/>
    <p:sldId id="723" r:id="rId26"/>
    <p:sldId id="751" r:id="rId27"/>
    <p:sldId id="677" r:id="rId28"/>
    <p:sldId id="678" r:id="rId29"/>
    <p:sldId id="679" r:id="rId30"/>
    <p:sldId id="680" r:id="rId31"/>
    <p:sldId id="681" r:id="rId32"/>
    <p:sldId id="752" r:id="rId33"/>
    <p:sldId id="724" r:id="rId34"/>
    <p:sldId id="725" r:id="rId35"/>
    <p:sldId id="682" r:id="rId36"/>
    <p:sldId id="683" r:id="rId37"/>
    <p:sldId id="684" r:id="rId38"/>
    <p:sldId id="685" r:id="rId39"/>
    <p:sldId id="686" r:id="rId40"/>
    <p:sldId id="726" r:id="rId41"/>
    <p:sldId id="753" r:id="rId42"/>
    <p:sldId id="687" r:id="rId43"/>
    <p:sldId id="688" r:id="rId44"/>
    <p:sldId id="727" r:id="rId45"/>
    <p:sldId id="689" r:id="rId46"/>
    <p:sldId id="743" r:id="rId47"/>
    <p:sldId id="690" r:id="rId48"/>
    <p:sldId id="754" r:id="rId49"/>
    <p:sldId id="691" r:id="rId50"/>
    <p:sldId id="660" r:id="rId51"/>
    <p:sldId id="728" r:id="rId52"/>
    <p:sldId id="755" r:id="rId53"/>
    <p:sldId id="545" r:id="rId54"/>
    <p:sldId id="546" r:id="rId55"/>
    <p:sldId id="606" r:id="rId56"/>
    <p:sldId id="730" r:id="rId57"/>
    <p:sldId id="731" r:id="rId58"/>
    <p:sldId id="732" r:id="rId59"/>
    <p:sldId id="733" r:id="rId60"/>
    <p:sldId id="741" r:id="rId61"/>
    <p:sldId id="756" r:id="rId62"/>
    <p:sldId id="757" r:id="rId63"/>
    <p:sldId id="758" r:id="rId64"/>
    <p:sldId id="759" r:id="rId65"/>
    <p:sldId id="729" r:id="rId66"/>
    <p:sldId id="744" r:id="rId67"/>
    <p:sldId id="745" r:id="rId68"/>
    <p:sldId id="760" r:id="rId69"/>
    <p:sldId id="738" r:id="rId70"/>
    <p:sldId id="739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1617" autoAdjust="0"/>
    <p:restoredTop sz="99661" autoAdjust="0"/>
  </p:normalViewPr>
  <p:slideViewPr>
    <p:cSldViewPr>
      <p:cViewPr varScale="1">
        <p:scale>
          <a:sx n="78" d="100"/>
          <a:sy n="7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8F7F2F-A872-4C37-A084-4B2A22B991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808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EE30F8-EA51-4C1C-8274-72D3A06E270A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55550F-8C3C-4D7A-9BB3-9DAF497944DF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B137CF-E559-41E7-B54B-8F4419DB7D78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28F563-5493-47DD-8D67-CE0C0950B0C8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458950-5A5E-4B53-8EE7-0FB246DAC3D9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E11D2F-1D0F-4187-BE1C-847714B20D32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F28897-8AC5-455C-A20D-AAAFD9F71326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A7E288-0711-4FAC-93B9-23CB03B19FA4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6CE8E0-32B1-4488-A113-6B92F5D052B3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0F115B-22BA-4C0A-ABB0-E271974EB408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80EAE3-4111-4855-9B28-2B6D31CD22DE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4A8526-17A5-40FF-A259-93FA45B2A5ED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F3097C-38DB-422A-8ED4-1D057857378B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E9642D-8305-4C70-BC1F-67BA4624CD19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C73CAB-5D0E-483D-BDF9-B421FC840707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BB8786-1965-4D6A-B774-02F572F6DC42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375773-B0AE-4D44-A3EB-3DCB2542EA41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3CA97D-C4F6-47CA-9D4A-860720068B54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CF81D8-4B70-4049-BBD9-94882756104D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294DC3-6E1C-4362-9036-50834F6F7C57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9C37AE-ADB1-4B2D-87FA-D8AC000C5186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30E88F-8AF7-4BC0-B48E-03EFB89B9D41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21016F-191E-44A2-8DFC-4BE916F22A9B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F7B753-5C4E-48AC-BF3D-70540ABBB61D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D4C88C-3BF1-485C-8703-68F28AECB4F1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AF0E74-EC91-411E-A14F-9970FF4DB2BA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213761-A970-48EF-9A95-A7CD91F5A7D4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2E78D3-D130-4968-ACB9-37C3A237C8F0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94A633-6DF8-4BAA-92C3-EE5545BCDC1D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B76894-C2F5-48EF-A7DE-AA4C43C7A1CC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A8F865-D80A-4F4D-A77D-AB0C46C8A742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4A4BDD-EEF1-49C5-83D3-EAACA26323B5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BD4547-05DD-4A07-9615-EEE16C904149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5A59B9-C718-46A6-A593-E5FF38D291FA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BD4547-05DD-4A07-9615-EEE16C904149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64DF35-930F-4492-8470-D1400AE66678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8AB5B2-D83D-4BB8-BB53-013BC73FF74E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FF7458-795B-41CF-9D3E-050FC1918D8D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604B4F-4C94-402A-9E63-8BB1B6C7417D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AB7A9C-A461-46B6-BB8C-1C799FF979D2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C5A531-162E-45F2-86DF-D2CEEC01D4D0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37BB11-373B-490D-BC28-92A39B9858A2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AFB1E4-E9DC-43E3-99A9-9C36B3D88237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D5F6F0-824E-4759-9E8C-2CC052E913BD}" type="slidenum">
              <a:rPr lang="en-US" smtClean="0"/>
              <a:pPr eaLnBrk="1" hangingPunct="1"/>
              <a:t>58</a:t>
            </a:fld>
            <a:endParaRPr lang="en-US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E4F95A-4CC9-480C-8C90-E3B255E4197C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AD54A1-A713-49FB-9374-94F451AFD0A0}" type="slidenum">
              <a:rPr lang="en-US" smtClean="0"/>
              <a:pPr eaLnBrk="1" hangingPunct="1"/>
              <a:t>59</a:t>
            </a:fld>
            <a:endParaRPr lang="en-US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618593-230A-4A9E-B832-DDD6D6689175}" type="slidenum">
              <a:rPr lang="en-US" smtClean="0"/>
              <a:pPr eaLnBrk="1" hangingPunct="1"/>
              <a:t>60</a:t>
            </a:fld>
            <a:endParaRPr lang="en-US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4596F6-8E54-41B6-B312-95B5016BC157}" type="slidenum">
              <a:rPr lang="en-US" smtClean="0"/>
              <a:pPr eaLnBrk="1" hangingPunct="1"/>
              <a:t>65</a:t>
            </a:fld>
            <a:endParaRPr lang="en-US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C62D12-9444-4DD2-9700-4F83A79E87B7}" type="slidenum">
              <a:rPr lang="en-US" smtClean="0"/>
              <a:pPr eaLnBrk="1" hangingPunct="1"/>
              <a:t>66</a:t>
            </a:fld>
            <a:endParaRPr 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BBBD85-82B8-4E5A-AB42-737913F66F71}" type="slidenum">
              <a:rPr lang="en-US" smtClean="0"/>
              <a:pPr eaLnBrk="1" hangingPunct="1"/>
              <a:t>69</a:t>
            </a:fld>
            <a:endParaRPr lang="en-US" dirty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6AD241-1E58-4ECD-A735-78C3D5D43FBA}" type="slidenum">
              <a:rPr lang="en-US" smtClean="0"/>
              <a:pPr eaLnBrk="1" hangingPunct="1"/>
              <a:t>70</a:t>
            </a:fld>
            <a:endParaRPr lang="en-US" dirty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FA5B8A-1409-428A-9771-6EA7C2D89D83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AB86E1-6F6D-4C26-BEC9-17F3FDD5071B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50493E-65FB-4AE5-A8ED-0478C12A50C9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1B80B6-540A-40C9-9BEB-A7B4420C770E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5869F-9192-491B-B9DA-AF33A8EFB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662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4848A-9B54-4A94-B658-709618155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85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AE118-E678-4A5F-9D3F-15E60E039D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3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693D8-5F21-4532-B4EB-C577580307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849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24145-B65A-40C9-B531-3D861C3CC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942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D72F-B109-4FEE-92BC-DCF68F1AEF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61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7BD-2E16-48FA-8DB4-56BDAAF422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88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F4DB1-D9DA-4A19-B2D3-CC8BCC153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36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D030F-66A0-4E37-BC18-81007792E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659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A217-3D7D-429D-9ED4-E9CE86A8A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3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B36B-E04E-4539-83AD-4CF7E86DD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36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 C# Programming: From Problem Analysis to Program Design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2169B9-12E7-4DAE-A9B5-7218054CC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csharptutorials.com/windows-forms" TargetMode="External"/><Relationship Id="rId2" Type="http://schemas.openxmlformats.org/officeDocument/2006/relationships/hyperlink" Target="http://csharpcomputing.com/Tutorials/Lesson9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omeandlearn.co.uk/csharp/csharp.html" TargetMode="External"/><Relationship Id="rId4" Type="http://schemas.openxmlformats.org/officeDocument/2006/relationships/hyperlink" Target="http://www.thetechlabs.com/interfaces/user-interface-design/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EF42CC-A90A-42A1-8E74-8CD5D77D5F1F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7300" y="-40944"/>
            <a:ext cx="4076700" cy="7036641"/>
          </a:xfrm>
          <a:prstGeom prst="rect">
            <a:avLst/>
          </a:prstGeom>
        </p:spPr>
      </p:pic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dirty="0" smtClean="0"/>
              <a:t>Introduction to Windows Programming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7F8A42-809F-4E50-B5AF-BA708E4CB38C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of Good Design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Appearance matters </a:t>
            </a:r>
          </a:p>
          <a:p>
            <a:pPr lvl="1" eaLnBrk="1" hangingPunct="1"/>
            <a:r>
              <a:rPr lang="en-US" sz="2600" dirty="0" smtClean="0"/>
              <a:t>Human-computer interaction (HCI) research</a:t>
            </a:r>
          </a:p>
          <a:p>
            <a:pPr eaLnBrk="1" hangingPunct="1"/>
            <a:r>
              <a:rPr lang="en-US" dirty="0" smtClean="0"/>
              <a:t>Design considerations</a:t>
            </a:r>
          </a:p>
          <a:p>
            <a:pPr lvl="1" eaLnBrk="1" hangingPunct="1"/>
            <a:r>
              <a:rPr lang="en-US" sz="2600" dirty="0" smtClean="0"/>
              <a:t>Consistency </a:t>
            </a:r>
          </a:p>
          <a:p>
            <a:pPr lvl="1" eaLnBrk="1" hangingPunct="1"/>
            <a:r>
              <a:rPr lang="en-US" sz="2600" dirty="0" smtClean="0"/>
              <a:t>Alignment</a:t>
            </a:r>
          </a:p>
          <a:p>
            <a:pPr lvl="1" eaLnBrk="1" hangingPunct="1"/>
            <a:r>
              <a:rPr lang="en-US" sz="2600" dirty="0" smtClean="0"/>
              <a:t>Avoid clutter </a:t>
            </a:r>
          </a:p>
          <a:p>
            <a:pPr lvl="1" eaLnBrk="1" hangingPunct="1"/>
            <a:r>
              <a:rPr lang="en-US" sz="2600" dirty="0" smtClean="0"/>
              <a:t>Color </a:t>
            </a:r>
          </a:p>
          <a:p>
            <a:pPr lvl="1" eaLnBrk="1" hangingPunct="1"/>
            <a:r>
              <a:rPr lang="en-US" sz="2600" dirty="0" smtClean="0"/>
              <a:t>Target audience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823" y="1295400"/>
            <a:ext cx="7459579" cy="4572000"/>
          </a:xfrm>
          <a:prstGeom prst="rect">
            <a:avLst/>
          </a:prstGeom>
        </p:spPr>
      </p:pic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8EA012-1193-4892-9B7F-AA1D74DEC702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Use Visual Studio to Create Windows-Based Applications</a:t>
            </a:r>
          </a:p>
        </p:txBody>
      </p:sp>
      <p:sp>
        <p:nvSpPr>
          <p:cNvPr id="12294" name="AutoShape 14"/>
          <p:cNvSpPr>
            <a:spLocks noChangeArrowheads="1"/>
          </p:cNvSpPr>
          <p:nvPr/>
        </p:nvSpPr>
        <p:spPr bwMode="auto">
          <a:xfrm>
            <a:off x="5105400" y="2895600"/>
            <a:ext cx="2057400" cy="1676400"/>
          </a:xfrm>
          <a:prstGeom prst="wedgeEllipseCallout">
            <a:avLst>
              <a:gd name="adj1" fmla="val -102556"/>
              <a:gd name="adj2" fmla="val -10344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Windows Forms Application template</a:t>
            </a:r>
          </a:p>
        </p:txBody>
      </p:sp>
      <p:sp>
        <p:nvSpPr>
          <p:cNvPr id="12295" name="AutoShape 15"/>
          <p:cNvSpPr>
            <a:spLocks noChangeArrowheads="1"/>
          </p:cNvSpPr>
          <p:nvPr/>
        </p:nvSpPr>
        <p:spPr bwMode="auto">
          <a:xfrm>
            <a:off x="7315200" y="2971800"/>
            <a:ext cx="1524000" cy="2590800"/>
          </a:xfrm>
          <a:prstGeom prst="wedgeEllipseCallout">
            <a:avLst>
              <a:gd name="adj1" fmla="val -93954"/>
              <a:gd name="adj2" fmla="val 2744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Browse to location to store your work</a:t>
            </a:r>
          </a:p>
        </p:txBody>
      </p:sp>
      <p:sp>
        <p:nvSpPr>
          <p:cNvPr id="12297" name="Text Box 17"/>
          <p:cNvSpPr txBox="1">
            <a:spLocks noChangeArrowheads="1"/>
          </p:cNvSpPr>
          <p:nvPr/>
        </p:nvSpPr>
        <p:spPr bwMode="auto">
          <a:xfrm>
            <a:off x="0" y="4724400"/>
            <a:ext cx="838200" cy="400050"/>
          </a:xfrm>
          <a:prstGeom prst="rect">
            <a:avLst/>
          </a:prstGeom>
          <a:noFill/>
          <a:ln w="31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Name</a:t>
            </a:r>
          </a:p>
        </p:txBody>
      </p:sp>
      <p:sp>
        <p:nvSpPr>
          <p:cNvPr id="12298" name="Line 18"/>
          <p:cNvSpPr>
            <a:spLocks noChangeShapeType="1"/>
          </p:cNvSpPr>
          <p:nvPr/>
        </p:nvSpPr>
        <p:spPr bwMode="auto">
          <a:xfrm flipV="1">
            <a:off x="914400" y="4800600"/>
            <a:ext cx="990600" cy="15240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9" name="Rectangle 21"/>
          <p:cNvSpPr>
            <a:spLocks noChangeArrowheads="1"/>
          </p:cNvSpPr>
          <p:nvPr/>
        </p:nvSpPr>
        <p:spPr bwMode="auto">
          <a:xfrm>
            <a:off x="1231900" y="5862637"/>
            <a:ext cx="6694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9-2 </a:t>
            </a:r>
            <a:r>
              <a:rPr lang="en-US" sz="2400" b="1" dirty="0" smtClean="0"/>
              <a:t> </a:t>
            </a:r>
            <a:r>
              <a:rPr lang="en-US" sz="2400" dirty="0" smtClean="0"/>
              <a:t>Visual </a:t>
            </a:r>
            <a:r>
              <a:rPr lang="en-US" sz="2400" dirty="0"/>
              <a:t>Studio New Windows application</a:t>
            </a:r>
          </a:p>
        </p:txBody>
      </p:sp>
      <p:sp>
        <p:nvSpPr>
          <p:cNvPr id="12296" name="AutoShape 16"/>
          <p:cNvSpPr>
            <a:spLocks noChangeArrowheads="1"/>
          </p:cNvSpPr>
          <p:nvPr/>
        </p:nvSpPr>
        <p:spPr bwMode="auto">
          <a:xfrm>
            <a:off x="0" y="2286000"/>
            <a:ext cx="1371600" cy="1752600"/>
          </a:xfrm>
          <a:prstGeom prst="wedgeEllipseCallout">
            <a:avLst>
              <a:gd name="adj1" fmla="val 24958"/>
              <a:gd name="adj2" fmla="val -9495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Select </a:t>
            </a:r>
            <a:r>
              <a:rPr lang="en-US" sz="2000" b="1" dirty="0"/>
              <a:t>File New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838200"/>
            <a:ext cx="5867400" cy="5047226"/>
          </a:xfrm>
          <a:prstGeom prst="rect">
            <a:avLst/>
          </a:prstGeom>
        </p:spPr>
      </p:pic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FD4428-6CAB-414A-97BC-64D81271FCEE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Windows-Based Applications</a:t>
            </a:r>
          </a:p>
        </p:txBody>
      </p:sp>
      <p:sp>
        <p:nvSpPr>
          <p:cNvPr id="13318" name="AutoShape 21"/>
          <p:cNvSpPr>
            <a:spLocks noChangeArrowheads="1"/>
          </p:cNvSpPr>
          <p:nvPr/>
        </p:nvSpPr>
        <p:spPr bwMode="auto">
          <a:xfrm>
            <a:off x="6934200" y="3276600"/>
            <a:ext cx="1752600" cy="838200"/>
          </a:xfrm>
          <a:prstGeom prst="wedgeEllipseCallout">
            <a:avLst>
              <a:gd name="adj1" fmla="val -80238"/>
              <a:gd name="adj2" fmla="val -4199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Properties</a:t>
            </a:r>
            <a:r>
              <a:rPr lang="en-US" dirty="0"/>
              <a:t> </a:t>
            </a:r>
            <a:r>
              <a:rPr lang="en-US" sz="2000" dirty="0"/>
              <a:t>Window</a:t>
            </a:r>
          </a:p>
        </p:txBody>
      </p:sp>
      <p:sp>
        <p:nvSpPr>
          <p:cNvPr id="13320" name="Line 24"/>
          <p:cNvSpPr>
            <a:spLocks noChangeShapeType="1"/>
          </p:cNvSpPr>
          <p:nvPr/>
        </p:nvSpPr>
        <p:spPr bwMode="auto">
          <a:xfrm flipH="1" flipV="1">
            <a:off x="4800600" y="3810000"/>
            <a:ext cx="2222500" cy="129540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21" name="AutoShape 25"/>
          <p:cNvSpPr>
            <a:spLocks noChangeArrowheads="1"/>
          </p:cNvSpPr>
          <p:nvPr/>
        </p:nvSpPr>
        <p:spPr bwMode="auto">
          <a:xfrm>
            <a:off x="152400" y="4800600"/>
            <a:ext cx="1524000" cy="533400"/>
          </a:xfrm>
          <a:prstGeom prst="wedgeEllipseCallout">
            <a:avLst>
              <a:gd name="adj1" fmla="val 52468"/>
              <a:gd name="adj2" fmla="val -12989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Toolbox</a:t>
            </a:r>
          </a:p>
        </p:txBody>
      </p:sp>
      <p:sp>
        <p:nvSpPr>
          <p:cNvPr id="13322" name="Rectangle 29"/>
          <p:cNvSpPr>
            <a:spLocks noChangeArrowheads="1"/>
          </p:cNvSpPr>
          <p:nvPr/>
        </p:nvSpPr>
        <p:spPr bwMode="auto">
          <a:xfrm>
            <a:off x="2590800" y="5867400"/>
            <a:ext cx="4165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9-3  </a:t>
            </a:r>
            <a:r>
              <a:rPr lang="en-US" sz="2400" dirty="0"/>
              <a:t>Initial design screen</a:t>
            </a:r>
          </a:p>
        </p:txBody>
      </p:sp>
      <p:sp>
        <p:nvSpPr>
          <p:cNvPr id="13319" name="Text Box 23"/>
          <p:cNvSpPr txBox="1">
            <a:spLocks noChangeArrowheads="1"/>
          </p:cNvSpPr>
          <p:nvPr/>
        </p:nvSpPr>
        <p:spPr bwMode="auto">
          <a:xfrm>
            <a:off x="7010400" y="4876800"/>
            <a:ext cx="1600200" cy="4064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Design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76F8A9-C1E0-4486-8562-E3670C90F676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Windows-Based Applications (</a:t>
            </a:r>
            <a:r>
              <a:rPr lang="en-US" sz="2800" dirty="0" smtClean="0"/>
              <a:t>continued</a:t>
            </a:r>
            <a:r>
              <a:rPr lang="en-US" sz="4000" dirty="0" smtClean="0"/>
              <a:t>)</a:t>
            </a:r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2647245" y="5867400"/>
            <a:ext cx="4058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9-4  </a:t>
            </a:r>
            <a:r>
              <a:rPr lang="en-US" sz="2400" dirty="0"/>
              <a:t>Dockable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761999"/>
            <a:ext cx="6934200" cy="5144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EE3272-9969-4B97-B2D2-575B0DA68973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Forms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Extensive collection of Control classes </a:t>
            </a:r>
          </a:p>
          <a:p>
            <a:pPr eaLnBrk="1" hangingPunct="1"/>
            <a:r>
              <a:rPr lang="en-US" dirty="0" smtClean="0"/>
              <a:t>Top-level window for an application is called a Form </a:t>
            </a:r>
          </a:p>
          <a:p>
            <a:pPr eaLnBrk="1" hangingPunct="1"/>
            <a:r>
              <a:rPr lang="en-US" dirty="0" smtClean="0"/>
              <a:t>Each control has large collection of properties and methods </a:t>
            </a:r>
          </a:p>
          <a:p>
            <a:pPr lvl="1" eaLnBrk="1" hangingPunct="1"/>
            <a:r>
              <a:rPr lang="en-US" sz="2600" dirty="0" smtClean="0"/>
              <a:t>Select property from an alphabetized list (Properties window)</a:t>
            </a:r>
          </a:p>
          <a:p>
            <a:pPr lvl="1" eaLnBrk="1" hangingPunct="1"/>
            <a:r>
              <a:rPr lang="en-US" sz="2600" dirty="0" smtClean="0"/>
              <a:t>Change property by clicking in the box and selecting or typing the new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0" y="761999"/>
            <a:ext cx="2140975" cy="5105401"/>
          </a:xfrm>
          <a:prstGeom prst="rect">
            <a:avLst/>
          </a:prstGeom>
        </p:spPr>
      </p:pic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8533D6-7469-4D28-BBD3-32951A422CCC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Form Properties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1143000" y="3886200"/>
            <a:ext cx="1295400" cy="4064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Properties</a:t>
            </a:r>
          </a:p>
        </p:txBody>
      </p:sp>
      <p:sp>
        <p:nvSpPr>
          <p:cNvPr id="16392" name="Line 19"/>
          <p:cNvSpPr>
            <a:spLocks noChangeShapeType="1"/>
          </p:cNvSpPr>
          <p:nvPr/>
        </p:nvSpPr>
        <p:spPr bwMode="auto">
          <a:xfrm>
            <a:off x="2438400" y="4114800"/>
            <a:ext cx="121920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93" name="Line 20"/>
          <p:cNvSpPr>
            <a:spLocks noChangeShapeType="1"/>
          </p:cNvSpPr>
          <p:nvPr/>
        </p:nvSpPr>
        <p:spPr bwMode="auto">
          <a:xfrm flipH="1">
            <a:off x="4664075" y="4140200"/>
            <a:ext cx="1965325" cy="5080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94" name="Rectangle 23"/>
          <p:cNvSpPr>
            <a:spLocks noChangeArrowheads="1"/>
          </p:cNvSpPr>
          <p:nvPr/>
        </p:nvSpPr>
        <p:spPr bwMode="auto">
          <a:xfrm>
            <a:off x="2667000" y="5867400"/>
            <a:ext cx="4007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9-5  </a:t>
            </a:r>
            <a:r>
              <a:rPr lang="en-US" sz="2400" dirty="0"/>
              <a:t>Properties window</a:t>
            </a:r>
          </a:p>
        </p:txBody>
      </p: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6629400" y="3733800"/>
            <a:ext cx="1752600" cy="4064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Property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0" y="1524000"/>
            <a:ext cx="1992853" cy="4343400"/>
          </a:xfrm>
          <a:prstGeom prst="rect">
            <a:avLst/>
          </a:prstGeom>
        </p:spPr>
      </p:pic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2799816" y="5867400"/>
            <a:ext cx="3219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9-6  </a:t>
            </a:r>
            <a:r>
              <a:rPr lang="en-US" sz="2400" dirty="0" smtClean="0"/>
              <a:t>Form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42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Form Properties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291968" cy="4114800"/>
          </a:xfrm>
        </p:spPr>
        <p:txBody>
          <a:bodyPr/>
          <a:lstStyle/>
          <a:p>
            <a:r>
              <a:rPr lang="en-US" dirty="0" smtClean="0"/>
              <a:t>Can set properties using program statements</a:t>
            </a:r>
          </a:p>
          <a:p>
            <a:pPr lvl="1"/>
            <a:r>
              <a:rPr lang="en-US" dirty="0" smtClean="0"/>
              <a:t>Table 9-1 shows properties set using </a:t>
            </a:r>
            <a:r>
              <a:rPr lang="en-US" b="1" dirty="0" smtClean="0"/>
              <a:t>Properties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Selecting </a:t>
            </a:r>
            <a:r>
              <a:rPr lang="en-US" b="1" dirty="0" smtClean="0"/>
              <a:t>Code</a:t>
            </a:r>
            <a:r>
              <a:rPr lang="en-US" dirty="0" smtClean="0"/>
              <a:t> on </a:t>
            </a:r>
            <a:r>
              <a:rPr lang="en-US" b="1" dirty="0" smtClean="0"/>
              <a:t>View</a:t>
            </a:r>
            <a:r>
              <a:rPr lang="en-US" dirty="0" smtClean="0"/>
              <a:t> menu shows associated code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BAD8C5-F8D7-4A17-A207-96488B66B5F7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676400"/>
            <a:ext cx="4333875" cy="359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130168" y="5257800"/>
            <a:ext cx="455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  </a:t>
            </a:r>
            <a:r>
              <a:rPr lang="en-US" sz="2400" dirty="0" smtClean="0"/>
              <a:t>Form1 property changes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5791200"/>
            <a:ext cx="32004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FirstWindows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Code Generated by Visual Studio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source code files ending with a .cs extension </a:t>
            </a:r>
            <a:r>
              <a:rPr lang="en-US" dirty="0" smtClean="0"/>
              <a:t>are </a:t>
            </a:r>
            <a:r>
              <a:rPr lang="en-US" dirty="0"/>
              <a:t>part of the application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693D8-5F21-4532-B4EB-C5775803070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1840173"/>
            <a:ext cx="4114800" cy="4023360"/>
          </a:xfrm>
          <a:prstGeom prst="rect">
            <a:avLst/>
          </a:prstGeom>
        </p:spPr>
      </p:pic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3886200" y="5862935"/>
            <a:ext cx="4954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Figure 9-7  </a:t>
            </a:r>
            <a:r>
              <a:rPr lang="en-US" sz="2400" dirty="0" smtClean="0"/>
              <a:t>Solution Explorer window</a:t>
            </a:r>
            <a:endParaRPr lang="en-US" sz="2400" dirty="0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168021" y="3851853"/>
            <a:ext cx="2743200" cy="1524000"/>
          </a:xfrm>
          <a:prstGeom prst="wedgeEllipseCallout">
            <a:avLst>
              <a:gd name="adj1" fmla="val 82774"/>
              <a:gd name="adj2" fmla="val -2042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Expand Form1.cs node to reveal the Form1.Designer.cs file</a:t>
            </a:r>
          </a:p>
        </p:txBody>
      </p:sp>
    </p:spTree>
    <p:extLst>
      <p:ext uri="{BB962C8B-B14F-4D97-AF65-F5344CB8AC3E}">
        <p14:creationId xmlns:p14="http://schemas.microsoft.com/office/powerpoint/2010/main" xmlns="" val="4564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B1CB87-D827-4494-9AC1-2395F7878FAF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Simple Windows Application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IDE separates the source code into three separate files</a:t>
            </a:r>
          </a:p>
          <a:p>
            <a:pPr lvl="1" eaLnBrk="1" hangingPunct="1"/>
            <a:r>
              <a:rPr lang="en-US" sz="2600" dirty="0" smtClean="0"/>
              <a:t>Form1.cs: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smtClean="0"/>
              <a:t>normally this is the only one you edit</a:t>
            </a:r>
          </a:p>
          <a:p>
            <a:pPr lvl="1" eaLnBrk="1" hangingPunct="1"/>
            <a:r>
              <a:rPr lang="en-US" sz="2600" dirty="0" smtClean="0"/>
              <a:t>Form1.Designer.cs:</a:t>
            </a:r>
            <a:r>
              <a:rPr lang="en-US" sz="2600" dirty="0" smtClean="0">
                <a:cs typeface="Times New Roman" pitchFamily="18" charset="0"/>
              </a:rPr>
              <a:t> holds the auto generated code</a:t>
            </a:r>
            <a:endParaRPr lang="en-US" sz="2600" dirty="0" smtClean="0"/>
          </a:p>
          <a:p>
            <a:pPr lvl="1" eaLnBrk="1" hangingPunct="1"/>
            <a:r>
              <a:rPr lang="en-US" sz="2600" dirty="0" smtClean="0"/>
              <a:t>Program.cs: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smtClean="0"/>
              <a:t>contains the Main( ) method, where execution always begins </a:t>
            </a:r>
          </a:p>
          <a:p>
            <a:pPr eaLnBrk="1" hangingPunct="1"/>
            <a:r>
              <a:rPr lang="en-US" dirty="0" smtClean="0"/>
              <a:t>Form1.cs and Form1.Designer.cs both include </a:t>
            </a:r>
            <a:r>
              <a:rPr lang="en-US" dirty="0" smtClean="0">
                <a:solidFill>
                  <a:schemeClr val="accent2"/>
                </a:solidFill>
              </a:rPr>
              <a:t>partial class </a:t>
            </a:r>
            <a:r>
              <a:rPr lang="en-US" dirty="0" smtClean="0"/>
              <a:t>definitions for the Form1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E2940B-5CE2-42E0-9965-4665A655D21B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Differentiate between the functions of Windows applications and console applications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Learn about graphical user interfaces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Become aware of some elements of good design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Use C# and Visual Studio to create Windows-based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</a:t>
            </a:r>
            <a:r>
              <a:rPr lang="en-US" dirty="0" smtClean="0"/>
              <a:t>Code </a:t>
            </a:r>
            <a:r>
              <a:rPr lang="en-US" dirty="0"/>
              <a:t> - </a:t>
            </a:r>
            <a:r>
              <a:rPr lang="en-US" dirty="0" smtClean="0"/>
              <a:t> Form1.cs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smtClean="0"/>
              <a:t>namespaces automatically added, </a:t>
            </a:r>
            <a:r>
              <a:rPr lang="en-US" dirty="0"/>
              <a:t>including </a:t>
            </a:r>
            <a:r>
              <a:rPr lang="en-US" dirty="0" smtClean="0"/>
              <a:t>System.Windows.Forms</a:t>
            </a:r>
          </a:p>
          <a:p>
            <a:r>
              <a:rPr lang="en-US" dirty="0" smtClean="0"/>
              <a:t>Constructor calls </a:t>
            </a:r>
            <a:r>
              <a:rPr lang="en-US" dirty="0"/>
              <a:t>InitializeComponent( </a:t>
            </a:r>
            <a:r>
              <a:rPr lang="en-US" dirty="0" smtClean="0"/>
              <a:t>) method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/>
              <a:t>Form1( 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// </a:t>
            </a:r>
            <a:r>
              <a:rPr lang="en-US" sz="2000" dirty="0">
                <a:solidFill>
                  <a:schemeClr val="accent1"/>
                </a:solidFill>
              </a:rPr>
              <a:t>Required for Windows Form Designer support.</a:t>
            </a:r>
          </a:p>
          <a:p>
            <a:pPr marL="400050" lvl="1" indent="0">
              <a:buNone/>
            </a:pPr>
            <a:r>
              <a:rPr lang="en-US" sz="2000" dirty="0" smtClean="0"/>
              <a:t>	InitializeComponent</a:t>
            </a:r>
            <a:r>
              <a:rPr lang="en-US" sz="2000" dirty="0"/>
              <a:t>( 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r>
              <a:rPr lang="en-US" dirty="0" smtClean="0"/>
              <a:t>This is the file where event handler methods will be placed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693D8-5F21-4532-B4EB-C5775803070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4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Code </a:t>
            </a:r>
            <a:r>
              <a:rPr lang="en-US" dirty="0" smtClean="0"/>
              <a:t>- </a:t>
            </a:r>
            <a:r>
              <a:rPr lang="en-US" dirty="0"/>
              <a:t>Form1.Designer.cs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InitializeComponent( ) </a:t>
            </a:r>
            <a:r>
              <a:rPr lang="en-US" dirty="0" smtClean="0"/>
              <a:t>method included here</a:t>
            </a:r>
          </a:p>
          <a:p>
            <a:r>
              <a:rPr lang="en-US" dirty="0" smtClean="0"/>
              <a:t>#</a:t>
            </a:r>
            <a:r>
              <a:rPr lang="en-US" dirty="0" smtClean="0">
                <a:solidFill>
                  <a:schemeClr val="accent2"/>
                </a:solidFill>
              </a:rPr>
              <a:t>region</a:t>
            </a:r>
            <a:r>
              <a:rPr lang="en-US" dirty="0" smtClean="0"/>
              <a:t> </a:t>
            </a:r>
            <a:r>
              <a:rPr lang="en-US" dirty="0"/>
              <a:t>Windows Form Designer generated </a:t>
            </a:r>
            <a:r>
              <a:rPr lang="en-US" dirty="0" smtClean="0"/>
              <a:t>code preprocessor directive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// do </a:t>
            </a:r>
            <a:r>
              <a:rPr lang="en-US" dirty="0">
                <a:solidFill>
                  <a:schemeClr val="accent1"/>
                </a:solidFill>
              </a:rPr>
              <a:t>not </a:t>
            </a:r>
            <a:r>
              <a:rPr lang="en-US" dirty="0" smtClean="0">
                <a:solidFill>
                  <a:schemeClr val="accent1"/>
                </a:solidFill>
              </a:rPr>
              <a:t>modify the </a:t>
            </a:r>
            <a:r>
              <a:rPr lang="en-US" dirty="0">
                <a:solidFill>
                  <a:schemeClr val="accent1"/>
                </a:solidFill>
              </a:rPr>
              <a:t>contents of this method with the </a:t>
            </a:r>
            <a:r>
              <a:rPr lang="en-US" dirty="0" smtClean="0">
                <a:solidFill>
                  <a:schemeClr val="accent1"/>
                </a:solidFill>
              </a:rPr>
              <a:t>Code Editor</a:t>
            </a:r>
            <a:endParaRPr lang="en-US" dirty="0" smtClean="0"/>
          </a:p>
          <a:p>
            <a:pPr lvl="1"/>
            <a:r>
              <a:rPr lang="en-US" sz="2800" dirty="0">
                <a:ea typeface="+mn-ea"/>
                <a:cs typeface="+mn-cs"/>
              </a:rPr>
              <a:t>Keyword </a:t>
            </a:r>
            <a:r>
              <a:rPr lang="en-US" sz="2800" dirty="0" smtClean="0">
                <a:ea typeface="+mn-ea"/>
                <a:cs typeface="+mn-cs"/>
              </a:rPr>
              <a:t>“</a:t>
            </a:r>
            <a:r>
              <a:rPr lang="en-US" sz="2800" dirty="0" smtClean="0">
                <a:solidFill>
                  <a:schemeClr val="accent2"/>
                </a:solidFill>
                <a:ea typeface="+mn-ea"/>
                <a:cs typeface="+mn-cs"/>
              </a:rPr>
              <a:t>this</a:t>
            </a:r>
            <a:r>
              <a:rPr lang="en-US" sz="2800" dirty="0" smtClean="0">
                <a:ea typeface="+mn-ea"/>
                <a:cs typeface="+mn-cs"/>
              </a:rPr>
              <a:t>.” precedes property name</a:t>
            </a:r>
          </a:p>
          <a:p>
            <a:pPr lvl="2"/>
            <a:r>
              <a:rPr lang="en-US" sz="2600" dirty="0" smtClean="0">
                <a:ea typeface="+mn-ea"/>
                <a:cs typeface="+mn-cs"/>
              </a:rPr>
              <a:t>Refers to current instance of the class</a:t>
            </a:r>
          </a:p>
          <a:p>
            <a:pPr lvl="1"/>
            <a:r>
              <a:rPr lang="en-US" sz="2800" dirty="0" smtClean="0">
                <a:ea typeface="+mn-ea"/>
                <a:cs typeface="+mn-cs"/>
              </a:rPr>
              <a:t>#endregion  </a:t>
            </a:r>
            <a:r>
              <a:rPr lang="en-US" sz="2800" dirty="0" smtClean="0">
                <a:solidFill>
                  <a:schemeClr val="accent1"/>
                </a:solidFill>
                <a:ea typeface="+mn-ea"/>
                <a:cs typeface="+mn-cs"/>
              </a:rPr>
              <a:t>// Ends the preprocessor directive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693D8-5F21-4532-B4EB-C5775803070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76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InitializeComponent( 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52578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800" dirty="0"/>
              <a:t>BackColor = </a:t>
            </a:r>
            <a:r>
              <a:rPr lang="en-US" sz="1800" dirty="0" smtClean="0"/>
              <a:t>Color.FromArgb (((</a:t>
            </a:r>
            <a:r>
              <a:rPr lang="en-US" sz="1800" dirty="0"/>
              <a:t>Byte)(255</a:t>
            </a:r>
            <a:r>
              <a:rPr lang="en-US" sz="1800" dirty="0" smtClean="0"/>
              <a:t>)), </a:t>
            </a:r>
          </a:p>
          <a:p>
            <a:pPr marL="40005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((</a:t>
            </a:r>
            <a:r>
              <a:rPr lang="en-US" sz="1800" dirty="0"/>
              <a:t>Byte)(224)), ((Byte)(192)));</a:t>
            </a:r>
          </a:p>
          <a:p>
            <a:pPr marL="400050" lvl="1" indent="0">
              <a:buNone/>
            </a:pPr>
            <a:r>
              <a:rPr lang="en-US" sz="1800" dirty="0"/>
              <a:t>ClientSize = </a:t>
            </a:r>
            <a:r>
              <a:rPr lang="en-US" sz="1800" dirty="0">
                <a:solidFill>
                  <a:schemeClr val="accent2"/>
                </a:solidFill>
              </a:rPr>
              <a:t>new</a:t>
            </a:r>
            <a:r>
              <a:rPr lang="en-US" sz="1800" dirty="0"/>
              <a:t> Size(392, 373);</a:t>
            </a:r>
          </a:p>
          <a:p>
            <a:pPr marL="400050" lvl="1" indent="0">
              <a:buNone/>
            </a:pPr>
            <a:r>
              <a:rPr lang="fr-FR" sz="1800" dirty="0"/>
              <a:t>Font = </a:t>
            </a:r>
            <a:r>
              <a:rPr lang="fr-FR" sz="1800" dirty="0">
                <a:solidFill>
                  <a:schemeClr val="accent2"/>
                </a:solidFill>
              </a:rPr>
              <a:t>new</a:t>
            </a:r>
            <a:r>
              <a:rPr lang="fr-FR" sz="1800" dirty="0"/>
              <a:t> Font("Arial", 12F, FontStyle.Bold,</a:t>
            </a:r>
          </a:p>
          <a:p>
            <a:pPr marL="400050" lvl="1" indent="0">
              <a:buNone/>
            </a:pPr>
            <a:r>
              <a:rPr lang="en-US" sz="1800" dirty="0"/>
              <a:t>GraphicsUnit.Point, ((Byte)(0)));</a:t>
            </a:r>
          </a:p>
          <a:p>
            <a:pPr marL="400050" lvl="1" indent="0">
              <a:buNone/>
            </a:pPr>
            <a:r>
              <a:rPr lang="en-US" sz="1800" dirty="0"/>
              <a:t>ForeColor = Color.Blue;</a:t>
            </a:r>
          </a:p>
          <a:p>
            <a:pPr marL="400050" lvl="1" indent="0">
              <a:buNone/>
            </a:pPr>
            <a:r>
              <a:rPr lang="en-US" sz="1800" dirty="0"/>
              <a:t>Location = new Point(30, 30);</a:t>
            </a:r>
          </a:p>
          <a:p>
            <a:pPr marL="400050" lvl="1" indent="0">
              <a:buNone/>
            </a:pPr>
            <a:r>
              <a:rPr lang="en-US" sz="1800" dirty="0"/>
              <a:t>Margin = </a:t>
            </a:r>
            <a:r>
              <a:rPr lang="en-US" sz="1800" dirty="0">
                <a:solidFill>
                  <a:schemeClr val="accent2"/>
                </a:solidFill>
              </a:rPr>
              <a:t>new</a:t>
            </a:r>
            <a:r>
              <a:rPr lang="en-US" sz="1800" dirty="0"/>
              <a:t> Padding(4);</a:t>
            </a:r>
          </a:p>
          <a:p>
            <a:pPr marL="400050" lvl="1" indent="0">
              <a:buNone/>
            </a:pPr>
            <a:r>
              <a:rPr lang="en-US" sz="1800" dirty="0"/>
              <a:t>MaximizeBox = false;</a:t>
            </a:r>
          </a:p>
          <a:p>
            <a:pPr marL="400050" lvl="1" indent="0">
              <a:buNone/>
            </a:pPr>
            <a:r>
              <a:rPr lang="en-US" sz="1800" dirty="0"/>
              <a:t>Name = "Form1";</a:t>
            </a:r>
          </a:p>
          <a:p>
            <a:pPr marL="400050" lvl="1" indent="0">
              <a:buNone/>
            </a:pPr>
            <a:r>
              <a:rPr lang="en-US" sz="1800" dirty="0"/>
              <a:t>StartPosition = FormStartPosition.CenterScreen;</a:t>
            </a:r>
          </a:p>
          <a:p>
            <a:pPr marL="400050" lvl="1" indent="0">
              <a:buNone/>
            </a:pPr>
            <a:r>
              <a:rPr lang="en-US" sz="1800" dirty="0"/>
              <a:t>Text = "First Windows Application";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2895600" cy="4114800"/>
          </a:xfrm>
        </p:spPr>
        <p:txBody>
          <a:bodyPr/>
          <a:lstStyle/>
          <a:p>
            <a:r>
              <a:rPr lang="en-US" dirty="0" smtClean="0"/>
              <a:t>Some of the auto generated code in the method</a:t>
            </a:r>
          </a:p>
          <a:p>
            <a:pPr lvl="1"/>
            <a:r>
              <a:rPr lang="en-US" dirty="0" smtClean="0"/>
              <a:t>Added as default values for properties or from changing property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693D8-5F21-4532-B4EB-C5775803070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61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7E669B-EC7B-4099-9CA9-D4CCEFD7A6AD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Form Events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Add code to respond to events, like button clicks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Code goes into Form1.cs file	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From the Properties window, select the lightning bolt (Events)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Double-click on the event name to generate code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400" dirty="0" smtClean="0"/>
              <a:t>Registers the event as being of interest 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400" dirty="0" smtClean="0"/>
              <a:t>Adds a heading for event-handler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838199"/>
            <a:ext cx="2362200" cy="5148385"/>
          </a:xfrm>
          <a:prstGeom prst="rect">
            <a:avLst/>
          </a:prstGeom>
        </p:spPr>
      </p:pic>
      <p:sp>
        <p:nvSpPr>
          <p:cNvPr id="194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DD0E83-E2C4-4C8B-85D6-C6758C2B6697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Windows Form Properties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9462" name="AutoShape 14"/>
          <p:cNvSpPr>
            <a:spLocks noChangeArrowheads="1"/>
          </p:cNvSpPr>
          <p:nvPr/>
        </p:nvSpPr>
        <p:spPr bwMode="auto">
          <a:xfrm>
            <a:off x="6858000" y="1676400"/>
            <a:ext cx="1600200" cy="1219200"/>
          </a:xfrm>
          <a:prstGeom prst="wedgeEllipseCallout">
            <a:avLst>
              <a:gd name="adj1" fmla="val -225745"/>
              <a:gd name="adj2" fmla="val -746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Events button selected</a:t>
            </a:r>
          </a:p>
        </p:txBody>
      </p:sp>
      <p:sp>
        <p:nvSpPr>
          <p:cNvPr id="19463" name="Line 17"/>
          <p:cNvSpPr>
            <a:spLocks noChangeShapeType="1"/>
          </p:cNvSpPr>
          <p:nvPr/>
        </p:nvSpPr>
        <p:spPr bwMode="auto">
          <a:xfrm flipV="1">
            <a:off x="2438400" y="1371599"/>
            <a:ext cx="1447800" cy="132397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2722563" y="5943600"/>
            <a:ext cx="3373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9-6 </a:t>
            </a:r>
            <a:r>
              <a:rPr lang="en-US" sz="2400" b="1" dirty="0" smtClean="0"/>
              <a:t> </a:t>
            </a:r>
            <a:r>
              <a:rPr lang="en-US" sz="2400" dirty="0" smtClean="0"/>
              <a:t>Form1 </a:t>
            </a:r>
            <a:r>
              <a:rPr lang="en-US" sz="2400" dirty="0"/>
              <a:t>events</a:t>
            </a:r>
          </a:p>
        </p:txBody>
      </p:sp>
      <p:pic>
        <p:nvPicPr>
          <p:cNvPr id="19465" name="Picture 16" descr="event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71600" y="2695575"/>
            <a:ext cx="1189038" cy="1038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A6A832-3580-4011-971C-1B42D98B9D01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Form – Closing Event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Code automatically added to register event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this</a:t>
            </a:r>
            <a:r>
              <a:rPr lang="en-US" sz="2000" dirty="0" smtClean="0"/>
              <a:t>.Closing += 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System.ComponentModel.CancelEventHandler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                                                      (</a:t>
            </a:r>
            <a:r>
              <a:rPr lang="en-US" sz="2000" dirty="0" smtClean="0">
                <a:solidFill>
                  <a:schemeClr val="accent2"/>
                </a:solidFill>
              </a:rPr>
              <a:t>this</a:t>
            </a:r>
            <a:r>
              <a:rPr lang="en-US" sz="2000" dirty="0" smtClean="0"/>
              <a:t>.Form1_Closing);</a:t>
            </a:r>
          </a:p>
          <a:p>
            <a:pPr eaLnBrk="1" hangingPunct="1"/>
            <a:r>
              <a:rPr lang="en-US" dirty="0" smtClean="0"/>
              <a:t>Code automatically added for method heading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void</a:t>
            </a:r>
            <a:r>
              <a:rPr lang="en-US" sz="2000" dirty="0" smtClean="0"/>
              <a:t> Form1_Closing(object sender,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                 System.ComponentModel.CancelEventArgs e)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/>
            <a:r>
              <a:rPr lang="en-US" dirty="0" smtClean="0"/>
              <a:t>You add statement to event-handler method body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MessageBox.Show("Hope you are having fun!");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r>
              <a:rPr lang="en-US" dirty="0" smtClean="0"/>
              <a:t>Running the Windows Application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2362200" cy="4114800"/>
          </a:xfrm>
        </p:spPr>
        <p:txBody>
          <a:bodyPr/>
          <a:lstStyle/>
          <a:p>
            <a:r>
              <a:rPr lang="en-US" dirty="0"/>
              <a:t>No changes </a:t>
            </a:r>
            <a:r>
              <a:rPr lang="en-US" dirty="0" smtClean="0"/>
              <a:t>needed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file that has Main( )</a:t>
            </a:r>
          </a:p>
          <a:p>
            <a:r>
              <a:rPr lang="en-US" dirty="0"/>
              <a:t>Run </a:t>
            </a:r>
            <a:r>
              <a:rPr lang="en-US" dirty="0" smtClean="0"/>
              <a:t>like </a:t>
            </a:r>
            <a:r>
              <a:rPr lang="en-US" dirty="0"/>
              <a:t>you do console applications (</a:t>
            </a:r>
            <a:r>
              <a:rPr lang="en-US" b="1" dirty="0"/>
              <a:t>F5</a:t>
            </a:r>
            <a:r>
              <a:rPr lang="en-US" dirty="0"/>
              <a:t> or </a:t>
            </a:r>
            <a:r>
              <a:rPr lang="en-US" b="1" dirty="0"/>
              <a:t>Ctrl+F5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9728" y="1524000"/>
            <a:ext cx="4059672" cy="3906477"/>
          </a:xfrm>
          <a:prstGeom prst="rect">
            <a:avLst/>
          </a:prstGeom>
        </p:spPr>
      </p:pic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6629400" y="2009026"/>
            <a:ext cx="218872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9-8</a:t>
            </a:r>
          </a:p>
          <a:p>
            <a:r>
              <a:rPr lang="en-US" sz="2400" b="1" dirty="0" smtClean="0"/>
              <a:t>   </a:t>
            </a:r>
            <a:r>
              <a:rPr lang="en-US" sz="2400" dirty="0" smtClean="0"/>
              <a:t>Output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produced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when the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Close button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causes the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event-handler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method to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fire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410200" y="5791200"/>
            <a:ext cx="32004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FirstWindows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8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BB37DA-B4C5-4ED2-B5B5-E0ED0A5C6C8E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Controls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Controls are all classes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600" dirty="0" smtClean="0"/>
              <a:t>Button, Label, TextBox, ComboBox, MainMenu, ListBox, CheckBox, RadioButton, and MonthCalendar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Each comes with its own predefined properties and methods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Each fires events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Each is derived from the System.Windows.Forms.Control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231" y="951362"/>
            <a:ext cx="8107150" cy="4916038"/>
          </a:xfrm>
          <a:prstGeom prst="rect">
            <a:avLst/>
          </a:prstGeom>
        </p:spPr>
      </p:pic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9082BF-A308-4624-B0F8-FDC619BF1156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Controls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4582" name="AutoShape 11"/>
          <p:cNvSpPr>
            <a:spLocks noChangeArrowheads="1"/>
          </p:cNvSpPr>
          <p:nvPr/>
        </p:nvSpPr>
        <p:spPr bwMode="auto">
          <a:xfrm>
            <a:off x="381000" y="1676400"/>
            <a:ext cx="1371600" cy="2971800"/>
          </a:xfrm>
          <a:prstGeom prst="wedgeEllipseCallout">
            <a:avLst>
              <a:gd name="adj1" fmla="val 131250"/>
              <a:gd name="adj2" fmla="val 2468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Dots indicate other classes are derived from the class </a:t>
            </a:r>
          </a:p>
        </p:txBody>
      </p: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2468563" y="5867400"/>
            <a:ext cx="4542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9-9  </a:t>
            </a:r>
            <a:r>
              <a:rPr lang="en-US" sz="2400" dirty="0"/>
              <a:t>Control class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DA38CC-311C-423D-A4FE-64FFDDDC0157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Standard Controls</a:t>
            </a:r>
          </a:p>
        </p:txBody>
      </p:sp>
      <p:sp>
        <p:nvSpPr>
          <p:cNvPr id="25605" name="Rectangle 18"/>
          <p:cNvSpPr>
            <a:spLocks noChangeArrowheads="1"/>
          </p:cNvSpPr>
          <p:nvPr/>
        </p:nvSpPr>
        <p:spPr bwMode="auto">
          <a:xfrm>
            <a:off x="2209800" y="5638800"/>
            <a:ext cx="4867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9-10 </a:t>
            </a:r>
            <a:r>
              <a:rPr lang="en-US" sz="2400" dirty="0"/>
              <a:t>Windows Forms controls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632" y="609601"/>
            <a:ext cx="8109968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6EDE53-BA08-4317-BDD2-82320E22E57F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Create Windows forms and be able to change form properties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Add control objects such as buttons, labels, and text boxes to a form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Work through a programming example that illustrates the chapter’s concepts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7026CD-1129-4BEA-87C0-CEC7AADA964E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Controls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Two procedures to place controls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From Toolbox, double-click on control or drag and drop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Move, resize, and delete controls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Format controls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Align controls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Make same size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Horizontal and vertical spacing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07213F-4CEA-4A3C-B65B-77C99D676A90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 of the Control Class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8363" y="990600"/>
            <a:ext cx="6968837" cy="492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62000" y="5862637"/>
            <a:ext cx="7681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9-2</a:t>
            </a:r>
            <a:r>
              <a:rPr lang="en-US" sz="2400" dirty="0" smtClean="0"/>
              <a:t>  Systems.Windows.Forms.Control class properties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Properties of the Control Class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42531"/>
            <a:ext cx="6551848" cy="39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474" y="2362200"/>
            <a:ext cx="6539126" cy="352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66663" y="5862637"/>
            <a:ext cx="8396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9-2</a:t>
            </a:r>
            <a:r>
              <a:rPr lang="en-US" sz="2400" dirty="0" smtClean="0"/>
              <a:t>  Systems.Windows.Forms.Control</a:t>
            </a:r>
            <a:r>
              <a:rPr lang="en-US" sz="2400" dirty="0"/>
              <a:t> </a:t>
            </a:r>
            <a:r>
              <a:rPr lang="en-US" sz="2400" dirty="0" smtClean="0"/>
              <a:t>properties (</a:t>
            </a:r>
            <a:r>
              <a:rPr lang="en-US" dirty="0" smtClean="0"/>
              <a:t>continued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696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of the Control Class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has over 75 properties and over 100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Not all are </a:t>
            </a:r>
            <a:r>
              <a:rPr lang="en-US" dirty="0"/>
              <a:t>useful for every class that derives from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7C0560-2798-41ED-93BB-02D72848E467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162800" cy="2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82017" y="5862637"/>
            <a:ext cx="6818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9-3</a:t>
            </a:r>
            <a:r>
              <a:rPr lang="en-US" sz="2400" dirty="0" smtClean="0"/>
              <a:t>  Systems.Windows.Forms.Control</a:t>
            </a:r>
            <a:r>
              <a:rPr lang="en-US" sz="2400" dirty="0"/>
              <a:t> </a:t>
            </a:r>
            <a:r>
              <a:rPr lang="en-US" sz="2400" dirty="0" smtClean="0"/>
              <a:t>methods</a:t>
            </a:r>
            <a:endParaRPr lang="en-US" sz="2400" dirty="0"/>
          </a:p>
        </p:txBody>
      </p:sp>
      <p:sp>
        <p:nvSpPr>
          <p:cNvPr id="3" name="Oval Callout 2"/>
          <p:cNvSpPr/>
          <p:nvPr/>
        </p:nvSpPr>
        <p:spPr>
          <a:xfrm>
            <a:off x="5791200" y="3429000"/>
            <a:ext cx="2743200" cy="2464266"/>
          </a:xfrm>
          <a:prstGeom prst="wedgeEllipseCallout">
            <a:avLst>
              <a:gd name="adj1" fmla="val -82591"/>
              <a:gd name="adj2" fmla="val 481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9-3 includes a short list of some of the many methods.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Explore MSDN documentation for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E0DF01-67A3-43B8-B221-FA00A55FFFB8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Controls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3048000" y="5791200"/>
            <a:ext cx="3367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9-11 </a:t>
            </a:r>
            <a:r>
              <a:rPr lang="en-US" sz="2400" dirty="0"/>
              <a:t>GUI controls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838199"/>
            <a:ext cx="5171408" cy="4970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66B228-3D02-4051-B332-2C745467EF0A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Label Objects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Provide descriptive text or labels for other controls</a:t>
            </a:r>
          </a:p>
          <a:p>
            <a:pPr eaLnBrk="1" hangingPunct="1"/>
            <a:r>
              <a:rPr lang="en-US" dirty="0" smtClean="0"/>
              <a:t>Instantiate object</a:t>
            </a:r>
          </a:p>
          <a:p>
            <a:pPr lvl="2" eaLnBrk="1" hangingPunct="1">
              <a:buFontTx/>
              <a:buNone/>
            </a:pPr>
            <a:r>
              <a:rPr lang="en-US" sz="2400" dirty="0" smtClean="0"/>
              <a:t>Label labelName = </a:t>
            </a:r>
            <a:r>
              <a:rPr lang="en-US" sz="2400" dirty="0" smtClean="0">
                <a:solidFill>
                  <a:schemeClr val="accent2"/>
                </a:solidFill>
              </a:rPr>
              <a:t>new</a:t>
            </a:r>
            <a:r>
              <a:rPr lang="en-US" sz="2400" dirty="0" smtClean="0"/>
              <a:t> Label( );</a:t>
            </a:r>
          </a:p>
          <a:p>
            <a:pPr eaLnBrk="1" hangingPunct="1"/>
            <a:r>
              <a:rPr lang="en-US" dirty="0" smtClean="0"/>
              <a:t>Add control to Form</a:t>
            </a:r>
            <a:r>
              <a:rPr lang="en-US" sz="3200" dirty="0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this</a:t>
            </a:r>
            <a:r>
              <a:rPr lang="en-US" sz="2400" dirty="0" smtClean="0"/>
              <a:t>.Controls.Add(labelName);</a:t>
            </a:r>
          </a:p>
          <a:p>
            <a:pPr eaLnBrk="1" hangingPunct="1"/>
            <a:r>
              <a:rPr lang="en-US" dirty="0" smtClean="0"/>
              <a:t>Set property values (some from Control class)</a:t>
            </a:r>
          </a:p>
          <a:p>
            <a:pPr lvl="1" eaLnBrk="1" hangingPunct="1"/>
            <a:r>
              <a:rPr lang="en-US" dirty="0" smtClean="0"/>
              <a:t>Text; TextAlign; Font; Location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3A74A9-361C-4A77-9D87-1BCB1F534995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TaxApp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31749" name="AutoShape 10"/>
          <p:cNvSpPr>
            <a:spLocks noChangeArrowheads="1"/>
          </p:cNvSpPr>
          <p:nvPr/>
        </p:nvSpPr>
        <p:spPr bwMode="auto">
          <a:xfrm>
            <a:off x="990600" y="5410200"/>
            <a:ext cx="4343400" cy="762000"/>
          </a:xfrm>
          <a:prstGeom prst="wedgeEllipseCallout">
            <a:avLst>
              <a:gd name="adj1" fmla="val -44332"/>
              <a:gd name="adj2" fmla="val -11440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Properties set for the Form container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00199"/>
            <a:ext cx="8124825" cy="327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351842" y="4796135"/>
            <a:ext cx="4734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9-4</a:t>
            </a:r>
            <a:r>
              <a:rPr lang="en-US" sz="2400" dirty="0" smtClean="0"/>
              <a:t>  TaxApp Form1 properties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002BAA-356D-4668-AEF1-BF26E045DC7B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a TaxApp Form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32773" name="Rectangle 14"/>
          <p:cNvSpPr>
            <a:spLocks noChangeArrowheads="1"/>
          </p:cNvSpPr>
          <p:nvPr/>
        </p:nvSpPr>
        <p:spPr bwMode="auto">
          <a:xfrm>
            <a:off x="2915005" y="5029200"/>
            <a:ext cx="49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9-12 </a:t>
            </a:r>
            <a:r>
              <a:rPr lang="en-US" sz="2400" b="1" dirty="0" smtClean="0"/>
              <a:t> </a:t>
            </a:r>
            <a:r>
              <a:rPr lang="en-US" sz="2400" dirty="0" smtClean="0"/>
              <a:t>Formatting Label </a:t>
            </a:r>
            <a:r>
              <a:rPr lang="en-US" sz="2400" dirty="0"/>
              <a:t>objects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142999"/>
            <a:ext cx="6629400" cy="3954535"/>
          </a:xfrm>
          <a:prstGeom prst="rect">
            <a:avLst/>
          </a:prstGeom>
        </p:spPr>
      </p:pic>
      <p:sp>
        <p:nvSpPr>
          <p:cNvPr id="32775" name="AutoShape 11"/>
          <p:cNvSpPr>
            <a:spLocks noChangeArrowheads="1"/>
          </p:cNvSpPr>
          <p:nvPr/>
        </p:nvSpPr>
        <p:spPr bwMode="auto">
          <a:xfrm>
            <a:off x="304800" y="1828800"/>
            <a:ext cx="1828800" cy="2971800"/>
          </a:xfrm>
          <a:prstGeom prst="wedgeEllipseCallout">
            <a:avLst>
              <a:gd name="adj1" fmla="val 70477"/>
              <a:gd name="adj2" fmla="val 370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Add Label objects to Form </a:t>
            </a:r>
            <a:r>
              <a:rPr lang="en-US" sz="2000" dirty="0" smtClean="0"/>
              <a:t>object… </a:t>
            </a:r>
            <a:r>
              <a:rPr lang="en-US" sz="2000" dirty="0" smtClean="0">
                <a:cs typeface="Times New Roman" pitchFamily="18" charset="0"/>
              </a:rPr>
              <a:t>Use options on FORMAT menu</a:t>
            </a: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DBF9DF-A91B-4EB0-82FB-D653D38E1534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Adding Labels to TaxApp Form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1"/>
            <a:ext cx="7696200" cy="296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981200" y="5867400"/>
            <a:ext cx="5491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9-5</a:t>
            </a:r>
            <a:r>
              <a:rPr lang="en-US" sz="2400" dirty="0" smtClean="0"/>
              <a:t>  TaxApp label5 object properties</a:t>
            </a:r>
            <a:endParaRPr lang="en-US" sz="2400" dirty="0"/>
          </a:p>
        </p:txBody>
      </p:sp>
      <p:sp>
        <p:nvSpPr>
          <p:cNvPr id="33797" name="AutoShape 10"/>
          <p:cNvSpPr>
            <a:spLocks noChangeArrowheads="1"/>
          </p:cNvSpPr>
          <p:nvPr/>
        </p:nvSpPr>
        <p:spPr bwMode="auto">
          <a:xfrm>
            <a:off x="3505200" y="1219200"/>
            <a:ext cx="4800600" cy="1676400"/>
          </a:xfrm>
          <a:prstGeom prst="wedgeEllipseCallout">
            <a:avLst>
              <a:gd name="adj1" fmla="val -89325"/>
              <a:gd name="adj2" fmla="val 5390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Add Label objects, then set their properties using the Properties window </a:t>
            </a:r>
          </a:p>
          <a:p>
            <a:pPr algn="ctr"/>
            <a:r>
              <a:rPr lang="en-US" sz="2000" dirty="0"/>
              <a:t>(View </a:t>
            </a:r>
            <a:r>
              <a:rPr lang="en-US" sz="2000" b="1" dirty="0"/>
              <a:t>Properties</a:t>
            </a:r>
            <a:r>
              <a:rPr lang="en-US" sz="2000" dirty="0"/>
              <a:t> window)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D6378C-B3F1-4272-A72F-9A368C116228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TextBox Objects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Used to enter data or display text during run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Used for both input and output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Instantiate object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TextBox textBoxName = </a:t>
            </a:r>
            <a:r>
              <a:rPr lang="en-US" sz="2400" dirty="0" smtClean="0">
                <a:solidFill>
                  <a:schemeClr val="accent2"/>
                </a:solidFill>
              </a:rPr>
              <a:t>new</a:t>
            </a:r>
            <a:r>
              <a:rPr lang="en-US" sz="2400" dirty="0" smtClean="0"/>
              <a:t> TextBox( 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Add control to Form</a:t>
            </a:r>
            <a:r>
              <a:rPr lang="en-US" sz="3200" dirty="0" smtClean="0"/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this</a:t>
            </a:r>
            <a:r>
              <a:rPr lang="en-US" sz="2400" dirty="0" smtClean="0"/>
              <a:t>.Controls.Add(TextBoxName);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Interesting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MultiLine, ScollBars, MaxLength, PasswordChar, CharacterCasing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2BEA0C-ABCA-4B12-AEFC-4273FCDF9528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Contrasting Windows and Console Applications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Console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Each line in Main( ) executed sequentially –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then the program halts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Windows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Once launched, sits and waits for an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Sits in a process loop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Event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/>
              <a:t>notification from operating system that an action, such as the user clicking the mouse or pressing a key, has occurred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Write event-handler methods for Windows apps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065B42-E6FE-40D3-9A64-5E468F7C4DD3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  <p:sp>
        <p:nvSpPr>
          <p:cNvPr id="3584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TextBox Objects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070" y="914400"/>
            <a:ext cx="81617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2572598" y="5181600"/>
            <a:ext cx="390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9-6</a:t>
            </a:r>
            <a:r>
              <a:rPr lang="en-US" sz="2400" dirty="0" smtClean="0"/>
              <a:t>  TextBox properties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Objects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4004" y="1600201"/>
            <a:ext cx="582739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981200" y="5867400"/>
            <a:ext cx="50970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9-6</a:t>
            </a:r>
            <a:r>
              <a:rPr lang="en-US" sz="2400" dirty="0" smtClean="0"/>
              <a:t>  TextBox properties (</a:t>
            </a:r>
            <a:r>
              <a:rPr lang="en-US" dirty="0" smtClean="0"/>
              <a:t>continued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227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76266"/>
            <a:ext cx="7010400" cy="304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FC074D-A200-43CC-A118-8B9D44E05F57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TextBox Objects to TaxApp Form</a:t>
            </a:r>
          </a:p>
        </p:txBody>
      </p:sp>
      <p:sp>
        <p:nvSpPr>
          <p:cNvPr id="36869" name="AutoShape 10"/>
          <p:cNvSpPr>
            <a:spLocks noChangeArrowheads="1"/>
          </p:cNvSpPr>
          <p:nvPr/>
        </p:nvSpPr>
        <p:spPr bwMode="auto">
          <a:xfrm>
            <a:off x="381000" y="1752600"/>
            <a:ext cx="3505200" cy="1143000"/>
          </a:xfrm>
          <a:prstGeom prst="wedgeEllipseCallout">
            <a:avLst>
              <a:gd name="adj1" fmla="val 36728"/>
              <a:gd name="adj2" fmla="val 5542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Add TextBox objects, then set their property values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219200" y="5867400"/>
            <a:ext cx="679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9-7</a:t>
            </a:r>
            <a:r>
              <a:rPr lang="en-US" sz="2400" dirty="0" smtClean="0"/>
              <a:t>  TaxApp TextBox objects property changes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D54CF1-3CD3-4B9D-B44B-39D4C7D6A499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Button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Enables user to click button to perform task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If button has event-handler method and is registered as an event to which your program is planning to respond, event-handler method is called automatically when button clicked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Button object’s properties, methods, and events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Inherits from Control (Table 9-2 &amp; 9-3, slides 31-33)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400" dirty="0" smtClean="0"/>
              <a:t>Text, Enabled, Focused, TabIndex </a:t>
            </a:r>
          </a:p>
          <a:p>
            <a:pPr lvl="1" eaLnBrk="1" hangingPunct="1">
              <a:spcBef>
                <a:spcPct val="60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223047-A2A0-4685-AF78-5C6F3D314E77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Button Objects to TaxApp Form</a:t>
            </a:r>
          </a:p>
        </p:txBody>
      </p:sp>
      <p:sp>
        <p:nvSpPr>
          <p:cNvPr id="38917" name="AutoShape 10"/>
          <p:cNvSpPr>
            <a:spLocks noChangeArrowheads="1"/>
          </p:cNvSpPr>
          <p:nvPr/>
        </p:nvSpPr>
        <p:spPr bwMode="auto">
          <a:xfrm>
            <a:off x="381000" y="1905000"/>
            <a:ext cx="1752600" cy="3505200"/>
          </a:xfrm>
          <a:prstGeom prst="wedgeEllipseCallout">
            <a:avLst>
              <a:gd name="adj1" fmla="val 57251"/>
              <a:gd name="adj2" fmla="val -2666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Add Button objects, then set their property values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6324600" cy="345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071420" y="5867400"/>
            <a:ext cx="4853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9-7</a:t>
            </a:r>
            <a:r>
              <a:rPr lang="en-US" sz="2400" dirty="0" smtClean="0"/>
              <a:t>  TaxApp button1 properties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3D6096-ADCB-4210-8B64-EBB95A955AA1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3886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Adding Button Objects to TaxApp Form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5014913" y="5938837"/>
            <a:ext cx="2605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9-14 </a:t>
            </a:r>
            <a:r>
              <a:rPr lang="en-US" sz="2400" dirty="0"/>
              <a:t>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0134" y="157163"/>
            <a:ext cx="4040466" cy="5862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DBC6D0-405D-4863-B8FC-FB6DE8D23DD4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Adding Button Objects to TaxApp Form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391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When you double-click on event, an event-handler method is created: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btnCompute_Click(</a:t>
            </a:r>
            <a:r>
              <a:rPr lang="en-US" sz="2000" dirty="0">
                <a:solidFill>
                  <a:srgbClr val="0000FF"/>
                </a:solidFill>
              </a:rPr>
              <a:t>object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          sender, System.EventArgs e)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}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AND registers click event: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  <a:latin typeface="Courier"/>
              </a:rPr>
              <a:t>this</a:t>
            </a:r>
            <a:r>
              <a:rPr lang="en-US" sz="2000" dirty="0">
                <a:latin typeface="Courier"/>
              </a:rPr>
              <a:t>.btnCompute.Click +=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latin typeface="Courier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new </a:t>
            </a:r>
            <a:r>
              <a:rPr lang="en-US" sz="2000" dirty="0">
                <a:latin typeface="Courier"/>
              </a:rPr>
              <a:t>System.EventHandler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latin typeface="Courier"/>
              </a:rPr>
              <a:t>                         (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this</a:t>
            </a:r>
            <a:r>
              <a:rPr lang="en-US" sz="2000" dirty="0">
                <a:latin typeface="Courier"/>
              </a:rPr>
              <a:t>.btnCompute_Click);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582423-685B-4F14-9039-F89CA227D549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Button Objects to TaxApp Form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572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btnCompute_Click(</a:t>
            </a:r>
            <a:r>
              <a:rPr lang="en-US" sz="2000" dirty="0" smtClean="0">
                <a:solidFill>
                  <a:srgbClr val="0000FF"/>
                </a:solidFill>
              </a:rPr>
              <a:t>object</a:t>
            </a:r>
            <a:r>
              <a:rPr lang="en-US" sz="2000" dirty="0" smtClean="0"/>
              <a:t> sender, System.EventArgs e)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0000FF"/>
                </a:solidFill>
              </a:rPr>
              <a:t>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purchaseAmt, percent, ans;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inValue = txtPurchase.Text;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2"/>
                </a:solidFill>
              </a:rPr>
              <a:t>double</a:t>
            </a:r>
            <a:r>
              <a:rPr lang="en-US" sz="2000" dirty="0"/>
              <a:t>.TryParse(txtPurchase.Text,out purchaseAmt)==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 MessageBox.Show</a:t>
            </a:r>
            <a:r>
              <a:rPr lang="en-US" sz="2000" dirty="0"/>
              <a:t>("Value entered must be numeric");</a:t>
            </a:r>
          </a:p>
          <a:p>
            <a:pPr marL="400050" lvl="1" indent="0">
              <a:buNone/>
            </a:pPr>
            <a:r>
              <a:rPr lang="en-US" sz="2000" dirty="0" smtClean="0"/>
              <a:t>     txtPurchase.Text </a:t>
            </a:r>
            <a:r>
              <a:rPr lang="en-US" sz="2000" dirty="0"/>
              <a:t>= "0.0";</a:t>
            </a:r>
          </a:p>
          <a:p>
            <a:pPr marL="400050" lvl="1" indent="0">
              <a:buNone/>
            </a:pPr>
            <a:r>
              <a:rPr lang="en-US" sz="2000" dirty="0" smtClean="0"/>
              <a:t>     txtPurchase.Focus</a:t>
            </a:r>
            <a:r>
              <a:rPr lang="en-US" sz="2000" dirty="0"/>
              <a:t>();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562600" y="5791200"/>
            <a:ext cx="30480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TaxApp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582423-685B-4F14-9039-F89CA227D549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Button Objects to TaxApp Form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572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 smtClean="0"/>
              <a:t>btnCompute_Click( )               (  </a:t>
            </a:r>
            <a:r>
              <a:rPr lang="en-US" dirty="0"/>
              <a:t>… continued)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inValue =  label5.Text;   </a:t>
            </a:r>
            <a:r>
              <a:rPr lang="en-US" sz="2000" dirty="0" smtClean="0">
                <a:solidFill>
                  <a:srgbClr val="339966"/>
                </a:solidFill>
              </a:rPr>
              <a:t>//inValue previously declared as string 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inValue = inValue.Remove(inValue.Length-1, 1);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percent =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.Parse(inValue) / 100;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 smtClean="0"/>
              <a:t>     ans </a:t>
            </a:r>
            <a:r>
              <a:rPr lang="en-US" sz="2000" dirty="0"/>
              <a:t>= (purchaseAmt *  percent) + purchaseAmt;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/>
              <a:t>    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 smtClean="0"/>
              <a:t>     txtTotalDue.Text = </a:t>
            </a:r>
            <a:r>
              <a:rPr lang="en-US" sz="2000" dirty="0"/>
              <a:t>String.Format("{0:C</a:t>
            </a:r>
            <a:r>
              <a:rPr lang="en-US" sz="2000" dirty="0" smtClean="0"/>
              <a:t>}", ans</a:t>
            </a:r>
            <a:r>
              <a:rPr lang="en-US" sz="2000" dirty="0"/>
              <a:t>).ToString(); 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6248400" y="3200400"/>
            <a:ext cx="2514600" cy="1905000"/>
          </a:xfrm>
          <a:prstGeom prst="wedgeEllipseCallout">
            <a:avLst>
              <a:gd name="adj1" fmla="val -91198"/>
              <a:gd name="adj2" fmla="val 1446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Parse( ) used here as opposed to TryParse( ) …since value is being retrieve from TextBox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7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480FF0-917C-49BE-831F-35CDBEEB0CEB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TaxApp Form</a:t>
            </a:r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2438400" y="5638800"/>
            <a:ext cx="437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9-15 </a:t>
            </a:r>
            <a:r>
              <a:rPr lang="en-US" sz="2400" dirty="0"/>
              <a:t>Tax calculator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1558" y="1066800"/>
            <a:ext cx="4892842" cy="46482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990600" y="3657600"/>
            <a:ext cx="2574758" cy="1752600"/>
          </a:xfrm>
          <a:prstGeom prst="wedgeEllipseCallout">
            <a:avLst>
              <a:gd name="adj1" fmla="val 113803"/>
              <a:gd name="adj2" fmla="val 1516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AcceptButton property on the form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was </a:t>
            </a:r>
            <a:r>
              <a:rPr lang="en-US" b="1" dirty="0">
                <a:solidFill>
                  <a:schemeClr val="tx1"/>
                </a:solidFill>
              </a:rPr>
              <a:t>set to </a:t>
            </a:r>
            <a:r>
              <a:rPr lang="en-US" b="1" dirty="0" smtClean="0">
                <a:solidFill>
                  <a:schemeClr val="tx1"/>
                </a:solidFill>
              </a:rPr>
              <a:t>btnCompute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660168-DF3F-4555-ACEB-DDD201C2602D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Graphical User Interfaces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 also look different from console applications</a:t>
            </a:r>
          </a:p>
          <a:p>
            <a:pPr eaLnBrk="1" hangingPunct="1"/>
            <a:r>
              <a:rPr lang="en-US" dirty="0" smtClean="0"/>
              <a:t>Interface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/>
              <a:t>front end of a program</a:t>
            </a:r>
          </a:p>
          <a:p>
            <a:pPr lvl="1" eaLnBrk="1" hangingPunct="1"/>
            <a:r>
              <a:rPr lang="en-US" sz="2600" dirty="0" smtClean="0"/>
              <a:t>Visual image you see when you run a program </a:t>
            </a:r>
          </a:p>
          <a:p>
            <a:pPr eaLnBrk="1" hangingPunct="1"/>
            <a:r>
              <a:rPr lang="en-US" dirty="0" smtClean="0"/>
              <a:t>Graphical user interface (GUI) includes:</a:t>
            </a:r>
          </a:p>
          <a:p>
            <a:pPr lvl="1" eaLnBrk="1" hangingPunct="1"/>
            <a:r>
              <a:rPr lang="en-US" sz="2600" dirty="0" smtClean="0"/>
              <a:t>Menus</a:t>
            </a:r>
          </a:p>
          <a:p>
            <a:pPr lvl="1" eaLnBrk="1" hangingPunct="1"/>
            <a:r>
              <a:rPr lang="en-US" sz="2600" dirty="0" smtClean="0"/>
              <a:t>Text in many different colors and sizes</a:t>
            </a:r>
          </a:p>
          <a:p>
            <a:pPr lvl="1" eaLnBrk="1" hangingPunct="1"/>
            <a:r>
              <a:rPr lang="en-US" sz="2600" dirty="0" smtClean="0"/>
              <a:t>Other controls (pictures, buttons,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545E6A-81FE-4B2C-A504-9CCA561C0771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33600"/>
            <a:ext cx="3048000" cy="1828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TempAgency Application </a:t>
            </a:r>
            <a:r>
              <a:rPr lang="en-US" dirty="0" smtClean="0"/>
              <a:t>Example</a:t>
            </a:r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2071688" y="5791200"/>
            <a:ext cx="6692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9-16 </a:t>
            </a:r>
            <a:r>
              <a:rPr lang="en-US" sz="2400" b="1" dirty="0" smtClean="0"/>
              <a:t> </a:t>
            </a:r>
            <a:r>
              <a:rPr lang="en-US" sz="2400" dirty="0" smtClean="0"/>
              <a:t>Problem </a:t>
            </a:r>
            <a:r>
              <a:rPr lang="en-US" sz="2400" dirty="0"/>
              <a:t>specification for TempAgency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8460" y="145576"/>
            <a:ext cx="4932140" cy="5625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29CE53-9BB8-41A1-9ED2-2AB4BA0BD73B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TempAgency Application Example (</a:t>
            </a:r>
            <a:r>
              <a:rPr lang="en-US" sz="32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95191"/>
            <a:ext cx="8229600" cy="303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38200" y="4953000"/>
            <a:ext cx="7302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9-9  </a:t>
            </a:r>
            <a:r>
              <a:rPr lang="en-US" sz="2400" dirty="0" smtClean="0"/>
              <a:t>Instance field members for the Employee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TempAgency Application Example (</a:t>
            </a:r>
            <a:r>
              <a:rPr lang="en-US" sz="32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401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914400" y="5862935"/>
            <a:ext cx="7525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9-10  </a:t>
            </a:r>
            <a:r>
              <a:rPr lang="en-US" sz="2400" dirty="0" smtClean="0"/>
              <a:t>Constant field members for the Employee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934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CD6E3D-79F4-4199-B751-127FEFAFBC49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sp>
        <p:nvSpPr>
          <p:cNvPr id="46084" name="Rectangle 23"/>
          <p:cNvSpPr>
            <a:spLocks noChangeArrowheads="1"/>
          </p:cNvSpPr>
          <p:nvPr/>
        </p:nvSpPr>
        <p:spPr bwMode="auto">
          <a:xfrm>
            <a:off x="1447800" y="5715000"/>
            <a:ext cx="6317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9-17  </a:t>
            </a:r>
            <a:r>
              <a:rPr lang="en-US" sz="2400" dirty="0" smtClean="0"/>
              <a:t>Prototype </a:t>
            </a:r>
            <a:r>
              <a:rPr lang="en-US" sz="2400" dirty="0"/>
              <a:t>for TempAgency example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TempAgency Application Example (</a:t>
            </a:r>
            <a:r>
              <a:rPr lang="en-US" sz="2800" dirty="0" smtClean="0"/>
              <a:t>continued</a:t>
            </a:r>
            <a:r>
              <a:rPr lang="en-US" sz="4000" dirty="0" smtClean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68275"/>
            <a:ext cx="6858000" cy="447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4FEA7A-70CC-4508-B42C-3BFA400AC3B1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2636" y="1981200"/>
            <a:ext cx="4267200" cy="1143000"/>
          </a:xfrm>
        </p:spPr>
        <p:txBody>
          <a:bodyPr/>
          <a:lstStyle/>
          <a:p>
            <a:r>
              <a:rPr lang="en-US" dirty="0"/>
              <a:t>TempAgency Application Example (</a:t>
            </a:r>
            <a:r>
              <a:rPr lang="en-US" sz="32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33400"/>
            <a:ext cx="499529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0" name="Rectangle 32"/>
          <p:cNvSpPr>
            <a:spLocks noChangeArrowheads="1"/>
          </p:cNvSpPr>
          <p:nvPr/>
        </p:nvSpPr>
        <p:spPr bwMode="auto">
          <a:xfrm>
            <a:off x="869950" y="5105400"/>
            <a:ext cx="6140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Figure 9-18 </a:t>
            </a:r>
            <a:r>
              <a:rPr lang="en-US" sz="2400" dirty="0"/>
              <a:t>Class diagrams </a:t>
            </a:r>
            <a:r>
              <a:rPr lang="en-US" sz="2400" dirty="0" smtClean="0"/>
              <a:t>for TempAgency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C9C293-B1FD-4832-9545-EAC236C3E0E7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Algorithm for TempAgency </a:t>
            </a:r>
          </a:p>
        </p:txBody>
      </p:sp>
      <p:sp>
        <p:nvSpPr>
          <p:cNvPr id="48134" name="Rectangle 19"/>
          <p:cNvSpPr>
            <a:spLocks noChangeArrowheads="1"/>
          </p:cNvSpPr>
          <p:nvPr/>
        </p:nvSpPr>
        <p:spPr bwMode="auto">
          <a:xfrm>
            <a:off x="1219200" y="5570538"/>
            <a:ext cx="754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/>
              <a:t>Figure </a:t>
            </a:r>
            <a:r>
              <a:rPr lang="en-US" sz="2400" b="1" dirty="0"/>
              <a:t>9-19 </a:t>
            </a:r>
            <a:r>
              <a:rPr lang="en-US" sz="2400" dirty="0"/>
              <a:t>Pseudocode for the Employee class for the TempAgency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914400"/>
            <a:ext cx="7086600" cy="465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82CBCC-3E6F-497E-BB45-1D9E5318320D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Test Data for TempAgency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3924"/>
            <a:ext cx="8305800" cy="452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2000" y="5410200"/>
            <a:ext cx="739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9-11  </a:t>
            </a:r>
            <a:r>
              <a:rPr lang="en-US" sz="2400" dirty="0" smtClean="0"/>
              <a:t>Desk check test plan of TempAgency example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0D5053-88F7-483D-A8EB-0D216F35C578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dirty="0" smtClean="0"/>
              <a:t>TempAgency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797" y="914399"/>
            <a:ext cx="7772403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797" y="3886200"/>
            <a:ext cx="7772401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32016" y="5862935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D72D04-B05A-4091-8652-164A8E618493}" type="slidenum">
              <a:rPr lang="en-US" smtClean="0"/>
              <a:pPr eaLnBrk="1" hangingPunct="1"/>
              <a:t>58</a:t>
            </a:fld>
            <a:endParaRPr lang="en-US" dirty="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TempAgency Properties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4995"/>
            <a:ext cx="8153400" cy="53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2195"/>
            <a:ext cx="8153400" cy="432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32016" y="5862935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14C635-1751-4027-9191-6045210361F8}" type="slidenum">
              <a:rPr lang="en-US" smtClean="0"/>
              <a:pPr eaLnBrk="1" hangingPunct="1"/>
              <a:t>59</a:t>
            </a:fld>
            <a:endParaRPr lang="en-US" dirty="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dirty="0" err="1" smtClean="0"/>
              <a:t>TempAgency</a:t>
            </a: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7740" cy="53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815154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979616" y="5401270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7E228B-F835-4F96-A46D-A364D214BBEF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Reference and import System.Windows.Forms namespace </a:t>
            </a:r>
          </a:p>
          <a:p>
            <a:pPr eaLnBrk="1" hangingPunct="1"/>
            <a:r>
              <a:rPr lang="en-US" dirty="0" smtClean="0"/>
              <a:t>Class heading definition</a:t>
            </a:r>
          </a:p>
          <a:p>
            <a:pPr lvl="1" eaLnBrk="1" hangingPunct="1"/>
            <a:r>
              <a:rPr lang="en-US" sz="2600" dirty="0" smtClean="0"/>
              <a:t>Includes not only the class name, but a colon followed by another class name </a:t>
            </a:r>
          </a:p>
          <a:p>
            <a:pPr lvl="2" eaLnBrk="1" hangingPunct="1"/>
            <a:r>
              <a:rPr lang="en-US" sz="2400" dirty="0" smtClean="0"/>
              <a:t>Derived class (first class)</a:t>
            </a:r>
          </a:p>
          <a:p>
            <a:pPr lvl="2" eaLnBrk="1" hangingPunct="1"/>
            <a:r>
              <a:rPr lang="en-US" sz="2400" dirty="0" smtClean="0"/>
              <a:t>Base class (second class)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400" dirty="0" smtClean="0">
                <a:solidFill>
                  <a:schemeClr val="accent2"/>
                </a:solidFill>
              </a:rPr>
              <a:t>public class </a:t>
            </a:r>
            <a:r>
              <a:rPr lang="en-US" sz="2400" dirty="0" smtClean="0"/>
              <a:t>Form1 : Form</a:t>
            </a:r>
          </a:p>
          <a:p>
            <a:pPr eaLnBrk="1" hangingPunct="1"/>
            <a:r>
              <a:rPr lang="en-US" dirty="0" smtClean="0"/>
              <a:t>Derived classes inherit from base class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1C40E3-9B64-4F46-9669-DB740A0E4051}" type="slidenum">
              <a:rPr lang="en-US" smtClean="0"/>
              <a:pPr eaLnBrk="1" hangingPunct="1"/>
              <a:t>60</a:t>
            </a:fld>
            <a:endParaRPr lang="en-US" dirty="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dirty="0" smtClean="0"/>
              <a:t>TempAgency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7063"/>
            <a:ext cx="7239000" cy="509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066800" y="5862935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67" y="871394"/>
            <a:ext cx="7941432" cy="5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4" y="1392424"/>
            <a:ext cx="7915275" cy="447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dirty="0" smtClean="0"/>
              <a:t>TempAgency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066800" y="5862935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773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599" y="923926"/>
            <a:ext cx="7180827" cy="493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dirty="0" smtClean="0"/>
              <a:t>TempAgency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066800" y="5862935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930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443" y="914400"/>
            <a:ext cx="7719757" cy="50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444" y="1371600"/>
            <a:ext cx="7707184" cy="447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dirty="0" smtClean="0"/>
              <a:t>TempAgency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066800" y="5862935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54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DF4DB1-D9DA-4A19-B2D3-CC8BCC153A39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98997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dirty="0" smtClean="0"/>
              <a:t>TempAgency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066800" y="3886200"/>
            <a:ext cx="709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9-12  </a:t>
            </a:r>
            <a:r>
              <a:rPr lang="en-US" sz="2400" dirty="0" smtClean="0"/>
              <a:t>Properties set for the TempAgency example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562600" y="5791200"/>
            <a:ext cx="30480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TempAgency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6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61842B-3F59-45D1-884A-F1338452ED24}" type="slidenum">
              <a:rPr lang="en-US" smtClean="0"/>
              <a:pPr eaLnBrk="1" hangingPunct="1"/>
              <a:t>65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TempAgency Example</a:t>
            </a:r>
          </a:p>
        </p:txBody>
      </p:sp>
      <p:sp>
        <p:nvSpPr>
          <p:cNvPr id="54277" name="Rectangle 11"/>
          <p:cNvSpPr>
            <a:spLocks noChangeArrowheads="1"/>
          </p:cNvSpPr>
          <p:nvPr/>
        </p:nvSpPr>
        <p:spPr bwMode="auto">
          <a:xfrm>
            <a:off x="914400" y="5638800"/>
            <a:ext cx="742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9-20 </a:t>
            </a:r>
            <a:r>
              <a:rPr lang="en-US" sz="2400" b="1" dirty="0" smtClean="0"/>
              <a:t> </a:t>
            </a:r>
            <a:r>
              <a:rPr lang="en-US" sz="2400" dirty="0" smtClean="0"/>
              <a:t>First </a:t>
            </a:r>
            <a:r>
              <a:rPr lang="en-US" sz="2400" dirty="0"/>
              <a:t>user interface for the payroll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9050" y="838199"/>
            <a:ext cx="4728950" cy="480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3F309D-E2D7-4E70-A012-EBE7FC3409AF}" type="slidenum">
              <a:rPr lang="en-US" smtClean="0"/>
              <a:pPr eaLnBrk="1" hangingPunct="1"/>
              <a:t>66</a:t>
            </a:fld>
            <a:endParaRPr lang="en-US" dirty="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TempAgency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381000" y="5943600"/>
            <a:ext cx="8383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9-21 </a:t>
            </a:r>
            <a:r>
              <a:rPr lang="en-US" sz="2400" dirty="0"/>
              <a:t>Output produced when the Calculate button is clicked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914400"/>
            <a:ext cx="5029200" cy="505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Guidelines for Naming Controls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Use appropriate prefix for controls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94076E-1D85-4BB0-8A4D-D5B88F2C0003}" type="slidenum">
              <a:rPr lang="en-US" smtClean="0"/>
              <a:pPr eaLnBrk="1" hangingPunct="1"/>
              <a:t>67</a:t>
            </a:fld>
            <a:endParaRPr 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3562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467350" y="4819471"/>
            <a:ext cx="30897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9-13  </a:t>
            </a:r>
            <a:r>
              <a:rPr lang="en-US" sz="2400" dirty="0" smtClean="0"/>
              <a:t>Example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prefix identifiers for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controls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C#: Windows Controls –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http://csharpcomputing.com/Tutorials/Lesson9.htm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Visual C# Tutorials - Windows Forms –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http://visualcsharptutorials.com/windows-forms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Beginners Guide To User Interface Design in C# –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http://www.thetechlabs.com/interfaces/user-interface-design/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Free C# Tutorials –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http://www.homeandlearn.co.uk/csharp/csharp.html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C# Programming: From Problem Analysis to Program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693D8-5F21-4532-B4EB-C5775803070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65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772DCD-7A60-4FA3-A274-1DDA2829A501}" type="slidenum">
              <a:rPr lang="en-US" smtClean="0"/>
              <a:pPr eaLnBrk="1" hangingPunct="1"/>
              <a:t>69</a:t>
            </a:fld>
            <a:endParaRPr lang="en-US" dirty="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Windows versus console applications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Graphical user interfaces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Elements of good design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Visual Studio with Windows-based applications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Drag-and-drop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CCFCCA-A04E-4514-AF7C-06C33BC31073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  <a:endParaRPr 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sz="2600" dirty="0" smtClean="0">
                <a:cs typeface="Times New Roman" pitchFamily="18" charset="0"/>
              </a:rPr>
              <a:t>A </a:t>
            </a:r>
            <a:r>
              <a:rPr lang="en-US" sz="2600" dirty="0" smtClean="0"/>
              <a:t>property for setting/getting title bar caption</a:t>
            </a:r>
          </a:p>
          <a:p>
            <a:pPr lvl="1" eaLnBrk="1" hangingPunct="1"/>
            <a:r>
              <a:rPr lang="en-US" sz="2600" dirty="0" smtClean="0"/>
              <a:t>Can be used in constructor</a:t>
            </a:r>
          </a:p>
          <a:p>
            <a:pPr eaLnBrk="1" hangingPunct="1"/>
            <a:r>
              <a:rPr lang="en-US" dirty="0" smtClean="0"/>
              <a:t>Windows forms/controls offer many properties including Text, Color, Font, and Location</a:t>
            </a:r>
          </a:p>
          <a:p>
            <a:pPr eaLnBrk="1" hangingPunct="1"/>
            <a:r>
              <a:rPr lang="en-US" dirty="0" smtClean="0"/>
              <a:t>Execution begins in Main( ) method</a:t>
            </a:r>
          </a:p>
          <a:p>
            <a:pPr lvl="1" eaLnBrk="1" hangingPunct="1"/>
            <a:r>
              <a:rPr lang="en-US" sz="2600" dirty="0" smtClean="0"/>
              <a:t>Main( ) is located in Program.cs file for the application</a:t>
            </a:r>
          </a:p>
          <a:p>
            <a:pPr lvl="1" eaLnBrk="1" hangingPunct="1"/>
            <a:r>
              <a:rPr lang="en-US" sz="2600" dirty="0" smtClean="0"/>
              <a:t>Call to Run( ) method places application in process loop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21B79F-C3D0-46F6-AC5B-EB6333639FA7}" type="slidenum">
              <a:rPr lang="en-US" smtClean="0"/>
              <a:pPr eaLnBrk="1" hangingPunct="1"/>
              <a:t>70</a:t>
            </a:fld>
            <a:endParaRPr lang="en-US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Properties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Getters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Setters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Controls as objects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Buttons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Labels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TextBox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A6E78A-4E57-44C0-B3D2-829306A62AF0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4400" y="0"/>
            <a:ext cx="8153400" cy="703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// Windows0.cs          Author: Doyle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using</a:t>
            </a:r>
            <a:r>
              <a:rPr lang="en-US" sz="2200" dirty="0"/>
              <a:t> System.Windows.Forms;                                       </a:t>
            </a:r>
            <a:r>
              <a:rPr lang="en-US" sz="2200" dirty="0">
                <a:solidFill>
                  <a:srgbClr val="339966"/>
                </a:solidFill>
              </a:rPr>
              <a:t>// Line 1</a:t>
            </a: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namespace</a:t>
            </a:r>
            <a:r>
              <a:rPr lang="en-US" sz="2200" dirty="0"/>
              <a:t> Windows0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class</a:t>
            </a:r>
            <a:r>
              <a:rPr lang="en-US" sz="2200" dirty="0"/>
              <a:t> Form1 : Form                                     </a:t>
            </a:r>
            <a:r>
              <a:rPr lang="en-US" sz="2200" dirty="0">
                <a:solidFill>
                  <a:srgbClr val="339966"/>
                </a:solidFill>
              </a:rPr>
              <a:t>// Line 2</a:t>
            </a: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Form1( )                                              </a:t>
            </a:r>
            <a:r>
              <a:rPr lang="en-US" sz="2200" dirty="0">
                <a:solidFill>
                  <a:srgbClr val="339966"/>
                </a:solidFill>
              </a:rPr>
              <a:t>// Line 3</a:t>
            </a: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Text = "Simple Windows Application";  </a:t>
            </a:r>
            <a:r>
              <a:rPr lang="en-US" sz="2200" dirty="0">
                <a:solidFill>
                  <a:srgbClr val="339966"/>
                </a:solidFill>
              </a:rPr>
              <a:t>// Line 4</a:t>
            </a: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</a:t>
            </a:r>
            <a:r>
              <a:rPr lang="en-US" sz="2200" dirty="0">
                <a:solidFill>
                  <a:srgbClr val="0000FF"/>
                </a:solidFill>
              </a:rPr>
              <a:t>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/>
              <a:t> Main( )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Form1 winForm = </a:t>
            </a:r>
            <a:r>
              <a:rPr lang="en-US" sz="2200" dirty="0">
                <a:solidFill>
                  <a:srgbClr val="0000FF"/>
                </a:solidFill>
              </a:rPr>
              <a:t>new</a:t>
            </a:r>
            <a:r>
              <a:rPr lang="en-US" sz="2200" dirty="0"/>
              <a:t> Form1( );           </a:t>
            </a:r>
            <a:r>
              <a:rPr lang="en-US" sz="2200" dirty="0">
                <a:solidFill>
                  <a:srgbClr val="339966"/>
                </a:solidFill>
              </a:rPr>
              <a:t>// Line 5</a:t>
            </a: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Application.Run(winForm);</a:t>
            </a:r>
            <a:r>
              <a:rPr lang="en-US" sz="2200" dirty="0">
                <a:solidFill>
                  <a:srgbClr val="339966"/>
                </a:solidFill>
              </a:rPr>
              <a:t>                    // Line 6</a:t>
            </a: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2200" dirty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800600" y="304800"/>
            <a:ext cx="1905000" cy="1295400"/>
          </a:xfrm>
          <a:prstGeom prst="wedgeEllipseCallout">
            <a:avLst>
              <a:gd name="adj1" fmla="val -68333"/>
              <a:gd name="adj2" fmla="val -2598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New namespace referenced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724400" y="2057400"/>
            <a:ext cx="1981200" cy="457200"/>
          </a:xfrm>
          <a:prstGeom prst="wedgeEllipseCallout">
            <a:avLst>
              <a:gd name="adj1" fmla="val -85014"/>
              <a:gd name="adj2" fmla="val 430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Constructor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2743200" y="1143000"/>
            <a:ext cx="1752600" cy="381000"/>
          </a:xfrm>
          <a:prstGeom prst="wedgeEllipseCallout">
            <a:avLst>
              <a:gd name="adj1" fmla="val 48824"/>
              <a:gd name="adj2" fmla="val 8458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Base</a:t>
            </a:r>
            <a:r>
              <a:rPr lang="en-US" dirty="0"/>
              <a:t> </a:t>
            </a:r>
            <a:r>
              <a:rPr lang="en-US" sz="2000" dirty="0"/>
              <a:t>class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62000" y="2971800"/>
            <a:ext cx="1371600" cy="1295400"/>
          </a:xfrm>
          <a:prstGeom prst="wedgeEllipseCallout">
            <a:avLst>
              <a:gd name="adj1" fmla="val 88310"/>
              <a:gd name="adj2" fmla="val -2757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Sets title bar caption</a:t>
            </a: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019800" y="5257800"/>
            <a:ext cx="1600200" cy="1143000"/>
          </a:xfrm>
          <a:prstGeom prst="wedgeEllipseCallout">
            <a:avLst>
              <a:gd name="adj1" fmla="val -154366"/>
              <a:gd name="adj2" fmla="val -4638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Starts process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 C# Programming: From Problem Analysis to Program Design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A621E7-313C-4B2E-B420-30E0FE9067DC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2362200" y="5867400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Figure 9-1 </a:t>
            </a:r>
            <a:r>
              <a:rPr lang="en-US" sz="2400" b="1" dirty="0" smtClean="0"/>
              <a:t> </a:t>
            </a:r>
            <a:r>
              <a:rPr lang="en-US" sz="2400" dirty="0" smtClean="0"/>
              <a:t>Windows-based </a:t>
            </a:r>
            <a:r>
              <a:rPr lang="en-US" sz="2400" dirty="0"/>
              <a:t>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1429512"/>
            <a:ext cx="4419600" cy="4530090"/>
          </a:xfrm>
          <a:prstGeom prst="rect">
            <a:avLst/>
          </a:prstGeom>
        </p:spPr>
      </p:pic>
      <p:sp>
        <p:nvSpPr>
          <p:cNvPr id="10247" name="AutoShape 11"/>
          <p:cNvSpPr>
            <a:spLocks noChangeArrowheads="1"/>
          </p:cNvSpPr>
          <p:nvPr/>
        </p:nvSpPr>
        <p:spPr bwMode="auto">
          <a:xfrm>
            <a:off x="381000" y="2286000"/>
            <a:ext cx="1981200" cy="2057400"/>
          </a:xfrm>
          <a:prstGeom prst="wedgeEllipseCallout">
            <a:avLst>
              <a:gd name="adj1" fmla="val 67227"/>
              <a:gd name="adj2" fmla="val -7021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Output generated from Windows0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14987</TotalTime>
  <Words>2818</Words>
  <Application>Microsoft Office PowerPoint</Application>
  <PresentationFormat>On-screen Show (4:3)</PresentationFormat>
  <Paragraphs>562</Paragraphs>
  <Slides>70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Design</vt:lpstr>
      <vt:lpstr>9</vt:lpstr>
      <vt:lpstr>Chapter Objectives</vt:lpstr>
      <vt:lpstr>Chapter Objectives (continued) </vt:lpstr>
      <vt:lpstr>Contrasting Windows and Console Applications </vt:lpstr>
      <vt:lpstr>Graphical User Interfaces </vt:lpstr>
      <vt:lpstr>Windows Applications</vt:lpstr>
      <vt:lpstr>Windows Applications (continued)</vt:lpstr>
      <vt:lpstr>Slide 8</vt:lpstr>
      <vt:lpstr>Windows Application (continued)</vt:lpstr>
      <vt:lpstr>Elements of Good Design </vt:lpstr>
      <vt:lpstr>Use Visual Studio to Create Windows-Based Applications</vt:lpstr>
      <vt:lpstr>Windows-Based Applications</vt:lpstr>
      <vt:lpstr>Windows-Based Applications (continued)</vt:lpstr>
      <vt:lpstr>Windows Forms</vt:lpstr>
      <vt:lpstr>Windows Form Properties</vt:lpstr>
      <vt:lpstr>Windows Form Properties</vt:lpstr>
      <vt:lpstr>Windows Form Properties (continued)</vt:lpstr>
      <vt:lpstr>Inspecting the Code Generated by Visual Studio</vt:lpstr>
      <vt:lpstr>Simple Windows Application </vt:lpstr>
      <vt:lpstr>Inspecting the Code  -  Form1.cs</vt:lpstr>
      <vt:lpstr>Inspecting the Code - Form1.Designer.cs</vt:lpstr>
      <vt:lpstr>InitializeComponent( ) Method</vt:lpstr>
      <vt:lpstr>Windows Form Events</vt:lpstr>
      <vt:lpstr>Windows Form Properties (continued)</vt:lpstr>
      <vt:lpstr>Windows Form – Closing Event</vt:lpstr>
      <vt:lpstr>Running the Windows Application</vt:lpstr>
      <vt:lpstr>Controls </vt:lpstr>
      <vt:lpstr>Controls (continued)</vt:lpstr>
      <vt:lpstr>Standard Controls</vt:lpstr>
      <vt:lpstr>Controls (continued)</vt:lpstr>
      <vt:lpstr>Properties of the Control Class </vt:lpstr>
      <vt:lpstr>Properties of the Control Class (continued)</vt:lpstr>
      <vt:lpstr>Methods of the Control Class </vt:lpstr>
      <vt:lpstr>Controls (continued)</vt:lpstr>
      <vt:lpstr>Label Objects</vt:lpstr>
      <vt:lpstr>Creating a TaxApp</vt:lpstr>
      <vt:lpstr>Creating a TaxApp Form</vt:lpstr>
      <vt:lpstr>Adding Labels to TaxApp Form</vt:lpstr>
      <vt:lpstr>TextBox Objects</vt:lpstr>
      <vt:lpstr>TextBox Objects (continued)</vt:lpstr>
      <vt:lpstr>TextBox Objects (continued)</vt:lpstr>
      <vt:lpstr>Adding TextBox Objects to TaxApp Form</vt:lpstr>
      <vt:lpstr>Button</vt:lpstr>
      <vt:lpstr>Adding Button Objects to TaxApp Form</vt:lpstr>
      <vt:lpstr>Adding Button Objects to TaxApp Form (continued)</vt:lpstr>
      <vt:lpstr>Adding Button Objects to TaxApp Form (continued)</vt:lpstr>
      <vt:lpstr>Adding Button Objects to TaxApp Form (continued)</vt:lpstr>
      <vt:lpstr>Adding Button Objects to TaxApp Form (continued)</vt:lpstr>
      <vt:lpstr>TaxApp Form</vt:lpstr>
      <vt:lpstr>TempAgency Application Example</vt:lpstr>
      <vt:lpstr>TempAgency Application Example (continued)</vt:lpstr>
      <vt:lpstr>TempAgency Application Example (continued)</vt:lpstr>
      <vt:lpstr>TempAgency Application Example (continued)</vt:lpstr>
      <vt:lpstr>TempAgency Application Example (continued)</vt:lpstr>
      <vt:lpstr>Algorithm for TempAgency </vt:lpstr>
      <vt:lpstr>Test Data for TempAgency</vt:lpstr>
      <vt:lpstr>Properties for TempAgency</vt:lpstr>
      <vt:lpstr>TempAgency Properties (continued)</vt:lpstr>
      <vt:lpstr>Properties for TempAgency</vt:lpstr>
      <vt:lpstr>Properties for TempAgency</vt:lpstr>
      <vt:lpstr>Properties for TempAgency</vt:lpstr>
      <vt:lpstr>Properties for TempAgency</vt:lpstr>
      <vt:lpstr>Properties for TempAgency</vt:lpstr>
      <vt:lpstr>Properties for TempAgency</vt:lpstr>
      <vt:lpstr>TempAgency Example</vt:lpstr>
      <vt:lpstr>TempAgency Example (continued)</vt:lpstr>
      <vt:lpstr>Coding Standards</vt:lpstr>
      <vt:lpstr>Resources</vt:lpstr>
      <vt:lpstr>Chapter Summary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Course Technology</dc:creator>
  <cp:lastModifiedBy>Aimee Poirier</cp:lastModifiedBy>
  <cp:revision>276</cp:revision>
  <dcterms:created xsi:type="dcterms:W3CDTF">2002-11-15T07:59:11Z</dcterms:created>
  <dcterms:modified xsi:type="dcterms:W3CDTF">2013-04-04T21:15:00Z</dcterms:modified>
</cp:coreProperties>
</file>