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839" r:id="rId2"/>
    <p:sldId id="348" r:id="rId3"/>
    <p:sldId id="489" r:id="rId4"/>
    <p:sldId id="840" r:id="rId5"/>
    <p:sldId id="867" r:id="rId6"/>
    <p:sldId id="841" r:id="rId7"/>
    <p:sldId id="842" r:id="rId8"/>
    <p:sldId id="843" r:id="rId9"/>
    <p:sldId id="844" r:id="rId10"/>
    <p:sldId id="845" r:id="rId11"/>
    <p:sldId id="846" r:id="rId12"/>
    <p:sldId id="847" r:id="rId13"/>
    <p:sldId id="869" r:id="rId14"/>
    <p:sldId id="852" r:id="rId15"/>
    <p:sldId id="849" r:id="rId16"/>
    <p:sldId id="850" r:id="rId17"/>
    <p:sldId id="851" r:id="rId18"/>
    <p:sldId id="870" r:id="rId19"/>
    <p:sldId id="871" r:id="rId20"/>
    <p:sldId id="662" r:id="rId21"/>
    <p:sldId id="663" r:id="rId22"/>
    <p:sldId id="853" r:id="rId23"/>
    <p:sldId id="802" r:id="rId24"/>
    <p:sldId id="665" r:id="rId25"/>
    <p:sldId id="666" r:id="rId26"/>
    <p:sldId id="667" r:id="rId27"/>
    <p:sldId id="737" r:id="rId28"/>
    <p:sldId id="676" r:id="rId29"/>
    <p:sldId id="673" r:id="rId30"/>
    <p:sldId id="723" r:id="rId31"/>
    <p:sldId id="677" r:id="rId32"/>
    <p:sldId id="680" r:id="rId33"/>
    <p:sldId id="874" r:id="rId34"/>
    <p:sldId id="739" r:id="rId35"/>
    <p:sldId id="777" r:id="rId36"/>
    <p:sldId id="873" r:id="rId37"/>
    <p:sldId id="778" r:id="rId38"/>
    <p:sldId id="783" r:id="rId39"/>
    <p:sldId id="784" r:id="rId40"/>
    <p:sldId id="738" r:id="rId41"/>
    <p:sldId id="854" r:id="rId42"/>
    <p:sldId id="681" r:id="rId43"/>
    <p:sldId id="682" r:id="rId44"/>
    <p:sldId id="872" r:id="rId45"/>
    <p:sldId id="875" r:id="rId46"/>
    <p:sldId id="876" r:id="rId47"/>
    <p:sldId id="785" r:id="rId48"/>
    <p:sldId id="856" r:id="rId49"/>
    <p:sldId id="857" r:id="rId50"/>
    <p:sldId id="786" r:id="rId51"/>
    <p:sldId id="858" r:id="rId52"/>
    <p:sldId id="877" r:id="rId53"/>
    <p:sldId id="788" r:id="rId54"/>
    <p:sldId id="789" r:id="rId55"/>
    <p:sldId id="859" r:id="rId56"/>
    <p:sldId id="860" r:id="rId57"/>
    <p:sldId id="861" r:id="rId58"/>
    <p:sldId id="862" r:id="rId59"/>
    <p:sldId id="878" r:id="rId60"/>
    <p:sldId id="882" r:id="rId61"/>
    <p:sldId id="881" r:id="rId62"/>
    <p:sldId id="880" r:id="rId63"/>
    <p:sldId id="879" r:id="rId64"/>
    <p:sldId id="883" r:id="rId65"/>
    <p:sldId id="884" r:id="rId66"/>
    <p:sldId id="863" r:id="rId67"/>
    <p:sldId id="864" r:id="rId68"/>
    <p:sldId id="868" r:id="rId69"/>
    <p:sldId id="885" r:id="rId70"/>
    <p:sldId id="865" r:id="rId71"/>
    <p:sldId id="838" r:id="rId72"/>
    <p:sldId id="886" r:id="rId7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3300"/>
    <a:srgbClr val="000000"/>
    <a:srgbClr val="669900"/>
    <a:srgbClr val="FFCC00"/>
    <a:srgbClr val="FFFF00"/>
    <a:srgbClr val="99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0388" autoAdjust="0"/>
    <p:restoredTop sz="99654" autoAdjust="0"/>
  </p:normalViewPr>
  <p:slideViewPr>
    <p:cSldViewPr>
      <p:cViewPr varScale="1">
        <p:scale>
          <a:sx n="78" d="100"/>
          <a:sy n="78" d="100"/>
        </p:scale>
        <p:origin x="-133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359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48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F3D8CA8-4B45-420B-92C4-A8CE87DF3D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530035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C834AE4-FB8D-40EA-8858-ECDE2543659F}" type="slidenum">
              <a:rPr lang="en-US" sz="1200" smtClean="0"/>
              <a:pPr eaLnBrk="1" hangingPunct="1"/>
              <a:t>1</a:t>
            </a:fld>
            <a:endParaRPr lang="en-US" sz="1200" dirty="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871BD16-805E-42E7-915F-C29B04301A1E}" type="slidenum">
              <a:rPr lang="en-US" sz="1200" smtClean="0"/>
              <a:pPr eaLnBrk="1" hangingPunct="1"/>
              <a:t>10</a:t>
            </a:fld>
            <a:endParaRPr lang="en-US" sz="1200" dirty="0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483D0BB-9432-4A13-8A8A-01F7E06C4182}" type="slidenum">
              <a:rPr lang="en-US" sz="1200" smtClean="0"/>
              <a:pPr eaLnBrk="1" hangingPunct="1"/>
              <a:t>11</a:t>
            </a:fld>
            <a:endParaRPr lang="en-US" sz="1200" dirty="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1AECCE9-79DC-4219-A7BA-3D6576081882}" type="slidenum">
              <a:rPr lang="en-US" sz="1200" smtClean="0"/>
              <a:pPr eaLnBrk="1" hangingPunct="1"/>
              <a:t>12</a:t>
            </a:fld>
            <a:endParaRPr lang="en-US" sz="1200" dirty="0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9DD9DB9-D59D-4D67-B449-3DA844C67141}" type="slidenum">
              <a:rPr lang="en-US" sz="1200" smtClean="0"/>
              <a:pPr eaLnBrk="1" hangingPunct="1"/>
              <a:t>14</a:t>
            </a:fld>
            <a:endParaRPr lang="en-US" sz="1200" dirty="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3DE02AB-812F-4970-AC19-D76657337A9D}" type="slidenum">
              <a:rPr lang="en-US" sz="1200" smtClean="0"/>
              <a:pPr eaLnBrk="1" hangingPunct="1"/>
              <a:t>15</a:t>
            </a:fld>
            <a:endParaRPr lang="en-US" sz="1200" dirty="0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64E6959-6A0A-4732-AA57-D59BF48A71B9}" type="slidenum">
              <a:rPr lang="en-US" sz="1200" smtClean="0"/>
              <a:pPr eaLnBrk="1" hangingPunct="1"/>
              <a:t>16</a:t>
            </a:fld>
            <a:endParaRPr lang="en-US" sz="1200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C375236-6993-433A-84E1-4135B3E8F9E2}" type="slidenum">
              <a:rPr lang="en-US" sz="1200" smtClean="0"/>
              <a:pPr eaLnBrk="1" hangingPunct="1"/>
              <a:t>17</a:t>
            </a:fld>
            <a:endParaRPr lang="en-US" sz="1200" dirty="0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25539A4-F8B2-4E14-94C9-56927AA7546E}" type="slidenum">
              <a:rPr lang="en-US" sz="1200" smtClean="0"/>
              <a:pPr eaLnBrk="1" hangingPunct="1"/>
              <a:t>20</a:t>
            </a:fld>
            <a:endParaRPr lang="en-US" sz="1200" dirty="0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FF124E9-4257-4FA5-ABE9-240895C40650}" type="slidenum">
              <a:rPr lang="en-US" sz="1200" smtClean="0"/>
              <a:pPr eaLnBrk="1" hangingPunct="1"/>
              <a:t>21</a:t>
            </a:fld>
            <a:endParaRPr lang="en-US" sz="1200" dirty="0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3C3E4F6-3DDD-4F74-91B4-C203BA2DDE1B}" type="slidenum">
              <a:rPr lang="en-US" sz="1200" smtClean="0"/>
              <a:pPr eaLnBrk="1" hangingPunct="1"/>
              <a:t>22</a:t>
            </a:fld>
            <a:endParaRPr lang="en-US" sz="1200" dirty="0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D2C0288-7374-4DDE-9426-5E0BD918EE87}" type="slidenum">
              <a:rPr lang="en-US" sz="1200" smtClean="0"/>
              <a:pPr eaLnBrk="1" hangingPunct="1"/>
              <a:t>2</a:t>
            </a:fld>
            <a:endParaRPr lang="en-US" sz="1200" dirty="0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59D5001-1A32-4952-AD02-3554CCC04CB2}" type="slidenum">
              <a:rPr lang="en-US" sz="1200" smtClean="0"/>
              <a:pPr eaLnBrk="1" hangingPunct="1"/>
              <a:t>23</a:t>
            </a:fld>
            <a:endParaRPr lang="en-US" sz="1200" dirty="0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2B82CB5-6911-4B3D-B317-2B4A2B060AC8}" type="slidenum">
              <a:rPr lang="en-US" sz="1200" smtClean="0"/>
              <a:pPr eaLnBrk="1" hangingPunct="1"/>
              <a:t>24</a:t>
            </a:fld>
            <a:endParaRPr lang="en-US" sz="1200" dirty="0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9EEF71D-51EA-4558-A7AF-CE0CC849F97E}" type="slidenum">
              <a:rPr lang="en-US" sz="1200" smtClean="0"/>
              <a:pPr eaLnBrk="1" hangingPunct="1"/>
              <a:t>25</a:t>
            </a:fld>
            <a:endParaRPr lang="en-US" sz="1200" dirty="0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2EAA967-6A21-42B6-8BF2-1E6ED82C8FE4}" type="slidenum">
              <a:rPr lang="en-US" sz="1200" smtClean="0"/>
              <a:pPr eaLnBrk="1" hangingPunct="1"/>
              <a:t>26</a:t>
            </a:fld>
            <a:endParaRPr lang="en-US" sz="1200" dirty="0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C38B561-41D3-4F0F-9B8E-BA12570AC1AB}" type="slidenum">
              <a:rPr lang="en-US" sz="1200" smtClean="0"/>
              <a:pPr eaLnBrk="1" hangingPunct="1"/>
              <a:t>27</a:t>
            </a:fld>
            <a:endParaRPr lang="en-US" sz="1200" dirty="0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2FBD422-EF83-4707-890A-AF26234039CA}" type="slidenum">
              <a:rPr lang="en-US" sz="1200" smtClean="0"/>
              <a:pPr eaLnBrk="1" hangingPunct="1"/>
              <a:t>28</a:t>
            </a:fld>
            <a:endParaRPr lang="en-US" sz="1200" dirty="0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15DFAFE-4E61-4F09-ADAC-CE9F4958ED99}" type="slidenum">
              <a:rPr lang="en-US" sz="1200" smtClean="0"/>
              <a:pPr eaLnBrk="1" hangingPunct="1"/>
              <a:t>29</a:t>
            </a:fld>
            <a:endParaRPr lang="en-US" sz="1200" dirty="0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5EA272A-8D64-4802-BEB4-AAC1C1031FFC}" type="slidenum">
              <a:rPr lang="en-US" sz="1200" smtClean="0"/>
              <a:pPr eaLnBrk="1" hangingPunct="1"/>
              <a:t>30</a:t>
            </a:fld>
            <a:endParaRPr lang="en-US" sz="1200" dirty="0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786BF6B-C868-40C6-B603-E71D5616BD23}" type="slidenum">
              <a:rPr lang="en-US" sz="1200" smtClean="0"/>
              <a:pPr eaLnBrk="1" hangingPunct="1"/>
              <a:t>31</a:t>
            </a:fld>
            <a:endParaRPr lang="en-US" sz="1200" dirty="0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E74FB66-3CD4-4394-A0AE-5B372029C6DF}" type="slidenum">
              <a:rPr lang="en-US" sz="1200" smtClean="0"/>
              <a:pPr eaLnBrk="1" hangingPunct="1"/>
              <a:t>32</a:t>
            </a:fld>
            <a:endParaRPr lang="en-US" sz="1200" dirty="0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8655B14-CD29-4951-BF7F-531E6BD3C001}" type="slidenum">
              <a:rPr lang="en-US" sz="1200" smtClean="0"/>
              <a:pPr eaLnBrk="1" hangingPunct="1"/>
              <a:t>3</a:t>
            </a:fld>
            <a:endParaRPr lang="en-US" sz="1200" dirty="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6602571-CAF4-47E4-8F44-ABDB252D6F8E}" type="slidenum">
              <a:rPr lang="en-US" sz="1200" smtClean="0"/>
              <a:pPr eaLnBrk="1" hangingPunct="1"/>
              <a:t>34</a:t>
            </a:fld>
            <a:endParaRPr lang="en-US" sz="1200" dirty="0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B29466E-A885-4884-96AC-DCB6916A46B3}" type="slidenum">
              <a:rPr lang="en-US" sz="1200" smtClean="0"/>
              <a:pPr eaLnBrk="1" hangingPunct="1"/>
              <a:t>35</a:t>
            </a:fld>
            <a:endParaRPr lang="en-US" sz="1200" dirty="0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7F80BC8-2577-4554-8849-7F42126F8C72}" type="slidenum">
              <a:rPr lang="en-US" sz="1200" smtClean="0"/>
              <a:pPr eaLnBrk="1" hangingPunct="1"/>
              <a:t>37</a:t>
            </a:fld>
            <a:endParaRPr lang="en-US" sz="1200" dirty="0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C51D6EF-5F78-442F-AAB2-9623AE6947EF}" type="slidenum">
              <a:rPr lang="en-US" sz="1200" smtClean="0"/>
              <a:pPr eaLnBrk="1" hangingPunct="1"/>
              <a:t>38</a:t>
            </a:fld>
            <a:endParaRPr lang="en-US" sz="1200" dirty="0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27D1DA3-BED3-492A-8632-8E445DCCE5E0}" type="slidenum">
              <a:rPr lang="en-US" sz="1200" smtClean="0"/>
              <a:pPr eaLnBrk="1" hangingPunct="1"/>
              <a:t>39</a:t>
            </a:fld>
            <a:endParaRPr lang="en-US" sz="1200" dirty="0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9405F46-44FD-499C-BF06-3D8E0B2993E6}" type="slidenum">
              <a:rPr lang="en-US" sz="1200" smtClean="0"/>
              <a:pPr eaLnBrk="1" hangingPunct="1"/>
              <a:t>40</a:t>
            </a:fld>
            <a:endParaRPr lang="en-US" sz="1200" dirty="0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21B09AB-7709-4E2E-8C37-754A75952F82}" type="slidenum">
              <a:rPr lang="en-US" sz="1200" smtClean="0"/>
              <a:pPr eaLnBrk="1" hangingPunct="1"/>
              <a:t>41</a:t>
            </a:fld>
            <a:endParaRPr lang="en-US" sz="1200" dirty="0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1D0F256-A5A2-4638-81E4-BC9281BC7B4A}" type="slidenum">
              <a:rPr lang="en-US" sz="1200" smtClean="0"/>
              <a:pPr eaLnBrk="1" hangingPunct="1"/>
              <a:t>42</a:t>
            </a:fld>
            <a:endParaRPr lang="en-US" sz="1200" dirty="0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394E1D3-6CE3-485C-85F5-ECFAB0CD0164}" type="slidenum">
              <a:rPr lang="en-US" sz="1200" smtClean="0"/>
              <a:pPr eaLnBrk="1" hangingPunct="1"/>
              <a:t>43</a:t>
            </a:fld>
            <a:endParaRPr lang="en-US" sz="1200" dirty="0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842BA78-182F-4A08-9DB2-B7452791456D}" type="slidenum">
              <a:rPr lang="en-US" sz="1200" smtClean="0"/>
              <a:pPr eaLnBrk="1" hangingPunct="1"/>
              <a:t>47</a:t>
            </a:fld>
            <a:endParaRPr lang="en-US" sz="1200" dirty="0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126A968-2FAE-4A0A-ADE3-192597E1667E}" type="slidenum">
              <a:rPr lang="en-US" sz="1200" smtClean="0"/>
              <a:pPr eaLnBrk="1" hangingPunct="1"/>
              <a:t>4</a:t>
            </a:fld>
            <a:endParaRPr lang="en-US" sz="1200" dirty="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25B09B4-B36C-4E4F-A8EE-A00B23D3B3BE}" type="slidenum">
              <a:rPr lang="en-US" sz="1200" smtClean="0"/>
              <a:pPr eaLnBrk="1" hangingPunct="1"/>
              <a:t>48</a:t>
            </a:fld>
            <a:endParaRPr lang="en-US" sz="1200" dirty="0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573634D-BB39-4641-A819-EAB80FCC143E}" type="slidenum">
              <a:rPr lang="en-US" sz="1200" smtClean="0"/>
              <a:pPr eaLnBrk="1" hangingPunct="1"/>
              <a:t>49</a:t>
            </a:fld>
            <a:endParaRPr lang="en-US" sz="1200" dirty="0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3636F93-8177-46F5-91B7-B8362CC6FC20}" type="slidenum">
              <a:rPr lang="en-US" sz="1200" smtClean="0"/>
              <a:pPr eaLnBrk="1" hangingPunct="1"/>
              <a:t>50</a:t>
            </a:fld>
            <a:endParaRPr lang="en-US" sz="1200" dirty="0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167FA12-9C8C-498C-8432-3CF84D4A49ED}" type="slidenum">
              <a:rPr lang="en-US" sz="1200" smtClean="0"/>
              <a:pPr eaLnBrk="1" hangingPunct="1"/>
              <a:t>51</a:t>
            </a:fld>
            <a:endParaRPr lang="en-US" sz="1200" dirty="0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7FA8C69-FC98-4BD5-98D5-060C4E3A7423}" type="slidenum">
              <a:rPr lang="en-US" sz="1200" smtClean="0"/>
              <a:pPr eaLnBrk="1" hangingPunct="1"/>
              <a:t>53</a:t>
            </a:fld>
            <a:endParaRPr lang="en-US" sz="1200" dirty="0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B53A3D9-CD4C-4255-AE77-6EC5059A58CE}" type="slidenum">
              <a:rPr lang="en-US" sz="1200" smtClean="0"/>
              <a:pPr eaLnBrk="1" hangingPunct="1"/>
              <a:t>54</a:t>
            </a:fld>
            <a:endParaRPr lang="en-US" sz="1200" dirty="0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91EBEB8-7505-4E7E-B930-D533EE07CFAB}" type="slidenum">
              <a:rPr lang="en-US" sz="1200" smtClean="0"/>
              <a:pPr eaLnBrk="1" hangingPunct="1"/>
              <a:t>55</a:t>
            </a:fld>
            <a:endParaRPr lang="en-US" sz="1200" dirty="0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7439A2F-F9E4-4023-83FE-0C1AA8733C29}" type="slidenum">
              <a:rPr lang="en-US" sz="1200" smtClean="0"/>
              <a:pPr eaLnBrk="1" hangingPunct="1"/>
              <a:t>56</a:t>
            </a:fld>
            <a:endParaRPr lang="en-US" sz="1200" dirty="0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3279B4F-38D1-4734-B746-E1A80153BC70}" type="slidenum">
              <a:rPr lang="en-US" sz="1200" smtClean="0"/>
              <a:pPr eaLnBrk="1" hangingPunct="1"/>
              <a:t>57</a:t>
            </a:fld>
            <a:endParaRPr lang="en-US" sz="1200" dirty="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6E95166-80A5-40F6-B4E4-23C05DB0C8BB}" type="slidenum">
              <a:rPr lang="en-US" sz="1200" smtClean="0"/>
              <a:pPr eaLnBrk="1" hangingPunct="1"/>
              <a:t>58</a:t>
            </a:fld>
            <a:endParaRPr lang="en-US" sz="1200" dirty="0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FBF5955-033F-4920-BA5C-5B97D7572C2F}" type="slidenum">
              <a:rPr lang="en-US" sz="1200" smtClean="0"/>
              <a:pPr eaLnBrk="1" hangingPunct="1"/>
              <a:t>5</a:t>
            </a:fld>
            <a:endParaRPr lang="en-US" sz="1200" dirty="0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0FE5283-C753-4509-9F90-AD5A061E641E}" type="slidenum">
              <a:rPr lang="en-US" sz="1200" smtClean="0"/>
              <a:pPr eaLnBrk="1" hangingPunct="1"/>
              <a:t>66</a:t>
            </a:fld>
            <a:endParaRPr lang="en-US" sz="1200" dirty="0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FD917B9-B8C3-4047-85DE-9EE90DA0A516}" type="slidenum">
              <a:rPr lang="en-US" sz="1200" smtClean="0"/>
              <a:pPr eaLnBrk="1" hangingPunct="1"/>
              <a:t>67</a:t>
            </a:fld>
            <a:endParaRPr lang="en-US" sz="1200" dirty="0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06D8DB2-6DF2-4A52-8325-2CBCE81A574A}" type="slidenum">
              <a:rPr lang="en-US" sz="1200" smtClean="0"/>
              <a:pPr eaLnBrk="1" hangingPunct="1"/>
              <a:t>70</a:t>
            </a:fld>
            <a:endParaRPr lang="en-US" sz="1200" dirty="0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4961849-A686-4285-A275-15A05751467F}" type="slidenum">
              <a:rPr lang="en-US" sz="1200" smtClean="0"/>
              <a:pPr eaLnBrk="1" hangingPunct="1"/>
              <a:t>71</a:t>
            </a:fld>
            <a:endParaRPr lang="en-US" sz="1200" dirty="0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4961849-A686-4285-A275-15A05751467F}" type="slidenum">
              <a:rPr lang="en-US" sz="1200" smtClean="0">
                <a:solidFill>
                  <a:prstClr val="black"/>
                </a:solidFill>
              </a:rPr>
              <a:pPr eaLnBrk="1" hangingPunct="1"/>
              <a:t>72</a:t>
            </a:fld>
            <a:endParaRPr lang="en-US" sz="1200" dirty="0" smtClean="0">
              <a:solidFill>
                <a:prstClr val="black"/>
              </a:solidFill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CD35EC0-2800-4E18-8F6E-0ADC1B64018C}" type="slidenum">
              <a:rPr lang="en-US" sz="1200" smtClean="0"/>
              <a:pPr eaLnBrk="1" hangingPunct="1"/>
              <a:t>6</a:t>
            </a:fld>
            <a:endParaRPr lang="en-US" sz="1200" dirty="0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9336E38-CC6E-44A2-8DB2-5D441DD45AC6}" type="slidenum">
              <a:rPr lang="en-US" sz="1200" smtClean="0"/>
              <a:pPr eaLnBrk="1" hangingPunct="1"/>
              <a:t>7</a:t>
            </a:fld>
            <a:endParaRPr lang="en-US" sz="1200" dirty="0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1A32350-5C09-4BBB-9AD5-870E6443C7D5}" type="slidenum">
              <a:rPr lang="en-US" sz="1200" smtClean="0"/>
              <a:pPr eaLnBrk="1" hangingPunct="1"/>
              <a:t>8</a:t>
            </a:fld>
            <a:endParaRPr lang="en-US" sz="1200" dirty="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ECD4D82-2918-423E-952A-5B6181E2B3CF}" type="slidenum">
              <a:rPr lang="en-US" sz="1200" smtClean="0"/>
              <a:pPr eaLnBrk="1" hangingPunct="1"/>
              <a:t>9</a:t>
            </a:fld>
            <a:endParaRPr lang="en-US" sz="1200" dirty="0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2190D-839B-47D0-A48A-1C4AF7FF4D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4728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87228-B2EB-4E97-BB7C-054DFA33A0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604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B09FE-B5F7-4839-A105-807B676CD2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9226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D8793-DE3B-4A9F-9ECC-B075AF176C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646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552A3-5620-4DFF-BA5E-C7064EE4B7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3559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0F601-810C-47B6-BFDB-72C375CE04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7320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36E92-6BD0-472C-9952-70FEEEFB23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50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3BE2A-9C74-47F7-9C9D-C2C7AF32D1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711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2448F-8F00-4D23-8F88-13072D1695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770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E52370-686B-4C0B-8196-DFD79BB752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4921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62820-81B8-4A04-8BDF-1970944913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8573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A1616-D5A7-49AB-8965-C48CFD3864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055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0A75650-57BD-4C09-AE4A-8213F4CB38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7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63000" y="0"/>
            <a:ext cx="3810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76200" y="0"/>
            <a:ext cx="381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ms228593.asp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ms173160.aspx" TargetMode="External"/><Relationship Id="rId2" Type="http://schemas.openxmlformats.org/officeDocument/2006/relationships/hyperlink" Target="http://www.c-sharpcorner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odeguru.com/csharp/csharp/cs_syntax/errorhandling/" TargetMode="External"/><Relationship Id="rId4" Type="http://schemas.openxmlformats.org/officeDocument/2006/relationships/hyperlink" Target="http://www.csharpfriends.com/Articles/getArticle.aspx?articleID=128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2FA0C26-1B48-4272-B93B-77EACC985153}" type="slidenum">
              <a:rPr lang="en-US" sz="1400" smtClean="0"/>
              <a:pPr eaLnBrk="1" hangingPunct="1"/>
              <a:t>1</a:t>
            </a:fld>
            <a:endParaRPr lang="en-US" sz="1400" dirty="0" smtClean="0"/>
          </a:p>
        </p:txBody>
      </p:sp>
      <p:pic>
        <p:nvPicPr>
          <p:cNvPr id="14340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76200" y="0"/>
            <a:ext cx="51435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3000" y="0"/>
            <a:ext cx="4191000" cy="691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876800" y="2057400"/>
            <a:ext cx="4572000" cy="17526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sz="3600" b="1" dirty="0" smtClean="0"/>
              <a:t>Debugging </a:t>
            </a:r>
          </a:p>
          <a:p>
            <a:pPr algn="l" eaLnBrk="1" hangingPunct="1">
              <a:lnSpc>
                <a:spcPct val="90000"/>
              </a:lnSpc>
            </a:pPr>
            <a:r>
              <a:rPr lang="en-US" sz="3600" b="1" dirty="0" smtClean="0"/>
              <a:t>and </a:t>
            </a:r>
          </a:p>
          <a:p>
            <a:pPr algn="l" eaLnBrk="1" hangingPunct="1">
              <a:lnSpc>
                <a:spcPct val="90000"/>
              </a:lnSpc>
            </a:pPr>
            <a:r>
              <a:rPr lang="en-US" sz="3600" b="1" dirty="0" smtClean="0"/>
              <a:t>Handling Exceptions</a:t>
            </a:r>
          </a:p>
        </p:txBody>
      </p:sp>
      <p:sp>
        <p:nvSpPr>
          <p:cNvPr id="14343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600" y="2286000"/>
            <a:ext cx="4191000" cy="1143000"/>
          </a:xfrm>
        </p:spPr>
        <p:txBody>
          <a:bodyPr/>
          <a:lstStyle/>
          <a:p>
            <a:pPr eaLnBrk="1" hangingPunct="1"/>
            <a:r>
              <a:rPr lang="en-US" sz="20800" b="1" dirty="0" smtClean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4344" name="Rectangle 6"/>
          <p:cNvSpPr>
            <a:spLocks noChangeArrowheads="1"/>
          </p:cNvSpPr>
          <p:nvPr/>
        </p:nvSpPr>
        <p:spPr bwMode="auto">
          <a:xfrm>
            <a:off x="0" y="59436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C# Programming:</a:t>
            </a:r>
            <a:r>
              <a:rPr lang="en-US" sz="2000" b="1" dirty="0">
                <a:solidFill>
                  <a:schemeClr val="bg1"/>
                </a:solidFill>
              </a:rPr>
              <a:t> From Problem Analysis to Program Design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4th Edition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E2A407A-ED86-4066-8726-655C8789EDF1}" type="slidenum">
              <a:rPr lang="en-US" sz="1400" smtClean="0"/>
              <a:pPr eaLnBrk="1" hangingPunct="1"/>
              <a:t>10</a:t>
            </a:fld>
            <a:endParaRPr lang="en-US" sz="1400" dirty="0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Breakpoints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Markers placed in an application, indicating the program should halt execution when it reaches that point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Break mode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Examine expressions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Check intermediate results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Use Debug menu to set Breakpoint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F9 (shortcut)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Toggles 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84B53A2-7140-4027-A21E-2CBAEB50DC77}" type="slidenum">
              <a:rPr lang="en-US" sz="1400" smtClean="0"/>
              <a:pPr eaLnBrk="1" hangingPunct="1"/>
              <a:t>11</a:t>
            </a:fld>
            <a:endParaRPr lang="en-US" sz="1400" dirty="0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Breakpoints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eaLnBrk="1" hangingPunct="1"/>
            <a:r>
              <a:rPr lang="en-US" dirty="0" smtClean="0"/>
              <a:t>Red glyph placed on the breakpoint line </a:t>
            </a: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2724150" y="5867400"/>
            <a:ext cx="3628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12-4 </a:t>
            </a:r>
            <a:r>
              <a:rPr lang="en-US" b="1" dirty="0" smtClean="0"/>
              <a:t> </a:t>
            </a:r>
            <a:r>
              <a:rPr lang="en-US" dirty="0" smtClean="0"/>
              <a:t>Breakpoint </a:t>
            </a:r>
            <a:r>
              <a:rPr lang="en-US" dirty="0"/>
              <a:t>set</a:t>
            </a:r>
          </a:p>
        </p:txBody>
      </p:sp>
      <p:pic>
        <p:nvPicPr>
          <p:cNvPr id="24583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9338" y="2286000"/>
            <a:ext cx="4411662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782888" y="209550"/>
            <a:ext cx="3008312" cy="1162050"/>
          </a:xfrm>
        </p:spPr>
        <p:txBody>
          <a:bodyPr/>
          <a:lstStyle/>
          <a:p>
            <a:pPr eaLnBrk="1" hangingPunct="1"/>
            <a:r>
              <a:rPr lang="en-US" sz="4400" b="0" dirty="0" smtClean="0"/>
              <a:t>Break Mode</a:t>
            </a:r>
          </a:p>
        </p:txBody>
      </p:sp>
      <p:sp>
        <p:nvSpPr>
          <p:cNvPr id="25603" name="Content Placeholder 8"/>
          <p:cNvSpPr>
            <a:spLocks noGrp="1"/>
          </p:cNvSpPr>
          <p:nvPr>
            <p:ph idx="1"/>
          </p:nvPr>
        </p:nvSpPr>
        <p:spPr>
          <a:xfrm>
            <a:off x="304800" y="1371600"/>
            <a:ext cx="2438400" cy="4572000"/>
          </a:xfrm>
        </p:spPr>
        <p:txBody>
          <a:bodyPr/>
          <a:lstStyle/>
          <a:p>
            <a:r>
              <a:rPr lang="en-US" sz="2800" dirty="0" smtClean="0"/>
              <a:t>In Break mode, Debugger </a:t>
            </a:r>
            <a:r>
              <a:rPr lang="en-US" sz="2400" dirty="0" smtClean="0"/>
              <a:t>halts program on </a:t>
            </a:r>
            <a:r>
              <a:rPr lang="en-US" sz="2400" dirty="0"/>
              <a:t>the breakpoint line</a:t>
            </a:r>
          </a:p>
          <a:p>
            <a:r>
              <a:rPr lang="en-US" sz="2800" b="1" dirty="0" smtClean="0"/>
              <a:t>Locals</a:t>
            </a:r>
            <a:r>
              <a:rPr lang="en-US" sz="2800" dirty="0" smtClean="0"/>
              <a:t> window shows </a:t>
            </a:r>
            <a:r>
              <a:rPr lang="en-US" sz="2400" dirty="0" smtClean="0"/>
              <a:t>all variables and their values</a:t>
            </a:r>
          </a:p>
          <a:p>
            <a:endParaRPr lang="en-US" dirty="0" smtClean="0"/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C5C9435-93E6-4B8C-97DE-39476F553FFA}" type="slidenum">
              <a:rPr lang="en-US" sz="1400" smtClean="0"/>
              <a:pPr eaLnBrk="1" hangingPunct="1"/>
              <a:t>12</a:t>
            </a:fld>
            <a:endParaRPr lang="en-US" sz="1400" dirty="0" smtClean="0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2895600" y="5486400"/>
            <a:ext cx="58745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12-5 </a:t>
            </a:r>
            <a:r>
              <a:rPr lang="en-US" b="1" dirty="0" smtClean="0"/>
              <a:t> </a:t>
            </a:r>
            <a:r>
              <a:rPr lang="en-US" dirty="0" smtClean="0"/>
              <a:t>Locals </a:t>
            </a:r>
            <a:r>
              <a:rPr lang="en-US" dirty="0"/>
              <a:t>window at the breakpoint</a:t>
            </a:r>
          </a:p>
        </p:txBody>
      </p:sp>
      <p:pic>
        <p:nvPicPr>
          <p:cNvPr id="25607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600200"/>
            <a:ext cx="5710238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Callout 1"/>
          <p:cNvSpPr/>
          <p:nvPr/>
        </p:nvSpPr>
        <p:spPr>
          <a:xfrm>
            <a:off x="6019800" y="647700"/>
            <a:ext cx="2209800" cy="1905000"/>
          </a:xfrm>
          <a:prstGeom prst="wedgeEllipseCallout">
            <a:avLst>
              <a:gd name="adj1" fmla="val -41402"/>
              <a:gd name="adj2" fmla="val 66082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Chapter 5 TicketAppExample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29000" y="1752600"/>
            <a:ext cx="5270247" cy="3580059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80998" y="1981200"/>
            <a:ext cx="3124201" cy="4114800"/>
          </a:xfrm>
        </p:spPr>
        <p:txBody>
          <a:bodyPr/>
          <a:lstStyle/>
          <a:p>
            <a:r>
              <a:rPr lang="en-US" dirty="0" smtClean="0"/>
              <a:t>Selecting </a:t>
            </a:r>
            <a:r>
              <a:rPr lang="en-US" b="1" dirty="0" smtClean="0"/>
              <a:t>Continue</a:t>
            </a:r>
            <a:r>
              <a:rPr lang="en-US" dirty="0" smtClean="0"/>
              <a:t> or </a:t>
            </a:r>
            <a:r>
              <a:rPr lang="en-US" b="1" dirty="0" smtClean="0"/>
              <a:t>F5</a:t>
            </a:r>
            <a:r>
              <a:rPr lang="en-US" dirty="0" smtClean="0"/>
              <a:t> causes program to execute from halted line to next breakpoint (or end of Main( ), if no other breakpoints are set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F552A3-5620-4DFF-BA5E-C7064EE4B7C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405065" y="5329535"/>
            <a:ext cx="38339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</a:t>
            </a:r>
            <a:r>
              <a:rPr lang="en-US" b="1" dirty="0" smtClean="0"/>
              <a:t>12-6  </a:t>
            </a:r>
            <a:r>
              <a:rPr lang="en-US" dirty="0" smtClean="0"/>
              <a:t>Next </a:t>
            </a:r>
            <a:r>
              <a:rPr lang="en-US" dirty="0"/>
              <a:t>breakpoint</a:t>
            </a:r>
          </a:p>
        </p:txBody>
      </p:sp>
    </p:spTree>
    <p:extLst>
      <p:ext uri="{BB962C8B-B14F-4D97-AF65-F5344CB8AC3E}">
        <p14:creationId xmlns:p14="http://schemas.microsoft.com/office/powerpoint/2010/main" xmlns="" val="2214094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Stepping Through Code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04946" y="1676400"/>
            <a:ext cx="4881854" cy="3873859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62000" y="2105083"/>
            <a:ext cx="2743200" cy="4114800"/>
          </a:xfrm>
        </p:spPr>
        <p:txBody>
          <a:bodyPr/>
          <a:lstStyle/>
          <a:p>
            <a:r>
              <a:rPr lang="en-US" b="1" dirty="0"/>
              <a:t>Step Into</a:t>
            </a:r>
            <a:r>
              <a:rPr lang="en-US" dirty="0"/>
              <a:t> (</a:t>
            </a:r>
            <a:r>
              <a:rPr lang="en-US" b="1" dirty="0"/>
              <a:t>F11</a:t>
            </a:r>
            <a:r>
              <a:rPr lang="en-US" dirty="0"/>
              <a:t>)</a:t>
            </a:r>
          </a:p>
          <a:p>
            <a:r>
              <a:rPr lang="en-US" b="1" dirty="0"/>
              <a:t>Step Over</a:t>
            </a:r>
            <a:r>
              <a:rPr lang="en-US" dirty="0"/>
              <a:t> (</a:t>
            </a:r>
            <a:r>
              <a:rPr lang="en-US" b="1" dirty="0"/>
              <a:t>F10</a:t>
            </a:r>
            <a:r>
              <a:rPr lang="en-US" dirty="0"/>
              <a:t>)</a:t>
            </a:r>
          </a:p>
          <a:p>
            <a:r>
              <a:rPr lang="en-US" b="1" dirty="0"/>
              <a:t>Step Out </a:t>
            </a:r>
            <a:r>
              <a:rPr lang="en-US" dirty="0"/>
              <a:t>(</a:t>
            </a:r>
            <a:r>
              <a:rPr lang="en-US" b="1" dirty="0"/>
              <a:t>Shift+F11</a:t>
            </a:r>
            <a:r>
              <a:rPr lang="en-US" dirty="0"/>
              <a:t>)</a:t>
            </a:r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166BFF4-F4F9-4F81-AFC2-E9A26DE7C8A8}" type="slidenum">
              <a:rPr lang="en-US" sz="1400" smtClean="0"/>
              <a:pPr eaLnBrk="1" hangingPunct="1"/>
              <a:t>14</a:t>
            </a:fld>
            <a:endParaRPr lang="en-US" sz="1400" dirty="0" smtClean="0"/>
          </a:p>
        </p:txBody>
      </p:sp>
      <p:sp>
        <p:nvSpPr>
          <p:cNvPr id="26629" name="Rectangle 8"/>
          <p:cNvSpPr>
            <a:spLocks noChangeArrowheads="1"/>
          </p:cNvSpPr>
          <p:nvPr/>
        </p:nvSpPr>
        <p:spPr bwMode="auto">
          <a:xfrm>
            <a:off x="4258037" y="5562600"/>
            <a:ext cx="42763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12-7 </a:t>
            </a:r>
            <a:r>
              <a:rPr lang="en-US" b="1" dirty="0" smtClean="0"/>
              <a:t> </a:t>
            </a:r>
            <a:r>
              <a:rPr lang="en-US" dirty="0" smtClean="0"/>
              <a:t>Breakpoint </a:t>
            </a:r>
            <a:r>
              <a:rPr lang="en-US" dirty="0"/>
              <a:t>location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1008798-B698-4E9A-8878-D839CF732CC8}" type="slidenum">
              <a:rPr lang="en-US" sz="1400" smtClean="0"/>
              <a:pPr eaLnBrk="1" hangingPunct="1"/>
              <a:t>15</a:t>
            </a:fld>
            <a:endParaRPr lang="en-US" sz="1400" dirty="0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Stepping Through Code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620000" cy="4648200"/>
          </a:xfrm>
        </p:spPr>
        <p:txBody>
          <a:bodyPr/>
          <a:lstStyle/>
          <a:p>
            <a:pPr eaLnBrk="1" hangingPunct="1"/>
            <a:r>
              <a:rPr lang="en-US" b="1" dirty="0" smtClean="0"/>
              <a:t>Step Into</a:t>
            </a:r>
            <a:r>
              <a:rPr lang="en-US" dirty="0" smtClean="0"/>
              <a:t> (</a:t>
            </a:r>
            <a:r>
              <a:rPr lang="en-US" b="1" dirty="0" smtClean="0"/>
              <a:t>F11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smtClean="0"/>
              <a:t>Program halts at the first line of code inside the called method</a:t>
            </a:r>
          </a:p>
          <a:p>
            <a:pPr eaLnBrk="1" hangingPunct="1"/>
            <a:r>
              <a:rPr lang="en-US" b="1" dirty="0" smtClean="0"/>
              <a:t>Step Over</a:t>
            </a:r>
            <a:r>
              <a:rPr lang="en-US" dirty="0" smtClean="0"/>
              <a:t> (</a:t>
            </a:r>
            <a:r>
              <a:rPr lang="en-US" b="1" dirty="0" smtClean="0"/>
              <a:t>F10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smtClean="0"/>
              <a:t>Executes the entire method called before it halts</a:t>
            </a:r>
            <a:endParaRPr lang="en-US" b="1" dirty="0" smtClean="0"/>
          </a:p>
          <a:p>
            <a:pPr eaLnBrk="1" hangingPunct="1"/>
            <a:r>
              <a:rPr lang="en-US" b="1" dirty="0" smtClean="0"/>
              <a:t>Step Out</a:t>
            </a:r>
            <a:r>
              <a:rPr lang="en-US" dirty="0" smtClean="0"/>
              <a:t> (</a:t>
            </a:r>
            <a:r>
              <a:rPr lang="en-US" b="1" dirty="0" smtClean="0"/>
              <a:t>Shift+F11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smtClean="0"/>
              <a:t>Causes the rest of the program statements in the method to be executed, and then control returns to the method that made the call- at </a:t>
            </a:r>
            <a:r>
              <a:rPr lang="en-US" dirty="0"/>
              <a:t>that point, it halts the program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sz="2200" b="1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31DFDB7-66E4-406D-B8B0-337C03199DA5}" type="slidenum">
              <a:rPr lang="en-US" sz="1400" smtClean="0"/>
              <a:pPr eaLnBrk="1" hangingPunct="1"/>
              <a:t>16</a:t>
            </a:fld>
            <a:endParaRPr lang="en-US" sz="1400" dirty="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Watches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 eaLnBrk="1" hangingPunct="1"/>
            <a:r>
              <a:rPr lang="en-US" dirty="0" smtClean="0"/>
              <a:t>Can set </a:t>
            </a:r>
            <a:r>
              <a:rPr lang="en-US" b="1" dirty="0" smtClean="0"/>
              <a:t>Watch </a:t>
            </a:r>
            <a:r>
              <a:rPr lang="en-US" dirty="0" smtClean="0"/>
              <a:t>windows during debugging sessions</a:t>
            </a:r>
          </a:p>
          <a:p>
            <a:pPr eaLnBrk="1" hangingPunct="1"/>
            <a:r>
              <a:rPr lang="en-US" b="1" dirty="0" smtClean="0"/>
              <a:t>Watch </a:t>
            </a:r>
            <a:r>
              <a:rPr lang="en-US" dirty="0" smtClean="0"/>
              <a:t>window lets you type in one or more variables or expressions to observe while the program is running</a:t>
            </a:r>
          </a:p>
          <a:p>
            <a:pPr eaLnBrk="1" hangingPunct="1"/>
            <a:r>
              <a:rPr lang="en-US" b="1" dirty="0" smtClean="0"/>
              <a:t>Watch </a:t>
            </a:r>
            <a:r>
              <a:rPr lang="en-US" dirty="0" smtClean="0"/>
              <a:t>window differs from Locals window,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smtClean="0"/>
              <a:t>which shows all variables currently in scope</a:t>
            </a:r>
          </a:p>
          <a:p>
            <a:pPr eaLnBrk="1" hangingPunct="1"/>
            <a:r>
              <a:rPr lang="en-US" b="1" dirty="0" smtClean="0"/>
              <a:t>Quick Watch</a:t>
            </a:r>
            <a:r>
              <a:rPr lang="en-US" dirty="0" smtClean="0"/>
              <a:t> option on </a:t>
            </a:r>
            <a:r>
              <a:rPr lang="en-US" b="1" dirty="0" smtClean="0"/>
              <a:t>DEBUG</a:t>
            </a:r>
            <a:r>
              <a:rPr lang="en-US" dirty="0" smtClean="0"/>
              <a:t> menu lets you type a single variable or expression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746BE47-BEFA-4505-BD87-C5409CEC1844}" type="slidenum">
              <a:rPr lang="en-US" sz="1400" smtClean="0"/>
              <a:pPr eaLnBrk="1" hangingPunct="1"/>
              <a:t>17</a:t>
            </a:fld>
            <a:endParaRPr lang="en-US" sz="1400" dirty="0" smtClean="0"/>
          </a:p>
        </p:txBody>
      </p:sp>
      <p:sp>
        <p:nvSpPr>
          <p:cNvPr id="30724" name="Rectangle 6"/>
          <p:cNvSpPr>
            <a:spLocks noChangeArrowheads="1"/>
          </p:cNvSpPr>
          <p:nvPr/>
        </p:nvSpPr>
        <p:spPr bwMode="auto">
          <a:xfrm>
            <a:off x="1371600" y="5638800"/>
            <a:ext cx="44424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12-8 </a:t>
            </a:r>
            <a:r>
              <a:rPr lang="en-US" b="1" dirty="0" smtClean="0"/>
              <a:t> </a:t>
            </a:r>
            <a:r>
              <a:rPr lang="en-US" dirty="0" smtClean="0"/>
              <a:t>QuickWatch </a:t>
            </a:r>
            <a:r>
              <a:rPr lang="en-US" dirty="0"/>
              <a:t>window</a:t>
            </a:r>
          </a:p>
        </p:txBody>
      </p:sp>
      <p:sp>
        <p:nvSpPr>
          <p:cNvPr id="30725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Watches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833" y="990600"/>
            <a:ext cx="6161567" cy="4648200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7010400" y="1143000"/>
            <a:ext cx="1600200" cy="3657600"/>
          </a:xfrm>
          <a:prstGeom prst="wedgeEllipseCallout">
            <a:avLst>
              <a:gd name="adj1" fmla="val -71952"/>
              <a:gd name="adj2" fmla="val -1249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Hover mouse </a:t>
            </a:r>
            <a:r>
              <a:rPr lang="en-US" sz="2000" dirty="0">
                <a:solidFill>
                  <a:schemeClr val="tx1"/>
                </a:solidFill>
              </a:rPr>
              <a:t>over any variable while in break</a:t>
            </a:r>
          </a:p>
          <a:p>
            <a:r>
              <a:rPr lang="en-US" sz="2000" dirty="0">
                <a:solidFill>
                  <a:schemeClr val="tx1"/>
                </a:solidFill>
              </a:rPr>
              <a:t>mode to see its current </a:t>
            </a:r>
            <a:r>
              <a:rPr lang="en-US" sz="2000" dirty="0" smtClean="0">
                <a:solidFill>
                  <a:schemeClr val="tx1"/>
                </a:solidFill>
              </a:rPr>
              <a:t>value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en-US" dirty="0" smtClean="0"/>
              <a:t>Can </a:t>
            </a:r>
            <a:r>
              <a:rPr lang="en-US" dirty="0"/>
              <a:t>take several actions </a:t>
            </a:r>
            <a:r>
              <a:rPr lang="en-US" dirty="0" smtClean="0"/>
              <a:t>to keep </a:t>
            </a:r>
            <a:r>
              <a:rPr lang="en-US" dirty="0"/>
              <a:t>your program from </a:t>
            </a:r>
            <a:r>
              <a:rPr lang="en-US" dirty="0" smtClean="0"/>
              <a:t>crashing</a:t>
            </a:r>
          </a:p>
          <a:p>
            <a:pPr lvl="1"/>
            <a:r>
              <a:rPr lang="en-US" dirty="0" smtClean="0"/>
              <a:t>Prior to parsing, include </a:t>
            </a:r>
            <a:r>
              <a:rPr lang="en-US" dirty="0">
                <a:solidFill>
                  <a:schemeClr val="accent2"/>
                </a:solidFill>
              </a:rPr>
              <a:t>if</a:t>
            </a:r>
            <a:r>
              <a:rPr lang="en-US" dirty="0"/>
              <a:t> </a:t>
            </a:r>
            <a:r>
              <a:rPr lang="en-US" dirty="0" smtClean="0"/>
              <a:t>statements </a:t>
            </a:r>
            <a:r>
              <a:rPr lang="en-US" dirty="0"/>
              <a:t>that check values </a:t>
            </a:r>
            <a:r>
              <a:rPr lang="en-US" dirty="0" smtClean="0"/>
              <a:t>used as input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if</a:t>
            </a:r>
            <a:r>
              <a:rPr lang="en-US" sz="2400" dirty="0"/>
              <a:t> (</a:t>
            </a:r>
            <a:r>
              <a:rPr lang="en-US" sz="2400" dirty="0">
                <a:solidFill>
                  <a:schemeClr val="accent2"/>
                </a:solidFill>
              </a:rPr>
              <a:t>char</a:t>
            </a:r>
            <a:r>
              <a:rPr lang="en-US" sz="2400" dirty="0"/>
              <a:t>.IsNumber(aValue[0])) </a:t>
            </a:r>
            <a:r>
              <a:rPr lang="en-US" sz="2400" dirty="0">
                <a:solidFill>
                  <a:schemeClr val="accent1"/>
                </a:solidFill>
              </a:rPr>
              <a:t>// Tests the first </a:t>
            </a:r>
            <a:r>
              <a:rPr lang="en-US" sz="2400" dirty="0" smtClean="0">
                <a:solidFill>
                  <a:schemeClr val="accent1"/>
                </a:solidFill>
              </a:rPr>
              <a:t>character</a:t>
            </a:r>
          </a:p>
          <a:p>
            <a:pPr lvl="2"/>
            <a:r>
              <a:rPr lang="en-US" dirty="0" smtClean="0"/>
              <a:t>Use string’s Length property to </a:t>
            </a:r>
            <a:r>
              <a:rPr lang="en-US" dirty="0"/>
              <a:t>create a </a:t>
            </a:r>
            <a:r>
              <a:rPr lang="en-US" dirty="0" smtClean="0"/>
              <a:t>loop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chemeClr val="accent2"/>
                </a:solidFill>
              </a:rPr>
              <a:t>if</a:t>
            </a:r>
            <a:r>
              <a:rPr lang="en-US" sz="2000" dirty="0" smtClean="0"/>
              <a:t> </a:t>
            </a:r>
            <a:r>
              <a:rPr lang="en-US" dirty="0"/>
              <a:t>statement </a:t>
            </a:r>
            <a:r>
              <a:rPr lang="en-US" dirty="0" smtClean="0"/>
              <a:t>to </a:t>
            </a:r>
            <a:r>
              <a:rPr lang="en-US" dirty="0"/>
              <a:t>make sure </a:t>
            </a:r>
            <a:r>
              <a:rPr lang="en-US" dirty="0" smtClean="0"/>
              <a:t>divisors are </a:t>
            </a:r>
            <a:r>
              <a:rPr lang="en-US" dirty="0"/>
              <a:t>not </a:t>
            </a:r>
            <a:r>
              <a:rPr lang="en-US" dirty="0" smtClean="0"/>
              <a:t>zero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subscript or index values used with arrays to make sure they </a:t>
            </a:r>
            <a:r>
              <a:rPr lang="en-US" dirty="0" smtClean="0"/>
              <a:t>are valid and </a:t>
            </a:r>
            <a:r>
              <a:rPr lang="en-US" dirty="0"/>
              <a:t>nonnegative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F552A3-5620-4DFF-BA5E-C7064EE4B7C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4976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 </a:t>
            </a:r>
            <a:r>
              <a:rPr lang="en-US" dirty="0"/>
              <a:t>to </a:t>
            </a:r>
            <a:r>
              <a:rPr lang="en-US" dirty="0" smtClean="0"/>
              <a:t>Keep Program </a:t>
            </a:r>
            <a:r>
              <a:rPr lang="en-US" dirty="0"/>
              <a:t>from </a:t>
            </a:r>
            <a:r>
              <a:rPr lang="en-US" dirty="0" smtClean="0"/>
              <a:t>Crashing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 lvl="1"/>
            <a:r>
              <a:rPr lang="en-US" dirty="0" smtClean="0"/>
              <a:t>Test </a:t>
            </a:r>
            <a:r>
              <a:rPr lang="en-US" dirty="0"/>
              <a:t>subscript or index values used with arrays to make sure they </a:t>
            </a:r>
            <a:r>
              <a:rPr lang="en-US" dirty="0" smtClean="0"/>
              <a:t>are </a:t>
            </a:r>
            <a:r>
              <a:rPr lang="en-US" dirty="0"/>
              <a:t>one less than the dimensioned </a:t>
            </a:r>
            <a:r>
              <a:rPr lang="en-US" dirty="0" smtClean="0"/>
              <a:t>size</a:t>
            </a:r>
            <a:endParaRPr lang="en-US" dirty="0"/>
          </a:p>
          <a:p>
            <a:pPr lvl="1"/>
            <a:r>
              <a:rPr lang="en-US" dirty="0" smtClean="0"/>
              <a:t>With Windows</a:t>
            </a:r>
            <a:r>
              <a:rPr lang="en-US" dirty="0"/>
              <a:t> </a:t>
            </a:r>
            <a:r>
              <a:rPr lang="en-US" dirty="0" smtClean="0"/>
              <a:t>applications</a:t>
            </a:r>
            <a:r>
              <a:rPr lang="en-US" dirty="0"/>
              <a:t>, </a:t>
            </a:r>
            <a:r>
              <a:rPr lang="en-US" dirty="0" smtClean="0"/>
              <a:t>test input </a:t>
            </a:r>
            <a:r>
              <a:rPr lang="en-US" dirty="0"/>
              <a:t>controls, such as text boxes, for </a:t>
            </a:r>
            <a:r>
              <a:rPr lang="en-US" dirty="0" smtClean="0"/>
              <a:t>empty string</a:t>
            </a:r>
            <a:r>
              <a:rPr lang="en-US" sz="2000" dirty="0" smtClean="0"/>
              <a:t> </a:t>
            </a:r>
            <a:r>
              <a:rPr lang="en-US" dirty="0" smtClean="0"/>
              <a:t>input</a:t>
            </a:r>
          </a:p>
          <a:p>
            <a:pPr lvl="1"/>
            <a:r>
              <a:rPr lang="en-US" dirty="0"/>
              <a:t>When working with </a:t>
            </a:r>
            <a:r>
              <a:rPr lang="en-US" dirty="0" smtClean="0"/>
              <a:t>files, </a:t>
            </a:r>
            <a:r>
              <a:rPr lang="en-US" dirty="0"/>
              <a:t>make sure the file exists prior to attempting to retrieve </a:t>
            </a:r>
            <a:r>
              <a:rPr lang="en-US" dirty="0" smtClean="0"/>
              <a:t>values</a:t>
            </a:r>
          </a:p>
          <a:p>
            <a:pPr lvl="1"/>
            <a:r>
              <a:rPr lang="en-US" dirty="0" smtClean="0"/>
              <a:t>Test numeric values for valid ranges prior to using the number in arithmetic </a:t>
            </a:r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F552A3-5620-4DFF-BA5E-C7064EE4B7C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385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FBC7972-9C1A-4167-BFA1-FF5A36EF5DC7}" type="slidenum">
              <a:rPr lang="en-US" sz="1400" smtClean="0"/>
              <a:pPr eaLnBrk="1" hangingPunct="1"/>
              <a:t>2</a:t>
            </a:fld>
            <a:endParaRPr lang="en-US" sz="1400" dirty="0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Objectives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Learn about exceptions, including how they are thrown and caught</a:t>
            </a:r>
          </a:p>
          <a:p>
            <a:pPr eaLnBrk="1" hangingPunct="1"/>
            <a:r>
              <a:rPr lang="en-US" dirty="0" smtClean="0"/>
              <a:t>Gain an understanding of the different types of errors that are found in programs</a:t>
            </a:r>
          </a:p>
          <a:p>
            <a:pPr eaLnBrk="1" hangingPunct="1"/>
            <a:r>
              <a:rPr lang="en-US" dirty="0" smtClean="0"/>
              <a:t>Look at debugging methods available in Visual Studio</a:t>
            </a:r>
          </a:p>
          <a:p>
            <a:pPr eaLnBrk="1" hangingPunct="1"/>
            <a:r>
              <a:rPr lang="en-US" dirty="0" smtClean="0"/>
              <a:t>Discover how the Debugger can be used to find run-time errors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3907DF7-0C55-4379-B527-E94DB1961B11}" type="slidenum">
              <a:rPr lang="en-US" sz="1400" smtClean="0"/>
              <a:pPr eaLnBrk="1" hangingPunct="1"/>
              <a:t>20</a:t>
            </a:fld>
            <a:endParaRPr lang="en-US" sz="1400" dirty="0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Exceptions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dirty="0" smtClean="0"/>
              <a:t>Some circumstances are beyond programmer’s control 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dirty="0" smtClean="0"/>
              <a:t>You have assumed nothing unusual would occur 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dirty="0" smtClean="0"/>
              <a:t>Have probably experienced unhandled exceptions being thrown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dirty="0" smtClean="0"/>
              <a:t>While you browsed Web pages 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dirty="0" smtClean="0"/>
              <a:t>While you were developing applications using C# 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dirty="0" smtClean="0"/>
              <a:t>Unless provisions are made for handling exceptions, your program may crash or produce erroneous results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dirty="0" smtClean="0"/>
              <a:t>Unhandled exception</a:t>
            </a:r>
            <a:r>
              <a:rPr lang="en-US" sz="22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5669921-2037-4D50-92E7-8CA0748622B6}" type="slidenum">
              <a:rPr lang="en-US" sz="1400" smtClean="0"/>
              <a:pPr eaLnBrk="1" hangingPunct="1"/>
              <a:t>21</a:t>
            </a:fld>
            <a:endParaRPr lang="en-US" sz="1400" dirty="0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Exceptions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32773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495800"/>
          </a:xfrm>
        </p:spPr>
        <p:txBody>
          <a:bodyPr/>
          <a:lstStyle/>
          <a:p>
            <a:pPr eaLnBrk="1" hangingPunct="1"/>
            <a:r>
              <a:rPr lang="en-US" dirty="0" smtClean="0"/>
              <a:t>Dialog box asks you whether you want to have an error report sent to Microsoft</a:t>
            </a:r>
          </a:p>
        </p:txBody>
      </p:sp>
      <p:sp>
        <p:nvSpPr>
          <p:cNvPr id="32774" name="Rectangle 22"/>
          <p:cNvSpPr>
            <a:spLocks noChangeArrowheads="1"/>
          </p:cNvSpPr>
          <p:nvPr/>
        </p:nvSpPr>
        <p:spPr bwMode="auto">
          <a:xfrm>
            <a:off x="2057400" y="5867400"/>
            <a:ext cx="49368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12-9 </a:t>
            </a:r>
            <a:r>
              <a:rPr lang="en-US" b="1" dirty="0" smtClean="0"/>
              <a:t> </a:t>
            </a:r>
            <a:r>
              <a:rPr lang="en-US" dirty="0" smtClean="0"/>
              <a:t>Microsoft </a:t>
            </a:r>
            <a:r>
              <a:rPr lang="en-US" dirty="0"/>
              <a:t>error reporting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800" y="2556257"/>
            <a:ext cx="6934200" cy="33873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0" y="1143000"/>
            <a:ext cx="4358977" cy="4724400"/>
          </a:xfrm>
          <a:prstGeom prst="rect">
            <a:avLst/>
          </a:prstGeom>
        </p:spPr>
      </p:pic>
      <p:sp>
        <p:nvSpPr>
          <p:cNvPr id="3379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7AFB1F5-45A5-4AC3-A3A5-321F6EDFBA5B}" type="slidenum">
              <a:rPr lang="en-US" sz="1400" smtClean="0"/>
              <a:pPr eaLnBrk="1" hangingPunct="1"/>
              <a:t>22</a:t>
            </a:fld>
            <a:endParaRPr lang="en-US" sz="1400" dirty="0" smtClean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Exceptions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2057400" y="5867400"/>
            <a:ext cx="48666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12-10 </a:t>
            </a:r>
            <a:r>
              <a:rPr lang="en-US" b="1" dirty="0" smtClean="0"/>
              <a:t> </a:t>
            </a:r>
            <a:r>
              <a:rPr lang="en-US" dirty="0" smtClean="0"/>
              <a:t>Just-In-Time </a:t>
            </a:r>
            <a:r>
              <a:rPr lang="en-US" dirty="0"/>
              <a:t>Debugger</a:t>
            </a:r>
          </a:p>
        </p:txBody>
      </p:sp>
      <p:sp>
        <p:nvSpPr>
          <p:cNvPr id="33799" name="AutoShape 4"/>
          <p:cNvSpPr>
            <a:spLocks noChangeArrowheads="1"/>
          </p:cNvSpPr>
          <p:nvPr/>
        </p:nvSpPr>
        <p:spPr bwMode="auto">
          <a:xfrm>
            <a:off x="6934200" y="5334000"/>
            <a:ext cx="1066800" cy="838200"/>
          </a:xfrm>
          <a:prstGeom prst="wedgeEllipseCallout">
            <a:avLst>
              <a:gd name="adj1" fmla="val -200830"/>
              <a:gd name="adj2" fmla="val -20835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/>
              <a:t>Click No</a:t>
            </a:r>
          </a:p>
        </p:txBody>
      </p:sp>
      <p:sp>
        <p:nvSpPr>
          <p:cNvPr id="33800" name="AutoShape 3"/>
          <p:cNvSpPr>
            <a:spLocks noChangeArrowheads="1"/>
          </p:cNvSpPr>
          <p:nvPr/>
        </p:nvSpPr>
        <p:spPr bwMode="auto">
          <a:xfrm>
            <a:off x="381000" y="3352800"/>
            <a:ext cx="1905000" cy="2743200"/>
          </a:xfrm>
          <a:prstGeom prst="wedgeEllipseCallout">
            <a:avLst>
              <a:gd name="adj1" fmla="val 90165"/>
              <a:gd name="adj2" fmla="val 17188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/>
              <a:t>Normally you do not want to try to debug application while it is running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1424FF4-30B6-4F1D-A5A2-AFAF5B418E67}" type="slidenum">
              <a:rPr lang="en-US" sz="1400" smtClean="0"/>
              <a:pPr eaLnBrk="1" hangingPunct="1"/>
              <a:t>23</a:t>
            </a:fld>
            <a:endParaRPr lang="en-US" sz="1400" dirty="0" smtClean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Unhandled Exception </a:t>
            </a:r>
          </a:p>
        </p:txBody>
      </p:sp>
      <p:sp>
        <p:nvSpPr>
          <p:cNvPr id="34821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7772400" cy="1524000"/>
          </a:xfrm>
        </p:spPr>
        <p:txBody>
          <a:bodyPr/>
          <a:lstStyle/>
          <a:p>
            <a:pPr eaLnBrk="1" hangingPunct="1"/>
            <a:r>
              <a:rPr lang="en-US" dirty="0" smtClean="0"/>
              <a:t>Message displayed when you are creating </a:t>
            </a:r>
            <a:r>
              <a:rPr lang="en-US" u="sng" dirty="0" smtClean="0"/>
              <a:t>console application</a:t>
            </a:r>
            <a:r>
              <a:rPr lang="en-US" dirty="0" smtClean="0"/>
              <a:t> and unhandled exception occurs</a:t>
            </a:r>
          </a:p>
        </p:txBody>
      </p:sp>
      <p:sp>
        <p:nvSpPr>
          <p:cNvPr id="34822" name="Rectangle 14"/>
          <p:cNvSpPr>
            <a:spLocks noChangeArrowheads="1"/>
          </p:cNvSpPr>
          <p:nvPr/>
        </p:nvSpPr>
        <p:spPr bwMode="auto">
          <a:xfrm>
            <a:off x="685800" y="5334000"/>
            <a:ext cx="75888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12-11 </a:t>
            </a:r>
            <a:r>
              <a:rPr lang="en-US" b="1" dirty="0" smtClean="0"/>
              <a:t> </a:t>
            </a:r>
            <a:r>
              <a:rPr lang="en-US" dirty="0" smtClean="0"/>
              <a:t>Unhandled </a:t>
            </a:r>
            <a:r>
              <a:rPr lang="en-US" dirty="0"/>
              <a:t>exception in a console application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52600" y="2667000"/>
            <a:ext cx="5410200" cy="2719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B26C960-C764-46D2-AC40-B12B0FA3203D}" type="slidenum">
              <a:rPr lang="en-US" sz="1400" smtClean="0"/>
              <a:pPr eaLnBrk="1" hangingPunct="1"/>
              <a:t>24</a:t>
            </a:fld>
            <a:endParaRPr lang="en-US" sz="1400" dirty="0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Unhandled Exception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35845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43000"/>
            <a:ext cx="7772400" cy="2286000"/>
          </a:xfrm>
        </p:spPr>
        <p:txBody>
          <a:bodyPr/>
          <a:lstStyle/>
          <a:p>
            <a:pPr eaLnBrk="1" hangingPunct="1"/>
            <a:r>
              <a:rPr lang="en-US" dirty="0" smtClean="0"/>
              <a:t>Selecting </a:t>
            </a:r>
            <a:r>
              <a:rPr lang="en-US" b="1" dirty="0" smtClean="0"/>
              <a:t>Debug</a:t>
            </a:r>
            <a:r>
              <a:rPr lang="en-US" dirty="0" smtClean="0"/>
              <a:t>&gt;</a:t>
            </a:r>
            <a:r>
              <a:rPr lang="en-US" b="1" dirty="0" smtClean="0"/>
              <a:t>Start</a:t>
            </a:r>
            <a:r>
              <a:rPr lang="en-US" dirty="0" smtClean="0"/>
              <a:t>  to run application in Visual Studio</a:t>
            </a:r>
          </a:p>
          <a:p>
            <a:pPr eaLnBrk="1" hangingPunct="1"/>
            <a:r>
              <a:rPr lang="en-US" dirty="0" smtClean="0"/>
              <a:t>Yellow arrow marks the error (erroneous code highlighted) </a:t>
            </a:r>
          </a:p>
        </p:txBody>
      </p:sp>
      <p:sp>
        <p:nvSpPr>
          <p:cNvPr id="35846" name="Rectangle 12"/>
          <p:cNvSpPr>
            <a:spLocks noChangeArrowheads="1"/>
          </p:cNvSpPr>
          <p:nvPr/>
        </p:nvSpPr>
        <p:spPr bwMode="auto">
          <a:xfrm>
            <a:off x="584200" y="5715000"/>
            <a:ext cx="78911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</a:t>
            </a:r>
            <a:r>
              <a:rPr lang="en-US" b="1" dirty="0" smtClean="0"/>
              <a:t>12-12  </a:t>
            </a:r>
            <a:r>
              <a:rPr lang="en-US" dirty="0" smtClean="0"/>
              <a:t>Unhandled </a:t>
            </a:r>
            <a:r>
              <a:rPr lang="en-US" dirty="0"/>
              <a:t>exception thrown – dividing by zero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1947" y="3048000"/>
            <a:ext cx="6989053" cy="266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7E7E6AD-D626-406B-A492-4C7BEBC7D0D7}" type="slidenum">
              <a:rPr lang="en-US" sz="1400" smtClean="0"/>
              <a:pPr eaLnBrk="1" hangingPunct="1"/>
              <a:t>25</a:t>
            </a:fld>
            <a:endParaRPr lang="en-US" sz="1400" dirty="0" smtClean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Raising an Exception 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/>
            <a:r>
              <a:rPr lang="en-US" dirty="0" smtClean="0"/>
              <a:t>Error encountered – no recovery </a:t>
            </a:r>
          </a:p>
          <a:p>
            <a:pPr lvl="1" eaLnBrk="1" hangingPunct="1"/>
            <a:r>
              <a:rPr lang="en-US" dirty="0" smtClean="0"/>
              <a:t>Raise or throw an exception </a:t>
            </a:r>
          </a:p>
          <a:p>
            <a:pPr lvl="1" eaLnBrk="1" hangingPunct="1"/>
            <a:r>
              <a:rPr lang="en-US" dirty="0" smtClean="0"/>
              <a:t>Execution halts in the current method and the Common Language Runtime (CLR) attempts to locate an exception handler </a:t>
            </a:r>
          </a:p>
          <a:p>
            <a:pPr eaLnBrk="1" hangingPunct="1"/>
            <a:r>
              <a:rPr lang="en-US" dirty="0" smtClean="0"/>
              <a:t>Exception handler</a:t>
            </a:r>
            <a:r>
              <a:rPr lang="en-US" dirty="0" smtClean="0">
                <a:cs typeface="Times New Roman" pitchFamily="18" charset="0"/>
              </a:rPr>
              <a:t>: </a:t>
            </a:r>
            <a:r>
              <a:rPr lang="en-US" dirty="0" smtClean="0"/>
              <a:t>block of code to be executed when a certain type of error occurs </a:t>
            </a:r>
          </a:p>
          <a:p>
            <a:pPr lvl="1" eaLnBrk="1" hangingPunct="1"/>
            <a:r>
              <a:rPr lang="en-US" dirty="0" smtClean="0"/>
              <a:t>If no exception handler is found in current method, exception is thrown back to the calling method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CE09466-EC96-486E-82B5-241069DB3AB2}" type="slidenum">
              <a:rPr lang="en-US" sz="1400" smtClean="0"/>
              <a:pPr eaLnBrk="1" hangingPunct="1"/>
              <a:t>26</a:t>
            </a:fld>
            <a:endParaRPr lang="en-US" sz="1400" dirty="0" smtClean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Bugs, Errors, and Exceptions</a:t>
            </a:r>
          </a:p>
        </p:txBody>
      </p:sp>
      <p:sp>
        <p:nvSpPr>
          <p:cNvPr id="3789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Bugs differ from exceptions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Bugs</a:t>
            </a:r>
            <a:r>
              <a:rPr lang="en-US" dirty="0" smtClean="0">
                <a:cs typeface="Times New Roman" pitchFamily="18" charset="0"/>
              </a:rPr>
              <a:t>, also called </a:t>
            </a:r>
            <a:r>
              <a:rPr lang="en-US" dirty="0" smtClean="0"/>
              <a:t>"programmer mistakes," should be caught and fixed before application released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Errors</a:t>
            </a:r>
            <a:r>
              <a:rPr lang="en-US" dirty="0" smtClean="0">
                <a:cs typeface="Times New Roman" pitchFamily="18" charset="0"/>
              </a:rPr>
              <a:t> can be created </a:t>
            </a:r>
            <a:r>
              <a:rPr lang="en-US" dirty="0" smtClean="0"/>
              <a:t>because of user actions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Example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Entering wrong type of data produces unhandled exception when ParseInt( ) called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Details button in Visual Studio lists a stack trace of methods with the method that raised the exception listed first</a:t>
            </a:r>
          </a:p>
        </p:txBody>
      </p:sp>
      <p:sp>
        <p:nvSpPr>
          <p:cNvPr id="37894" name="Rectangle 4"/>
          <p:cNvSpPr>
            <a:spLocks noChangeArrowheads="1"/>
          </p:cNvSpPr>
          <p:nvPr/>
        </p:nvSpPr>
        <p:spPr bwMode="auto">
          <a:xfrm>
            <a:off x="0" y="0"/>
            <a:ext cx="2508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000" dirty="0">
                <a:cs typeface="Times New Roman" pitchFamily="18" charset="0"/>
              </a:rPr>
              <a:t> </a:t>
            </a:r>
            <a:r>
              <a:rPr lang="en-US" sz="1100" dirty="0"/>
              <a:t> </a:t>
            </a:r>
            <a:endParaRPr lang="en-US" dirty="0"/>
          </a:p>
        </p:txBody>
      </p:sp>
      <p:sp>
        <p:nvSpPr>
          <p:cNvPr id="37895" name="Rectangle 5"/>
          <p:cNvSpPr>
            <a:spLocks noChangeArrowheads="1"/>
          </p:cNvSpPr>
          <p:nvPr/>
        </p:nvSpPr>
        <p:spPr bwMode="auto">
          <a:xfrm>
            <a:off x="0" y="0"/>
            <a:ext cx="2508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000" dirty="0">
                <a:cs typeface="Times New Roman" pitchFamily="18" charset="0"/>
              </a:rPr>
              <a:t> </a:t>
            </a:r>
            <a:r>
              <a:rPr lang="en-US" sz="1100" dirty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15580" y="1752600"/>
            <a:ext cx="5499620" cy="3962400"/>
          </a:xfrm>
          <a:prstGeom prst="rect">
            <a:avLst/>
          </a:prstGeom>
        </p:spPr>
      </p:pic>
      <p:sp>
        <p:nvSpPr>
          <p:cNvPr id="3891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891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2463853-7A8F-40B2-B8B8-BEAD92F5E90C}" type="slidenum">
              <a:rPr lang="en-US" sz="1400" smtClean="0"/>
              <a:pPr eaLnBrk="1" hangingPunct="1"/>
              <a:t>27</a:t>
            </a:fld>
            <a:endParaRPr lang="en-US" sz="1400" dirty="0" smtClean="0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Bugs, Errors, and Exceptions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38918" name="AutoShape 17"/>
          <p:cNvSpPr>
            <a:spLocks noChangeArrowheads="1"/>
          </p:cNvSpPr>
          <p:nvPr/>
        </p:nvSpPr>
        <p:spPr bwMode="auto">
          <a:xfrm>
            <a:off x="609600" y="4038600"/>
            <a:ext cx="1066800" cy="762000"/>
          </a:xfrm>
          <a:prstGeom prst="wedgeEllipseCallout">
            <a:avLst>
              <a:gd name="adj1" fmla="val 63986"/>
              <a:gd name="adj2" fmla="val 9375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/>
              <a:t>Stack trace</a:t>
            </a:r>
          </a:p>
        </p:txBody>
      </p:sp>
      <p:sp>
        <p:nvSpPr>
          <p:cNvPr id="38919" name="Oval 16"/>
          <p:cNvSpPr>
            <a:spLocks noChangeArrowheads="1"/>
          </p:cNvSpPr>
          <p:nvPr/>
        </p:nvSpPr>
        <p:spPr bwMode="auto">
          <a:xfrm>
            <a:off x="1828800" y="3048000"/>
            <a:ext cx="1600200" cy="685800"/>
          </a:xfrm>
          <a:prstGeom prst="ellipse">
            <a:avLst/>
          </a:prstGeom>
          <a:noFill/>
          <a:ln w="762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8920" name="Rectangle 20"/>
          <p:cNvSpPr>
            <a:spLocks noChangeArrowheads="1"/>
          </p:cNvSpPr>
          <p:nvPr/>
        </p:nvSpPr>
        <p:spPr bwMode="auto">
          <a:xfrm>
            <a:off x="304800" y="5715000"/>
            <a:ext cx="84698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12-13 </a:t>
            </a:r>
            <a:r>
              <a:rPr lang="en-US" b="1" dirty="0" smtClean="0"/>
              <a:t> </a:t>
            </a:r>
            <a:r>
              <a:rPr lang="en-US" dirty="0" smtClean="0"/>
              <a:t>Unhandled </a:t>
            </a:r>
            <a:r>
              <a:rPr lang="en-US" dirty="0"/>
              <a:t>exception raised by incorrect input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DFB430B-0695-4671-BEA3-63951AEA0AAC}" type="slidenum">
              <a:rPr lang="en-US" sz="1400" smtClean="0"/>
              <a:pPr eaLnBrk="1" hangingPunct="1"/>
              <a:t>28</a:t>
            </a:fld>
            <a:endParaRPr lang="en-US" sz="1400" dirty="0" smtClean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Exception-Handling Techniques</a:t>
            </a:r>
          </a:p>
        </p:txBody>
      </p:sp>
      <p:sp>
        <p:nvSpPr>
          <p:cNvPr id="39941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419600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dirty="0" smtClean="0"/>
              <a:t>If event creates a problem frequently, best to use conditional expressions to catch and fix problem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dirty="0" smtClean="0"/>
              <a:t>Execution is slowed down when CLR has to halt a method and find an appropriate event handler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 smtClean="0"/>
              <a:t>Exception-handling techniques are for serious errors that occur infrequently 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 smtClean="0"/>
              <a:t>Exceptions classes integrated within the FCL 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dirty="0" smtClean="0"/>
              <a:t>Used with the</a:t>
            </a:r>
            <a:r>
              <a:rPr lang="en-US" dirty="0" smtClean="0">
                <a:solidFill>
                  <a:schemeClr val="accent2"/>
                </a:solidFill>
              </a:rPr>
              <a:t> try</a:t>
            </a:r>
            <a:r>
              <a:rPr lang="en-US" dirty="0" smtClean="0"/>
              <a:t>…</a:t>
            </a:r>
            <a:r>
              <a:rPr lang="en-US" dirty="0" smtClean="0">
                <a:solidFill>
                  <a:schemeClr val="accent2"/>
                </a:solidFill>
              </a:rPr>
              <a:t>catch</a:t>
            </a:r>
            <a:r>
              <a:rPr lang="en-US" dirty="0" smtClean="0"/>
              <a:t>…</a:t>
            </a:r>
            <a:r>
              <a:rPr lang="en-US" dirty="0" smtClean="0">
                <a:solidFill>
                  <a:schemeClr val="accent2"/>
                </a:solidFill>
              </a:rPr>
              <a:t>finally</a:t>
            </a:r>
            <a:r>
              <a:rPr lang="en-US" dirty="0" smtClean="0"/>
              <a:t> program constructs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C009089-2FF4-4DE7-9955-97926AFF5592}" type="slidenum">
              <a:rPr lang="en-US" sz="1400" smtClean="0"/>
              <a:pPr eaLnBrk="1" hangingPunct="1"/>
              <a:t>29</a:t>
            </a:fld>
            <a:endParaRPr lang="en-US" sz="1400" dirty="0" smtClean="0"/>
          </a:p>
        </p:txBody>
      </p:sp>
      <p:sp>
        <p:nvSpPr>
          <p:cNvPr id="40964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Try…Catch…Finally Blocks</a:t>
            </a:r>
          </a:p>
        </p:txBody>
      </p:sp>
      <p:sp>
        <p:nvSpPr>
          <p:cNvPr id="40965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dirty="0" smtClean="0"/>
              <a:t>Code that may create a problem is placed in the </a:t>
            </a:r>
            <a:r>
              <a:rPr lang="en-US" dirty="0" smtClean="0">
                <a:solidFill>
                  <a:schemeClr val="accent2"/>
                </a:solidFill>
              </a:rPr>
              <a:t>try</a:t>
            </a:r>
            <a:r>
              <a:rPr lang="en-US" dirty="0" smtClean="0"/>
              <a:t> block </a:t>
            </a:r>
          </a:p>
          <a:p>
            <a:pPr eaLnBrk="1" hangingPunct="1">
              <a:spcBef>
                <a:spcPct val="80000"/>
              </a:spcBef>
            </a:pPr>
            <a:r>
              <a:rPr lang="en-US" dirty="0" smtClean="0"/>
              <a:t>Code to deal with the problem (the exception handler) is placed in </a:t>
            </a:r>
            <a:r>
              <a:rPr lang="en-US" dirty="0" smtClean="0">
                <a:solidFill>
                  <a:schemeClr val="accent2"/>
                </a:solidFill>
              </a:rPr>
              <a:t>catch</a:t>
            </a:r>
            <a:r>
              <a:rPr lang="en-US" dirty="0" smtClean="0"/>
              <a:t> blocks 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dirty="0" smtClean="0">
                <a:solidFill>
                  <a:schemeClr val="accent2"/>
                </a:solidFill>
              </a:rPr>
              <a:t>catch</a:t>
            </a:r>
            <a:r>
              <a:rPr lang="en-US" dirty="0" smtClean="0"/>
              <a:t> clause</a:t>
            </a:r>
          </a:p>
          <a:p>
            <a:pPr eaLnBrk="1" hangingPunct="1">
              <a:spcBef>
                <a:spcPct val="80000"/>
              </a:spcBef>
            </a:pPr>
            <a:r>
              <a:rPr lang="en-US" dirty="0" smtClean="0"/>
              <a:t>Code to be executed whether an exception is thrown or not is placed in the </a:t>
            </a:r>
            <a:r>
              <a:rPr lang="en-US" dirty="0" smtClean="0">
                <a:solidFill>
                  <a:schemeClr val="accent2"/>
                </a:solidFill>
              </a:rPr>
              <a:t>finally</a:t>
            </a:r>
            <a:r>
              <a:rPr lang="en-US" dirty="0" smtClean="0"/>
              <a:t> block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BF4CEEF-2921-4C72-822D-FE3227B81D8F}" type="slidenum">
              <a:rPr lang="en-US" sz="1400" smtClean="0"/>
              <a:pPr eaLnBrk="1" hangingPunct="1"/>
              <a:t>3</a:t>
            </a:fld>
            <a:endParaRPr lang="en-US" sz="1400" dirty="0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Objectives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Become aware of and use exception-handling techniques to include try…catch…finally clauses</a:t>
            </a:r>
          </a:p>
          <a:p>
            <a:pPr eaLnBrk="1" hangingPunct="1"/>
            <a:r>
              <a:rPr lang="en-US" dirty="0" smtClean="0"/>
              <a:t>Explore the many exception classes and learn how to write and order multiple catch clauses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198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83ABDDD-6B77-49CA-A6B2-8BFEE22C9DCE}" type="slidenum">
              <a:rPr lang="en-US" sz="1400" smtClean="0"/>
              <a:pPr eaLnBrk="1" hangingPunct="1"/>
              <a:t>30</a:t>
            </a:fld>
            <a:endParaRPr lang="en-US" sz="1400" dirty="0" smtClean="0"/>
          </a:p>
        </p:txBody>
      </p:sp>
      <p:sp>
        <p:nvSpPr>
          <p:cNvPr id="41988" name="Rectangle 9"/>
          <p:cNvSpPr>
            <a:spLocks noChangeArrowheads="1"/>
          </p:cNvSpPr>
          <p:nvPr/>
        </p:nvSpPr>
        <p:spPr bwMode="auto">
          <a:xfrm>
            <a:off x="1066800" y="457200"/>
            <a:ext cx="6858000" cy="540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8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0000FF"/>
                </a:solidFill>
              </a:rPr>
              <a:t>try</a:t>
            </a:r>
          </a:p>
          <a:p>
            <a:pPr>
              <a:lnSpc>
                <a:spcPct val="88000"/>
              </a:lnSpc>
              <a:spcBef>
                <a:spcPct val="50000"/>
              </a:spcBef>
            </a:pPr>
            <a:r>
              <a:rPr lang="en-US" sz="2000" dirty="0"/>
              <a:t>{</a:t>
            </a:r>
          </a:p>
          <a:p>
            <a:pPr>
              <a:lnSpc>
                <a:spcPct val="88000"/>
              </a:lnSpc>
              <a:spcBef>
                <a:spcPct val="50000"/>
              </a:spcBef>
            </a:pPr>
            <a:r>
              <a:rPr lang="en-US" sz="2000" dirty="0"/>
              <a:t>     </a:t>
            </a:r>
            <a:r>
              <a:rPr lang="en-US" sz="2000" dirty="0">
                <a:solidFill>
                  <a:srgbClr val="339966"/>
                </a:solidFill>
              </a:rPr>
              <a:t>// Statements </a:t>
            </a:r>
          </a:p>
          <a:p>
            <a:pPr>
              <a:lnSpc>
                <a:spcPct val="88000"/>
              </a:lnSpc>
              <a:spcBef>
                <a:spcPct val="50000"/>
              </a:spcBef>
            </a:pPr>
            <a:r>
              <a:rPr lang="en-US" sz="2000" dirty="0"/>
              <a:t>}</a:t>
            </a:r>
          </a:p>
          <a:p>
            <a:pPr>
              <a:lnSpc>
                <a:spcPct val="88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0000FF"/>
                </a:solidFill>
              </a:rPr>
              <a:t>catch</a:t>
            </a:r>
            <a:r>
              <a:rPr lang="en-US" sz="2000" dirty="0"/>
              <a:t> [ (ExceptionClassName exceptionIdentifier) ]</a:t>
            </a:r>
          </a:p>
          <a:p>
            <a:pPr>
              <a:lnSpc>
                <a:spcPct val="88000"/>
              </a:lnSpc>
              <a:spcBef>
                <a:spcPct val="50000"/>
              </a:spcBef>
            </a:pPr>
            <a:r>
              <a:rPr lang="en-US" sz="2000" dirty="0"/>
              <a:t>{</a:t>
            </a:r>
          </a:p>
          <a:p>
            <a:pPr>
              <a:lnSpc>
                <a:spcPct val="88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339966"/>
                </a:solidFill>
              </a:rPr>
              <a:t>     // Exception handler statements </a:t>
            </a:r>
          </a:p>
          <a:p>
            <a:pPr>
              <a:lnSpc>
                <a:spcPct val="88000"/>
              </a:lnSpc>
              <a:spcBef>
                <a:spcPct val="50000"/>
              </a:spcBef>
            </a:pPr>
            <a:r>
              <a:rPr lang="en-US" sz="2000" dirty="0"/>
              <a:t>}</a:t>
            </a:r>
          </a:p>
          <a:p>
            <a:pPr>
              <a:lnSpc>
                <a:spcPct val="88000"/>
              </a:lnSpc>
              <a:spcBef>
                <a:spcPct val="50000"/>
              </a:spcBef>
            </a:pPr>
            <a:r>
              <a:rPr lang="en-US" sz="2000" dirty="0"/>
              <a:t>:    </a:t>
            </a:r>
            <a:r>
              <a:rPr lang="en-US" sz="2000" dirty="0">
                <a:solidFill>
                  <a:srgbClr val="339966"/>
                </a:solidFill>
              </a:rPr>
              <a:t>// [additional catch clauses]</a:t>
            </a:r>
            <a:endParaRPr lang="en-US" sz="2000" dirty="0"/>
          </a:p>
          <a:p>
            <a:pPr>
              <a:lnSpc>
                <a:spcPct val="88000"/>
              </a:lnSpc>
              <a:spcBef>
                <a:spcPct val="50000"/>
              </a:spcBef>
            </a:pPr>
            <a:r>
              <a:rPr lang="en-US" sz="2000" dirty="0"/>
              <a:t>[ </a:t>
            </a:r>
            <a:r>
              <a:rPr lang="en-US" sz="2000" dirty="0">
                <a:solidFill>
                  <a:srgbClr val="0000FF"/>
                </a:solidFill>
              </a:rPr>
              <a:t>finally</a:t>
            </a:r>
            <a:endParaRPr lang="en-US" sz="2000" dirty="0"/>
          </a:p>
          <a:p>
            <a:pPr>
              <a:lnSpc>
                <a:spcPct val="88000"/>
              </a:lnSpc>
              <a:spcBef>
                <a:spcPct val="50000"/>
              </a:spcBef>
            </a:pPr>
            <a:r>
              <a:rPr lang="en-US" sz="2000" dirty="0"/>
              <a:t>{</a:t>
            </a:r>
          </a:p>
          <a:p>
            <a:pPr>
              <a:lnSpc>
                <a:spcPct val="88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339966"/>
                </a:solidFill>
              </a:rPr>
              <a:t>    // Statements</a:t>
            </a:r>
          </a:p>
          <a:p>
            <a:pPr>
              <a:lnSpc>
                <a:spcPct val="88000"/>
              </a:lnSpc>
              <a:spcBef>
                <a:spcPct val="50000"/>
              </a:spcBef>
            </a:pPr>
            <a:r>
              <a:rPr lang="en-US" sz="2000" dirty="0"/>
              <a:t>} ]</a:t>
            </a:r>
          </a:p>
        </p:txBody>
      </p:sp>
      <p:sp>
        <p:nvSpPr>
          <p:cNvPr id="41989" name="AutoShape 10"/>
          <p:cNvSpPr>
            <a:spLocks noChangeArrowheads="1"/>
          </p:cNvSpPr>
          <p:nvPr/>
        </p:nvSpPr>
        <p:spPr bwMode="auto">
          <a:xfrm>
            <a:off x="5410200" y="762000"/>
            <a:ext cx="3200400" cy="1447800"/>
          </a:xfrm>
          <a:prstGeom prst="wedgeEllipseCallout">
            <a:avLst>
              <a:gd name="adj1" fmla="val -158236"/>
              <a:gd name="adj2" fmla="val 46602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Notice square brackets indicate optional entry</a:t>
            </a:r>
          </a:p>
        </p:txBody>
      </p:sp>
      <p:sp>
        <p:nvSpPr>
          <p:cNvPr id="41990" name="AutoShape 11"/>
          <p:cNvSpPr>
            <a:spLocks noChangeArrowheads="1"/>
          </p:cNvSpPr>
          <p:nvPr/>
        </p:nvSpPr>
        <p:spPr bwMode="auto">
          <a:xfrm>
            <a:off x="5334000" y="2971800"/>
            <a:ext cx="2438400" cy="1219200"/>
          </a:xfrm>
          <a:prstGeom prst="wedgeEllipseCallout">
            <a:avLst>
              <a:gd name="adj1" fmla="val -90366"/>
              <a:gd name="adj2" fmla="val 30556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/>
              <a:t>One catch clause required</a:t>
            </a:r>
          </a:p>
        </p:txBody>
      </p:sp>
      <p:sp>
        <p:nvSpPr>
          <p:cNvPr id="41991" name="AutoShape 12"/>
          <p:cNvSpPr>
            <a:spLocks noChangeArrowheads="1"/>
          </p:cNvSpPr>
          <p:nvPr/>
        </p:nvSpPr>
        <p:spPr bwMode="auto">
          <a:xfrm>
            <a:off x="3352800" y="4343400"/>
            <a:ext cx="2209800" cy="914400"/>
          </a:xfrm>
          <a:prstGeom prst="wedgeEllipseCallout">
            <a:avLst>
              <a:gd name="adj1" fmla="val -113074"/>
              <a:gd name="adj2" fmla="val -31769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/>
              <a:t>finally clause optional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F9D2E96-7D50-4F36-83DA-10D79853D864}" type="slidenum">
              <a:rPr lang="en-US" sz="1400" smtClean="0"/>
              <a:pPr eaLnBrk="1" hangingPunct="1"/>
              <a:t>31</a:t>
            </a:fld>
            <a:endParaRPr lang="en-US" sz="1400" dirty="0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Try…Catch…Finally Blocks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Generic </a:t>
            </a:r>
            <a:r>
              <a:rPr lang="en-US" dirty="0" smtClean="0">
                <a:solidFill>
                  <a:schemeClr val="accent2"/>
                </a:solidFill>
              </a:rPr>
              <a:t>catch</a:t>
            </a:r>
            <a:r>
              <a:rPr lang="en-US" dirty="0" smtClean="0"/>
              <a:t> clause</a:t>
            </a:r>
          </a:p>
          <a:p>
            <a:pPr lvl="1" eaLnBrk="1" hangingPunct="1"/>
            <a:r>
              <a:rPr lang="en-US" dirty="0" smtClean="0"/>
              <a:t>Omit argument list with the </a:t>
            </a:r>
            <a:r>
              <a:rPr lang="en-US" dirty="0" smtClean="0">
                <a:solidFill>
                  <a:schemeClr val="accent2"/>
                </a:solidFill>
              </a:rPr>
              <a:t>catch</a:t>
            </a:r>
          </a:p>
          <a:p>
            <a:pPr lvl="1" eaLnBrk="1" hangingPunct="1"/>
            <a:r>
              <a:rPr lang="en-US" dirty="0" smtClean="0"/>
              <a:t>Any exception thrown is handled by executing code within that </a:t>
            </a:r>
            <a:r>
              <a:rPr lang="en-US" dirty="0" smtClean="0">
                <a:solidFill>
                  <a:schemeClr val="accent2"/>
                </a:solidFill>
              </a:rPr>
              <a:t>catch</a:t>
            </a:r>
            <a:r>
              <a:rPr lang="en-US" dirty="0" smtClean="0"/>
              <a:t> block </a:t>
            </a:r>
          </a:p>
          <a:p>
            <a:pPr eaLnBrk="1" hangingPunct="1"/>
            <a:r>
              <a:rPr lang="en-US" dirty="0" smtClean="0"/>
              <a:t>Control is never returned into the </a:t>
            </a:r>
            <a:r>
              <a:rPr lang="en-US" dirty="0" smtClean="0">
                <a:solidFill>
                  <a:schemeClr val="accent2"/>
                </a:solidFill>
              </a:rPr>
              <a:t>try</a:t>
            </a:r>
            <a:r>
              <a:rPr lang="en-US" dirty="0" smtClean="0"/>
              <a:t> block after an exception is thrown </a:t>
            </a:r>
          </a:p>
          <a:p>
            <a:pPr eaLnBrk="1" hangingPunct="1"/>
            <a:r>
              <a:rPr lang="en-US" dirty="0" smtClean="0"/>
              <a:t>Using a </a:t>
            </a:r>
            <a:r>
              <a:rPr lang="en-US" dirty="0" smtClean="0">
                <a:solidFill>
                  <a:schemeClr val="accent2"/>
                </a:solidFill>
              </a:rPr>
              <a:t>try</a:t>
            </a:r>
            <a:r>
              <a:rPr lang="en-US" dirty="0" smtClean="0"/>
              <a:t>…</a:t>
            </a:r>
            <a:r>
              <a:rPr lang="en-US" dirty="0" smtClean="0">
                <a:solidFill>
                  <a:schemeClr val="accent2"/>
                </a:solidFill>
              </a:rPr>
              <a:t>catch</a:t>
            </a:r>
            <a:r>
              <a:rPr lang="en-US" dirty="0" smtClean="0"/>
              <a:t> block can keep the program from terminating abnormally </a:t>
            </a:r>
          </a:p>
        </p:txBody>
      </p:sp>
      <p:sp>
        <p:nvSpPr>
          <p:cNvPr id="2" name="Rectangle 1"/>
          <p:cNvSpPr/>
          <p:nvPr/>
        </p:nvSpPr>
        <p:spPr>
          <a:xfrm>
            <a:off x="4114800" y="5715000"/>
            <a:ext cx="42672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Review ExceptionApp Example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403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4DE0D22-EC4C-462C-8DBD-3B9D0789B406}" type="slidenum">
              <a:rPr lang="en-US" sz="1400" smtClean="0"/>
              <a:pPr eaLnBrk="1" hangingPunct="1"/>
              <a:t>32</a:t>
            </a:fld>
            <a:endParaRPr lang="en-US" sz="1400" dirty="0" smtClean="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Use of Generic Catch Clause</a:t>
            </a:r>
          </a:p>
        </p:txBody>
      </p:sp>
      <p:sp>
        <p:nvSpPr>
          <p:cNvPr id="44038" name="Rectangle 14"/>
          <p:cNvSpPr>
            <a:spLocks noChangeArrowheads="1"/>
          </p:cNvSpPr>
          <p:nvPr/>
        </p:nvSpPr>
        <p:spPr bwMode="auto">
          <a:xfrm>
            <a:off x="990600" y="5715000"/>
            <a:ext cx="71954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12-14 </a:t>
            </a:r>
            <a:r>
              <a:rPr lang="en-US" b="1" dirty="0" smtClean="0"/>
              <a:t> </a:t>
            </a:r>
            <a:r>
              <a:rPr lang="en-US" dirty="0" smtClean="0"/>
              <a:t>Generic </a:t>
            </a:r>
            <a:r>
              <a:rPr lang="en-US" dirty="0"/>
              <a:t>catch block handles the exception</a:t>
            </a:r>
          </a:p>
        </p:txBody>
      </p:sp>
      <p:sp>
        <p:nvSpPr>
          <p:cNvPr id="44039" name="AutoShape 9"/>
          <p:cNvSpPr>
            <a:spLocks noChangeArrowheads="1"/>
          </p:cNvSpPr>
          <p:nvPr/>
        </p:nvSpPr>
        <p:spPr bwMode="auto">
          <a:xfrm>
            <a:off x="4495800" y="1600200"/>
            <a:ext cx="4038600" cy="914400"/>
          </a:xfrm>
          <a:prstGeom prst="wedgeEllipseCallout">
            <a:avLst>
              <a:gd name="adj1" fmla="val -37171"/>
              <a:gd name="adj2" fmla="val 67776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Example </a:t>
            </a:r>
            <a:r>
              <a:rPr lang="en-US" sz="2000" dirty="0" smtClean="0">
                <a:solidFill>
                  <a:schemeClr val="tx2"/>
                </a:solidFill>
              </a:rPr>
              <a:t>12-2</a:t>
            </a:r>
            <a:r>
              <a:rPr lang="en-US" sz="2000" dirty="0">
                <a:solidFill>
                  <a:schemeClr val="tx2"/>
                </a:solidFill>
              </a:rPr>
              <a:t/>
            </a:r>
            <a:br>
              <a:rPr lang="en-US" sz="20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uses a generic catch block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" y="2710120"/>
            <a:ext cx="7772400" cy="3004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Generic Catch </a:t>
            </a:r>
            <a:r>
              <a:rPr lang="en-US" dirty="0" smtClean="0"/>
              <a:t>Clause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catch</a:t>
            </a:r>
          </a:p>
          <a:p>
            <a:pPr marL="400050" lvl="1" indent="0">
              <a:buNone/>
            </a:pPr>
            <a:r>
              <a:rPr lang="en-US" sz="2400" dirty="0"/>
              <a:t>{</a:t>
            </a:r>
          </a:p>
          <a:p>
            <a:pPr marL="400050" lvl="1" indent="0">
              <a:buNone/>
            </a:pPr>
            <a:r>
              <a:rPr lang="en-US" sz="2400" dirty="0" smtClean="0"/>
              <a:t>     Console.WriteLine</a:t>
            </a:r>
            <a:r>
              <a:rPr lang="en-US" sz="2400" dirty="0"/>
              <a:t>("Problem with scores - " +</a:t>
            </a:r>
          </a:p>
          <a:p>
            <a:pPr marL="400050" lvl="1" indent="0">
              <a:buNone/>
            </a:pPr>
            <a:r>
              <a:rPr lang="en-US" sz="2400" dirty="0" smtClean="0"/>
              <a:t>		"</a:t>
            </a:r>
            <a:r>
              <a:rPr lang="en-US" sz="2400" dirty="0"/>
              <a:t>Cannot compute average");</a:t>
            </a:r>
          </a:p>
          <a:p>
            <a:pPr marL="400050" lvl="1" indent="0">
              <a:buNone/>
            </a:pPr>
            <a:r>
              <a:rPr lang="en-US" sz="2400" dirty="0" smtClean="0"/>
              <a:t>}</a:t>
            </a:r>
          </a:p>
          <a:p>
            <a:r>
              <a:rPr lang="en-US" dirty="0" smtClean="0"/>
              <a:t>Any </a:t>
            </a:r>
            <a:r>
              <a:rPr lang="en-US" dirty="0"/>
              <a:t>type of exception is handled by </a:t>
            </a:r>
            <a:r>
              <a:rPr lang="en-US" dirty="0" smtClean="0"/>
              <a:t>the generic </a:t>
            </a:r>
            <a:r>
              <a:rPr lang="en-US" dirty="0" smtClean="0">
                <a:solidFill>
                  <a:schemeClr val="accent2"/>
                </a:solidFill>
              </a:rPr>
              <a:t>catch</a:t>
            </a:r>
            <a:endParaRPr lang="en-US" sz="2400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F552A3-5620-4DFF-BA5E-C7064EE4B7C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53198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619C1D8-3A49-4453-ADB7-6F3707CB644F}" type="slidenum">
              <a:rPr lang="en-US" sz="1400" smtClean="0"/>
              <a:pPr eaLnBrk="1" hangingPunct="1"/>
              <a:t>34</a:t>
            </a:fld>
            <a:endParaRPr lang="en-US" sz="1400" dirty="0" smtClean="0"/>
          </a:p>
        </p:txBody>
      </p:sp>
      <p:sp>
        <p:nvSpPr>
          <p:cNvPr id="45061" name="Rectangle 11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What Caused These Exceptions to be Thrown? </a:t>
            </a:r>
          </a:p>
        </p:txBody>
      </p:sp>
      <p:sp>
        <p:nvSpPr>
          <p:cNvPr id="45063" name="Rectangle 21"/>
          <p:cNvSpPr>
            <a:spLocks noChangeArrowheads="1"/>
          </p:cNvSpPr>
          <p:nvPr/>
        </p:nvSpPr>
        <p:spPr bwMode="auto">
          <a:xfrm>
            <a:off x="304800" y="5562600"/>
            <a:ext cx="8488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12-15 </a:t>
            </a:r>
            <a:r>
              <a:rPr lang="en-US" b="1" dirty="0" smtClean="0"/>
              <a:t> </a:t>
            </a:r>
            <a:r>
              <a:rPr lang="en-US" dirty="0" smtClean="0"/>
              <a:t>Exceptions </a:t>
            </a:r>
            <a:r>
              <a:rPr lang="en-US" dirty="0"/>
              <a:t>– division by zero and programmer errors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005" y="1447800"/>
            <a:ext cx="6324795" cy="4114800"/>
          </a:xfrm>
          <a:prstGeom prst="rect">
            <a:avLst/>
          </a:prstGeom>
        </p:spPr>
      </p:pic>
      <p:sp>
        <p:nvSpPr>
          <p:cNvPr id="45062" name="AutoShape 18"/>
          <p:cNvSpPr>
            <a:spLocks noChangeArrowheads="1"/>
          </p:cNvSpPr>
          <p:nvPr/>
        </p:nvSpPr>
        <p:spPr bwMode="auto">
          <a:xfrm>
            <a:off x="6553200" y="1371600"/>
            <a:ext cx="2057400" cy="4191000"/>
          </a:xfrm>
          <a:prstGeom prst="wedgeEllipseCallout">
            <a:avLst>
              <a:gd name="adj1" fmla="val -92852"/>
              <a:gd name="adj2" fmla="val -669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000" dirty="0"/>
              <a:t>Never quite sure what causes the</a:t>
            </a:r>
          </a:p>
          <a:p>
            <a:r>
              <a:rPr lang="en-US" sz="2000" dirty="0"/>
              <a:t>exception to be thrown when a  generic </a:t>
            </a:r>
            <a:r>
              <a:rPr lang="en-US" sz="2000" dirty="0">
                <a:solidFill>
                  <a:schemeClr val="accent2"/>
                </a:solidFill>
              </a:rPr>
              <a:t>catch</a:t>
            </a:r>
            <a:r>
              <a:rPr lang="en-US" sz="2000" dirty="0"/>
              <a:t> clause is used!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89E88AA-2543-4C39-9A88-935D49674E01}" type="slidenum">
              <a:rPr lang="en-US" sz="1400" smtClean="0"/>
              <a:pPr eaLnBrk="1" hangingPunct="1"/>
              <a:t>35</a:t>
            </a:fld>
            <a:endParaRPr lang="en-US" sz="1400" dirty="0" smtClean="0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Exception Object</a:t>
            </a:r>
          </a:p>
        </p:txBody>
      </p:sp>
      <p:sp>
        <p:nvSpPr>
          <p:cNvPr id="4608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4196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dirty="0" smtClean="0"/>
              <a:t>When an exception is raised, an object is created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 smtClean="0"/>
              <a:t>Object has properties and behaviors (methods) </a:t>
            </a:r>
          </a:p>
          <a:p>
            <a:pPr eaLnBrk="1" hangingPunct="1">
              <a:spcBef>
                <a:spcPct val="40000"/>
              </a:spcBef>
            </a:pPr>
            <a:r>
              <a:rPr lang="en-US" dirty="0" smtClean="0"/>
              <a:t>Catch clause may list an exception class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 smtClean="0"/>
              <a:t>Catch { } without exception type does not give you access to an object</a:t>
            </a:r>
          </a:p>
          <a:p>
            <a:pPr eaLnBrk="1" hangingPunct="1">
              <a:spcBef>
                <a:spcPct val="40000"/>
              </a:spcBef>
            </a:pPr>
            <a:r>
              <a:rPr lang="en-US" dirty="0" smtClean="0"/>
              <a:t>Base exception class</a:t>
            </a:r>
            <a:r>
              <a:rPr lang="en-US" dirty="0" smtClean="0">
                <a:cs typeface="Times New Roman" pitchFamily="18" charset="0"/>
              </a:rPr>
              <a:t>: </a:t>
            </a:r>
            <a:r>
              <a:rPr lang="en-US" dirty="0" smtClean="0"/>
              <a:t>Exception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 smtClean="0"/>
              <a:t>Message property returns a string describing exception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 smtClean="0"/>
              <a:t>StackTrace property returns a string that contains the called trace of methods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Generic Catch </a:t>
            </a:r>
            <a:r>
              <a:rPr lang="en-US" dirty="0" smtClean="0"/>
              <a:t>Clause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catch</a:t>
            </a:r>
            <a:r>
              <a:rPr lang="en-US" dirty="0"/>
              <a:t> (System.Exception e)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/>
              <a:t>filtering of exceptions occurs </a:t>
            </a:r>
            <a:r>
              <a:rPr lang="en-US" dirty="0" smtClean="0"/>
              <a:t>with (System.Exception </a:t>
            </a:r>
            <a:r>
              <a:rPr lang="en-US" dirty="0"/>
              <a:t>e) </a:t>
            </a:r>
            <a:r>
              <a:rPr lang="en-US" dirty="0" smtClean="0"/>
              <a:t>for the </a:t>
            </a:r>
            <a:r>
              <a:rPr lang="en-US" dirty="0"/>
              <a:t>argument </a:t>
            </a:r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Any </a:t>
            </a:r>
            <a:r>
              <a:rPr lang="en-US" dirty="0"/>
              <a:t>exception that is thrown in this method is caught </a:t>
            </a:r>
            <a:r>
              <a:rPr lang="en-US" dirty="0" smtClean="0"/>
              <a:t>…because all </a:t>
            </a:r>
            <a:r>
              <a:rPr lang="en-US" dirty="0"/>
              <a:t>exceptions are derived from this base System.Exception </a:t>
            </a:r>
            <a:r>
              <a:rPr lang="en-US" dirty="0" smtClean="0">
                <a:solidFill>
                  <a:schemeClr val="accent2"/>
                </a:solidFill>
              </a:rPr>
              <a:t>class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F552A3-5620-4DFF-BA5E-C7064EE4B7C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42347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C139B95-6386-41C0-96B4-AA79B768317C}" type="slidenum">
              <a:rPr lang="en-US" sz="1400" smtClean="0"/>
              <a:pPr eaLnBrk="1" hangingPunct="1"/>
              <a:t>37</a:t>
            </a:fld>
            <a:endParaRPr lang="en-US" sz="1400" dirty="0" smtClean="0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Exception Object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47109" name="Rectangle 12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295400"/>
            <a:ext cx="7772400" cy="19812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catch</a:t>
            </a:r>
            <a:r>
              <a:rPr lang="en-US" sz="2200" dirty="0" smtClean="0"/>
              <a:t> (System.Exception e) 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{      Console.Error.WriteLine("Problem with scores - " +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                 "Can not compute average");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Console.Error.WriteLine(e.Message);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}</a:t>
            </a:r>
          </a:p>
          <a:p>
            <a:pPr eaLnBrk="1" hangingPunct="1">
              <a:buFontTx/>
              <a:buNone/>
            </a:pPr>
            <a:endParaRPr lang="en-US" sz="2200" dirty="0" smtClean="0"/>
          </a:p>
        </p:txBody>
      </p:sp>
      <p:sp>
        <p:nvSpPr>
          <p:cNvPr id="47110" name="Rectangle 19"/>
          <p:cNvSpPr>
            <a:spLocks noChangeArrowheads="1"/>
          </p:cNvSpPr>
          <p:nvPr/>
        </p:nvSpPr>
        <p:spPr bwMode="auto">
          <a:xfrm>
            <a:off x="352377" y="5715000"/>
            <a:ext cx="82582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12-16 </a:t>
            </a:r>
            <a:r>
              <a:rPr lang="en-US" b="1" dirty="0" smtClean="0"/>
              <a:t> </a:t>
            </a:r>
            <a:r>
              <a:rPr lang="en-US" dirty="0" smtClean="0"/>
              <a:t>Use </a:t>
            </a:r>
            <a:r>
              <a:rPr lang="en-US" dirty="0"/>
              <a:t>of Message property with the exception object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6546" y="3276599"/>
            <a:ext cx="5888054" cy="2503071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6248400" y="2362200"/>
            <a:ext cx="1981200" cy="2971800"/>
          </a:xfrm>
          <a:prstGeom prst="wedgeEllipseCallout">
            <a:avLst>
              <a:gd name="adj1" fmla="val -128947"/>
              <a:gd name="adj2" fmla="val 21841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Message property lists what exception was thrown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00B4025-4C2C-4D19-9744-07A2716A44DD}" type="slidenum">
              <a:rPr lang="en-US" sz="1400" smtClean="0"/>
              <a:pPr eaLnBrk="1" hangingPunct="1"/>
              <a:t>38</a:t>
            </a:fld>
            <a:endParaRPr lang="en-US" sz="1400" dirty="0" smtClean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Exception Classes</a:t>
            </a:r>
          </a:p>
        </p:txBody>
      </p:sp>
      <p:sp>
        <p:nvSpPr>
          <p:cNvPr id="48133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4114800"/>
          </a:xfrm>
        </p:spPr>
        <p:txBody>
          <a:bodyPr/>
          <a:lstStyle/>
          <a:p>
            <a:pPr eaLnBrk="1" hangingPunct="1"/>
            <a:r>
              <a:rPr lang="en-US" dirty="0" smtClean="0"/>
              <a:t>ApplicationException and SystemException classes form the basis for run-time exceptions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00425" y="2266950"/>
            <a:ext cx="4905375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533399" y="5048071"/>
            <a:ext cx="28670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 smtClean="0"/>
              <a:t>Table 12-1 </a:t>
            </a:r>
            <a:r>
              <a:rPr lang="en-US" dirty="0" smtClean="0"/>
              <a:t> Derived</a:t>
            </a:r>
          </a:p>
          <a:p>
            <a:r>
              <a:rPr lang="en-US" dirty="0"/>
              <a:t> </a:t>
            </a:r>
            <a:r>
              <a:rPr lang="en-US" dirty="0" smtClean="0"/>
              <a:t>   classes of the base</a:t>
            </a:r>
          </a:p>
          <a:p>
            <a:r>
              <a:rPr lang="en-US" dirty="0"/>
              <a:t> </a:t>
            </a:r>
            <a:r>
              <a:rPr lang="en-US" dirty="0" smtClean="0"/>
              <a:t>   Exception 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E344B13-2945-4E33-B431-56B6B957E76B}" type="slidenum">
              <a:rPr lang="en-US" sz="1400" smtClean="0"/>
              <a:pPr eaLnBrk="1" hangingPunct="1"/>
              <a:t>39</a:t>
            </a:fld>
            <a:endParaRPr lang="en-US" sz="1400" dirty="0" smtClean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Exception Classes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772400" cy="4419600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dirty="0" smtClean="0"/>
              <a:t>ApplicationException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dirty="0" smtClean="0"/>
              <a:t>Derive from this class when you write your own exception classes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dirty="0" smtClean="0"/>
              <a:t>User program must throw the exception</a:t>
            </a:r>
            <a:r>
              <a:rPr lang="en-US" dirty="0" smtClean="0">
                <a:cs typeface="Times New Roman" pitchFamily="18" charset="0"/>
              </a:rPr>
              <a:t>, </a:t>
            </a:r>
            <a:r>
              <a:rPr lang="en-US" dirty="0" smtClean="0"/>
              <a:t>not the CLR  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 smtClean="0"/>
              <a:t>SystemException 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dirty="0" smtClean="0"/>
              <a:t>Most run-time exceptions derive from this class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dirty="0" smtClean="0"/>
              <a:t>SystemException </a:t>
            </a:r>
            <a:r>
              <a:rPr lang="en-US" dirty="0" smtClean="0">
                <a:solidFill>
                  <a:schemeClr val="accent2"/>
                </a:solidFill>
              </a:rPr>
              <a:t>class</a:t>
            </a:r>
            <a:r>
              <a:rPr lang="en-US" dirty="0" smtClean="0"/>
              <a:t> adds no functionality to classes; includes no additional properties or methods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E1DE497-094D-4D69-A097-3691CFF33717}" type="slidenum">
              <a:rPr lang="en-US" sz="1400" smtClean="0"/>
              <a:pPr eaLnBrk="1" hangingPunct="1"/>
              <a:t>4</a:t>
            </a:fld>
            <a:endParaRPr lang="en-US" sz="1400" dirty="0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Errors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01000" cy="2057400"/>
          </a:xfrm>
        </p:spPr>
        <p:txBody>
          <a:bodyPr/>
          <a:lstStyle/>
          <a:p>
            <a:pPr eaLnBrk="1" hangingPunct="1"/>
            <a:r>
              <a:rPr lang="en-US" dirty="0" smtClean="0"/>
              <a:t>Visual Studio IDE reports errors as soon as it is able to detect a problem</a:t>
            </a:r>
          </a:p>
          <a:p>
            <a:pPr eaLnBrk="1" hangingPunct="1"/>
            <a:r>
              <a:rPr lang="en-US" dirty="0" smtClean="0"/>
              <a:t>Syntax errors – compiler errors</a:t>
            </a:r>
          </a:p>
          <a:p>
            <a:pPr lvl="1" eaLnBrk="1" hangingPunct="1"/>
            <a:r>
              <a:rPr lang="en-US" dirty="0" smtClean="0"/>
              <a:t>Language rule violation</a:t>
            </a:r>
          </a:p>
          <a:p>
            <a:pPr lvl="1" eaLnBrk="1" hangingPunct="1"/>
            <a:r>
              <a:rPr lang="en-US" dirty="0" smtClean="0"/>
              <a:t>Easier to discover and eliminate</a:t>
            </a:r>
          </a:p>
          <a:p>
            <a:pPr eaLnBrk="1" hangingPunct="1"/>
            <a:r>
              <a:rPr lang="en-US" dirty="0" smtClean="0"/>
              <a:t>C# adheres to set of rules known as C# Language Specifications</a:t>
            </a:r>
          </a:p>
          <a:p>
            <a:pPr lvl="1" eaLnBrk="1" hangingPunct="1"/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msdn.microsoft.com/en-us/library/ms228593.aspx</a:t>
            </a:r>
            <a:endParaRPr lang="en-US" sz="2400" dirty="0"/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156095A-E10F-4123-AFA9-9F9DC22AA3FA}" type="slidenum">
              <a:rPr lang="en-US" sz="1400" smtClean="0"/>
              <a:pPr eaLnBrk="1" hangingPunct="1"/>
              <a:t>40</a:t>
            </a:fld>
            <a:endParaRPr lang="en-US" sz="1400" dirty="0" smtClean="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 SystemException Class</a:t>
            </a:r>
          </a:p>
        </p:txBody>
      </p:sp>
      <p:sp>
        <p:nvSpPr>
          <p:cNvPr id="50181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305800" cy="4419600"/>
          </a:xfrm>
        </p:spPr>
        <p:txBody>
          <a:bodyPr/>
          <a:lstStyle/>
          <a:p>
            <a:pPr eaLnBrk="1" hangingPunct="1"/>
            <a:r>
              <a:rPr lang="en-US" dirty="0" smtClean="0"/>
              <a:t>More than 70 classes derived from SystemException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52850" y="2514600"/>
            <a:ext cx="4857750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790575" y="4724400"/>
            <a:ext cx="28670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 smtClean="0"/>
              <a:t>Table 12-2 </a:t>
            </a:r>
            <a:r>
              <a:rPr lang="en-US" dirty="0" smtClean="0"/>
              <a:t> Derived</a:t>
            </a:r>
          </a:p>
          <a:p>
            <a:r>
              <a:rPr lang="en-US" dirty="0"/>
              <a:t> </a:t>
            </a:r>
            <a:r>
              <a:rPr lang="en-US" dirty="0" smtClean="0"/>
              <a:t>   classes of the</a:t>
            </a:r>
          </a:p>
          <a:p>
            <a:r>
              <a:rPr lang="en-US" dirty="0"/>
              <a:t> </a:t>
            </a:r>
            <a:r>
              <a:rPr lang="en-US" dirty="0" smtClean="0"/>
              <a:t>   SystemException</a:t>
            </a:r>
          </a:p>
          <a:p>
            <a:r>
              <a:rPr lang="en-US" dirty="0"/>
              <a:t> </a:t>
            </a:r>
            <a:r>
              <a:rPr lang="en-US" dirty="0" smtClean="0"/>
              <a:t>   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FDDFE50-FD65-4062-AE65-50CC1DE3BFCE}" type="slidenum">
              <a:rPr lang="en-US" sz="1400" smtClean="0"/>
              <a:pPr eaLnBrk="1" hangingPunct="1"/>
              <a:t>41</a:t>
            </a:fld>
            <a:endParaRPr lang="en-US" sz="1400" dirty="0" smtClean="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 SystemException Class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199"/>
            <a:ext cx="7391400" cy="3422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381000" y="5024735"/>
            <a:ext cx="8610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 smtClean="0"/>
              <a:t>Table 12-2 </a:t>
            </a:r>
            <a:r>
              <a:rPr lang="en-US" dirty="0" smtClean="0"/>
              <a:t> Derived classes of the SystemException</a:t>
            </a:r>
            <a:r>
              <a:rPr lang="en-US" dirty="0"/>
              <a:t> </a:t>
            </a:r>
            <a:r>
              <a:rPr lang="en-US" dirty="0" smtClean="0"/>
              <a:t>class (</a:t>
            </a:r>
            <a:r>
              <a:rPr lang="en-US" sz="1800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8277503-D8B1-4CFB-B89F-FB88151347C7}" type="slidenum">
              <a:rPr lang="en-US" sz="1400" smtClean="0"/>
              <a:pPr eaLnBrk="1" hangingPunct="1"/>
              <a:t>42</a:t>
            </a:fld>
            <a:endParaRPr lang="en-US" sz="1400" dirty="0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System.DivideByZeroException</a:t>
            </a:r>
            <a:endParaRPr lang="en-US" dirty="0" smtClean="0"/>
          </a:p>
        </p:txBody>
      </p:sp>
      <p:sp>
        <p:nvSpPr>
          <p:cNvPr id="52229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>
              <a:spcBef>
                <a:spcPct val="45000"/>
              </a:spcBef>
            </a:pPr>
            <a:r>
              <a:rPr lang="en-US" dirty="0" smtClean="0"/>
              <a:t>Derived class of System.ArithmeticException </a:t>
            </a:r>
            <a:r>
              <a:rPr lang="en-US" dirty="0" smtClean="0">
                <a:solidFill>
                  <a:schemeClr val="accent2"/>
                </a:solidFill>
              </a:rPr>
              <a:t>class </a:t>
            </a:r>
          </a:p>
          <a:p>
            <a:pPr eaLnBrk="1" hangingPunct="1">
              <a:spcBef>
                <a:spcPct val="45000"/>
              </a:spcBef>
            </a:pPr>
            <a:r>
              <a:rPr lang="en-US" dirty="0" smtClean="0"/>
              <a:t>Thrown when an attempt to divide by zero occurs</a:t>
            </a:r>
          </a:p>
          <a:p>
            <a:pPr eaLnBrk="1" hangingPunct="1">
              <a:spcBef>
                <a:spcPct val="45000"/>
              </a:spcBef>
            </a:pPr>
            <a:r>
              <a:rPr lang="en-US" dirty="0" smtClean="0"/>
              <a:t>Only thrown for integral or integer data types </a:t>
            </a:r>
          </a:p>
          <a:p>
            <a:pPr eaLnBrk="1" hangingPunct="1">
              <a:spcBef>
                <a:spcPct val="45000"/>
              </a:spcBef>
            </a:pPr>
            <a:r>
              <a:rPr lang="en-US" dirty="0" smtClean="0"/>
              <a:t>Floating-point operands do not throw an exception</a:t>
            </a:r>
          </a:p>
          <a:p>
            <a:pPr lvl="1" eaLnBrk="1" hangingPunct="1">
              <a:spcBef>
                <a:spcPct val="45000"/>
              </a:spcBef>
            </a:pPr>
            <a:r>
              <a:rPr lang="en-US" dirty="0" smtClean="0"/>
              <a:t>Result reported as either positive infinity, negative infinity, or Not-a-Number (NaN)  </a:t>
            </a:r>
          </a:p>
          <a:p>
            <a:pPr lvl="1" eaLnBrk="1" hangingPunct="1">
              <a:spcBef>
                <a:spcPct val="45000"/>
              </a:spcBef>
            </a:pPr>
            <a:r>
              <a:rPr lang="en-US" dirty="0" smtClean="0"/>
              <a:t>Follows the rules from IEEE 754 arithmetic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72CFE73-3952-48E6-B78E-856EF1ECC068}" type="slidenum">
              <a:rPr lang="en-US" sz="1400" smtClean="0"/>
              <a:pPr eaLnBrk="1" hangingPunct="1"/>
              <a:t>43</a:t>
            </a:fld>
            <a:endParaRPr lang="en-US" sz="1400" dirty="0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Filtering Multiple Exceptions </a:t>
            </a:r>
          </a:p>
        </p:txBody>
      </p:sp>
      <p:sp>
        <p:nvSpPr>
          <p:cNvPr id="5325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91000"/>
          </a:xfrm>
        </p:spPr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dirty="0" smtClean="0"/>
              <a:t>Can include multiple </a:t>
            </a:r>
            <a:r>
              <a:rPr lang="en-US" dirty="0" smtClean="0">
                <a:solidFill>
                  <a:schemeClr val="accent2"/>
                </a:solidFill>
              </a:rPr>
              <a:t>catch</a:t>
            </a:r>
            <a:r>
              <a:rPr lang="en-US" dirty="0" smtClean="0"/>
              <a:t> clauses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dirty="0" smtClean="0"/>
              <a:t>Order of placement is important</a:t>
            </a:r>
          </a:p>
          <a:p>
            <a:pPr eaLnBrk="1" hangingPunct="1">
              <a:spcBef>
                <a:spcPct val="80000"/>
              </a:spcBef>
            </a:pPr>
            <a:r>
              <a:rPr lang="en-US" dirty="0" smtClean="0"/>
              <a:t>Enables writing code specific to thrown exception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962400" y="5715000"/>
            <a:ext cx="44196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Review MultipleCatches Example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Multiple Exceptions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dirty="0" smtClean="0"/>
              <a:t>Place  </a:t>
            </a:r>
            <a:r>
              <a:rPr lang="en-US" dirty="0" smtClean="0">
                <a:solidFill>
                  <a:schemeClr val="accent2"/>
                </a:solidFill>
              </a:rPr>
              <a:t>catch</a:t>
            </a:r>
            <a:r>
              <a:rPr lang="en-US" dirty="0" smtClean="0"/>
              <a:t> clauses </a:t>
            </a:r>
            <a:r>
              <a:rPr lang="en-US" dirty="0"/>
              <a:t>from most specific to </a:t>
            </a:r>
            <a:r>
              <a:rPr lang="en-US" dirty="0" smtClean="0"/>
              <a:t>most </a:t>
            </a:r>
            <a:r>
              <a:rPr lang="en-US" dirty="0"/>
              <a:t>generic  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dirty="0" smtClean="0"/>
              <a:t>If </a:t>
            </a:r>
            <a:r>
              <a:rPr lang="en-US" dirty="0"/>
              <a:t>Exception </a:t>
            </a:r>
            <a:r>
              <a:rPr lang="en-US" dirty="0">
                <a:solidFill>
                  <a:schemeClr val="accent2"/>
                </a:solidFill>
              </a:rPr>
              <a:t>class</a:t>
            </a:r>
            <a:r>
              <a:rPr lang="en-US" dirty="0"/>
              <a:t> is included, it should always be placed last </a:t>
            </a:r>
          </a:p>
          <a:p>
            <a:pPr marL="800100" lvl="2" indent="0"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try</a:t>
            </a:r>
            <a:r>
              <a:rPr lang="en-US" sz="2000" dirty="0" smtClean="0"/>
              <a:t>  {</a:t>
            </a:r>
            <a:r>
              <a:rPr lang="en-US" sz="2000" dirty="0" smtClean="0">
                <a:solidFill>
                  <a:schemeClr val="accent1"/>
                </a:solidFill>
              </a:rPr>
              <a:t>// statements omitted </a:t>
            </a:r>
            <a:r>
              <a:rPr lang="en-US" sz="2000" dirty="0"/>
              <a:t>}</a:t>
            </a:r>
          </a:p>
          <a:p>
            <a:pPr marL="800100" lvl="2" indent="0"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catch</a:t>
            </a:r>
            <a:r>
              <a:rPr lang="en-US" sz="2000" dirty="0" smtClean="0"/>
              <a:t> (System.FormatException e) { </a:t>
            </a:r>
            <a:r>
              <a:rPr lang="en-US" sz="2000" dirty="0" smtClean="0">
                <a:solidFill>
                  <a:schemeClr val="accent1"/>
                </a:solidFill>
              </a:rPr>
              <a:t>// statements omitted</a:t>
            </a:r>
            <a:r>
              <a:rPr lang="en-US" sz="2000" dirty="0" smtClean="0"/>
              <a:t>}</a:t>
            </a:r>
          </a:p>
          <a:p>
            <a:pPr marL="800100" lvl="2" indent="0"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catch</a:t>
            </a:r>
            <a:r>
              <a:rPr lang="en-US" sz="2000" dirty="0" smtClean="0"/>
              <a:t> (System.DivideByZeroException e) { </a:t>
            </a:r>
            <a:r>
              <a:rPr lang="en-US" sz="2000" dirty="0" smtClean="0">
                <a:solidFill>
                  <a:schemeClr val="accent1"/>
                </a:solidFill>
              </a:rPr>
              <a:t>// statements omitted</a:t>
            </a:r>
            <a:r>
              <a:rPr lang="en-US" sz="2000" dirty="0" smtClean="0"/>
              <a:t>}</a:t>
            </a:r>
          </a:p>
          <a:p>
            <a:pPr marL="800100" lvl="2" indent="0"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catch</a:t>
            </a:r>
            <a:r>
              <a:rPr lang="en-US" sz="2000" dirty="0" smtClean="0"/>
              <a:t> </a:t>
            </a:r>
            <a:r>
              <a:rPr lang="en-US" sz="2000" dirty="0"/>
              <a:t>(System.ArithmeticException e) { </a:t>
            </a:r>
            <a:r>
              <a:rPr lang="en-US" sz="2000" dirty="0">
                <a:solidFill>
                  <a:schemeClr val="accent1"/>
                </a:solidFill>
              </a:rPr>
              <a:t>// statements omitted</a:t>
            </a:r>
            <a:r>
              <a:rPr lang="en-US" sz="2000" dirty="0" smtClean="0"/>
              <a:t>}</a:t>
            </a:r>
            <a:endParaRPr lang="en-US" sz="2000" dirty="0"/>
          </a:p>
          <a:p>
            <a:pPr marL="800100" lvl="2" indent="0"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catch</a:t>
            </a:r>
            <a:r>
              <a:rPr lang="en-US" sz="2000" dirty="0" smtClean="0"/>
              <a:t> </a:t>
            </a:r>
            <a:r>
              <a:rPr lang="en-US" sz="2000" dirty="0"/>
              <a:t>(System.Exception e) { </a:t>
            </a:r>
            <a:r>
              <a:rPr lang="en-US" sz="2000" dirty="0">
                <a:solidFill>
                  <a:schemeClr val="accent1"/>
                </a:solidFill>
              </a:rPr>
              <a:t>// statements omitted</a:t>
            </a:r>
            <a:r>
              <a:rPr lang="en-US" sz="2000" dirty="0"/>
              <a:t>}</a:t>
            </a:r>
          </a:p>
          <a:p>
            <a:pPr marL="800100" lvl="2" indent="0"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finally</a:t>
            </a:r>
            <a:r>
              <a:rPr lang="en-US" sz="2000" dirty="0" smtClean="0"/>
              <a:t> </a:t>
            </a:r>
            <a:r>
              <a:rPr lang="en-US" sz="2000" dirty="0"/>
              <a:t>{ </a:t>
            </a:r>
            <a:r>
              <a:rPr lang="en-US" sz="2000" dirty="0">
                <a:solidFill>
                  <a:schemeClr val="accent1"/>
                </a:solidFill>
              </a:rPr>
              <a:t>// statements omitted</a:t>
            </a: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F552A3-5620-4DFF-BA5E-C7064EE4B7C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29780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Multiple Exceptions </a:t>
            </a:r>
            <a:r>
              <a:rPr lang="en-US" dirty="0" smtClean="0"/>
              <a:t>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448F-8F00-4D23-8F88-13072D1695F1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" y="1904999"/>
            <a:ext cx="4953000" cy="20984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49356" y="4114800"/>
            <a:ext cx="5673436" cy="2133600"/>
          </a:xfrm>
          <a:prstGeom prst="rect">
            <a:avLst/>
          </a:prstGeom>
        </p:spPr>
      </p:pic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5334000" y="2152471"/>
            <a:ext cx="321259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 smtClean="0"/>
              <a:t>Figure 12-7 </a:t>
            </a:r>
            <a:r>
              <a:rPr lang="en-US" dirty="0" smtClean="0"/>
              <a:t> Number</a:t>
            </a:r>
          </a:p>
          <a:p>
            <a:r>
              <a:rPr lang="en-US" dirty="0"/>
              <a:t> </a:t>
            </a:r>
            <a:r>
              <a:rPr lang="en-US" dirty="0" smtClean="0"/>
              <a:t>  FormatException </a:t>
            </a:r>
          </a:p>
          <a:p>
            <a:r>
              <a:rPr lang="en-US" dirty="0"/>
              <a:t> </a:t>
            </a:r>
            <a:r>
              <a:rPr lang="en-US" dirty="0" smtClean="0"/>
              <a:t>  thrown</a:t>
            </a:r>
            <a:endParaRPr lang="en-US" dirty="0"/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457200" y="4667071"/>
            <a:ext cx="2971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 smtClean="0"/>
              <a:t>Figure 12-8</a:t>
            </a:r>
          </a:p>
          <a:p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dirty="0" smtClean="0"/>
              <a:t>DivideByZero</a:t>
            </a:r>
          </a:p>
          <a:p>
            <a:r>
              <a:rPr lang="en-US" dirty="0"/>
              <a:t> </a:t>
            </a:r>
            <a:r>
              <a:rPr lang="en-US" dirty="0" smtClean="0"/>
              <a:t>  exception</a:t>
            </a:r>
            <a:r>
              <a:rPr lang="en-US" dirty="0"/>
              <a:t> </a:t>
            </a:r>
            <a:r>
              <a:rPr lang="en-US" dirty="0" smtClean="0"/>
              <a:t>thrown</a:t>
            </a:r>
          </a:p>
        </p:txBody>
      </p:sp>
    </p:spTree>
    <p:extLst>
      <p:ext uri="{BB962C8B-B14F-4D97-AF65-F5344CB8AC3E}">
        <p14:creationId xmlns:p14="http://schemas.microsoft.com/office/powerpoint/2010/main" xmlns="" val="22014931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Multiple Exceptions (</a:t>
            </a:r>
            <a:r>
              <a:rPr lang="en-US" sz="2800" dirty="0"/>
              <a:t>continued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sz="2400" dirty="0"/>
              <a:t>averageTestScore = (</a:t>
            </a:r>
            <a:r>
              <a:rPr lang="en-US" sz="2400" dirty="0">
                <a:solidFill>
                  <a:schemeClr val="accent2"/>
                </a:solidFill>
              </a:rPr>
              <a:t>double</a:t>
            </a:r>
            <a:r>
              <a:rPr lang="en-US" sz="2400" dirty="0"/>
              <a:t>)totalScores / </a:t>
            </a:r>
            <a:r>
              <a:rPr lang="en-US" sz="2400" dirty="0" smtClean="0"/>
              <a:t>countOfScores</a:t>
            </a:r>
            <a:r>
              <a:rPr lang="en-US" sz="2400" dirty="0"/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F552A3-5620-4DFF-BA5E-C7064EE4B7C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0600" y="2514600"/>
            <a:ext cx="7391400" cy="3309582"/>
          </a:xfrm>
          <a:prstGeom prst="rect">
            <a:avLst/>
          </a:prstGeom>
        </p:spPr>
      </p:pic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1752600" y="5791200"/>
            <a:ext cx="6172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 smtClean="0"/>
              <a:t>Figure 12-19   </a:t>
            </a:r>
            <a:r>
              <a:rPr lang="en-US" dirty="0" smtClean="0"/>
              <a:t>Floating-point division by zero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40936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7CC3CB4-67BB-4702-B00B-8F27B2F84B75}" type="slidenum">
              <a:rPr lang="en-US" sz="1400" smtClean="0"/>
              <a:pPr eaLnBrk="1" hangingPunct="1"/>
              <a:t>47</a:t>
            </a:fld>
            <a:endParaRPr lang="en-US" sz="1400" dirty="0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Custom Exceptions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Derive from the ApplicationException </a:t>
            </a:r>
            <a:r>
              <a:rPr lang="en-US" dirty="0" smtClean="0">
                <a:solidFill>
                  <a:schemeClr val="accent2"/>
                </a:solidFill>
              </a:rPr>
              <a:t>class </a:t>
            </a:r>
          </a:p>
          <a:p>
            <a:pPr eaLnBrk="1" hangingPunct="1"/>
            <a:r>
              <a:rPr lang="en-US" dirty="0" smtClean="0"/>
              <a:t>Good idea to use the word “Exception” as part of the identifier</a:t>
            </a:r>
          </a:p>
          <a:p>
            <a:pPr eaLnBrk="1" hangingPunct="1"/>
            <a:r>
              <a:rPr lang="en-US" dirty="0" smtClean="0"/>
              <a:t>Creating an exception class is no different from creating any other class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A9F1F23-0567-4E81-90EA-1EEF189CC39F}" type="slidenum">
              <a:rPr lang="en-US" sz="1400" smtClean="0"/>
              <a:pPr eaLnBrk="1" hangingPunct="1"/>
              <a:t>48</a:t>
            </a:fld>
            <a:endParaRPr lang="en-US" sz="1400" dirty="0" smtClean="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Custom Exceptions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public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class</a:t>
            </a:r>
            <a:r>
              <a:rPr lang="en-US" sz="2400" dirty="0" smtClean="0"/>
              <a:t> FloatingPtDivisionException </a:t>
            </a:r>
            <a:r>
              <a:rPr lang="en-US" sz="2400" b="1" dirty="0" smtClean="0"/>
              <a:t>:</a:t>
            </a:r>
            <a:r>
              <a:rPr lang="en-US" sz="24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		System.ApplicationException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 	</a:t>
            </a:r>
            <a:r>
              <a:rPr lang="en-US" sz="2400" dirty="0" smtClean="0">
                <a:solidFill>
                  <a:schemeClr val="accent2"/>
                </a:solidFill>
              </a:rPr>
              <a:t>public</a:t>
            </a:r>
            <a:r>
              <a:rPr lang="en-US" sz="2400" dirty="0" smtClean="0"/>
              <a:t> FloatingPtDivisionException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		(</a:t>
            </a:r>
            <a:r>
              <a:rPr lang="en-US" sz="2400" dirty="0" smtClean="0">
                <a:solidFill>
                  <a:schemeClr val="accent2"/>
                </a:solidFill>
              </a:rPr>
              <a:t>string</a:t>
            </a:r>
            <a:r>
              <a:rPr lang="en-US" sz="2400" dirty="0" smtClean="0"/>
              <a:t> exceptionType)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	</a:t>
            </a:r>
            <a:r>
              <a:rPr lang="en-US" sz="2400" b="1" dirty="0" smtClean="0"/>
              <a:t>: </a:t>
            </a:r>
            <a:r>
              <a:rPr lang="en-US" sz="2400" dirty="0" smtClean="0">
                <a:solidFill>
                  <a:schemeClr val="accent2"/>
                </a:solidFill>
              </a:rPr>
              <a:t>base</a:t>
            </a:r>
            <a:r>
              <a:rPr lang="en-US" sz="2400" dirty="0" smtClean="0"/>
              <a:t> (exceptionType)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 	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 		</a:t>
            </a:r>
            <a:r>
              <a:rPr lang="en-US" sz="2400" dirty="0" smtClean="0">
                <a:solidFill>
                  <a:srgbClr val="669900"/>
                </a:solidFill>
              </a:rPr>
              <a:t>// Empty body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}</a:t>
            </a:r>
          </a:p>
        </p:txBody>
      </p:sp>
      <p:sp>
        <p:nvSpPr>
          <p:cNvPr id="55302" name="AutoShape 4"/>
          <p:cNvSpPr>
            <a:spLocks noChangeArrowheads="1"/>
          </p:cNvSpPr>
          <p:nvPr/>
        </p:nvSpPr>
        <p:spPr bwMode="auto">
          <a:xfrm>
            <a:off x="5791200" y="2514600"/>
            <a:ext cx="2895600" cy="2971800"/>
          </a:xfrm>
          <a:prstGeom prst="wedgeEllipseCallout">
            <a:avLst>
              <a:gd name="adj1" fmla="val -92435"/>
              <a:gd name="adj2" fmla="val 715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String argument sent to the base</a:t>
            </a:r>
          </a:p>
          <a:p>
            <a:r>
              <a:rPr lang="en-US" dirty="0"/>
              <a:t>constructor indicating type of exception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3BF6B2F-A86F-47C3-9480-AB96CEAA2F8E}" type="slidenum">
              <a:rPr lang="en-US" sz="1400" smtClean="0"/>
              <a:pPr eaLnBrk="1" hangingPunct="1"/>
              <a:t>49</a:t>
            </a:fld>
            <a:endParaRPr lang="en-US" sz="1400" dirty="0" smtClean="0"/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304800"/>
            <a:ext cx="7010400" cy="5867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2200" b="1" dirty="0" smtClean="0">
                <a:solidFill>
                  <a:schemeClr val="accent2"/>
                </a:solidFill>
              </a:rPr>
              <a:t>public</a:t>
            </a:r>
            <a:r>
              <a:rPr lang="en-US" sz="2200" dirty="0" smtClean="0"/>
              <a:t> </a:t>
            </a:r>
            <a:r>
              <a:rPr lang="en-US" sz="2200" b="1" dirty="0" smtClean="0">
                <a:solidFill>
                  <a:schemeClr val="accent2"/>
                </a:solidFill>
              </a:rPr>
              <a:t>class</a:t>
            </a:r>
            <a:r>
              <a:rPr lang="en-US" sz="2200" dirty="0" smtClean="0"/>
              <a:t> TestOfCustomException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2200" dirty="0" smtClean="0"/>
              <a:t>{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2200" b="1" dirty="0" smtClean="0"/>
              <a:t>	</a:t>
            </a:r>
            <a:r>
              <a:rPr lang="en-US" sz="2200" b="1" dirty="0" smtClean="0">
                <a:solidFill>
                  <a:schemeClr val="accent2"/>
                </a:solidFill>
              </a:rPr>
              <a:t>static</a:t>
            </a:r>
            <a:r>
              <a:rPr lang="en-US" sz="2200" dirty="0" smtClean="0"/>
              <a:t> </a:t>
            </a:r>
            <a:r>
              <a:rPr lang="en-US" sz="2200" b="1" dirty="0" smtClean="0">
                <a:solidFill>
                  <a:schemeClr val="accent2"/>
                </a:solidFill>
              </a:rPr>
              <a:t>void</a:t>
            </a:r>
            <a:r>
              <a:rPr lang="en-US" sz="2200" dirty="0" smtClean="0"/>
              <a:t> Main(</a:t>
            </a:r>
            <a:r>
              <a:rPr lang="en-US" sz="2200" b="1" dirty="0" smtClean="0"/>
              <a:t>string</a:t>
            </a:r>
            <a:r>
              <a:rPr lang="en-US" sz="2200" dirty="0" smtClean="0"/>
              <a:t>[ ] args)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2200" dirty="0" smtClean="0"/>
              <a:t>	{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2200" dirty="0" smtClean="0"/>
              <a:t> 		</a:t>
            </a:r>
            <a:r>
              <a:rPr lang="en-US" sz="2200" b="1" dirty="0" smtClean="0">
                <a:solidFill>
                  <a:schemeClr val="accent2"/>
                </a:solidFill>
              </a:rPr>
              <a:t>double</a:t>
            </a:r>
            <a:r>
              <a:rPr lang="en-US" sz="2200" dirty="0" smtClean="0"/>
              <a:t> value1 = 0, value2=0, answer;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2200" b="1" dirty="0" smtClean="0"/>
              <a:t>		</a:t>
            </a:r>
            <a:r>
              <a:rPr lang="en-US" sz="2200" b="1" dirty="0" smtClean="0">
                <a:solidFill>
                  <a:schemeClr val="accent2"/>
                </a:solidFill>
              </a:rPr>
              <a:t>try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2200" dirty="0" smtClean="0"/>
              <a:t>		{      </a:t>
            </a:r>
            <a:r>
              <a:rPr lang="en-US" sz="2200" b="1" dirty="0" smtClean="0">
                <a:solidFill>
                  <a:srgbClr val="669900"/>
                </a:solidFill>
              </a:rPr>
              <a:t>//Could include code to enter new values.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2200" dirty="0" smtClean="0"/>
              <a:t>		      answer = GetResults(value1, value2);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2200" dirty="0" smtClean="0"/>
              <a:t>		}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2200" b="1" dirty="0" smtClean="0"/>
              <a:t>		</a:t>
            </a:r>
            <a:r>
              <a:rPr lang="en-US" sz="2200" b="1" dirty="0" smtClean="0">
                <a:solidFill>
                  <a:schemeClr val="accent2"/>
                </a:solidFill>
              </a:rPr>
              <a:t>catch</a:t>
            </a:r>
            <a:r>
              <a:rPr lang="en-US" sz="2200" dirty="0" smtClean="0"/>
              <a:t> (FloatingPtDivisionException excepObj)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2200" dirty="0" smtClean="0"/>
              <a:t>		{ 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2200" dirty="0" smtClean="0"/>
              <a:t>		      Console.Error.WriteLine(excepObj.Message);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2200" dirty="0" smtClean="0"/>
              <a:t>		}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2200" b="1" dirty="0" smtClean="0"/>
              <a:t>	</a:t>
            </a:r>
            <a:r>
              <a:rPr lang="en-US" sz="2200" b="1" dirty="0" smtClean="0">
                <a:solidFill>
                  <a:schemeClr val="accent2"/>
                </a:solidFill>
              </a:rPr>
              <a:t>catch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2200" dirty="0" smtClean="0"/>
              <a:t>		{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2200" dirty="0" smtClean="0"/>
              <a:t>		      Console.Error.WriteLine(</a:t>
            </a:r>
            <a:r>
              <a:rPr lang="en-US" sz="2000" dirty="0"/>
              <a:t>"</a:t>
            </a:r>
            <a:r>
              <a:rPr lang="en-US" sz="2200" dirty="0" smtClean="0"/>
              <a:t>Something else </a:t>
            </a:r>
            <a:r>
              <a:rPr lang="en-US" sz="2000" dirty="0"/>
              <a:t>" </a:t>
            </a:r>
            <a:r>
              <a:rPr lang="en-US" sz="2000" dirty="0" smtClean="0"/>
              <a:t> + 												"</a:t>
            </a:r>
            <a:r>
              <a:rPr lang="en-US" sz="2200" dirty="0" smtClean="0"/>
              <a:t>happened!</a:t>
            </a:r>
            <a:r>
              <a:rPr lang="en-US" sz="2000" dirty="0" smtClean="0"/>
              <a:t>"</a:t>
            </a:r>
            <a:r>
              <a:rPr lang="en-US" sz="2200" dirty="0" smtClean="0"/>
              <a:t>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2200" dirty="0" smtClean="0"/>
              <a:t>	}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200" dirty="0" smtClean="0"/>
          </a:p>
        </p:txBody>
      </p:sp>
      <p:sp>
        <p:nvSpPr>
          <p:cNvPr id="56325" name="AutoShape 5"/>
          <p:cNvSpPr>
            <a:spLocks noChangeArrowheads="1"/>
          </p:cNvSpPr>
          <p:nvPr/>
        </p:nvSpPr>
        <p:spPr bwMode="auto">
          <a:xfrm>
            <a:off x="381000" y="1447800"/>
            <a:ext cx="1600200" cy="1447800"/>
          </a:xfrm>
          <a:prstGeom prst="wedgeEllipseCallout">
            <a:avLst>
              <a:gd name="adj1" fmla="val 108537"/>
              <a:gd name="adj2" fmla="val 8113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User-defined class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2913" y="1219200"/>
            <a:ext cx="5602287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4E6FFF1-C24C-428F-81D9-7C1361D053BE}" type="slidenum">
              <a:rPr lang="en-US" sz="1400" smtClean="0"/>
              <a:pPr eaLnBrk="1" hangingPunct="1"/>
              <a:t>5</a:t>
            </a:fld>
            <a:endParaRPr lang="en-US" sz="1400" dirty="0" smtClean="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Errors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1371600" y="5638800"/>
            <a:ext cx="6337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</a:t>
            </a:r>
            <a:r>
              <a:rPr lang="en-US" b="1" dirty="0" smtClean="0"/>
              <a:t>12-1  </a:t>
            </a:r>
            <a:r>
              <a:rPr lang="en-US" dirty="0"/>
              <a:t>Syntax error – extraneous semicolon</a:t>
            </a:r>
          </a:p>
        </p:txBody>
      </p:sp>
      <p:sp>
        <p:nvSpPr>
          <p:cNvPr id="18439" name="AutoShape 7"/>
          <p:cNvSpPr>
            <a:spLocks noChangeArrowheads="1"/>
          </p:cNvSpPr>
          <p:nvPr/>
        </p:nvSpPr>
        <p:spPr bwMode="auto">
          <a:xfrm>
            <a:off x="5562600" y="2819400"/>
            <a:ext cx="3124200" cy="1828800"/>
          </a:xfrm>
          <a:prstGeom prst="wedgeEllipseCallout">
            <a:avLst>
              <a:gd name="adj1" fmla="val -111741"/>
              <a:gd name="adj2" fmla="val 68843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Error message does not always state the correct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AB24405-EC96-4603-98BC-B8D93CD3D2A6}" type="slidenum">
              <a:rPr lang="en-US" sz="1400" smtClean="0"/>
              <a:pPr eaLnBrk="1" hangingPunct="1"/>
              <a:t>50</a:t>
            </a:fld>
            <a:endParaRPr lang="en-US" sz="1400" dirty="0" smtClean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Throwing an Exception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dirty="0" smtClean="0"/>
              <a:t>Exception object is instantiated when “an exceptional condition occurs”</a:t>
            </a:r>
          </a:p>
          <a:p>
            <a:pPr eaLnBrk="1" hangingPunct="1">
              <a:spcBef>
                <a:spcPct val="100000"/>
              </a:spcBef>
            </a:pPr>
            <a:r>
              <a:rPr lang="en-US" dirty="0" smtClean="0"/>
              <a:t>Can be any condition, but should be one that happens infrequently  </a:t>
            </a:r>
          </a:p>
          <a:p>
            <a:pPr eaLnBrk="1" hangingPunct="1">
              <a:spcBef>
                <a:spcPct val="100000"/>
              </a:spcBef>
            </a:pPr>
            <a:r>
              <a:rPr lang="en-US" dirty="0" smtClean="0"/>
              <a:t>After object is instantiated, object is thrown</a:t>
            </a:r>
          </a:p>
          <a:p>
            <a:pPr lvl="1"/>
            <a:r>
              <a:rPr lang="en-US" dirty="0" smtClean="0"/>
              <a:t>Exception </a:t>
            </a:r>
            <a:r>
              <a:rPr lang="en-US" dirty="0"/>
              <a:t>is thrown by </a:t>
            </a:r>
            <a:r>
              <a:rPr lang="en-US" dirty="0" smtClean="0"/>
              <a:t>the program </a:t>
            </a:r>
            <a:r>
              <a:rPr lang="en-US" dirty="0"/>
              <a:t>using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chemeClr val="accent2"/>
                </a:solidFill>
              </a:rPr>
              <a:t>throw</a:t>
            </a:r>
            <a:r>
              <a:rPr lang="en-US" sz="2000" dirty="0" smtClean="0"/>
              <a:t> </a:t>
            </a:r>
            <a:r>
              <a:rPr lang="en-US" dirty="0"/>
              <a:t>keyword</a:t>
            </a:r>
            <a:endParaRPr lang="en-US" sz="2000" dirty="0"/>
          </a:p>
          <a:p>
            <a:pPr lvl="1" eaLnBrk="1" hangingPunct="1">
              <a:spcBef>
                <a:spcPct val="100000"/>
              </a:spcBef>
            </a:pPr>
            <a:r>
              <a:rPr lang="en-US" dirty="0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FA9CE83-F0F4-4517-8348-7186A1D9FF07}" type="slidenum">
              <a:rPr lang="en-US" sz="1400" smtClean="0"/>
              <a:pPr eaLnBrk="1" hangingPunct="1"/>
              <a:t>51</a:t>
            </a:fld>
            <a:endParaRPr lang="en-US" sz="1400" dirty="0" smtClean="0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"/>
            <a:ext cx="77724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static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double</a:t>
            </a:r>
            <a:r>
              <a:rPr lang="en-US" sz="2400" dirty="0" smtClean="0"/>
              <a:t> GetResults (</a:t>
            </a:r>
            <a:r>
              <a:rPr lang="en-US" sz="2400" dirty="0" smtClean="0">
                <a:solidFill>
                  <a:schemeClr val="accent2"/>
                </a:solidFill>
              </a:rPr>
              <a:t>double</a:t>
            </a:r>
            <a:r>
              <a:rPr lang="en-US" sz="2400" dirty="0" smtClean="0"/>
              <a:t> value1, </a:t>
            </a:r>
            <a:r>
              <a:rPr lang="en-US" sz="2400" dirty="0" smtClean="0">
                <a:solidFill>
                  <a:schemeClr val="accent2"/>
                </a:solidFill>
              </a:rPr>
              <a:t>double</a:t>
            </a:r>
            <a:r>
              <a:rPr lang="en-US" sz="2400" dirty="0" smtClean="0"/>
              <a:t> value2)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accent2"/>
                </a:solidFill>
              </a:rPr>
              <a:t>if</a:t>
            </a:r>
            <a:r>
              <a:rPr lang="en-US" sz="2400" dirty="0" smtClean="0"/>
              <a:t> (value2 &lt; .0000001) </a:t>
            </a:r>
            <a:r>
              <a:rPr lang="en-US" sz="2400" dirty="0" smtClean="0">
                <a:solidFill>
                  <a:srgbClr val="669900"/>
                </a:solidFill>
              </a:rPr>
              <a:t>// Be careful comparing floating-</a:t>
            </a:r>
            <a:r>
              <a:rPr lang="en-US" sz="24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			     </a:t>
            </a:r>
            <a:r>
              <a:rPr lang="en-US" sz="2400" dirty="0" smtClean="0">
                <a:solidFill>
                  <a:srgbClr val="669900"/>
                </a:solidFill>
              </a:rPr>
              <a:t>// point values for equality</a:t>
            </a:r>
            <a:r>
              <a:rPr lang="en-US" sz="2400" dirty="0" smtClean="0"/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	FloatingPtDivisionException excepObj = </a:t>
            </a:r>
            <a:r>
              <a:rPr lang="en-US" sz="2400" dirty="0" smtClean="0">
                <a:solidFill>
                  <a:schemeClr val="accent2"/>
                </a:solidFill>
              </a:rPr>
              <a:t>new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			FloatingPtDivisionException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			</a:t>
            </a:r>
            <a:r>
              <a:rPr lang="en-US" sz="2400" dirty="0"/>
              <a:t>("</a:t>
            </a:r>
            <a:r>
              <a:rPr lang="en-US" sz="2400" dirty="0" smtClean="0"/>
              <a:t>Exception type: </a:t>
            </a:r>
            <a:r>
              <a:rPr lang="en-US" sz="2400" dirty="0"/>
              <a:t>" </a:t>
            </a:r>
            <a:r>
              <a:rPr lang="en-US" sz="2400" dirty="0" smtClean="0"/>
              <a:t>+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			</a:t>
            </a:r>
            <a:r>
              <a:rPr lang="en-US" sz="2400" dirty="0"/>
              <a:t>"Floating-point </a:t>
            </a:r>
            <a:r>
              <a:rPr lang="en-US" sz="2400" dirty="0" smtClean="0"/>
              <a:t>division by </a:t>
            </a:r>
            <a:r>
              <a:rPr lang="en-US" sz="2400" dirty="0"/>
              <a:t>zero");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	</a:t>
            </a:r>
            <a:r>
              <a:rPr lang="en-US" sz="2400" dirty="0" smtClean="0">
                <a:solidFill>
                  <a:schemeClr val="accent2"/>
                </a:solidFill>
              </a:rPr>
              <a:t>throw</a:t>
            </a:r>
            <a:r>
              <a:rPr lang="en-US" sz="2400" dirty="0" smtClean="0"/>
              <a:t> excepObj;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accent2"/>
                </a:solidFill>
              </a:rPr>
              <a:t>return</a:t>
            </a:r>
            <a:r>
              <a:rPr lang="en-US" sz="2400" dirty="0" smtClean="0"/>
              <a:t> value1 / value2;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}</a:t>
            </a:r>
          </a:p>
        </p:txBody>
      </p:sp>
      <p:sp>
        <p:nvSpPr>
          <p:cNvPr id="58373" name="AutoShape 3"/>
          <p:cNvSpPr>
            <a:spLocks noChangeArrowheads="1"/>
          </p:cNvSpPr>
          <p:nvPr/>
        </p:nvSpPr>
        <p:spPr bwMode="auto">
          <a:xfrm>
            <a:off x="5562600" y="3962400"/>
            <a:ext cx="2590800" cy="1219200"/>
          </a:xfrm>
          <a:prstGeom prst="wedgeEllipseCallout">
            <a:avLst>
              <a:gd name="adj1" fmla="val -174699"/>
              <a:gd name="adj2" fmla="val -23523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Throwing an exception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448F-8F00-4D23-8F88-13072D1695F1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Custom Exceptions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3254" y="1600200"/>
            <a:ext cx="7951146" cy="2971800"/>
          </a:xfrm>
          <a:prstGeom prst="rect">
            <a:avLst/>
          </a:prstGeom>
        </p:spPr>
      </p:pic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1600200" y="4572000"/>
            <a:ext cx="6172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 smtClean="0"/>
              <a:t>Figure 12-20  </a:t>
            </a:r>
            <a:r>
              <a:rPr lang="en-US" dirty="0" smtClean="0"/>
              <a:t>TestOfCustomException threw</a:t>
            </a:r>
          </a:p>
          <a:p>
            <a:r>
              <a:rPr lang="en-US" dirty="0"/>
              <a:t> </a:t>
            </a:r>
            <a:r>
              <a:rPr lang="en-US" dirty="0" smtClean="0"/>
              <a:t>   FloatingPtDivisionException 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0383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A8F19E9-BD7F-4DAE-A3DA-0E1A97E48179}" type="slidenum">
              <a:rPr lang="en-US" sz="1400" smtClean="0"/>
              <a:pPr eaLnBrk="1" hangingPunct="1"/>
              <a:t>53</a:t>
            </a:fld>
            <a:endParaRPr lang="en-US" sz="1400" dirty="0" smtClean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Input Output (IO) Exceptions 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419600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dirty="0" smtClean="0"/>
              <a:t>System.IO.IOException 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dirty="0" smtClean="0"/>
              <a:t>Direct descendent of Exception 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dirty="0" smtClean="0"/>
              <a:t>Thrown when a specified file or directory is not found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dirty="0" smtClean="0"/>
              <a:t>Thrown when program attempts to read beyond the end of a file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dirty="0" smtClean="0"/>
              <a:t>Thrown when there are problems loading or accessing the contents of a file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604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FD55EFD-CB93-42D9-AB8F-FB99E628F27D}" type="slidenum">
              <a:rPr lang="en-US" sz="1400" smtClean="0"/>
              <a:pPr eaLnBrk="1" hangingPunct="1"/>
              <a:t>54</a:t>
            </a:fld>
            <a:endParaRPr lang="en-US" sz="1400" dirty="0" smtClean="0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Input Output (IO) Exceptions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4999"/>
            <a:ext cx="7696200" cy="364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1752600" y="5562600"/>
            <a:ext cx="6172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 smtClean="0"/>
              <a:t>Table 12-3  </a:t>
            </a:r>
            <a:r>
              <a:rPr lang="en-US" dirty="0" smtClean="0"/>
              <a:t>Derived classes of IO.IOException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11D5380-EDAB-4C8A-9D19-6A88367FDD6E}" type="slidenum">
              <a:rPr lang="en-US" sz="1400" smtClean="0"/>
              <a:pPr eaLnBrk="1" hangingPunct="1"/>
              <a:t>55</a:t>
            </a:fld>
            <a:endParaRPr lang="en-US" sz="1400" dirty="0" smtClean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3276600" cy="2286000"/>
          </a:xfrm>
        </p:spPr>
        <p:txBody>
          <a:bodyPr/>
          <a:lstStyle/>
          <a:p>
            <a:pPr eaLnBrk="1" hangingPunct="1"/>
            <a:r>
              <a:rPr lang="en-US" dirty="0" smtClean="0"/>
              <a:t>ICW WaterDepth Application</a:t>
            </a:r>
          </a:p>
        </p:txBody>
      </p:sp>
      <p:sp>
        <p:nvSpPr>
          <p:cNvPr id="61446" name="Rectangle 5"/>
          <p:cNvSpPr>
            <a:spLocks noChangeArrowheads="1"/>
          </p:cNvSpPr>
          <p:nvPr/>
        </p:nvSpPr>
        <p:spPr bwMode="auto">
          <a:xfrm>
            <a:off x="609600" y="5867400"/>
            <a:ext cx="81126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</a:t>
            </a:r>
            <a:r>
              <a:rPr lang="en-US" b="1" dirty="0" smtClean="0"/>
              <a:t>12-21  </a:t>
            </a:r>
            <a:r>
              <a:rPr lang="en-US" dirty="0"/>
              <a:t>Problem specification for WaterDepth application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05200" y="304800"/>
            <a:ext cx="5097838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624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32BC63B-345C-46C9-A365-F2B188BBCAFC}" type="slidenum">
              <a:rPr lang="en-US" sz="1400" smtClean="0"/>
              <a:pPr eaLnBrk="1" hangingPunct="1"/>
              <a:t>56</a:t>
            </a:fld>
            <a:endParaRPr lang="en-US" sz="1400" dirty="0" smtClean="0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ICW WaterDepth Application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58152" y="1905000"/>
            <a:ext cx="6490448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061891" y="5867400"/>
            <a:ext cx="50247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/>
              <a:t>Table 12-4  </a:t>
            </a:r>
            <a:r>
              <a:rPr lang="en-US" dirty="0" smtClean="0"/>
              <a:t>ShoalArea class data fields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634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F733662-75CF-4D89-9772-C9CF7E928EB0}" type="slidenum">
              <a:rPr lang="en-US" sz="1400" smtClean="0"/>
              <a:pPr eaLnBrk="1" hangingPunct="1"/>
              <a:t>57</a:t>
            </a:fld>
            <a:endParaRPr lang="en-US" sz="1400" dirty="0" smtClean="0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ICW WaterDepth Application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609600" y="4876800"/>
            <a:ext cx="363035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12-22 </a:t>
            </a:r>
            <a:r>
              <a:rPr lang="en-US" b="1" dirty="0" smtClean="0"/>
              <a:t> </a:t>
            </a:r>
            <a:r>
              <a:rPr lang="en-US" dirty="0" smtClean="0"/>
              <a:t>Prototype for</a:t>
            </a:r>
          </a:p>
          <a:p>
            <a:r>
              <a:rPr lang="en-US" dirty="0"/>
              <a:t>	</a:t>
            </a:r>
            <a:r>
              <a:rPr lang="en-US" dirty="0" smtClean="0"/>
              <a:t>	WaterDepth </a:t>
            </a:r>
          </a:p>
          <a:p>
            <a:r>
              <a:rPr lang="en-US" dirty="0"/>
              <a:t>	</a:t>
            </a:r>
            <a:r>
              <a:rPr lang="en-US" dirty="0" smtClean="0"/>
              <a:t>	input </a:t>
            </a:r>
            <a:r>
              <a:rPr lang="en-US" dirty="0"/>
              <a:t>form</a:t>
            </a: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5029200" y="5198932"/>
            <a:ext cx="363035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12-23 </a:t>
            </a:r>
            <a:r>
              <a:rPr lang="en-US" b="1" dirty="0" smtClean="0"/>
              <a:t> </a:t>
            </a:r>
            <a:r>
              <a:rPr lang="en-US" dirty="0" smtClean="0"/>
              <a:t>Prototype for</a:t>
            </a:r>
          </a:p>
          <a:p>
            <a:r>
              <a:rPr lang="en-US" dirty="0"/>
              <a:t>	</a:t>
            </a:r>
            <a:r>
              <a:rPr lang="en-US" dirty="0" smtClean="0"/>
              <a:t>	WaterDepth </a:t>
            </a:r>
          </a:p>
          <a:p>
            <a:r>
              <a:rPr lang="en-US" dirty="0"/>
              <a:t>	</a:t>
            </a:r>
            <a:r>
              <a:rPr lang="en-US" dirty="0" smtClean="0"/>
              <a:t>	final </a:t>
            </a:r>
            <a:r>
              <a:rPr lang="en-US" dirty="0"/>
              <a:t>output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0999" y="1588007"/>
            <a:ext cx="4114801" cy="3296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49367" y="1905000"/>
            <a:ext cx="4146356" cy="3293932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DE34DE9-EC62-4403-BD21-FF6AE3E3F197}" type="slidenum">
              <a:rPr lang="en-US" sz="1400" smtClean="0"/>
              <a:pPr eaLnBrk="1" hangingPunct="1"/>
              <a:t>58</a:t>
            </a:fld>
            <a:endParaRPr lang="en-US" sz="1400" dirty="0" smtClean="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ICW WaterDepth Application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64518" name="Rectangle 5"/>
          <p:cNvSpPr>
            <a:spLocks noChangeArrowheads="1"/>
          </p:cNvSpPr>
          <p:nvPr/>
        </p:nvSpPr>
        <p:spPr bwMode="auto">
          <a:xfrm>
            <a:off x="914400" y="4876800"/>
            <a:ext cx="72950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12-24 </a:t>
            </a:r>
            <a:r>
              <a:rPr lang="en-US" b="1" dirty="0" smtClean="0"/>
              <a:t> </a:t>
            </a:r>
            <a:r>
              <a:rPr lang="en-US" dirty="0" smtClean="0"/>
              <a:t>Class </a:t>
            </a:r>
            <a:r>
              <a:rPr lang="en-US" dirty="0"/>
              <a:t>diagrams for WaterDepth application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6339" y="1600200"/>
            <a:ext cx="8146819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448F-8F00-4D23-8F88-13072D1695F1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21568" y="5867400"/>
            <a:ext cx="67556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</a:t>
            </a:r>
            <a:r>
              <a:rPr lang="en-US" b="1" dirty="0" smtClean="0"/>
              <a:t>12-25  </a:t>
            </a:r>
            <a:r>
              <a:rPr lang="en-US" dirty="0" smtClean="0"/>
              <a:t>Behavior for the FrmWaterDepth class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ICW WaterDepth Application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52600" y="1600199"/>
            <a:ext cx="5983113" cy="426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15682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BE08539-09AA-4B4D-86F4-81F644723569}" type="slidenum">
              <a:rPr lang="en-US" sz="1400" smtClean="0"/>
              <a:pPr eaLnBrk="1" hangingPunct="1"/>
              <a:t>6</a:t>
            </a:fld>
            <a:endParaRPr lang="en-US" sz="1400" dirty="0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Run-Time Errors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Just because your program reports no syntax errors does not necessarily mean it is running correctly</a:t>
            </a:r>
          </a:p>
          <a:p>
            <a:pPr eaLnBrk="1" hangingPunct="1"/>
            <a:r>
              <a:rPr lang="en-US" dirty="0" smtClean="0"/>
              <a:t>One form of run-time error is a logic error</a:t>
            </a:r>
          </a:p>
          <a:p>
            <a:pPr lvl="1" eaLnBrk="1" hangingPunct="1"/>
            <a:r>
              <a:rPr lang="en-US" dirty="0" smtClean="0"/>
              <a:t>Program runs but produces incorrect results</a:t>
            </a:r>
          </a:p>
          <a:p>
            <a:pPr lvl="1" eaLnBrk="1" hangingPunct="1"/>
            <a:r>
              <a:rPr lang="en-US" dirty="0" smtClean="0"/>
              <a:t>May be off-by-one in a loop</a:t>
            </a:r>
          </a:p>
          <a:p>
            <a:pPr lvl="1" eaLnBrk="1" hangingPunct="1"/>
            <a:r>
              <a:rPr lang="en-US" dirty="0" smtClean="0"/>
              <a:t>Sometimes users enter incorrect values</a:t>
            </a:r>
          </a:p>
          <a:p>
            <a:pPr eaLnBrk="1" hangingPunct="1"/>
            <a:r>
              <a:rPr lang="en-US" dirty="0" smtClean="0"/>
              <a:t>Finding the problem can be challenging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448F-8F00-4D23-8F88-13072D1695F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0" y="5867400"/>
            <a:ext cx="59611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Figure </a:t>
            </a:r>
            <a:r>
              <a:rPr lang="en-US" b="1" dirty="0" smtClean="0">
                <a:solidFill>
                  <a:srgbClr val="000000"/>
                </a:solidFill>
              </a:rPr>
              <a:t>12-26  </a:t>
            </a:r>
            <a:r>
              <a:rPr lang="en-US" dirty="0" smtClean="0">
                <a:solidFill>
                  <a:srgbClr val="000000"/>
                </a:solidFill>
              </a:rPr>
              <a:t>Behavior of the ShoalArea class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ICW WaterDepth Application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00200" y="1523999"/>
            <a:ext cx="5943600" cy="436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20022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448F-8F00-4D23-8F88-13072D1695F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ICW WaterDepth Application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898524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061891" y="5177135"/>
            <a:ext cx="51619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/>
              <a:t>Table 12-5  </a:t>
            </a:r>
            <a:r>
              <a:rPr lang="en-US" dirty="0" smtClean="0"/>
              <a:t>WaterDepth property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420022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448F-8F00-4D23-8F88-13072D1695F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ICW WaterDepth Application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6781800" cy="43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95400" y="5862935"/>
            <a:ext cx="6324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 smtClean="0"/>
              <a:t>Table 12-5  </a:t>
            </a:r>
            <a:r>
              <a:rPr lang="en-US" dirty="0" smtClean="0"/>
              <a:t>WaterDepth property values (</a:t>
            </a:r>
            <a:r>
              <a:rPr lang="en-US" sz="1800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420022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448F-8F00-4D23-8F88-13072D1695F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ICW WaterDepth Application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6678938" cy="39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57399"/>
            <a:ext cx="6705600" cy="3839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95400" y="5862935"/>
            <a:ext cx="6324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 smtClean="0"/>
              <a:t>Table 12-5  </a:t>
            </a:r>
            <a:r>
              <a:rPr lang="en-US" dirty="0" smtClean="0"/>
              <a:t>WaterDepth property values (</a:t>
            </a:r>
            <a:r>
              <a:rPr lang="en-US" sz="1800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420022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448F-8F00-4D23-8F88-13072D1695F1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ICW WaterDepth Application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4600" y="1295399"/>
            <a:ext cx="4267200" cy="4620645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46687" y="5867400"/>
            <a:ext cx="46637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Figure </a:t>
            </a:r>
            <a:r>
              <a:rPr lang="en-US" b="1" dirty="0" smtClean="0">
                <a:solidFill>
                  <a:srgbClr val="000000"/>
                </a:solidFill>
              </a:rPr>
              <a:t>12-27  </a:t>
            </a:r>
            <a:r>
              <a:rPr lang="en-US" dirty="0" smtClean="0">
                <a:solidFill>
                  <a:srgbClr val="000000"/>
                </a:solidFill>
              </a:rPr>
              <a:t>FrmWaterDepth form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82413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448F-8F00-4D23-8F88-13072D1695F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ICW WaterDepth Application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66340" y="1295400"/>
            <a:ext cx="4431792" cy="4669536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28800" y="5867400"/>
            <a:ext cx="57794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Figure </a:t>
            </a:r>
            <a:r>
              <a:rPr lang="en-US" b="1" dirty="0" smtClean="0">
                <a:solidFill>
                  <a:srgbClr val="000000"/>
                </a:solidFill>
              </a:rPr>
              <a:t>12-28  </a:t>
            </a:r>
            <a:r>
              <a:rPr lang="en-US" dirty="0" smtClean="0">
                <a:solidFill>
                  <a:srgbClr val="000000"/>
                </a:solidFill>
              </a:rPr>
              <a:t>WaterDepth application output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49291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655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9491185-589C-449E-8018-41D2E2EB99E2}" type="slidenum">
              <a:rPr lang="en-US" sz="1400" smtClean="0"/>
              <a:pPr eaLnBrk="1" hangingPunct="1"/>
              <a:t>66</a:t>
            </a:fld>
            <a:endParaRPr lang="en-US" sz="1400" dirty="0" smtClean="0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ICW WaterDepth Application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65541" name="Rectangle 7"/>
          <p:cNvSpPr>
            <a:spLocks noChangeArrowheads="1"/>
          </p:cNvSpPr>
          <p:nvPr/>
        </p:nvSpPr>
        <p:spPr bwMode="auto">
          <a:xfrm>
            <a:off x="4876800" y="5486400"/>
            <a:ext cx="3657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/>
              <a:t>Figure 12-30 </a:t>
            </a:r>
            <a:r>
              <a:rPr lang="en-US" b="1" dirty="0" smtClean="0"/>
              <a:t>	</a:t>
            </a:r>
            <a:r>
              <a:rPr lang="en-US" dirty="0" smtClean="0"/>
              <a:t>Invalid input</a:t>
            </a:r>
          </a:p>
          <a:p>
            <a:r>
              <a:rPr lang="en-US" dirty="0"/>
              <a:t> </a:t>
            </a:r>
            <a:r>
              <a:rPr lang="en-US" dirty="0" smtClean="0"/>
              <a:t>   		exception</a:t>
            </a:r>
            <a:endParaRPr lang="en-US" dirty="0"/>
          </a:p>
        </p:txBody>
      </p:sp>
      <p:sp>
        <p:nvSpPr>
          <p:cNvPr id="65542" name="Rectangle 9"/>
          <p:cNvSpPr>
            <a:spLocks noChangeArrowheads="1"/>
          </p:cNvSpPr>
          <p:nvPr/>
        </p:nvSpPr>
        <p:spPr bwMode="auto">
          <a:xfrm>
            <a:off x="533400" y="5534704"/>
            <a:ext cx="392373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/>
              <a:t>Figure 12-29 </a:t>
            </a:r>
            <a:r>
              <a:rPr lang="en-US" b="1" dirty="0" smtClean="0"/>
              <a:t>	</a:t>
            </a:r>
            <a:r>
              <a:rPr lang="en-US" dirty="0" smtClean="0"/>
              <a:t>State exception</a:t>
            </a:r>
          </a:p>
          <a:p>
            <a:r>
              <a:rPr lang="en-US" dirty="0"/>
              <a:t>	</a:t>
            </a:r>
            <a:r>
              <a:rPr lang="en-US" dirty="0" smtClean="0"/>
              <a:t>	thrown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1338262"/>
            <a:ext cx="3886200" cy="41964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24400" y="1338261"/>
            <a:ext cx="3863650" cy="4196443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665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1F26251-5968-43BA-90CD-60BDD5FA9FE0}" type="slidenum">
              <a:rPr lang="en-US" sz="1400" smtClean="0"/>
              <a:pPr eaLnBrk="1" hangingPunct="1"/>
              <a:t>67</a:t>
            </a:fld>
            <a:endParaRPr lang="en-US" sz="1400" dirty="0" smtClean="0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ICW WaterDepth Application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66565" name="Rectangle 6"/>
          <p:cNvSpPr>
            <a:spLocks noChangeArrowheads="1"/>
          </p:cNvSpPr>
          <p:nvPr/>
        </p:nvSpPr>
        <p:spPr bwMode="auto">
          <a:xfrm>
            <a:off x="1057275" y="3657600"/>
            <a:ext cx="709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12-31 </a:t>
            </a:r>
            <a:r>
              <a:rPr lang="en-US" dirty="0"/>
              <a:t>Debug information sent to Output window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399" y="1752600"/>
            <a:ext cx="8087895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Standards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using exception-handling techniques to deal with problems that can be handled with reasonable coding effort</a:t>
            </a:r>
          </a:p>
          <a:p>
            <a:r>
              <a:rPr lang="en-US" dirty="0" smtClean="0"/>
              <a:t>Encapsulating all methods in a </a:t>
            </a:r>
            <a:r>
              <a:rPr lang="en-US" dirty="0" smtClean="0">
                <a:solidFill>
                  <a:schemeClr val="accent2"/>
                </a:solidFill>
              </a:rPr>
              <a:t>try</a:t>
            </a:r>
            <a:r>
              <a:rPr lang="en-US" dirty="0" smtClean="0"/>
              <a:t>. . .</a:t>
            </a:r>
            <a:r>
              <a:rPr lang="en-US" dirty="0" smtClean="0">
                <a:solidFill>
                  <a:schemeClr val="accent2"/>
                </a:solidFill>
              </a:rPr>
              <a:t>catch </a:t>
            </a:r>
            <a:r>
              <a:rPr lang="en-US" dirty="0" smtClean="0"/>
              <a:t>block hampers performance</a:t>
            </a:r>
          </a:p>
          <a:p>
            <a:r>
              <a:rPr lang="en-US" dirty="0" smtClean="0"/>
              <a:t>Order exceptions from the most specific to the least specific</a:t>
            </a:r>
          </a:p>
          <a:p>
            <a:r>
              <a:rPr lang="en-US" dirty="0" smtClean="0"/>
              <a:t>Add Exception onto the end of the name for custom classes </a:t>
            </a:r>
          </a:p>
          <a:p>
            <a:endParaRPr lang="en-US" dirty="0" smtClean="0"/>
          </a:p>
        </p:txBody>
      </p:sp>
      <p:sp>
        <p:nvSpPr>
          <p:cNvPr id="6758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D7622D9-A5AA-4392-A25C-31A1D08EB092}" type="slidenum">
              <a:rPr lang="en-US" sz="1400" smtClean="0"/>
              <a:pPr eaLnBrk="1" hangingPunct="1"/>
              <a:t>68</a:t>
            </a:fld>
            <a:endParaRPr lang="en-US" sz="1400" dirty="0" smtClean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C# Corner - Exception-Handling articles –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http://www.c-sharpcorner.com/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msdn Exceptions and Exception Handling (C# Programming Guide) –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http://msdn.microsoft.com/en-us/library/ms173160.aspx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CSharpFriends - Exception Handling in C# –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http://www.csharpfriends.com/Articles/getArticle.aspx?articleID=128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CodeGuru - Error Handling –</a:t>
            </a:r>
          </a:p>
          <a:p>
            <a:pPr marL="0" indent="0">
              <a:buNone/>
            </a:pPr>
            <a:r>
              <a:rPr lang="en-US" sz="2400" dirty="0">
                <a:hlinkClick r:id="rId5"/>
              </a:rPr>
              <a:t>http://www.codeguru.com/csharp/csharp/cs_syntax/errorhandling/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F552A3-5620-4DFF-BA5E-C7064EE4B7C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30666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6E60EC7-A0E6-4F57-BE12-630A7A20FAF8}" type="slidenum">
              <a:rPr lang="en-US" sz="1400" smtClean="0"/>
              <a:pPr eaLnBrk="1" hangingPunct="1"/>
              <a:t>7</a:t>
            </a:fld>
            <a:endParaRPr lang="en-US" sz="1400" dirty="0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Debugging in C#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Desk check</a:t>
            </a:r>
          </a:p>
          <a:p>
            <a:pPr eaLnBrk="1" hangingPunct="1"/>
            <a:r>
              <a:rPr lang="en-US" dirty="0" smtClean="0"/>
              <a:t>Many IDEs have Debuggers</a:t>
            </a:r>
          </a:p>
          <a:p>
            <a:pPr eaLnBrk="1" hangingPunct="1"/>
            <a:r>
              <a:rPr lang="en-US" dirty="0" smtClean="0"/>
              <a:t>Debuggers let you observe the run-time behavior</a:t>
            </a:r>
          </a:p>
          <a:p>
            <a:pPr lvl="1" eaLnBrk="1" hangingPunct="1"/>
            <a:r>
              <a:rPr lang="en-US" dirty="0" smtClean="0"/>
              <a:t>You can break or halt execution</a:t>
            </a:r>
          </a:p>
          <a:p>
            <a:pPr lvl="1" eaLnBrk="1" hangingPunct="1"/>
            <a:r>
              <a:rPr lang="en-US" dirty="0" smtClean="0"/>
              <a:t>You can step through the application</a:t>
            </a:r>
          </a:p>
          <a:p>
            <a:pPr lvl="1" eaLnBrk="1" hangingPunct="1"/>
            <a:r>
              <a:rPr lang="en-US" dirty="0" smtClean="0"/>
              <a:t>You can evaluate variables</a:t>
            </a:r>
          </a:p>
          <a:p>
            <a:pPr lvl="1" eaLnBrk="1" hangingPunct="1"/>
            <a:r>
              <a:rPr lang="en-US" dirty="0" smtClean="0"/>
              <a:t>You can set breakpoints</a:t>
            </a:r>
          </a:p>
          <a:p>
            <a:pPr eaLnBrk="1" hangingPunct="1"/>
            <a:r>
              <a:rPr lang="en-US" dirty="0" smtClean="0"/>
              <a:t>Debug menu offers debugging options</a:t>
            </a: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686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2B7A851-93EB-463F-884E-104E0430D245}" type="slidenum">
              <a:rPr lang="en-US" sz="1400" smtClean="0"/>
              <a:pPr eaLnBrk="1" hangingPunct="1"/>
              <a:t>70</a:t>
            </a:fld>
            <a:endParaRPr lang="en-US" sz="1400" dirty="0" smtClean="0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</a:t>
            </a: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/>
            <a:r>
              <a:rPr lang="en-US" dirty="0" smtClean="0"/>
              <a:t>Types of errors</a:t>
            </a:r>
          </a:p>
          <a:p>
            <a:pPr eaLnBrk="1" hangingPunct="1"/>
            <a:r>
              <a:rPr lang="en-US" dirty="0" smtClean="0"/>
              <a:t>Debugger </a:t>
            </a:r>
          </a:p>
          <a:p>
            <a:pPr lvl="1" eaLnBrk="1" hangingPunct="1"/>
            <a:r>
              <a:rPr lang="en-US" dirty="0" smtClean="0"/>
              <a:t>Halt execution to examine code</a:t>
            </a:r>
          </a:p>
          <a:p>
            <a:pPr lvl="1" eaLnBrk="1" hangingPunct="1"/>
            <a:r>
              <a:rPr lang="en-US" dirty="0" smtClean="0"/>
              <a:t>Breakpoints</a:t>
            </a:r>
          </a:p>
          <a:p>
            <a:pPr lvl="1" eaLnBrk="1" hangingPunct="1"/>
            <a:r>
              <a:rPr lang="en-US" dirty="0" smtClean="0"/>
              <a:t>Locals window shows variables in scope</a:t>
            </a:r>
          </a:p>
          <a:p>
            <a:pPr lvl="1" eaLnBrk="1" hangingPunct="1"/>
            <a:r>
              <a:rPr lang="en-US" dirty="0" smtClean="0"/>
              <a:t>Step Into, Step Over, and Step Out</a:t>
            </a:r>
          </a:p>
          <a:p>
            <a:pPr eaLnBrk="1" hangingPunct="1"/>
            <a:r>
              <a:rPr lang="en-US" dirty="0" smtClean="0"/>
              <a:t>Exceptions </a:t>
            </a:r>
          </a:p>
          <a:p>
            <a:pPr lvl="1" eaLnBrk="1" hangingPunct="1"/>
            <a:r>
              <a:rPr lang="en-US" dirty="0" smtClean="0"/>
              <a:t>Unexpected conditions</a:t>
            </a:r>
          </a:p>
          <a:p>
            <a:pPr lvl="1" eaLnBrk="1" hangingPunct="1"/>
            <a:r>
              <a:rPr lang="en-US" dirty="0" smtClean="0"/>
              <a:t>Abnormal termination if not handled</a:t>
            </a:r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eaLnBrk="1" hangingPunct="1">
              <a:spcBef>
                <a:spcPct val="50000"/>
              </a:spcBef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696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1B3504E-B484-4815-96AB-1BB4A14CDC32}" type="slidenum">
              <a:rPr lang="en-US" sz="1400" smtClean="0"/>
              <a:pPr eaLnBrk="1" hangingPunct="1"/>
              <a:t>71</a:t>
            </a:fld>
            <a:endParaRPr lang="en-US" sz="1400" dirty="0" smtClean="0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>
              <a:spcBef>
                <a:spcPct val="45000"/>
              </a:spcBef>
            </a:pPr>
            <a:r>
              <a:rPr lang="en-US" dirty="0" smtClean="0"/>
              <a:t>Exceptions</a:t>
            </a:r>
          </a:p>
          <a:p>
            <a:pPr lvl="1" eaLnBrk="1" hangingPunct="1">
              <a:spcBef>
                <a:spcPct val="45000"/>
              </a:spcBef>
            </a:pPr>
            <a:r>
              <a:rPr lang="en-US" dirty="0" smtClean="0"/>
              <a:t>How to throw and catch exceptions</a:t>
            </a:r>
          </a:p>
          <a:p>
            <a:pPr eaLnBrk="1" hangingPunct="1">
              <a:spcBef>
                <a:spcPct val="45000"/>
              </a:spcBef>
            </a:pPr>
            <a:r>
              <a:rPr lang="en-US" dirty="0" smtClean="0"/>
              <a:t>Exception-handling techniques</a:t>
            </a:r>
          </a:p>
          <a:p>
            <a:pPr eaLnBrk="1" hangingPunct="1">
              <a:spcBef>
                <a:spcPct val="45000"/>
              </a:spcBef>
            </a:pPr>
            <a:r>
              <a:rPr lang="en-US" dirty="0" smtClean="0"/>
              <a:t>try…catch…finally clauses</a:t>
            </a:r>
          </a:p>
          <a:p>
            <a:pPr eaLnBrk="1" hangingPunct="1">
              <a:spcBef>
                <a:spcPct val="45000"/>
              </a:spcBef>
            </a:pPr>
            <a:r>
              <a:rPr lang="en-US" dirty="0" smtClean="0"/>
              <a:t>Exception object</a:t>
            </a:r>
          </a:p>
          <a:p>
            <a:pPr eaLnBrk="1" hangingPunct="1">
              <a:spcBef>
                <a:spcPct val="45000"/>
              </a:spcBef>
            </a:pPr>
            <a:r>
              <a:rPr lang="en-US" dirty="0" smtClean="0"/>
              <a:t>Exception classes</a:t>
            </a:r>
          </a:p>
          <a:p>
            <a:pPr lvl="1" eaLnBrk="1" hangingPunct="1">
              <a:spcBef>
                <a:spcPct val="45000"/>
              </a:spcBef>
            </a:pPr>
            <a:r>
              <a:rPr lang="en-US" dirty="0" smtClean="0"/>
              <a:t>Application Exception</a:t>
            </a:r>
          </a:p>
          <a:p>
            <a:pPr lvl="1" eaLnBrk="1" hangingPunct="1">
              <a:spcBef>
                <a:spcPct val="45000"/>
              </a:spcBef>
            </a:pPr>
            <a:r>
              <a:rPr lang="en-US" dirty="0" smtClean="0"/>
              <a:t>SystemException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696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1B3504E-B484-4815-96AB-1BB4A14CDC32}" type="slidenum">
              <a:rPr lang="en-US" sz="1400" smtClean="0">
                <a:solidFill>
                  <a:srgbClr val="000000"/>
                </a:solidFill>
              </a:rPr>
              <a:pPr eaLnBrk="1" hangingPunct="1"/>
              <a:t>72</a:t>
            </a:fld>
            <a:endParaRPr 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>
              <a:spcBef>
                <a:spcPct val="45000"/>
              </a:spcBef>
            </a:pPr>
            <a:r>
              <a:rPr lang="en-US" dirty="0" smtClean="0"/>
              <a:t>Generic catch clauses</a:t>
            </a:r>
          </a:p>
          <a:p>
            <a:pPr eaLnBrk="1" hangingPunct="1">
              <a:spcBef>
                <a:spcPct val="45000"/>
              </a:spcBef>
            </a:pPr>
            <a:r>
              <a:rPr lang="en-US" dirty="0" smtClean="0"/>
              <a:t>Filter multiple catch clauses</a:t>
            </a:r>
          </a:p>
          <a:p>
            <a:pPr lvl="1" eaLnBrk="1" hangingPunct="1">
              <a:spcBef>
                <a:spcPct val="45000"/>
              </a:spcBef>
            </a:pPr>
            <a:r>
              <a:rPr lang="en-US" dirty="0" smtClean="0"/>
              <a:t>Placement of catch clauses</a:t>
            </a:r>
          </a:p>
          <a:p>
            <a:pPr eaLnBrk="1" hangingPunct="1">
              <a:spcBef>
                <a:spcPct val="45000"/>
              </a:spcBef>
            </a:pPr>
            <a:r>
              <a:rPr lang="en-US" dirty="0" smtClean="0"/>
              <a:t>Create </a:t>
            </a:r>
            <a:r>
              <a:rPr lang="en-US" dirty="0"/>
              <a:t>custom Exception classes</a:t>
            </a:r>
          </a:p>
          <a:p>
            <a:pPr lvl="1" eaLnBrk="1" hangingPunct="1">
              <a:spcBef>
                <a:spcPct val="45000"/>
              </a:spcBef>
            </a:pPr>
            <a:r>
              <a:rPr lang="en-US" dirty="0"/>
              <a:t>Throw </a:t>
            </a:r>
            <a:r>
              <a:rPr lang="en-US" dirty="0" smtClean="0"/>
              <a:t>exception</a:t>
            </a:r>
          </a:p>
          <a:p>
            <a:pPr eaLnBrk="1" hangingPunct="1">
              <a:spcBef>
                <a:spcPct val="45000"/>
              </a:spcBef>
            </a:pPr>
            <a:r>
              <a:rPr lang="en-US" dirty="0" smtClean="0"/>
              <a:t>Input Output Exceptions</a:t>
            </a:r>
            <a:endParaRPr lang="en-US" dirty="0"/>
          </a:p>
          <a:p>
            <a:pPr eaLnBrk="1" hangingPunct="1">
              <a:spcBef>
                <a:spcPct val="4500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92905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FE42D17-982E-41A1-89FD-82F62419518B}" type="slidenum">
              <a:rPr lang="en-US" sz="1400" smtClean="0"/>
              <a:pPr eaLnBrk="1" hangingPunct="1"/>
              <a:t>8</a:t>
            </a:fld>
            <a:endParaRPr lang="en-US" sz="1400" dirty="0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Debugging in C#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2209800" y="5791200"/>
            <a:ext cx="4408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12-2  </a:t>
            </a:r>
            <a:r>
              <a:rPr lang="en-US" dirty="0"/>
              <a:t>Debug menu options</a:t>
            </a:r>
          </a:p>
        </p:txBody>
      </p:sp>
      <p:pic>
        <p:nvPicPr>
          <p:cNvPr id="21510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47800"/>
            <a:ext cx="3505200" cy="434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9317459-932D-46E0-981C-57B8E118DACE}" type="slidenum">
              <a:rPr lang="en-US" sz="1400" smtClean="0"/>
              <a:pPr eaLnBrk="1" hangingPunct="1"/>
              <a:t>9</a:t>
            </a:fld>
            <a:endParaRPr lang="en-US" sz="1400" dirty="0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799" y="457200"/>
            <a:ext cx="4436269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Execution Control</a:t>
            </a:r>
          </a:p>
        </p:txBody>
      </p:sp>
      <p:sp>
        <p:nvSpPr>
          <p:cNvPr id="22533" name="AutoShape 5"/>
          <p:cNvSpPr>
            <a:spLocks noChangeArrowheads="1"/>
          </p:cNvSpPr>
          <p:nvPr/>
        </p:nvSpPr>
        <p:spPr bwMode="auto">
          <a:xfrm>
            <a:off x="2438400" y="1828800"/>
            <a:ext cx="2514600" cy="3886200"/>
          </a:xfrm>
          <a:prstGeom prst="wedgeEllipseCallout">
            <a:avLst>
              <a:gd name="adj1" fmla="val 62042"/>
              <a:gd name="adj2" fmla="val -50065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Select </a:t>
            </a:r>
            <a:r>
              <a:rPr lang="en-US" b="1" dirty="0"/>
              <a:t>Start Debugging</a:t>
            </a:r>
            <a:r>
              <a:rPr lang="en-US" dirty="0"/>
              <a:t> and the number of options to run your program doubles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1481138" y="5791200"/>
            <a:ext cx="7423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12-3 </a:t>
            </a:r>
            <a:r>
              <a:rPr lang="en-US" b="1" dirty="0" smtClean="0"/>
              <a:t> </a:t>
            </a:r>
            <a:r>
              <a:rPr lang="en-US" dirty="0" smtClean="0"/>
              <a:t>Debug </a:t>
            </a:r>
            <a:r>
              <a:rPr lang="en-US" dirty="0"/>
              <a:t>menu options during debugging mode</a:t>
            </a:r>
          </a:p>
        </p:txBody>
      </p:sp>
      <p:pic>
        <p:nvPicPr>
          <p:cNvPr id="22535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43538" y="76200"/>
            <a:ext cx="3167062" cy="577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16297</TotalTime>
  <Words>3137</Words>
  <Application>Microsoft Office PowerPoint</Application>
  <PresentationFormat>On-screen Show (4:3)</PresentationFormat>
  <Paragraphs>611</Paragraphs>
  <Slides>72</Slides>
  <Notes>54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3" baseType="lpstr">
      <vt:lpstr>Default Design</vt:lpstr>
      <vt:lpstr>12</vt:lpstr>
      <vt:lpstr>Chapter Objectives</vt:lpstr>
      <vt:lpstr>Chapter Objectives (continued)</vt:lpstr>
      <vt:lpstr>Errors</vt:lpstr>
      <vt:lpstr>Errors (continued)</vt:lpstr>
      <vt:lpstr>Run-Time Errors</vt:lpstr>
      <vt:lpstr>Debugging in C#</vt:lpstr>
      <vt:lpstr>Debugging in C# (continued)</vt:lpstr>
      <vt:lpstr>Execution Control</vt:lpstr>
      <vt:lpstr>Breakpoints</vt:lpstr>
      <vt:lpstr>Breakpoints (continued)</vt:lpstr>
      <vt:lpstr>Break Mode</vt:lpstr>
      <vt:lpstr>Continue</vt:lpstr>
      <vt:lpstr>Stepping Through Code</vt:lpstr>
      <vt:lpstr>Stepping Through Code</vt:lpstr>
      <vt:lpstr>Watches</vt:lpstr>
      <vt:lpstr>Watches (continued)</vt:lpstr>
      <vt:lpstr>Exceptions</vt:lpstr>
      <vt:lpstr>Actions to Keep Program from Crashing (continued)</vt:lpstr>
      <vt:lpstr>Exceptions</vt:lpstr>
      <vt:lpstr>Exceptions (continued)</vt:lpstr>
      <vt:lpstr>Exceptions (continued)</vt:lpstr>
      <vt:lpstr>Unhandled Exception </vt:lpstr>
      <vt:lpstr>Unhandled Exception (continued)</vt:lpstr>
      <vt:lpstr>Raising an Exception </vt:lpstr>
      <vt:lpstr>Bugs, Errors, and Exceptions</vt:lpstr>
      <vt:lpstr>Bugs, Errors, and Exceptions (continued)</vt:lpstr>
      <vt:lpstr>Exception-Handling Techniques</vt:lpstr>
      <vt:lpstr>Try…Catch…Finally Blocks</vt:lpstr>
      <vt:lpstr>Slide 30</vt:lpstr>
      <vt:lpstr>Try…Catch…Finally Blocks (continued)</vt:lpstr>
      <vt:lpstr>Use of Generic Catch Clause</vt:lpstr>
      <vt:lpstr>Use of Generic Catch Clause (continued)</vt:lpstr>
      <vt:lpstr>What Caused These Exceptions to be Thrown? </vt:lpstr>
      <vt:lpstr>Exception Object</vt:lpstr>
      <vt:lpstr>Use of Generic Catch Clause (continued)</vt:lpstr>
      <vt:lpstr>Exception Object (continued)</vt:lpstr>
      <vt:lpstr>Exception Classes</vt:lpstr>
      <vt:lpstr>Exception Classes (continued)</vt:lpstr>
      <vt:lpstr> SystemException Class</vt:lpstr>
      <vt:lpstr> SystemException Class (continued)</vt:lpstr>
      <vt:lpstr>System.DivideByZeroException</vt:lpstr>
      <vt:lpstr>Filtering Multiple Exceptions </vt:lpstr>
      <vt:lpstr>Filtering Multiple Exceptions </vt:lpstr>
      <vt:lpstr>Filtering Multiple Exceptions (continued)</vt:lpstr>
      <vt:lpstr>Filtering Multiple Exceptions (continued)</vt:lpstr>
      <vt:lpstr>Custom Exceptions</vt:lpstr>
      <vt:lpstr>Custom Exceptions (continued)</vt:lpstr>
      <vt:lpstr>Slide 49</vt:lpstr>
      <vt:lpstr>Throwing an Exception</vt:lpstr>
      <vt:lpstr>Slide 51</vt:lpstr>
      <vt:lpstr>Custom Exceptions (continued)</vt:lpstr>
      <vt:lpstr>Input Output (IO) Exceptions </vt:lpstr>
      <vt:lpstr>Input Output (IO) Exceptions (continued)</vt:lpstr>
      <vt:lpstr>ICW WaterDepth Application</vt:lpstr>
      <vt:lpstr>ICW WaterDepth Application (continued)</vt:lpstr>
      <vt:lpstr>ICW WaterDepth Application (continued)</vt:lpstr>
      <vt:lpstr>ICW WaterDepth Application (continued)</vt:lpstr>
      <vt:lpstr>ICW WaterDepth Application (continued)</vt:lpstr>
      <vt:lpstr>ICW WaterDepth Application (continued)</vt:lpstr>
      <vt:lpstr>ICW WaterDepth Application (continued)</vt:lpstr>
      <vt:lpstr>ICW WaterDepth Application (continued)</vt:lpstr>
      <vt:lpstr>ICW WaterDepth Application (continued)</vt:lpstr>
      <vt:lpstr>ICW WaterDepth Application (continued)</vt:lpstr>
      <vt:lpstr>ICW WaterDepth Application (continued)</vt:lpstr>
      <vt:lpstr>ICW WaterDepth Application (continued)</vt:lpstr>
      <vt:lpstr>ICW WaterDepth Application (continued)</vt:lpstr>
      <vt:lpstr>Coding Standards</vt:lpstr>
      <vt:lpstr>Resources</vt:lpstr>
      <vt:lpstr>Chapter Summary</vt:lpstr>
      <vt:lpstr>Chapter Summary (continued)</vt:lpstr>
      <vt:lpstr>Chapter Summary (continued)</vt:lpstr>
    </vt:vector>
  </TitlesOfParts>
  <Company>Columbia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</dc:title>
  <dc:creator>Course Technology</dc:creator>
  <cp:lastModifiedBy>Aimee Poirier</cp:lastModifiedBy>
  <cp:revision>300</cp:revision>
  <dcterms:created xsi:type="dcterms:W3CDTF">2002-11-15T07:59:11Z</dcterms:created>
  <dcterms:modified xsi:type="dcterms:W3CDTF">2013-04-04T21:22:00Z</dcterms:modified>
</cp:coreProperties>
</file>