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839" r:id="rId2"/>
    <p:sldId id="348" r:id="rId3"/>
    <p:sldId id="489" r:id="rId4"/>
    <p:sldId id="840" r:id="rId5"/>
    <p:sldId id="842" r:id="rId6"/>
    <p:sldId id="855" r:id="rId7"/>
    <p:sldId id="841" r:id="rId8"/>
    <p:sldId id="843" r:id="rId9"/>
    <p:sldId id="844" r:id="rId10"/>
    <p:sldId id="845" r:id="rId11"/>
    <p:sldId id="846" r:id="rId12"/>
    <p:sldId id="847" r:id="rId13"/>
    <p:sldId id="876" r:id="rId14"/>
    <p:sldId id="848" r:id="rId15"/>
    <p:sldId id="849" r:id="rId16"/>
    <p:sldId id="856" r:id="rId17"/>
    <p:sldId id="851" r:id="rId18"/>
    <p:sldId id="852" r:id="rId19"/>
    <p:sldId id="854" r:id="rId20"/>
    <p:sldId id="877" r:id="rId21"/>
    <p:sldId id="790" r:id="rId22"/>
    <p:sldId id="792" r:id="rId23"/>
    <p:sldId id="878" r:id="rId24"/>
    <p:sldId id="794" r:id="rId25"/>
    <p:sldId id="795" r:id="rId26"/>
    <p:sldId id="796" r:id="rId27"/>
    <p:sldId id="805" r:id="rId28"/>
    <p:sldId id="797" r:id="rId29"/>
    <p:sldId id="810" r:id="rId30"/>
    <p:sldId id="859" r:id="rId31"/>
    <p:sldId id="879" r:id="rId32"/>
    <p:sldId id="880" r:id="rId33"/>
    <p:sldId id="881" r:id="rId34"/>
    <p:sldId id="811" r:id="rId35"/>
    <p:sldId id="812" r:id="rId36"/>
    <p:sldId id="860" r:id="rId37"/>
    <p:sldId id="813" r:id="rId38"/>
    <p:sldId id="861" r:id="rId39"/>
    <p:sldId id="883" r:id="rId40"/>
    <p:sldId id="862" r:id="rId41"/>
    <p:sldId id="884" r:id="rId42"/>
    <p:sldId id="885" r:id="rId43"/>
    <p:sldId id="863" r:id="rId44"/>
    <p:sldId id="864" r:id="rId45"/>
    <p:sldId id="886" r:id="rId46"/>
    <p:sldId id="887" r:id="rId47"/>
    <p:sldId id="888" r:id="rId48"/>
    <p:sldId id="889" r:id="rId49"/>
    <p:sldId id="890" r:id="rId50"/>
    <p:sldId id="891" r:id="rId51"/>
    <p:sldId id="892" r:id="rId52"/>
    <p:sldId id="865" r:id="rId53"/>
    <p:sldId id="866" r:id="rId54"/>
    <p:sldId id="867" r:id="rId55"/>
    <p:sldId id="868" r:id="rId56"/>
    <p:sldId id="869" r:id="rId57"/>
    <p:sldId id="870" r:id="rId58"/>
    <p:sldId id="871" r:id="rId59"/>
    <p:sldId id="872" r:id="rId60"/>
    <p:sldId id="875" r:id="rId61"/>
    <p:sldId id="893" r:id="rId62"/>
    <p:sldId id="873" r:id="rId63"/>
    <p:sldId id="838" r:id="rId6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663300"/>
    <a:srgbClr val="000000"/>
    <a:srgbClr val="669900"/>
    <a:srgbClr val="FFCC00"/>
    <a:srgbClr val="FFFF00"/>
    <a:srgbClr val="99FF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3103" autoAdjust="0"/>
    <p:restoredTop sz="99647" autoAdjust="0"/>
  </p:normalViewPr>
  <p:slideViewPr>
    <p:cSldViewPr>
      <p:cViewPr varScale="1">
        <p:scale>
          <a:sx n="78" d="100"/>
          <a:sy n="78" d="100"/>
        </p:scale>
        <p:origin x="-133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671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481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481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481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72CC8DE-2863-40D8-805A-BDC455703E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66039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45ED4DF-C002-4990-93F6-D8DDEDC68697}" type="slidenum">
              <a:rPr lang="en-US" sz="1200" smtClean="0"/>
              <a:pPr eaLnBrk="1" hangingPunct="1"/>
              <a:t>1</a:t>
            </a:fld>
            <a:endParaRPr lang="en-US" sz="1200" dirty="0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A63AA4B-0A0A-4358-B8A2-1CE93FEA4238}" type="slidenum">
              <a:rPr lang="en-US" sz="1200" smtClean="0"/>
              <a:pPr eaLnBrk="1" hangingPunct="1"/>
              <a:t>10</a:t>
            </a:fld>
            <a:endParaRPr lang="en-US" sz="1200" dirty="0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546EB3A-CC3E-4F91-B807-ECDC6CC84971}" type="slidenum">
              <a:rPr lang="en-US" sz="1200" smtClean="0"/>
              <a:pPr eaLnBrk="1" hangingPunct="1"/>
              <a:t>11</a:t>
            </a:fld>
            <a:endParaRPr lang="en-US" sz="1200" dirty="0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29D50AA-1F90-4435-A586-5C02FF371AE0}" type="slidenum">
              <a:rPr lang="en-US" sz="1200" smtClean="0"/>
              <a:pPr eaLnBrk="1" hangingPunct="1"/>
              <a:t>12</a:t>
            </a:fld>
            <a:endParaRPr lang="en-US" sz="1200" dirty="0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0BADCEA-CA51-4947-84B0-579C1BC2F4F8}" type="slidenum">
              <a:rPr lang="en-US" sz="1200" smtClean="0"/>
              <a:pPr eaLnBrk="1" hangingPunct="1"/>
              <a:t>14</a:t>
            </a:fld>
            <a:endParaRPr lang="en-US" sz="1200" dirty="0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F908366-018F-4D3D-BD0D-1AEA8623F82F}" type="slidenum">
              <a:rPr lang="en-US" sz="1200" smtClean="0"/>
              <a:pPr eaLnBrk="1" hangingPunct="1"/>
              <a:t>15</a:t>
            </a:fld>
            <a:endParaRPr lang="en-US" sz="1200" dirty="0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6C4E24A-B957-44E8-808F-F87BC365762C}" type="slidenum">
              <a:rPr lang="en-US" sz="1200" smtClean="0"/>
              <a:pPr eaLnBrk="1" hangingPunct="1"/>
              <a:t>16</a:t>
            </a:fld>
            <a:endParaRPr lang="en-US" sz="1200" dirty="0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D7D76A3-0C3D-4830-AC36-75CB74AB8D26}" type="slidenum">
              <a:rPr lang="en-US" sz="1200" smtClean="0"/>
              <a:pPr eaLnBrk="1" hangingPunct="1"/>
              <a:t>17</a:t>
            </a:fld>
            <a:endParaRPr lang="en-US" sz="1200" dirty="0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BE035A5-CFDA-4E48-9D2E-7E89BB45918A}" type="slidenum">
              <a:rPr lang="en-US" sz="1200" smtClean="0"/>
              <a:pPr eaLnBrk="1" hangingPunct="1"/>
              <a:t>18</a:t>
            </a:fld>
            <a:endParaRPr lang="en-US" sz="1200" dirty="0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774F661-090D-4C18-98C9-747E7B1633A1}" type="slidenum">
              <a:rPr lang="en-US" sz="1200" smtClean="0"/>
              <a:pPr eaLnBrk="1" hangingPunct="1"/>
              <a:t>19</a:t>
            </a:fld>
            <a:endParaRPr lang="en-US" sz="1200" dirty="0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38D96E6-08BD-49F4-814A-7980FFEFA9EF}" type="slidenum">
              <a:rPr lang="en-US" sz="1200" smtClean="0"/>
              <a:pPr eaLnBrk="1" hangingPunct="1"/>
              <a:t>21</a:t>
            </a:fld>
            <a:endParaRPr lang="en-US" sz="1200" dirty="0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41EBE4F-3ADA-48CC-A5C3-F253F555CFA0}" type="slidenum">
              <a:rPr lang="en-US" sz="1200" smtClean="0"/>
              <a:pPr eaLnBrk="1" hangingPunct="1"/>
              <a:t>2</a:t>
            </a:fld>
            <a:endParaRPr lang="en-US" sz="1200" dirty="0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23E9B8F-CD36-474E-88DB-64BE53C94F3D}" type="slidenum">
              <a:rPr lang="en-US" sz="1200" smtClean="0"/>
              <a:pPr eaLnBrk="1" hangingPunct="1"/>
              <a:t>22</a:t>
            </a:fld>
            <a:endParaRPr lang="en-US" sz="1200" dirty="0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0054D5B-6995-4FC6-90B1-DAAB95487BB4}" type="slidenum">
              <a:rPr lang="en-US" sz="1200" smtClean="0"/>
              <a:pPr eaLnBrk="1" hangingPunct="1"/>
              <a:t>24</a:t>
            </a:fld>
            <a:endParaRPr lang="en-US" sz="1200" dirty="0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7E1DA81-14C0-4699-BD2D-694C5B8BBB1F}" type="slidenum">
              <a:rPr lang="en-US" sz="1200" smtClean="0"/>
              <a:pPr eaLnBrk="1" hangingPunct="1"/>
              <a:t>25</a:t>
            </a:fld>
            <a:endParaRPr lang="en-US" sz="1200" dirty="0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868DDE3-B79C-4FF0-AE82-2D3739461242}" type="slidenum">
              <a:rPr lang="en-US" sz="1200" smtClean="0"/>
              <a:pPr eaLnBrk="1" hangingPunct="1"/>
              <a:t>26</a:t>
            </a:fld>
            <a:endParaRPr lang="en-US" sz="1200" dirty="0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538D4F6-782D-4F10-9F50-1B285DC49854}" type="slidenum">
              <a:rPr lang="en-US" sz="1200" smtClean="0"/>
              <a:pPr eaLnBrk="1" hangingPunct="1"/>
              <a:t>27</a:t>
            </a:fld>
            <a:endParaRPr lang="en-US" sz="1200" dirty="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95949E8-FA6E-471A-BB08-D820FC930E83}" type="slidenum">
              <a:rPr lang="en-US" sz="1200" smtClean="0"/>
              <a:pPr eaLnBrk="1" hangingPunct="1"/>
              <a:t>28</a:t>
            </a:fld>
            <a:endParaRPr lang="en-US" sz="1200" dirty="0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326D6B2-D7D8-4230-BC0F-89E1FD1A7374}" type="slidenum">
              <a:rPr lang="en-US" sz="1200" smtClean="0"/>
              <a:pPr eaLnBrk="1" hangingPunct="1"/>
              <a:t>29</a:t>
            </a:fld>
            <a:endParaRPr lang="en-US" sz="1200" dirty="0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1027DD2-961D-42E2-AE01-EBA304C8F6FC}" type="slidenum">
              <a:rPr lang="en-US" sz="1200" smtClean="0"/>
              <a:pPr eaLnBrk="1" hangingPunct="1"/>
              <a:t>30</a:t>
            </a:fld>
            <a:endParaRPr lang="en-US" sz="1200" dirty="0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BB44338-9221-4000-AACC-90F2C9FB71AC}" type="slidenum">
              <a:rPr lang="en-US" sz="1200" smtClean="0"/>
              <a:pPr eaLnBrk="1" hangingPunct="1"/>
              <a:t>34</a:t>
            </a:fld>
            <a:endParaRPr lang="en-US" sz="1200" dirty="0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88041F4-788E-4A6E-9210-C22B570237DB}" type="slidenum">
              <a:rPr lang="en-US" sz="1200" smtClean="0"/>
              <a:pPr eaLnBrk="1" hangingPunct="1"/>
              <a:t>35</a:t>
            </a:fld>
            <a:endParaRPr lang="en-US" sz="1200" dirty="0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113724E-0CB2-45AE-9F2F-4676AD4BF701}" type="slidenum">
              <a:rPr lang="en-US" sz="1200" smtClean="0"/>
              <a:pPr eaLnBrk="1" hangingPunct="1"/>
              <a:t>3</a:t>
            </a:fld>
            <a:endParaRPr lang="en-US" sz="1200" dirty="0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87868DC-8FC7-41FE-89D3-88082D2EED02}" type="slidenum">
              <a:rPr lang="en-US" sz="1200" smtClean="0"/>
              <a:pPr eaLnBrk="1" hangingPunct="1"/>
              <a:t>36</a:t>
            </a:fld>
            <a:endParaRPr lang="en-US" sz="1200" dirty="0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F61D65F-2060-45A5-BB42-9C0BBE294EE2}" type="slidenum">
              <a:rPr lang="en-US" sz="1200" smtClean="0"/>
              <a:pPr eaLnBrk="1" hangingPunct="1"/>
              <a:t>37</a:t>
            </a:fld>
            <a:endParaRPr lang="en-US" sz="1200" dirty="0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C5AA0E5-7541-45E7-A383-A53B81EFCA9A}" type="slidenum">
              <a:rPr lang="en-US" sz="1200" smtClean="0"/>
              <a:pPr eaLnBrk="1" hangingPunct="1"/>
              <a:t>38</a:t>
            </a:fld>
            <a:endParaRPr lang="en-US" sz="1200" dirty="0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80C3C70-51FB-461A-A71C-1CC4AE1D8E64}" type="slidenum">
              <a:rPr lang="en-US" sz="1200" smtClean="0"/>
              <a:pPr eaLnBrk="1" hangingPunct="1"/>
              <a:t>40</a:t>
            </a:fld>
            <a:endParaRPr lang="en-US" sz="1200" dirty="0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C9665DD-6287-4116-8BC0-C18E4968B043}" type="slidenum">
              <a:rPr lang="en-US" sz="1200" smtClean="0"/>
              <a:pPr eaLnBrk="1" hangingPunct="1"/>
              <a:t>43</a:t>
            </a:fld>
            <a:endParaRPr lang="en-US" sz="1200" dirty="0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0BA78C0-36F9-4E70-AF15-87ABAF09B701}" type="slidenum">
              <a:rPr lang="en-US" sz="1200" smtClean="0"/>
              <a:pPr eaLnBrk="1" hangingPunct="1"/>
              <a:t>44</a:t>
            </a:fld>
            <a:endParaRPr lang="en-US" sz="1200" dirty="0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672608F-03C9-4EED-BAE7-B799D68783BF}" type="slidenum">
              <a:rPr lang="en-US" sz="1200" smtClean="0"/>
              <a:pPr eaLnBrk="1" hangingPunct="1"/>
              <a:t>52</a:t>
            </a:fld>
            <a:endParaRPr lang="en-US" sz="1200" dirty="0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6C1D085-9B8C-4E56-9CED-D414FF2EE212}" type="slidenum">
              <a:rPr lang="en-US" sz="1200" smtClean="0"/>
              <a:pPr eaLnBrk="1" hangingPunct="1"/>
              <a:t>53</a:t>
            </a:fld>
            <a:endParaRPr lang="en-US" sz="1200" dirty="0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7D1C4AB-D4AF-4DB2-9E73-C82231F01113}" type="slidenum">
              <a:rPr lang="en-US" sz="1200" smtClean="0"/>
              <a:pPr eaLnBrk="1" hangingPunct="1"/>
              <a:t>54</a:t>
            </a:fld>
            <a:endParaRPr lang="en-US" sz="1200" dirty="0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EFBB03B-A150-44EE-8198-0A7FF009981E}" type="slidenum">
              <a:rPr lang="en-US" sz="1200" smtClean="0"/>
              <a:pPr eaLnBrk="1" hangingPunct="1"/>
              <a:t>55</a:t>
            </a:fld>
            <a:endParaRPr lang="en-US" sz="1200" dirty="0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043600F-2C61-4CA6-A111-4D06C73E672E}" type="slidenum">
              <a:rPr lang="en-US" sz="1200" smtClean="0"/>
              <a:pPr eaLnBrk="1" hangingPunct="1"/>
              <a:t>4</a:t>
            </a:fld>
            <a:endParaRPr lang="en-US" sz="1200" dirty="0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239BC60-7B6A-412C-8BD2-C32A284E9991}" type="slidenum">
              <a:rPr lang="en-US" sz="1200" smtClean="0"/>
              <a:pPr eaLnBrk="1" hangingPunct="1"/>
              <a:t>56</a:t>
            </a:fld>
            <a:endParaRPr lang="en-US" sz="1200" dirty="0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95AF6B8-747D-4330-90B3-129789D466F0}" type="slidenum">
              <a:rPr lang="en-US" sz="1200" smtClean="0"/>
              <a:pPr eaLnBrk="1" hangingPunct="1"/>
              <a:t>57</a:t>
            </a:fld>
            <a:endParaRPr lang="en-US" sz="1200" dirty="0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6E3B9F0-F37B-4F6B-95D9-3516C42B895D}" type="slidenum">
              <a:rPr lang="en-US" sz="1200" smtClean="0"/>
              <a:pPr eaLnBrk="1" hangingPunct="1"/>
              <a:t>58</a:t>
            </a:fld>
            <a:endParaRPr lang="en-US" sz="1200" dirty="0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15124B0-5018-43CD-A549-7C5B8B59955C}" type="slidenum">
              <a:rPr lang="en-US" sz="1200" smtClean="0"/>
              <a:pPr eaLnBrk="1" hangingPunct="1"/>
              <a:t>59</a:t>
            </a:fld>
            <a:endParaRPr lang="en-US" sz="1200" dirty="0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E534718-71D5-4DBD-BBA1-8C01B6CA9ADC}" type="slidenum">
              <a:rPr lang="en-US" sz="1200" smtClean="0"/>
              <a:pPr eaLnBrk="1" hangingPunct="1"/>
              <a:t>62</a:t>
            </a:fld>
            <a:endParaRPr lang="en-US" sz="1200" dirty="0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6FEC815-87A1-45F2-ADE4-4E0E5FDCF558}" type="slidenum">
              <a:rPr lang="en-US" sz="1200" smtClean="0"/>
              <a:pPr eaLnBrk="1" hangingPunct="1"/>
              <a:t>63</a:t>
            </a:fld>
            <a:endParaRPr lang="en-US" sz="1200" dirty="0" smtClean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BC98940-20A7-44E1-B85B-96D0A1183C18}" type="slidenum">
              <a:rPr lang="en-US" sz="1200" smtClean="0"/>
              <a:pPr eaLnBrk="1" hangingPunct="1"/>
              <a:t>5</a:t>
            </a:fld>
            <a:endParaRPr lang="en-US" sz="1200" dirty="0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26F96A3-B6B5-425E-BDE4-0FA255D48580}" type="slidenum">
              <a:rPr lang="en-US" sz="1200" smtClean="0"/>
              <a:pPr eaLnBrk="1" hangingPunct="1"/>
              <a:t>6</a:t>
            </a:fld>
            <a:endParaRPr lang="en-US" sz="1200" dirty="0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9156EE7-998E-4ED0-9B5A-2C91CB3FBF23}" type="slidenum">
              <a:rPr lang="en-US" sz="1200" smtClean="0"/>
              <a:pPr eaLnBrk="1" hangingPunct="1"/>
              <a:t>7</a:t>
            </a:fld>
            <a:endParaRPr lang="en-US" sz="1200" dirty="0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09BE60-68E4-49A7-A8C3-49F22D3DB5C9}" type="slidenum">
              <a:rPr lang="en-US" sz="1200" smtClean="0"/>
              <a:pPr eaLnBrk="1" hangingPunct="1"/>
              <a:t>8</a:t>
            </a:fld>
            <a:endParaRPr lang="en-US" sz="1200" dirty="0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D446F32-99AC-4B30-81C7-6FFD0D142E35}" type="slidenum">
              <a:rPr lang="en-US" sz="1200" smtClean="0"/>
              <a:pPr eaLnBrk="1" hangingPunct="1"/>
              <a:t>9</a:t>
            </a:fld>
            <a:endParaRPr lang="en-US" sz="1200" dirty="0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DDCF87-F462-48E9-B4D3-AB3A5BD520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9955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5BA0A7-D5CB-425E-9726-58211570B1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78621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C67958-DBC3-4A5C-9E44-4928EA3C29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77086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B0769F-78DD-4936-8A28-C1D0ACBBAA5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54994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C2BD2C-356D-42E8-B460-7ECB9C7144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8147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D74238-A128-43C7-83C3-33D149E711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30252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D9780-1238-47C3-B17F-84354772A8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35358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C8A928-6CE9-4F11-AD00-667777DB58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53886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00904-E8E1-4B3B-9C36-CD19B2C518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08944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FEA712-7C56-4121-B648-C8B2584911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11051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11540C-62EE-43CE-985A-09A0D8B539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61164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 dirty="0"/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9C080D-D53D-4D67-8236-A0215CBFAC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51538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248400"/>
            <a:ext cx="541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dirty="0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r>
              <a:rPr lang="en-US" dirty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AA0AD13-D643-4C9F-9E4C-E4E5BAD781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8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76200" y="0"/>
            <a:ext cx="381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763000" y="0"/>
            <a:ext cx="381000" cy="693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harp-station.com/HowTo/ReadWriteTextFile.aspx" TargetMode="External"/><Relationship Id="rId2" Type="http://schemas.openxmlformats.org/officeDocument/2006/relationships/hyperlink" Target="http://www.sourceformat.com/pdf/cs-coding-standard-bellware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tnetperls.com/file-handling" TargetMode="Externa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8A268E0-6D1F-4683-9AED-ACE98FF22B8D}" type="slidenum">
              <a:rPr lang="en-US" sz="1400" smtClean="0"/>
              <a:pPr eaLnBrk="1" hangingPunct="1"/>
              <a:t>1</a:t>
            </a:fld>
            <a:endParaRPr lang="en-US" sz="1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76200" y="0"/>
            <a:ext cx="51435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67514" y="-1"/>
            <a:ext cx="4176486" cy="6887053"/>
          </a:xfrm>
          <a:prstGeom prst="rect">
            <a:avLst/>
          </a:prstGeom>
        </p:spPr>
      </p:pic>
      <p:sp>
        <p:nvSpPr>
          <p:cNvPr id="1434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953000" y="2438400"/>
            <a:ext cx="4572000" cy="1752600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en-US" sz="3200" b="1" dirty="0" smtClean="0"/>
              <a:t>Working with </a:t>
            </a:r>
          </a:p>
          <a:p>
            <a:pPr algn="l" eaLnBrk="1" hangingPunct="1">
              <a:lnSpc>
                <a:spcPct val="90000"/>
              </a:lnSpc>
            </a:pPr>
            <a:r>
              <a:rPr lang="en-US" sz="3200" b="1" dirty="0" smtClean="0"/>
              <a:t>Files 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0" y="60198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C# Programming:</a:t>
            </a:r>
            <a:r>
              <a:rPr lang="en-US" sz="2000" b="1" dirty="0">
                <a:solidFill>
                  <a:schemeClr val="bg1"/>
                </a:solidFill>
              </a:rPr>
              <a:t> From Problem Analysis to Program Design 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4th </a:t>
            </a:r>
            <a:r>
              <a:rPr lang="en-US" sz="2000" b="1" dirty="0">
                <a:solidFill>
                  <a:schemeClr val="bg1"/>
                </a:solidFill>
              </a:rPr>
              <a:t>Edition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3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09600" y="2286000"/>
            <a:ext cx="4191000" cy="1143000"/>
          </a:xfrm>
        </p:spPr>
        <p:txBody>
          <a:bodyPr/>
          <a:lstStyle/>
          <a:p>
            <a:pPr eaLnBrk="1" hangingPunct="1"/>
            <a:r>
              <a:rPr lang="en-US" sz="20800" b="1" dirty="0" smtClean="0">
                <a:solidFill>
                  <a:schemeClr val="bg1"/>
                </a:solidFill>
              </a:rPr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303C5D4-D6D0-4826-B684-38864E70E2FD}" type="slidenum">
              <a:rPr lang="en-US" sz="1400" smtClean="0"/>
              <a:pPr eaLnBrk="1" hangingPunct="1"/>
              <a:t>10</a:t>
            </a:fld>
            <a:endParaRPr lang="en-US" sz="1400" dirty="0" smtClean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File Class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Visual Studio IntelliSense feature provides information</a:t>
            </a:r>
          </a:p>
        </p:txBody>
      </p:sp>
      <p:sp>
        <p:nvSpPr>
          <p:cNvPr id="23558" name="Rectangle 5"/>
          <p:cNvSpPr>
            <a:spLocks noChangeArrowheads="1"/>
          </p:cNvSpPr>
          <p:nvPr/>
        </p:nvSpPr>
        <p:spPr bwMode="auto">
          <a:xfrm>
            <a:off x="2438400" y="5029200"/>
            <a:ext cx="4149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Figure 13-2 </a:t>
            </a:r>
            <a:r>
              <a:rPr lang="en-US" dirty="0"/>
              <a:t>IntelliSense display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400" y="3002280"/>
            <a:ext cx="8001000" cy="19381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A326E58-187D-45F0-ABD2-D7A63607AA90}" type="slidenum">
              <a:rPr lang="en-US" sz="1400" smtClean="0"/>
              <a:pPr eaLnBrk="1" hangingPunct="1"/>
              <a:t>11</a:t>
            </a:fld>
            <a:endParaRPr lang="en-US" sz="1400" dirty="0" smtClean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File Class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53400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smtClean="0"/>
              <a:t>One </a:t>
            </a:r>
            <a:r>
              <a:rPr lang="en-US" dirty="0" smtClean="0">
                <a:solidFill>
                  <a:schemeClr val="accent2"/>
                </a:solidFill>
              </a:rPr>
              <a:t>static</a:t>
            </a:r>
            <a:r>
              <a:rPr lang="en-US" dirty="0" smtClean="0"/>
              <a:t> method of the File class is Exists( 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</a:rPr>
              <a:t>using</a:t>
            </a:r>
            <a:r>
              <a:rPr lang="en-US" sz="2000" dirty="0" smtClean="0"/>
              <a:t> System;</a:t>
            </a:r>
          </a:p>
          <a:p>
            <a:pPr lvl="2"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accent2"/>
                </a:solidFill>
              </a:rPr>
              <a:t>using</a:t>
            </a:r>
            <a:r>
              <a:rPr lang="en-US" sz="2000" dirty="0" smtClean="0"/>
              <a:t> System.IO;     </a:t>
            </a:r>
            <a:r>
              <a:rPr lang="en-US" sz="2000" dirty="0" smtClean="0">
                <a:solidFill>
                  <a:schemeClr val="accent1"/>
                </a:solidFill>
              </a:rPr>
              <a:t>// Added </a:t>
            </a:r>
            <a:r>
              <a:rPr lang="en-US" sz="2000" dirty="0">
                <a:solidFill>
                  <a:schemeClr val="accent1"/>
                </a:solidFill>
              </a:rPr>
              <a:t>for File Access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20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</a:rPr>
              <a:t>class</a:t>
            </a:r>
            <a:r>
              <a:rPr lang="en-US" sz="2000" dirty="0" smtClean="0"/>
              <a:t> DirectoryStructure 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    </a:t>
            </a:r>
            <a:r>
              <a:rPr lang="en-US" sz="2000" dirty="0" smtClean="0">
                <a:solidFill>
                  <a:schemeClr val="accent2"/>
                </a:solidFill>
              </a:rPr>
              <a:t>public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2"/>
                </a:solidFill>
              </a:rPr>
              <a:t>static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2"/>
                </a:solidFill>
              </a:rPr>
              <a:t>void</a:t>
            </a:r>
            <a:r>
              <a:rPr lang="en-US" sz="2000" dirty="0" smtClean="0"/>
              <a:t> Main( 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    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         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        </a:t>
            </a:r>
            <a:r>
              <a:rPr lang="en-US" sz="2000" dirty="0" smtClean="0">
                <a:solidFill>
                  <a:schemeClr val="accent2"/>
                </a:solidFill>
              </a:rPr>
              <a:t>string</a:t>
            </a:r>
            <a:r>
              <a:rPr lang="en-US" sz="2000" dirty="0" smtClean="0"/>
              <a:t> fileName = "BirdOfParadise.jpg";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        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            </a:t>
            </a:r>
            <a:r>
              <a:rPr lang="en-US" sz="2000" dirty="0" smtClean="0">
                <a:solidFill>
                  <a:schemeClr val="accent2"/>
                </a:solidFill>
              </a:rPr>
              <a:t>if </a:t>
            </a:r>
            <a:r>
              <a:rPr lang="en-US" sz="2000" dirty="0" smtClean="0"/>
              <a:t> (File.Exists(fileName))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            {</a:t>
            </a:r>
            <a:r>
              <a:rPr lang="en-US" sz="1400" dirty="0" smtClean="0"/>
              <a:t> </a:t>
            </a:r>
          </a:p>
        </p:txBody>
      </p:sp>
      <p:sp>
        <p:nvSpPr>
          <p:cNvPr id="3" name="Oval 2"/>
          <p:cNvSpPr/>
          <p:nvPr/>
        </p:nvSpPr>
        <p:spPr>
          <a:xfrm>
            <a:off x="1981200" y="5410200"/>
            <a:ext cx="3581400" cy="3810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71900" y="5943600"/>
            <a:ext cx="4914900" cy="3048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Review DirectoryStructure Example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BC559C4-B07C-49C6-8583-518CCF201431}" type="slidenum">
              <a:rPr lang="en-US" sz="1400" smtClean="0"/>
              <a:pPr eaLnBrk="1" hangingPunct="1"/>
              <a:t>12</a:t>
            </a:fld>
            <a:endParaRPr lang="en-US" sz="1400" dirty="0" smtClean="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File Class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Enumeration - special form of value type that supplies alternate names for the values of an underlying primitive type</a:t>
            </a:r>
          </a:p>
          <a:p>
            <a:pPr lvl="1" eaLnBrk="1" hangingPunct="1"/>
            <a:r>
              <a:rPr lang="en-US" sz="2600" dirty="0" smtClean="0"/>
              <a:t>Enumeration type has a name and a set of fields</a:t>
            </a:r>
          </a:p>
          <a:p>
            <a:pPr marL="800100" lvl="2" indent="0">
              <a:buNone/>
            </a:pPr>
            <a:r>
              <a:rPr lang="en-US" dirty="0">
                <a:solidFill>
                  <a:schemeClr val="accent2"/>
                </a:solidFill>
              </a:rPr>
              <a:t>public enum </a:t>
            </a:r>
            <a:r>
              <a:rPr lang="en-US" dirty="0"/>
              <a:t>DayOfWeek</a:t>
            </a:r>
          </a:p>
          <a:p>
            <a:pPr marL="800100" lvl="2" indent="0">
              <a:buNone/>
            </a:pPr>
            <a:r>
              <a:rPr lang="en-US" dirty="0"/>
              <a:t>{</a:t>
            </a:r>
          </a:p>
          <a:p>
            <a:pPr marL="800100" lvl="2" indent="0">
              <a:buNone/>
            </a:pPr>
            <a:r>
              <a:rPr lang="en-US" dirty="0" smtClean="0"/>
              <a:t>		Sunday,  Monday, Tuesday, Wednesday,</a:t>
            </a:r>
          </a:p>
          <a:p>
            <a:pPr marL="800100" lvl="2" indent="0">
              <a:buNone/>
            </a:pPr>
            <a:r>
              <a:rPr lang="en-US" dirty="0"/>
              <a:t>	</a:t>
            </a:r>
            <a:r>
              <a:rPr lang="en-US" dirty="0" smtClean="0"/>
              <a:t>	Thursday, Friday, Saturday</a:t>
            </a:r>
            <a:endParaRPr lang="en-US" dirty="0"/>
          </a:p>
          <a:p>
            <a:pPr marL="800100" lvl="2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sz="2400" dirty="0"/>
              <a:t>Console.WriteLine("Today is {0 }!", DayOfWeek.Tuesday);</a:t>
            </a:r>
          </a:p>
          <a:p>
            <a:pPr marL="0" indent="0">
              <a:buNone/>
            </a:pPr>
            <a:endParaRPr lang="en-US" dirty="0"/>
          </a:p>
          <a:p>
            <a:pPr lvl="1" eaLnBrk="1" hangingPunct="1"/>
            <a:endParaRPr lang="en-US" sz="2600" dirty="0" smtClean="0"/>
          </a:p>
          <a:p>
            <a:pPr lvl="1" eaLnBrk="1" hangingPunct="1"/>
            <a:endParaRPr lang="en-US" sz="2600" dirty="0" smtClean="0"/>
          </a:p>
          <a:p>
            <a:pPr lvl="1" eaLnBrk="1" hangingPunct="1"/>
            <a:endParaRPr lang="en-US" sz="2600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Class (</a:t>
            </a:r>
            <a:r>
              <a:rPr lang="en-US" sz="2800" dirty="0"/>
              <a:t>continued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GetAttritubes( ) returns a </a:t>
            </a:r>
            <a:r>
              <a:rPr lang="en-US" dirty="0" smtClean="0"/>
              <a:t>enumeration</a:t>
            </a:r>
          </a:p>
          <a:p>
            <a:pPr lvl="1"/>
            <a:r>
              <a:rPr lang="en-US" dirty="0" smtClean="0"/>
              <a:t>Enumerated  values for FileAttributes include</a:t>
            </a:r>
            <a:r>
              <a:rPr lang="en-US" sz="3200" dirty="0" smtClean="0"/>
              <a:t> </a:t>
            </a:r>
            <a:r>
              <a:rPr lang="en-US" dirty="0"/>
              <a:t>Archive</a:t>
            </a:r>
            <a:r>
              <a:rPr lang="en-US" sz="3200" dirty="0" smtClean="0"/>
              <a:t>, </a:t>
            </a:r>
            <a:r>
              <a:rPr lang="en-US" dirty="0"/>
              <a:t>Compressed</a:t>
            </a:r>
            <a:r>
              <a:rPr lang="en-US" sz="3200" dirty="0" smtClean="0"/>
              <a:t>, </a:t>
            </a:r>
            <a:r>
              <a:rPr lang="en-US" dirty="0" smtClean="0"/>
              <a:t>Device</a:t>
            </a:r>
            <a:r>
              <a:rPr lang="en-US" sz="3200" dirty="0"/>
              <a:t>, </a:t>
            </a:r>
            <a:r>
              <a:rPr lang="en-US" dirty="0"/>
              <a:t>Directory</a:t>
            </a:r>
            <a:r>
              <a:rPr lang="en-US" sz="3200" dirty="0"/>
              <a:t>, </a:t>
            </a:r>
            <a:r>
              <a:rPr lang="en-US" dirty="0"/>
              <a:t>Encrypted</a:t>
            </a:r>
            <a:r>
              <a:rPr lang="en-US" sz="3200" dirty="0"/>
              <a:t>, </a:t>
            </a:r>
            <a:r>
              <a:rPr lang="en-US" dirty="0"/>
              <a:t>Hidden</a:t>
            </a:r>
            <a:r>
              <a:rPr lang="en-US" sz="3200" dirty="0"/>
              <a:t>, </a:t>
            </a:r>
            <a:r>
              <a:rPr lang="en-US" dirty="0" smtClean="0"/>
              <a:t>Normal</a:t>
            </a:r>
            <a:r>
              <a:rPr lang="en-US" sz="3200" dirty="0" smtClean="0"/>
              <a:t>, </a:t>
            </a:r>
            <a:r>
              <a:rPr lang="en-US" dirty="0" smtClean="0"/>
              <a:t>ReadOnly</a:t>
            </a:r>
            <a:r>
              <a:rPr lang="en-US" dirty="0"/>
              <a:t>, and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Using </a:t>
            </a:r>
            <a:r>
              <a:rPr lang="en-US" dirty="0"/>
              <a:t>enumerations </a:t>
            </a:r>
            <a:r>
              <a:rPr lang="en-US" dirty="0" smtClean="0"/>
              <a:t>makes </a:t>
            </a:r>
            <a:r>
              <a:rPr lang="en-US" dirty="0"/>
              <a:t>coding simpler </a:t>
            </a:r>
            <a:r>
              <a:rPr lang="en-US" dirty="0" smtClean="0"/>
              <a:t>and the </a:t>
            </a:r>
            <a:r>
              <a:rPr lang="en-US" dirty="0"/>
              <a:t>output more </a:t>
            </a:r>
            <a:r>
              <a:rPr lang="en-US" dirty="0" smtClean="0"/>
              <a:t>readable</a:t>
            </a:r>
            <a:endParaRPr lang="en-US" sz="2000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8C2BD2C-356D-42E8-B460-7ECB9C71440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24822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600" y="3657600"/>
            <a:ext cx="4495800" cy="2279308"/>
          </a:xfrm>
          <a:prstGeom prst="rect">
            <a:avLst/>
          </a:prstGeom>
        </p:spPr>
      </p:pic>
      <p:sp>
        <p:nvSpPr>
          <p:cNvPr id="2662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FCFADB9-8240-4DC9-BE74-6801DA69269D}" type="slidenum">
              <a:rPr lang="en-US" sz="1400" smtClean="0"/>
              <a:pPr eaLnBrk="1" hangingPunct="1"/>
              <a:t>14</a:t>
            </a:fld>
            <a:endParaRPr lang="en-US" sz="1400" dirty="0" smtClean="0"/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File Class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dirty="0" smtClean="0"/>
              <a:t>Console.WriteLine( "FileName: {0}",  fileName );</a:t>
            </a:r>
          </a:p>
          <a:p>
            <a:pPr eaLnBrk="1" hangingPunct="1">
              <a:buFontTx/>
              <a:buNone/>
            </a:pPr>
            <a:r>
              <a:rPr lang="en-US" sz="2000" dirty="0" smtClean="0"/>
              <a:t>Console.WriteLine( "Attributes: {0}",  File.GetAttributes(fileName) );</a:t>
            </a:r>
          </a:p>
          <a:p>
            <a:pPr eaLnBrk="1" hangingPunct="1">
              <a:buFontTx/>
              <a:buNone/>
            </a:pPr>
            <a:r>
              <a:rPr lang="en-US" sz="2000" dirty="0" smtClean="0"/>
              <a:t>Console.WriteLine( "Created: {0}",  File.GetCreationTime( fileName ) );</a:t>
            </a:r>
          </a:p>
          <a:p>
            <a:pPr eaLnBrk="1" hangingPunct="1">
              <a:buFontTx/>
              <a:buNone/>
            </a:pPr>
            <a:r>
              <a:rPr lang="en-US" sz="2000" dirty="0" smtClean="0"/>
              <a:t>Console.WriteLine( "Last Accessed: {0}", File.GetLastAccessTime( </a:t>
            </a:r>
          </a:p>
          <a:p>
            <a:pPr eaLnBrk="1" hangingPunct="1">
              <a:buFontTx/>
              <a:buNone/>
            </a:pPr>
            <a:r>
              <a:rPr lang="en-US" sz="2000" dirty="0"/>
              <a:t>	</a:t>
            </a:r>
            <a:r>
              <a:rPr lang="en-US" sz="2000" dirty="0" smtClean="0"/>
              <a:t>						fileName ) );</a:t>
            </a:r>
          </a:p>
        </p:txBody>
      </p:sp>
      <p:sp>
        <p:nvSpPr>
          <p:cNvPr id="26631" name="Rectangle 5"/>
          <p:cNvSpPr>
            <a:spLocks noChangeArrowheads="1"/>
          </p:cNvSpPr>
          <p:nvPr/>
        </p:nvSpPr>
        <p:spPr bwMode="auto">
          <a:xfrm>
            <a:off x="381000" y="5867400"/>
            <a:ext cx="76490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Figure 13-3 </a:t>
            </a:r>
            <a:r>
              <a:rPr lang="en-US" b="1" dirty="0" smtClean="0"/>
              <a:t> </a:t>
            </a:r>
            <a:r>
              <a:rPr lang="en-US" dirty="0" smtClean="0"/>
              <a:t>Output </a:t>
            </a:r>
            <a:r>
              <a:rPr lang="en-US" dirty="0"/>
              <a:t>from the DirectoryStructure application</a:t>
            </a:r>
          </a:p>
        </p:txBody>
      </p:sp>
      <p:sp>
        <p:nvSpPr>
          <p:cNvPr id="26632" name="AutoShape 6"/>
          <p:cNvSpPr>
            <a:spLocks noChangeArrowheads="1"/>
          </p:cNvSpPr>
          <p:nvPr/>
        </p:nvSpPr>
        <p:spPr bwMode="auto">
          <a:xfrm>
            <a:off x="5562600" y="3810000"/>
            <a:ext cx="2971800" cy="1295400"/>
          </a:xfrm>
          <a:prstGeom prst="wedgeEllipseCallout">
            <a:avLst>
              <a:gd name="adj1" fmla="val -121902"/>
              <a:gd name="adj2" fmla="val -17455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000" dirty="0"/>
              <a:t>GetAttributes( ) returns enumeration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838C3DA-6CF6-45DE-9776-D4E84355A3DF}" type="slidenum">
              <a:rPr lang="en-US" sz="1400" smtClean="0"/>
              <a:pPr eaLnBrk="1" hangingPunct="1"/>
              <a:t>15</a:t>
            </a:fld>
            <a:endParaRPr lang="en-US" sz="1400" dirty="0" smtClean="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Directory Class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7772400" cy="4114800"/>
          </a:xfrm>
        </p:spPr>
        <p:txBody>
          <a:bodyPr/>
          <a:lstStyle/>
          <a:p>
            <a:pPr eaLnBrk="1" hangingPunct="1"/>
            <a:r>
              <a:rPr lang="en-US" dirty="0" smtClean="0"/>
              <a:t>Static methods for creating and moving through directories and subdirectories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124200"/>
            <a:ext cx="6324600" cy="2793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26142" y="5862935"/>
            <a:ext cx="47602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 smtClean="0"/>
              <a:t>Table 13-3  </a:t>
            </a:r>
            <a:r>
              <a:rPr lang="en-US" dirty="0" smtClean="0"/>
              <a:t>Directory class members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6E6AE78-E871-4C81-BAFD-F955A2166412}" type="slidenum">
              <a:rPr lang="en-US" sz="1400" smtClean="0"/>
              <a:pPr eaLnBrk="1" hangingPunct="1"/>
              <a:t>16</a:t>
            </a:fld>
            <a:endParaRPr lang="en-US" sz="1400" dirty="0" smtClean="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Directory Class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7543800" cy="4304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828800" y="5862935"/>
            <a:ext cx="59528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 smtClean="0"/>
              <a:t>Table 13-3  </a:t>
            </a:r>
            <a:r>
              <a:rPr lang="en-US" dirty="0" smtClean="0"/>
              <a:t>Directory class members (</a:t>
            </a:r>
            <a:r>
              <a:rPr lang="en-US" sz="1800" dirty="0" smtClean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0787311-6A0F-46B9-B2B8-452F8006D57E}" type="slidenum">
              <a:rPr lang="en-US" sz="1400" smtClean="0"/>
              <a:pPr eaLnBrk="1" hangingPunct="1"/>
              <a:t>17</a:t>
            </a:fld>
            <a:endParaRPr lang="en-US" sz="1400" dirty="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DirectoryInfo and FileInfo Classes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Adds additional functionality beyond File and Directory classes </a:t>
            </a:r>
          </a:p>
          <a:p>
            <a:pPr lvl="1" eaLnBrk="1" hangingPunct="1"/>
            <a:r>
              <a:rPr lang="en-US" sz="2600" dirty="0" smtClean="0"/>
              <a:t>Difference </a:t>
            </a:r>
            <a:r>
              <a:rPr lang="en-US" sz="2800" dirty="0" smtClean="0"/>
              <a:t>–</a:t>
            </a:r>
            <a:r>
              <a:rPr lang="en-US" sz="2600" dirty="0" smtClean="0"/>
              <a:t> DirectoryInfo and FileInfo have instance methods instead of static members </a:t>
            </a:r>
          </a:p>
          <a:p>
            <a:pPr lvl="1" eaLnBrk="1" hangingPunct="1"/>
            <a:r>
              <a:rPr lang="en-US" sz="2600" dirty="0" smtClean="0"/>
              <a:t>Both have </a:t>
            </a:r>
            <a:r>
              <a:rPr lang="en-US" sz="2600" dirty="0" smtClean="0">
                <a:solidFill>
                  <a:schemeClr val="accent2"/>
                </a:solidFill>
              </a:rPr>
              <a:t>public</a:t>
            </a:r>
            <a:r>
              <a:rPr lang="en-US" sz="2600" dirty="0" smtClean="0"/>
              <a:t> properties and </a:t>
            </a:r>
            <a:r>
              <a:rPr lang="en-US" sz="2600" dirty="0" smtClean="0">
                <a:solidFill>
                  <a:schemeClr val="accent2"/>
                </a:solidFill>
              </a:rPr>
              <a:t>public</a:t>
            </a:r>
            <a:r>
              <a:rPr lang="en-US" sz="2600" dirty="0" smtClean="0"/>
              <a:t> constructors</a:t>
            </a:r>
          </a:p>
          <a:p>
            <a:pPr lvl="1" eaLnBrk="1" hangingPunct="1"/>
            <a:r>
              <a:rPr lang="en-US" sz="2600" dirty="0" smtClean="0"/>
              <a:t>Neither can be inherited  </a:t>
            </a:r>
          </a:p>
          <a:p>
            <a:pPr eaLnBrk="1" hangingPunct="1"/>
            <a:endParaRPr lang="en-US" sz="2600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0013865-4B87-40F3-B378-0B73FD1805F6}" type="slidenum">
              <a:rPr lang="en-US" sz="1400" smtClean="0"/>
              <a:pPr eaLnBrk="1" hangingPunct="1"/>
              <a:t>18</a:t>
            </a:fld>
            <a:endParaRPr lang="en-US" sz="14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"/>
            <a:ext cx="7086600" cy="5776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743200" y="5862935"/>
            <a:ext cx="40003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 smtClean="0"/>
              <a:t>Table 13-4  </a:t>
            </a:r>
            <a:r>
              <a:rPr lang="en-US" dirty="0" smtClean="0"/>
              <a:t>FileInfo properties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9168CF1-5D89-45B9-8B2E-2EFA5DB68F39}" type="slidenum">
              <a:rPr lang="en-US" sz="1400" smtClean="0"/>
              <a:pPr eaLnBrk="1" hangingPunct="1"/>
              <a:t>19</a:t>
            </a:fld>
            <a:endParaRPr lang="en-US" sz="1400" dirty="0" smtClean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DirectoryInfo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pPr eaLnBrk="1" hangingPunct="1"/>
            <a:r>
              <a:rPr lang="en-US" dirty="0" smtClean="0"/>
              <a:t>Adds two other key properties, Parent and Root</a:t>
            </a:r>
          </a:p>
          <a:p>
            <a:pPr lvl="1" eaLnBrk="1" hangingPunct="1"/>
            <a:r>
              <a:rPr lang="en-US" sz="2600" dirty="0" smtClean="0"/>
              <a:t>Parent gets the parent directory of a specified subdirectory</a:t>
            </a:r>
          </a:p>
          <a:p>
            <a:pPr lvl="1" eaLnBrk="1" hangingPunct="1"/>
            <a:r>
              <a:rPr lang="en-US" sz="2600" dirty="0" smtClean="0"/>
              <a:t>Root gets the root portion of a path </a:t>
            </a:r>
          </a:p>
          <a:p>
            <a:pPr lvl="1" eaLnBrk="1" hangingPunct="1"/>
            <a:r>
              <a:rPr lang="en-US" sz="2600" dirty="0" smtClean="0"/>
              <a:t>Be careful with paths; they must be well-formed or an exception is raised</a:t>
            </a:r>
          </a:p>
          <a:p>
            <a:pPr lvl="1" eaLnBrk="1" hangingPunct="1">
              <a:buFontTx/>
              <a:buNone/>
            </a:pPr>
            <a:r>
              <a:rPr lang="en-US" dirty="0" smtClean="0"/>
              <a:t>DirectoryInfo dir = </a:t>
            </a:r>
            <a:r>
              <a:rPr lang="en-US" dirty="0" smtClean="0">
                <a:solidFill>
                  <a:schemeClr val="accent2"/>
                </a:solidFill>
              </a:rPr>
              <a:t>new</a:t>
            </a:r>
            <a:r>
              <a:rPr lang="en-US" dirty="0" smtClean="0"/>
              <a:t> DirectoryInfo(".");</a:t>
            </a:r>
            <a:endParaRPr lang="en-US" sz="2200" dirty="0" smtClean="0"/>
          </a:p>
          <a:p>
            <a:pPr lvl="1" eaLnBrk="1" hangingPunct="1">
              <a:buFontTx/>
              <a:buNone/>
            </a:pPr>
            <a:r>
              <a:rPr lang="en-US" sz="2200" dirty="0" smtClean="0"/>
              <a:t>Console.WriteLine("Current Directory: \n{0}\n",</a:t>
            </a:r>
          </a:p>
          <a:p>
            <a:pPr lvl="1" eaLnBrk="1" hangingPunct="1">
              <a:buFontTx/>
              <a:buNone/>
            </a:pPr>
            <a:r>
              <a:rPr lang="en-US" sz="2200" dirty="0" smtClean="0"/>
              <a:t>				Directory.GetCurrentDirectory( )); </a:t>
            </a:r>
          </a:p>
        </p:txBody>
      </p:sp>
      <p:sp>
        <p:nvSpPr>
          <p:cNvPr id="6" name="Rectangle 5"/>
          <p:cNvSpPr/>
          <p:nvPr/>
        </p:nvSpPr>
        <p:spPr>
          <a:xfrm>
            <a:off x="3771900" y="5943600"/>
            <a:ext cx="4914900" cy="3048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Review DirectoryStructure Example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205DE53-A265-4B52-B95A-CFA0B8EC5D85}" type="slidenum">
              <a:rPr lang="en-US" sz="1400" smtClean="0"/>
              <a:pPr eaLnBrk="1" hangingPunct="1"/>
              <a:t>2</a:t>
            </a:fld>
            <a:endParaRPr lang="en-US" sz="1400" dirty="0" smtClean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Objectives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Learn about the System.IO namespace</a:t>
            </a:r>
          </a:p>
          <a:p>
            <a:pPr eaLnBrk="1" hangingPunct="1"/>
            <a:r>
              <a:rPr lang="en-US" dirty="0" smtClean="0"/>
              <a:t>Explore the File and Directory classes</a:t>
            </a:r>
          </a:p>
          <a:p>
            <a:pPr eaLnBrk="1" hangingPunct="1"/>
            <a:r>
              <a:rPr lang="en-US" dirty="0" smtClean="0"/>
              <a:t>Contrast the FileInfo and DirectoryInfo classes to the File and Directory classes</a:t>
            </a:r>
          </a:p>
          <a:p>
            <a:pPr eaLnBrk="1" hangingPunct="1"/>
            <a:r>
              <a:rPr lang="en-US" dirty="0" smtClean="0"/>
              <a:t>Discover how stream classes are used</a:t>
            </a:r>
          </a:p>
          <a:p>
            <a:pPr eaLnBrk="1" hangingPunct="1"/>
            <a:r>
              <a:rPr lang="en-US" dirty="0" smtClean="0"/>
              <a:t>Read data from text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DirectoryInfo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AB00904-E8E1-4B3B-9C36-CD19B2C5184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199" y="1531374"/>
            <a:ext cx="7848601" cy="2278626"/>
          </a:xfrm>
          <a:prstGeom prst="rect">
            <a:avLst/>
          </a:prstGeom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23900" y="3810000"/>
            <a:ext cx="55245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b="1" dirty="0"/>
              <a:t>Figure </a:t>
            </a:r>
            <a:r>
              <a:rPr lang="en-US" b="1" dirty="0" smtClean="0"/>
              <a:t>13-4  </a:t>
            </a:r>
            <a:r>
              <a:rPr lang="en-US" dirty="0" smtClean="0"/>
              <a:t>Output </a:t>
            </a:r>
            <a:r>
              <a:rPr lang="en-US" dirty="0"/>
              <a:t>from the </a:t>
            </a:r>
            <a:r>
              <a:rPr lang="en-US" dirty="0" smtClean="0"/>
              <a:t>revised </a:t>
            </a:r>
          </a:p>
          <a:p>
            <a:r>
              <a:rPr lang="en-US" dirty="0"/>
              <a:t> </a:t>
            </a:r>
            <a:r>
              <a:rPr lang="en-US" dirty="0" smtClean="0"/>
              <a:t>   DirectoryStructure </a:t>
            </a:r>
            <a:r>
              <a:rPr lang="en-US" dirty="0"/>
              <a:t>application</a:t>
            </a:r>
          </a:p>
        </p:txBody>
      </p:sp>
      <p:sp>
        <p:nvSpPr>
          <p:cNvPr id="8" name="Oval Callout 7"/>
          <p:cNvSpPr/>
          <p:nvPr/>
        </p:nvSpPr>
        <p:spPr>
          <a:xfrm>
            <a:off x="4231216" y="4419600"/>
            <a:ext cx="4362450" cy="1837791"/>
          </a:xfrm>
          <a:prstGeom prst="wedgeEllipseCallout">
            <a:avLst>
              <a:gd name="adj1" fmla="val -2935"/>
              <a:gd name="adj2" fmla="val -84031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PadRight</a:t>
            </a:r>
            <a:r>
              <a:rPr lang="en-US" sz="2000" dirty="0">
                <a:solidFill>
                  <a:schemeClr val="tx1"/>
                </a:solidFill>
              </a:rPr>
              <a:t>( ) method of </a:t>
            </a:r>
            <a:r>
              <a:rPr lang="en-US" sz="2000" dirty="0" smtClean="0">
                <a:solidFill>
                  <a:schemeClr val="tx1"/>
                </a:solidFill>
              </a:rPr>
              <a:t>the </a:t>
            </a:r>
            <a:r>
              <a:rPr lang="en-US" sz="2000" dirty="0" smtClean="0">
                <a:solidFill>
                  <a:schemeClr val="accent2"/>
                </a:solidFill>
              </a:rPr>
              <a:t>string </a:t>
            </a:r>
            <a:r>
              <a:rPr lang="en-US" sz="2000" dirty="0">
                <a:solidFill>
                  <a:schemeClr val="accent2"/>
                </a:solidFill>
              </a:rPr>
              <a:t>class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used </a:t>
            </a:r>
            <a:r>
              <a:rPr lang="en-US" sz="2000" dirty="0">
                <a:solidFill>
                  <a:schemeClr val="tx1"/>
                </a:solidFill>
              </a:rPr>
              <a:t>to format </a:t>
            </a:r>
            <a:r>
              <a:rPr lang="en-US" sz="2000" dirty="0" smtClean="0">
                <a:solidFill>
                  <a:schemeClr val="tx1"/>
                </a:solidFill>
              </a:rPr>
              <a:t>file data </a:t>
            </a:r>
            <a:r>
              <a:rPr lang="en-US" sz="2000" dirty="0">
                <a:solidFill>
                  <a:schemeClr val="tx1"/>
                </a:solidFill>
              </a:rPr>
              <a:t>returned by the </a:t>
            </a:r>
            <a:r>
              <a:rPr lang="en-US" sz="2000" dirty="0" smtClean="0">
                <a:solidFill>
                  <a:schemeClr val="tx1"/>
                </a:solidFill>
              </a:rPr>
              <a:t>FileInfo Name property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619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36EAF01-2FD4-4F31-BA7C-E23CABCB1367}" type="slidenum">
              <a:rPr lang="en-US" sz="1400" smtClean="0"/>
              <a:pPr eaLnBrk="1" hangingPunct="1"/>
              <a:t>21</a:t>
            </a:fld>
            <a:endParaRPr lang="en-US" sz="1400" dirty="0" smtClean="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File Streams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Several abstract classes for dealing with files</a:t>
            </a:r>
          </a:p>
          <a:p>
            <a:pPr lvl="2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600" dirty="0" smtClean="0"/>
              <a:t>Stream, TextWriter, and TextReader</a:t>
            </a:r>
            <a:r>
              <a:rPr lang="en-US" dirty="0" smtClean="0"/>
              <a:t>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 smtClean="0"/>
              <a:t>Stream classes provide generic methods for dealing with input/output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600" dirty="0" smtClean="0"/>
              <a:t>IO.Stream </a:t>
            </a:r>
            <a:r>
              <a:rPr lang="en-US" sz="2600" dirty="0" smtClean="0">
                <a:solidFill>
                  <a:schemeClr val="accent2"/>
                </a:solidFill>
              </a:rPr>
              <a:t>class</a:t>
            </a:r>
            <a:r>
              <a:rPr lang="en-US" sz="2600" dirty="0" smtClean="0"/>
              <a:t> and its subclasses</a:t>
            </a:r>
            <a:r>
              <a:rPr lang="en-US" sz="2600" dirty="0" smtClean="0">
                <a:cs typeface="Times New Roman" pitchFamily="18" charset="0"/>
              </a:rPr>
              <a:t> </a:t>
            </a:r>
            <a:r>
              <a:rPr lang="en-US" sz="2800" dirty="0" smtClean="0"/>
              <a:t>– </a:t>
            </a:r>
            <a:r>
              <a:rPr lang="en-US" sz="2600" dirty="0" smtClean="0"/>
              <a:t>byte-level data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600" dirty="0" smtClean="0"/>
              <a:t>IO.TextWriter and IO.TextReader</a:t>
            </a:r>
            <a:r>
              <a:rPr lang="en-US" sz="2600" dirty="0" smtClean="0">
                <a:cs typeface="Times New Roman" pitchFamily="18" charset="0"/>
              </a:rPr>
              <a:t> </a:t>
            </a:r>
            <a:r>
              <a:rPr lang="en-US" sz="2800" dirty="0" smtClean="0"/>
              <a:t>– </a:t>
            </a:r>
            <a:r>
              <a:rPr lang="en-US" sz="2600" dirty="0" smtClean="0"/>
              <a:t>data in a text (readable) format     </a:t>
            </a:r>
          </a:p>
          <a:p>
            <a:pPr lvl="2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 smtClean="0"/>
              <a:t>StreamReader and StreamWriter derived classes of IO.TextWriter and IO.TextReader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2752DBB-E19C-41B7-85AA-DC86096EC277}" type="slidenum">
              <a:rPr lang="en-US" sz="1400" smtClean="0"/>
              <a:pPr eaLnBrk="1" hangingPunct="1"/>
              <a:t>22</a:t>
            </a:fld>
            <a:endParaRPr lang="en-US" sz="1400" dirty="0" smtClean="0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File Streams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229600" cy="4495800"/>
          </a:xfrm>
        </p:spPr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dirty="0" smtClean="0"/>
              <a:t>StreamWriter </a:t>
            </a:r>
            <a:r>
              <a:rPr lang="en-US" dirty="0" smtClean="0">
                <a:solidFill>
                  <a:schemeClr val="accent2"/>
                </a:solidFill>
              </a:rPr>
              <a:t>class</a:t>
            </a:r>
            <a:r>
              <a:rPr lang="en-US" dirty="0" smtClean="0"/>
              <a:t> for writing data to text file</a:t>
            </a:r>
          </a:p>
          <a:p>
            <a:pPr lvl="1" eaLnBrk="1" hangingPunct="1">
              <a:spcBef>
                <a:spcPct val="100000"/>
              </a:spcBef>
            </a:pPr>
            <a:r>
              <a:rPr lang="en-US" sz="2600" dirty="0" smtClean="0"/>
              <a:t>Includes implementations for Write( ) and WriteLine( ) </a:t>
            </a:r>
          </a:p>
          <a:p>
            <a:pPr eaLnBrk="1" hangingPunct="1">
              <a:spcBef>
                <a:spcPct val="100000"/>
              </a:spcBef>
            </a:pPr>
            <a:r>
              <a:rPr lang="en-US" dirty="0" smtClean="0"/>
              <a:t>StreamReader </a:t>
            </a:r>
            <a:r>
              <a:rPr lang="en-US" dirty="0" smtClean="0">
                <a:solidFill>
                  <a:schemeClr val="accent2"/>
                </a:solidFill>
              </a:rPr>
              <a:t>class</a:t>
            </a:r>
            <a:r>
              <a:rPr lang="en-US" dirty="0" smtClean="0"/>
              <a:t> to read or write to or from text files </a:t>
            </a:r>
          </a:p>
          <a:p>
            <a:pPr lvl="1" eaLnBrk="1" hangingPunct="1">
              <a:spcBef>
                <a:spcPct val="100000"/>
              </a:spcBef>
            </a:pPr>
            <a:r>
              <a:rPr lang="en-US" sz="2600" dirty="0" smtClean="0"/>
              <a:t>Includes implementations of Read( ) and ReadLine( ) </a:t>
            </a:r>
          </a:p>
          <a:p>
            <a:pPr eaLnBrk="1" hangingPunct="1">
              <a:spcBef>
                <a:spcPct val="100000"/>
              </a:spcBef>
            </a:pPr>
            <a:r>
              <a:rPr lang="en-US" dirty="0" smtClean="0"/>
              <a:t>System.IO </a:t>
            </a:r>
            <a:r>
              <a:rPr lang="en-US" dirty="0" smtClean="0">
                <a:solidFill>
                  <a:schemeClr val="accent2"/>
                </a:solidFill>
              </a:rPr>
              <a:t>namespace</a:t>
            </a:r>
            <a:r>
              <a:rPr lang="en-US" dirty="0" smtClean="0"/>
              <a:t> must be imported for files </a:t>
            </a:r>
          </a:p>
          <a:p>
            <a:pPr lvl="1" eaLnBrk="1" hangingPunct="1">
              <a:spcBef>
                <a:spcPct val="100000"/>
              </a:spcBef>
            </a:pPr>
            <a:r>
              <a:rPr lang="en-US" sz="2600" dirty="0" smtClean="0">
                <a:solidFill>
                  <a:schemeClr val="accent2"/>
                </a:solidFill>
              </a:rPr>
              <a:t>using</a:t>
            </a:r>
            <a:r>
              <a:rPr lang="en-US" sz="2600" dirty="0" smtClean="0"/>
              <a:t> System.IO;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Streams (</a:t>
            </a:r>
            <a:r>
              <a:rPr lang="en-US" sz="2800" dirty="0"/>
              <a:t>continued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r>
              <a:rPr lang="en-US" dirty="0" smtClean="0"/>
              <a:t>The bin\Debug or bin\Release </a:t>
            </a:r>
            <a:r>
              <a:rPr lang="en-US" dirty="0"/>
              <a:t>subdirectory of the current </a:t>
            </a:r>
            <a:r>
              <a:rPr lang="en-US" dirty="0" smtClean="0"/>
              <a:t>project is used for file when you don’t specify a path</a:t>
            </a:r>
          </a:p>
          <a:p>
            <a:pPr lvl="1"/>
            <a:r>
              <a:rPr lang="en-US" dirty="0" smtClean="0"/>
              <a:t>Use verbatim </a:t>
            </a:r>
            <a:r>
              <a:rPr lang="en-US" dirty="0" smtClean="0">
                <a:solidFill>
                  <a:schemeClr val="accent2"/>
                </a:solidFill>
              </a:rPr>
              <a:t>string</a:t>
            </a:r>
            <a:r>
              <a:rPr lang="en-US" dirty="0" smtClean="0"/>
              <a:t> character (@) or escape sequence (\\) to specify path</a:t>
            </a:r>
          </a:p>
          <a:p>
            <a:pPr lvl="2"/>
            <a:r>
              <a:rPr lang="en-US" dirty="0" smtClean="0"/>
              <a:t>@"</a:t>
            </a:r>
            <a:r>
              <a:rPr lang="en-US" dirty="0"/>
              <a:t>C:\CSharpProjects\Proj1</a:t>
            </a:r>
            <a:r>
              <a:rPr lang="en-US" dirty="0" smtClean="0"/>
              <a:t>"</a:t>
            </a:r>
          </a:p>
          <a:p>
            <a:pPr lvl="2"/>
            <a:r>
              <a:rPr lang="en-US" dirty="0" smtClean="0"/>
              <a:t>"</a:t>
            </a:r>
            <a:r>
              <a:rPr lang="en-US" dirty="0"/>
              <a:t>c:\\CSharpProjects\\</a:t>
            </a:r>
            <a:r>
              <a:rPr lang="en-US" dirty="0" smtClean="0"/>
              <a:t>Proj1"</a:t>
            </a:r>
          </a:p>
          <a:p>
            <a:pPr lvl="1"/>
            <a:r>
              <a:rPr lang="en-US" dirty="0"/>
              <a:t>If the file is stored in the same Visual Studio </a:t>
            </a:r>
            <a:r>
              <a:rPr lang="en-US" dirty="0" smtClean="0"/>
              <a:t>folder that </a:t>
            </a:r>
            <a:r>
              <a:rPr lang="en-US" dirty="0"/>
              <a:t>holds the project </a:t>
            </a:r>
            <a:r>
              <a:rPr lang="en-US" dirty="0" smtClean="0"/>
              <a:t>and source </a:t>
            </a:r>
            <a:r>
              <a:rPr lang="en-US" dirty="0"/>
              <a:t>code files, you would write @ "../../</a:t>
            </a:r>
            <a:r>
              <a:rPr lang="en-US" dirty="0" smtClean="0"/>
              <a:t>filename" </a:t>
            </a:r>
          </a:p>
          <a:p>
            <a:pPr lvl="2"/>
            <a:r>
              <a:rPr lang="en-US" dirty="0" smtClean="0"/>
              <a:t>Indicates go up two directories from bin\Debug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8C2BD2C-356D-42E8-B460-7ECB9C71440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94294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62C01B8-A6A4-4D56-BE33-77E03446067F}" type="slidenum">
              <a:rPr lang="en-US" sz="1400" smtClean="0"/>
              <a:pPr eaLnBrk="1" hangingPunct="1"/>
              <a:t>24</a:t>
            </a:fld>
            <a:endParaRPr lang="en-US" sz="1400" dirty="0" smtClean="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File Streams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lvl="1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dirty="0" smtClean="0"/>
              <a:t>StreamWriter outputFile = </a:t>
            </a:r>
            <a:r>
              <a:rPr lang="en-US" dirty="0" smtClean="0">
                <a:solidFill>
                  <a:schemeClr val="accent2"/>
                </a:solidFill>
              </a:rPr>
              <a:t>new</a:t>
            </a:r>
            <a:r>
              <a:rPr lang="en-US" dirty="0" smtClean="0"/>
              <a:t> 						StreamWriter("someOutputFileName");</a:t>
            </a:r>
          </a:p>
          <a:p>
            <a:pPr lvl="1" eaLnBrk="1" hangingPunct="1">
              <a:lnSpc>
                <a:spcPct val="88000"/>
              </a:lnSpc>
              <a:spcBef>
                <a:spcPts val="700"/>
              </a:spcBef>
              <a:buFontTx/>
              <a:buNone/>
            </a:pPr>
            <a:r>
              <a:rPr lang="en-US" dirty="0" smtClean="0"/>
              <a:t>StreamReader inputFile = </a:t>
            </a:r>
            <a:r>
              <a:rPr lang="en-US" dirty="0" smtClean="0">
                <a:solidFill>
                  <a:schemeClr val="accent2"/>
                </a:solidFill>
              </a:rPr>
              <a:t>new</a:t>
            </a:r>
            <a:r>
              <a:rPr lang="en-US" dirty="0" smtClean="0"/>
              <a:t> 						StreamReader("someInputFileName");</a:t>
            </a:r>
          </a:p>
          <a:p>
            <a:pPr eaLnBrk="1" hangingPunct="1"/>
            <a:r>
              <a:rPr lang="en-US" dirty="0" smtClean="0"/>
              <a:t>outputFile and inputFile represent the file stream objects </a:t>
            </a:r>
          </a:p>
          <a:p>
            <a:pPr eaLnBrk="1" hangingPunct="1"/>
            <a:r>
              <a:rPr lang="en-US" dirty="0" smtClean="0"/>
              <a:t>Actual file names are “someOutputFileName” and “someInputFileName”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smtClean="0"/>
              <a:t>– </a:t>
            </a:r>
            <a:r>
              <a:rPr lang="en-US" dirty="0" smtClean="0">
                <a:cs typeface="Times New Roman" pitchFamily="18" charset="0"/>
              </a:rPr>
              <a:t>inside double quotes</a:t>
            </a:r>
          </a:p>
          <a:p>
            <a:pPr lvl="1" eaLnBrk="1" hangingPunct="1"/>
            <a:r>
              <a:rPr lang="en-US" dirty="0" smtClean="0"/>
              <a:t>Place file extensions such as .dat, .dta, or .txt onto the end of actual filename when it is created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A2477AF-733E-4E6B-9A82-46AB076F9036}" type="slidenum">
              <a:rPr lang="en-US" sz="1400" smtClean="0"/>
              <a:pPr eaLnBrk="1" hangingPunct="1"/>
              <a:t>25</a:t>
            </a:fld>
            <a:endParaRPr lang="en-US" sz="1400" dirty="0" smtClean="0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File Streams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8153400" cy="3886200"/>
          </a:xfrm>
        </p:spPr>
        <p:txBody>
          <a:bodyPr/>
          <a:lstStyle/>
          <a:p>
            <a:pPr eaLnBrk="1" hangingPunct="1">
              <a:lnSpc>
                <a:spcPct val="88000"/>
              </a:lnSpc>
              <a:spcBef>
                <a:spcPts val="900"/>
              </a:spcBef>
            </a:pPr>
            <a:r>
              <a:rPr lang="en-US" dirty="0" smtClean="0"/>
              <a:t>Use Write( ) or WriteLine( ) with the instantiated stream object </a:t>
            </a:r>
          </a:p>
          <a:p>
            <a:pPr lvl="1" eaLnBrk="1" hangingPunct="1">
              <a:lnSpc>
                <a:spcPct val="88000"/>
              </a:lnSpc>
              <a:spcBef>
                <a:spcPts val="900"/>
              </a:spcBef>
              <a:buFontTx/>
              <a:buNone/>
            </a:pPr>
            <a:r>
              <a:rPr lang="en-US" dirty="0" smtClean="0"/>
              <a:t>	outputFile.WriteLine("This is the first line in a text file");</a:t>
            </a:r>
          </a:p>
          <a:p>
            <a:pPr eaLnBrk="1" hangingPunct="1">
              <a:lnSpc>
                <a:spcPct val="88000"/>
              </a:lnSpc>
              <a:spcBef>
                <a:spcPts val="900"/>
              </a:spcBef>
            </a:pPr>
            <a:r>
              <a:rPr lang="en-US" dirty="0" smtClean="0"/>
              <a:t>Use Read( ) or ReadLine( ) with the instantiated stream object </a:t>
            </a:r>
          </a:p>
          <a:p>
            <a:pPr lvl="1" eaLnBrk="1" hangingPunct="1">
              <a:lnSpc>
                <a:spcPct val="88000"/>
              </a:lnSpc>
              <a:spcBef>
                <a:spcPts val="900"/>
              </a:spcBef>
              <a:buFontTx/>
              <a:buNone/>
            </a:pPr>
            <a:r>
              <a:rPr lang="en-US" dirty="0" smtClean="0">
                <a:solidFill>
                  <a:schemeClr val="accent2"/>
                </a:solidFill>
              </a:rPr>
              <a:t>	string</a:t>
            </a:r>
            <a:r>
              <a:rPr lang="en-US" dirty="0" smtClean="0"/>
              <a:t> inValue = inputFile.ReadLine(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CC18BFF-3288-4E67-B145-DCD0C721B371}" type="slidenum">
              <a:rPr lang="en-US" sz="1400" smtClean="0"/>
              <a:pPr eaLnBrk="1" hangingPunct="1"/>
              <a:t>26</a:t>
            </a:fld>
            <a:endParaRPr lang="en-US" sz="1400" dirty="0" smtClean="0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File Streams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552464"/>
            <a:ext cx="5867400" cy="4314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443637" y="5862935"/>
            <a:ext cx="45667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 smtClean="0"/>
              <a:t>Table 13-5  </a:t>
            </a:r>
            <a:r>
              <a:rPr lang="en-US" dirty="0" smtClean="0"/>
              <a:t>StreamWriter members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69A1375-5858-4E6B-8E56-95E679EB083C}" type="slidenum">
              <a:rPr lang="en-US" sz="1400" smtClean="0"/>
              <a:pPr eaLnBrk="1" hangingPunct="1"/>
              <a:t>27</a:t>
            </a:fld>
            <a:endParaRPr lang="en-US" sz="1400" dirty="0" smtClean="0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File Streams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37893" name="Text Box 3"/>
          <p:cNvSpPr txBox="1">
            <a:spLocks noChangeArrowheads="1"/>
          </p:cNvSpPr>
          <p:nvPr/>
        </p:nvSpPr>
        <p:spPr bwMode="auto">
          <a:xfrm>
            <a:off x="2133600" y="5562600"/>
            <a:ext cx="4648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133796" y="5862935"/>
            <a:ext cx="46480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 smtClean="0"/>
              <a:t>Table 13-6  </a:t>
            </a:r>
            <a:r>
              <a:rPr lang="en-US" dirty="0" smtClean="0"/>
              <a:t>StreamReader members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524000"/>
            <a:ext cx="5638800" cy="270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76398" y="4185673"/>
            <a:ext cx="5638801" cy="1664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FB58780-1DA2-4613-8FC1-127757FA2DF1}" type="slidenum">
              <a:rPr lang="en-US" sz="1400" smtClean="0"/>
              <a:pPr eaLnBrk="1" hangingPunct="1"/>
              <a:t>28</a:t>
            </a:fld>
            <a:endParaRPr lang="en-US" sz="1400" dirty="0" smtClean="0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Writing Text Files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80000"/>
              </a:spcBef>
            </a:pPr>
            <a:r>
              <a:rPr lang="en-US" dirty="0" smtClean="0"/>
              <a:t>Enclose attempts to access text files inside </a:t>
            </a:r>
            <a:r>
              <a:rPr lang="en-US" dirty="0" smtClean="0">
                <a:solidFill>
                  <a:schemeClr val="accent2"/>
                </a:solidFill>
              </a:rPr>
              <a:t>try</a:t>
            </a:r>
            <a:r>
              <a:rPr lang="en-US" dirty="0" smtClean="0"/>
              <a:t>…</a:t>
            </a:r>
            <a:r>
              <a:rPr lang="en-US" dirty="0" smtClean="0">
                <a:solidFill>
                  <a:schemeClr val="accent2"/>
                </a:solidFill>
              </a:rPr>
              <a:t>catch</a:t>
            </a:r>
            <a:r>
              <a:rPr lang="en-US" dirty="0" smtClean="0"/>
              <a:t> blocks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</a:pPr>
            <a:r>
              <a:rPr lang="en-US" dirty="0" smtClean="0"/>
              <a:t>Constructor for StreamWriter class is overloaded  </a:t>
            </a:r>
          </a:p>
          <a:p>
            <a:pPr lvl="1" eaLnBrk="1" hangingPunct="1">
              <a:lnSpc>
                <a:spcPct val="80000"/>
              </a:lnSpc>
              <a:spcBef>
                <a:spcPts val="1500"/>
              </a:spcBef>
            </a:pPr>
            <a:r>
              <a:rPr lang="en-US" sz="2600" dirty="0" smtClean="0"/>
              <a:t>To Append data onto the end of the file, use the constructor with Boolean variable</a:t>
            </a:r>
          </a:p>
          <a:p>
            <a:pPr lvl="3" eaLnBrk="1" hangingPunct="1">
              <a:lnSpc>
                <a:spcPct val="80000"/>
              </a:lnSpc>
              <a:spcBef>
                <a:spcPts val="1500"/>
              </a:spcBef>
              <a:buFontTx/>
              <a:buNone/>
            </a:pPr>
            <a:r>
              <a:rPr lang="en-US" sz="2400" dirty="0" smtClean="0"/>
              <a:t>fileOut = </a:t>
            </a:r>
            <a:r>
              <a:rPr lang="en-US" sz="2400" dirty="0" smtClean="0">
                <a:solidFill>
                  <a:schemeClr val="accent2"/>
                </a:solidFill>
              </a:rPr>
              <a:t>new</a:t>
            </a:r>
            <a:r>
              <a:rPr lang="en-US" sz="2400" dirty="0" smtClean="0"/>
              <a:t> StreamWriter("../../info.txt", </a:t>
            </a:r>
            <a:r>
              <a:rPr lang="en-US" sz="2400" dirty="0" smtClean="0">
                <a:solidFill>
                  <a:schemeClr val="accent2"/>
                </a:solidFill>
              </a:rPr>
              <a:t>true</a:t>
            </a:r>
            <a:r>
              <a:rPr lang="en-US" sz="2400" dirty="0" smtClean="0"/>
              <a:t>);</a:t>
            </a:r>
          </a:p>
          <a:p>
            <a:pPr lvl="2" eaLnBrk="1" hangingPunct="1">
              <a:lnSpc>
                <a:spcPct val="80000"/>
              </a:lnSpc>
              <a:spcBef>
                <a:spcPts val="1500"/>
              </a:spcBef>
            </a:pPr>
            <a:r>
              <a:rPr lang="en-US" sz="2400" dirty="0" smtClean="0">
                <a:solidFill>
                  <a:schemeClr val="accent2"/>
                </a:solidFill>
              </a:rPr>
              <a:t>true</a:t>
            </a:r>
            <a:r>
              <a:rPr lang="en-US" sz="2400" dirty="0" smtClean="0"/>
              <a:t> indicates to append</a:t>
            </a:r>
          </a:p>
          <a:p>
            <a:pPr eaLnBrk="1" hangingPunct="1">
              <a:lnSpc>
                <a:spcPct val="80000"/>
              </a:lnSpc>
              <a:spcBef>
                <a:spcPct val="80000"/>
              </a:spcBef>
            </a:pPr>
            <a:r>
              <a:rPr lang="en-US" dirty="0" smtClean="0"/>
              <a:t>Values are placed in the file in a sequential fashion</a:t>
            </a:r>
          </a:p>
          <a:p>
            <a:pPr eaLnBrk="1" hangingPunct="1">
              <a:lnSpc>
                <a:spcPct val="80000"/>
              </a:lnSpc>
              <a:spcBef>
                <a:spcPct val="80000"/>
              </a:spcBef>
            </a:pPr>
            <a:r>
              <a:rPr lang="en-US" dirty="0" smtClean="0"/>
              <a:t>Close</a:t>
            </a:r>
            <a:r>
              <a:rPr lang="en-US" dirty="0"/>
              <a:t>( ) method </a:t>
            </a:r>
            <a:r>
              <a:rPr lang="en-US" dirty="0" smtClean="0"/>
              <a:t>used </a:t>
            </a:r>
            <a:r>
              <a:rPr lang="en-US" dirty="0"/>
              <a:t>to finish storing the </a:t>
            </a:r>
            <a:r>
              <a:rPr lang="en-US" dirty="0" smtClean="0"/>
              <a:t>values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39FE3EE-0A8A-4A97-A117-6CA8B66F709D}" type="slidenum">
              <a:rPr lang="en-US" sz="1400" smtClean="0"/>
              <a:pPr eaLnBrk="1" hangingPunct="1"/>
              <a:t>29</a:t>
            </a:fld>
            <a:endParaRPr lang="en-US" sz="1400" dirty="0" smtClean="0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Writing Text Files – SayingGUI Application</a:t>
            </a:r>
          </a:p>
        </p:txBody>
      </p:sp>
      <p:sp>
        <p:nvSpPr>
          <p:cNvPr id="39941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 smtClean="0"/>
              <a:t>Three event-handler methods included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 smtClean="0"/>
              <a:t>Form-load event handler, an </a:t>
            </a:r>
            <a:r>
              <a:rPr lang="en-US" dirty="0" smtClean="0">
                <a:solidFill>
                  <a:schemeClr val="accent2"/>
                </a:solidFill>
              </a:rPr>
              <a:t>object</a:t>
            </a:r>
            <a:r>
              <a:rPr lang="en-US" dirty="0" smtClean="0"/>
              <a:t> of the StreamWriter </a:t>
            </a:r>
            <a:r>
              <a:rPr lang="en-US" dirty="0" smtClean="0">
                <a:solidFill>
                  <a:schemeClr val="accent2"/>
                </a:solidFill>
              </a:rPr>
              <a:t>class</a:t>
            </a:r>
            <a:r>
              <a:rPr lang="en-US" dirty="0" smtClean="0"/>
              <a:t> is instantiated  </a:t>
            </a:r>
          </a:p>
          <a:p>
            <a:pPr lvl="2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 smtClean="0"/>
              <a:t>Included in a </a:t>
            </a:r>
            <a:r>
              <a:rPr lang="en-US" dirty="0" smtClean="0">
                <a:solidFill>
                  <a:schemeClr val="accent2"/>
                </a:solidFill>
              </a:rPr>
              <a:t>try</a:t>
            </a:r>
            <a:r>
              <a:rPr lang="en-US" dirty="0" smtClean="0"/>
              <a:t>…</a:t>
            </a:r>
            <a:r>
              <a:rPr lang="en-US" dirty="0" smtClean="0">
                <a:solidFill>
                  <a:schemeClr val="accent2"/>
                </a:solidFill>
              </a:rPr>
              <a:t>catch</a:t>
            </a:r>
            <a:r>
              <a:rPr lang="en-US" dirty="0" smtClean="0"/>
              <a:t> clause 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 smtClean="0"/>
              <a:t>Button click event-handler method retrieves the string from the text box and writes the text to the file </a:t>
            </a:r>
          </a:p>
          <a:p>
            <a:pPr lvl="2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 smtClean="0"/>
              <a:t>Also enclosed in a </a:t>
            </a:r>
            <a:r>
              <a:rPr lang="en-US" dirty="0" smtClean="0">
                <a:solidFill>
                  <a:schemeClr val="accent2"/>
                </a:solidFill>
              </a:rPr>
              <a:t>try</a:t>
            </a:r>
            <a:r>
              <a:rPr lang="en-US" dirty="0" smtClean="0"/>
              <a:t>…</a:t>
            </a:r>
            <a:r>
              <a:rPr lang="en-US" dirty="0" smtClean="0">
                <a:solidFill>
                  <a:schemeClr val="accent2"/>
                </a:solidFill>
              </a:rPr>
              <a:t>catch</a:t>
            </a:r>
            <a:r>
              <a:rPr lang="en-US" dirty="0" smtClean="0"/>
              <a:t> clause 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 smtClean="0"/>
              <a:t>Form-closing event closes the file and releases resources associated with file</a:t>
            </a:r>
          </a:p>
          <a:p>
            <a:pPr lvl="2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 smtClean="0"/>
              <a:t>Also enclosed in a </a:t>
            </a:r>
            <a:r>
              <a:rPr lang="en-US" dirty="0" smtClean="0">
                <a:solidFill>
                  <a:schemeClr val="accent2"/>
                </a:solidFill>
              </a:rPr>
              <a:t>try</a:t>
            </a:r>
            <a:r>
              <a:rPr lang="en-US" dirty="0" smtClean="0"/>
              <a:t>…</a:t>
            </a:r>
            <a:r>
              <a:rPr lang="en-US" dirty="0" smtClean="0">
                <a:solidFill>
                  <a:schemeClr val="accent2"/>
                </a:solidFill>
              </a:rPr>
              <a:t>catch</a:t>
            </a:r>
            <a:r>
              <a:rPr lang="en-US" dirty="0" smtClean="0"/>
              <a:t> clause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BB32F51-C483-4AC5-8154-9000EE23D7AE}" type="slidenum">
              <a:rPr lang="en-US" sz="1400" smtClean="0"/>
              <a:pPr eaLnBrk="1" hangingPunct="1"/>
              <a:t>3</a:t>
            </a:fld>
            <a:endParaRPr lang="en-US" sz="1400" dirty="0" smtClean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Objectives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Write data to text files</a:t>
            </a:r>
          </a:p>
          <a:p>
            <a:pPr eaLnBrk="1" hangingPunct="1"/>
            <a:r>
              <a:rPr lang="en-US" dirty="0" smtClean="0"/>
              <a:t>Explore appending data to text files</a:t>
            </a:r>
          </a:p>
          <a:p>
            <a:pPr eaLnBrk="1" hangingPunct="1"/>
            <a:r>
              <a:rPr lang="en-US" dirty="0" smtClean="0"/>
              <a:t>Use exception-handling techniques to process text files</a:t>
            </a:r>
          </a:p>
          <a:p>
            <a:pPr eaLnBrk="1" hangingPunct="1"/>
            <a:r>
              <a:rPr lang="en-US" dirty="0" smtClean="0"/>
              <a:t>Read from and write to binary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B15910B-3915-44C2-975B-0A58599BC445}" type="slidenum">
              <a:rPr lang="en-US" sz="1400" smtClean="0"/>
              <a:pPr eaLnBrk="1" hangingPunct="1"/>
              <a:t>30</a:t>
            </a:fld>
            <a:endParaRPr lang="en-US" sz="1400" dirty="0" smtClean="0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Writing Text Files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</a:rPr>
              <a:t>using</a:t>
            </a:r>
            <a:r>
              <a:rPr lang="en-US" sz="2000" dirty="0" smtClean="0"/>
              <a:t> System.IO; 		</a:t>
            </a:r>
            <a:r>
              <a:rPr lang="en-US" sz="2000" dirty="0" smtClean="0">
                <a:solidFill>
                  <a:schemeClr val="accent1"/>
                </a:solidFill>
              </a:rPr>
              <a:t>// Added for file access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</a:rPr>
              <a:t>private</a:t>
            </a:r>
            <a:r>
              <a:rPr lang="en-US" sz="2000" dirty="0" smtClean="0"/>
              <a:t> StreamWriter fil;  	</a:t>
            </a:r>
            <a:r>
              <a:rPr lang="en-US" sz="2000" dirty="0" smtClean="0">
                <a:solidFill>
                  <a:schemeClr val="accent1"/>
                </a:solidFill>
              </a:rPr>
              <a:t>//Declares a file stream object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chemeClr val="accent1"/>
                </a:solidFill>
              </a:rPr>
              <a:t>  : 	// more statements needed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	</a:t>
            </a:r>
            <a:r>
              <a:rPr lang="en-US" sz="2000" dirty="0" smtClean="0">
                <a:solidFill>
                  <a:schemeClr val="accent2"/>
                </a:solidFill>
              </a:rPr>
              <a:t>try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	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		fil = </a:t>
            </a:r>
            <a:r>
              <a:rPr lang="en-US" sz="2000" dirty="0" smtClean="0">
                <a:solidFill>
                  <a:schemeClr val="accent2"/>
                </a:solidFill>
              </a:rPr>
              <a:t>new</a:t>
            </a:r>
            <a:r>
              <a:rPr lang="en-US" sz="2000" dirty="0" smtClean="0"/>
              <a:t> StreamWriter("saying.txt");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chemeClr val="accent1"/>
                </a:solidFill>
              </a:rPr>
              <a:t>: 	// more statements needed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chemeClr val="accent2"/>
                </a:solidFill>
              </a:rPr>
              <a:t>try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	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		fil.WriteLine(this.txtBxSaying.Text);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		this.txtBxSaying.Text ="";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 smtClean="0"/>
          </a:p>
        </p:txBody>
      </p:sp>
      <p:sp>
        <p:nvSpPr>
          <p:cNvPr id="40966" name="AutoShape 4"/>
          <p:cNvSpPr>
            <a:spLocks noChangeArrowheads="1"/>
          </p:cNvSpPr>
          <p:nvPr/>
        </p:nvSpPr>
        <p:spPr bwMode="auto">
          <a:xfrm>
            <a:off x="6324600" y="3962400"/>
            <a:ext cx="2438400" cy="1524000"/>
          </a:xfrm>
          <a:prstGeom prst="wedgeEllipseCallout">
            <a:avLst>
              <a:gd name="adj1" fmla="val -83631"/>
              <a:gd name="adj2" fmla="val 31862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000" dirty="0"/>
              <a:t>Retrieve value from text box; write it to the file</a:t>
            </a:r>
          </a:p>
        </p:txBody>
      </p:sp>
      <p:sp>
        <p:nvSpPr>
          <p:cNvPr id="40967" name="AutoShape 5"/>
          <p:cNvSpPr>
            <a:spLocks noChangeArrowheads="1"/>
          </p:cNvSpPr>
          <p:nvPr/>
        </p:nvSpPr>
        <p:spPr bwMode="auto">
          <a:xfrm>
            <a:off x="6477000" y="2362200"/>
            <a:ext cx="2209800" cy="1143000"/>
          </a:xfrm>
          <a:prstGeom prst="wedgeEllipseCallout">
            <a:avLst>
              <a:gd name="adj1" fmla="val -90375"/>
              <a:gd name="adj2" fmla="val 64901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000" dirty="0"/>
              <a:t>Instantiate StreamWriter  object</a:t>
            </a:r>
          </a:p>
        </p:txBody>
      </p:sp>
      <p:sp>
        <p:nvSpPr>
          <p:cNvPr id="2" name="Rectangle 1"/>
          <p:cNvSpPr/>
          <p:nvPr/>
        </p:nvSpPr>
        <p:spPr>
          <a:xfrm>
            <a:off x="4299858" y="5791200"/>
            <a:ext cx="4310742" cy="4572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Review FrmSayingGUI Example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Text Files (</a:t>
            </a:r>
            <a:r>
              <a:rPr lang="en-US" sz="2800" dirty="0"/>
              <a:t>continued</a:t>
            </a:r>
            <a:r>
              <a:rPr lang="en-US" dirty="0"/>
              <a:t>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AB00904-E8E1-4B3B-9C36-CD19B2C51846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95400" y="1523999"/>
            <a:ext cx="6477000" cy="4439879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14500" y="5862935"/>
            <a:ext cx="55245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b="1" dirty="0"/>
              <a:t>Figure </a:t>
            </a:r>
            <a:r>
              <a:rPr lang="en-US" b="1" dirty="0" smtClean="0"/>
              <a:t>13-5  </a:t>
            </a:r>
            <a:r>
              <a:rPr lang="en-US" dirty="0" smtClean="0"/>
              <a:t>Data being stored in a text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555623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AB00904-E8E1-4B3B-9C36-CD19B2C51846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dirty="0"/>
              <a:t>Writing Text Files (</a:t>
            </a:r>
            <a:r>
              <a:rPr lang="en-US" sz="2800" dirty="0"/>
              <a:t>continued</a:t>
            </a:r>
            <a:r>
              <a:rPr lang="en-US" dirty="0"/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0" y="1600200"/>
            <a:ext cx="7567749" cy="3352800"/>
          </a:xfrm>
          <a:prstGeom prst="rect">
            <a:avLst/>
          </a:prstGeom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14500" y="4953000"/>
            <a:ext cx="55245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b="1" dirty="0"/>
              <a:t>Figure </a:t>
            </a:r>
            <a:r>
              <a:rPr lang="en-US" b="1" dirty="0" smtClean="0"/>
              <a:t>13-6  </a:t>
            </a:r>
            <a:r>
              <a:rPr lang="en-US" dirty="0" smtClean="0"/>
              <a:t>Contents of text file created</a:t>
            </a:r>
          </a:p>
          <a:p>
            <a:r>
              <a:rPr lang="en-US" dirty="0"/>
              <a:t> </a:t>
            </a:r>
            <a:r>
              <a:rPr lang="en-US" dirty="0" smtClean="0"/>
              <a:t>   	          by SayingGUI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81481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Text Files – SayingGUI Application (</a:t>
            </a:r>
            <a:r>
              <a:rPr lang="en-US" sz="2800" dirty="0"/>
              <a:t>continued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077200" cy="4114800"/>
          </a:xfrm>
        </p:spPr>
        <p:txBody>
          <a:bodyPr/>
          <a:lstStyle/>
          <a:p>
            <a:pPr marL="400050" lvl="1" indent="0">
              <a:buNone/>
            </a:pPr>
            <a:r>
              <a:rPr lang="en-US" sz="2000" dirty="0">
                <a:solidFill>
                  <a:schemeClr val="accent2"/>
                </a:solidFill>
              </a:rPr>
              <a:t>private void </a:t>
            </a:r>
            <a:r>
              <a:rPr lang="en-US" sz="2000" dirty="0"/>
              <a:t>FrmSayingsGUI_Load(</a:t>
            </a:r>
            <a:r>
              <a:rPr lang="en-US" sz="2000" dirty="0">
                <a:solidFill>
                  <a:schemeClr val="accent2"/>
                </a:solidFill>
              </a:rPr>
              <a:t>object </a:t>
            </a:r>
            <a:r>
              <a:rPr lang="en-US" sz="2000" dirty="0"/>
              <a:t>sender</a:t>
            </a:r>
            <a:r>
              <a:rPr lang="en-US" sz="2000" dirty="0" smtClean="0"/>
              <a:t>,  System.EventArgs </a:t>
            </a:r>
            <a:r>
              <a:rPr lang="en-US" sz="2000" dirty="0"/>
              <a:t>e)</a:t>
            </a:r>
          </a:p>
          <a:p>
            <a:pPr marL="400050" lvl="1" indent="0">
              <a:buNone/>
            </a:pPr>
            <a:r>
              <a:rPr lang="en-US" sz="2000" dirty="0"/>
              <a:t>{</a:t>
            </a:r>
          </a:p>
          <a:p>
            <a:pPr marL="400050" lvl="1" indent="0">
              <a:buNone/>
            </a:pPr>
            <a:r>
              <a:rPr lang="en-US" sz="2000" dirty="0" smtClean="0"/>
              <a:t>     </a:t>
            </a:r>
            <a:r>
              <a:rPr lang="en-US" sz="2000" dirty="0" smtClean="0">
                <a:solidFill>
                  <a:schemeClr val="accent2"/>
                </a:solidFill>
              </a:rPr>
              <a:t>try</a:t>
            </a:r>
            <a:endParaRPr lang="en-US" sz="2000" dirty="0">
              <a:solidFill>
                <a:schemeClr val="accent2"/>
              </a:solidFill>
            </a:endParaRPr>
          </a:p>
          <a:p>
            <a:pPr marL="400050" lvl="1" indent="0">
              <a:buNone/>
            </a:pPr>
            <a:r>
              <a:rPr lang="en-US" sz="2000" dirty="0" smtClean="0"/>
              <a:t>     {</a:t>
            </a:r>
            <a:endParaRPr lang="en-US" sz="2000" dirty="0"/>
          </a:p>
          <a:p>
            <a:pPr marL="400050" lvl="1" indent="0">
              <a:buNone/>
            </a:pPr>
            <a:r>
              <a:rPr lang="en-US" sz="2000" dirty="0" smtClean="0"/>
              <a:t>	   fil </a:t>
            </a:r>
            <a:r>
              <a:rPr lang="en-US" sz="2000" dirty="0"/>
              <a:t>= </a:t>
            </a:r>
            <a:r>
              <a:rPr lang="en-US" sz="2000" dirty="0">
                <a:solidFill>
                  <a:schemeClr val="accent2"/>
                </a:solidFill>
              </a:rPr>
              <a:t>new</a:t>
            </a:r>
            <a:r>
              <a:rPr lang="en-US" sz="2000" dirty="0"/>
              <a:t> </a:t>
            </a:r>
            <a:r>
              <a:rPr lang="en-US" sz="2000" dirty="0" smtClean="0"/>
              <a:t>StreamWriter (@"</a:t>
            </a:r>
            <a:r>
              <a:rPr lang="en-US" sz="2000" dirty="0"/>
              <a:t>C:\Bob\saying.txt</a:t>
            </a:r>
            <a:r>
              <a:rPr lang="en-US" sz="2000" dirty="0" smtClean="0"/>
              <a:t>");  // </a:t>
            </a:r>
            <a:r>
              <a:rPr lang="en-US" sz="2000" dirty="0"/>
              <a:t>Invalid path</a:t>
            </a:r>
          </a:p>
          <a:p>
            <a:pPr marL="400050" lvl="1" indent="0">
              <a:buNone/>
            </a:pPr>
            <a:r>
              <a:rPr lang="en-US" sz="2000" dirty="0" smtClean="0"/>
              <a:t>     }</a:t>
            </a:r>
            <a:endParaRPr lang="en-US" sz="2000" dirty="0"/>
          </a:p>
          <a:p>
            <a:pPr marL="400050" lvl="1" indent="0">
              <a:buNone/>
            </a:pPr>
            <a:r>
              <a:rPr lang="en-US" sz="2000" dirty="0" smtClean="0"/>
              <a:t>     </a:t>
            </a:r>
            <a:r>
              <a:rPr lang="en-US" sz="2000" dirty="0" smtClean="0">
                <a:solidFill>
                  <a:schemeClr val="accent2"/>
                </a:solidFill>
              </a:rPr>
              <a:t>catch</a:t>
            </a:r>
            <a:r>
              <a:rPr lang="en-US" sz="2000" dirty="0" smtClean="0"/>
              <a:t> </a:t>
            </a:r>
            <a:r>
              <a:rPr lang="en-US" sz="2000" dirty="0"/>
              <a:t>(DirectoryNotFoundException exc)</a:t>
            </a:r>
          </a:p>
          <a:p>
            <a:pPr marL="400050" lvl="1" indent="0">
              <a:buNone/>
            </a:pPr>
            <a:r>
              <a:rPr lang="en-US" sz="2000" dirty="0" smtClean="0"/>
              <a:t>     {</a:t>
            </a:r>
            <a:endParaRPr lang="en-US" sz="2000" dirty="0"/>
          </a:p>
          <a:p>
            <a:pPr marL="400050" lvl="1" indent="0">
              <a:buNone/>
            </a:pPr>
            <a:r>
              <a:rPr lang="en-US" sz="2000" dirty="0" smtClean="0"/>
              <a:t>	   lblMessage.Text </a:t>
            </a:r>
            <a:r>
              <a:rPr lang="en-US" sz="2000" dirty="0"/>
              <a:t>= "Invalid </a:t>
            </a:r>
            <a:r>
              <a:rPr lang="en-US" sz="2000" dirty="0" smtClean="0"/>
              <a:t>directory\n</a:t>
            </a:r>
            <a:r>
              <a:rPr lang="en-US" sz="2000" dirty="0"/>
              <a:t> "</a:t>
            </a:r>
            <a:r>
              <a:rPr lang="en-US" sz="2000" dirty="0" smtClean="0"/>
              <a:t> + </a:t>
            </a:r>
            <a:r>
              <a:rPr lang="en-US" sz="2000" dirty="0"/>
              <a:t>exc.Message;</a:t>
            </a:r>
          </a:p>
          <a:p>
            <a:pPr marL="400050" lvl="1" indent="0">
              <a:buNone/>
            </a:pPr>
            <a:r>
              <a:rPr lang="en-US" sz="2000" dirty="0" smtClean="0"/>
              <a:t>     }</a:t>
            </a:r>
            <a:endParaRPr lang="en-US" sz="2000" dirty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8C2BD2C-356D-42E8-B460-7ECB9C71440D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99858" y="5791200"/>
            <a:ext cx="4310742" cy="4572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Review FrmSayingGUI Example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19625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4198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BFFE1A9-CED2-4FCF-97E7-34FEA8406556}" type="slidenum">
              <a:rPr lang="en-US" sz="1400" smtClean="0"/>
              <a:pPr eaLnBrk="1" hangingPunct="1"/>
              <a:t>34</a:t>
            </a:fld>
            <a:endParaRPr lang="en-US" sz="1400" dirty="0" smtClean="0"/>
          </a:p>
        </p:txBody>
      </p:sp>
      <p:sp>
        <p:nvSpPr>
          <p:cNvPr id="4198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Writing Text Files – SayingGUI Application (</a:t>
            </a:r>
            <a:r>
              <a:rPr lang="en-US" sz="2400" dirty="0" smtClean="0"/>
              <a:t>continued</a:t>
            </a:r>
            <a:r>
              <a:rPr lang="en-US" sz="4000" dirty="0" smtClean="0"/>
              <a:t>)</a:t>
            </a:r>
          </a:p>
        </p:txBody>
      </p:sp>
      <p:sp>
        <p:nvSpPr>
          <p:cNvPr id="41991" name="Rectangle 14"/>
          <p:cNvSpPr>
            <a:spLocks noChangeArrowheads="1"/>
          </p:cNvSpPr>
          <p:nvPr/>
        </p:nvSpPr>
        <p:spPr bwMode="auto">
          <a:xfrm>
            <a:off x="304800" y="5791200"/>
            <a:ext cx="64660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Figure 13-7 </a:t>
            </a:r>
            <a:r>
              <a:rPr lang="en-US" b="1" dirty="0" smtClean="0"/>
              <a:t> </a:t>
            </a:r>
            <a:r>
              <a:rPr lang="en-US" dirty="0" smtClean="0"/>
              <a:t>DirectoryNotFoundException </a:t>
            </a:r>
            <a:r>
              <a:rPr lang="en-US" dirty="0"/>
              <a:t>thrown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3000" y="1867118"/>
            <a:ext cx="4038600" cy="3934430"/>
          </a:xfrm>
          <a:prstGeom prst="rect">
            <a:avLst/>
          </a:prstGeom>
        </p:spPr>
      </p:pic>
      <p:sp>
        <p:nvSpPr>
          <p:cNvPr id="41990" name="AutoShape 11"/>
          <p:cNvSpPr>
            <a:spLocks noChangeArrowheads="1"/>
          </p:cNvSpPr>
          <p:nvPr/>
        </p:nvSpPr>
        <p:spPr bwMode="auto">
          <a:xfrm>
            <a:off x="6019800" y="3200400"/>
            <a:ext cx="2057400" cy="2209800"/>
          </a:xfrm>
          <a:prstGeom prst="wedgeEllipseCallout">
            <a:avLst>
              <a:gd name="adj1" fmla="val -113171"/>
              <a:gd name="adj2" fmla="val 24515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000" dirty="0"/>
              <a:t>If a path </a:t>
            </a:r>
            <a:r>
              <a:rPr lang="en-US" sz="2000" dirty="0" smtClean="0"/>
              <a:t>specified is invalid, an exception is throw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7C95377-4D8E-46B2-8F85-7DED0AF81D9D}" type="slidenum">
              <a:rPr lang="en-US" sz="1400" smtClean="0"/>
              <a:pPr eaLnBrk="1" hangingPunct="1"/>
              <a:t>35</a:t>
            </a:fld>
            <a:endParaRPr lang="en-US" sz="1400" dirty="0" smtClean="0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Reading Text Files 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9248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 smtClean="0"/>
              <a:t>StreamReader </a:t>
            </a:r>
            <a:r>
              <a:rPr lang="en-US" dirty="0" smtClean="0">
                <a:solidFill>
                  <a:schemeClr val="accent2"/>
                </a:solidFill>
              </a:rPr>
              <a:t>class</a:t>
            </a:r>
            <a:r>
              <a:rPr lang="en-US" dirty="0" smtClean="0"/>
              <a:t> enables lines of text to be read from a file 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 smtClean="0"/>
              <a:t>Constructor for StreamReader is overloaded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 smtClean="0"/>
              <a:t>Can specify different encoding schema or an initial buffer size   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 smtClean="0"/>
              <a:t>Can use members of parent or ancestor classes or </a:t>
            </a:r>
            <a:r>
              <a:rPr lang="en-US" dirty="0" smtClean="0">
                <a:solidFill>
                  <a:schemeClr val="accent2"/>
                </a:solidFill>
              </a:rPr>
              <a:t>static</a:t>
            </a:r>
            <a:r>
              <a:rPr lang="en-US" dirty="0" smtClean="0"/>
              <a:t> members of the File </a:t>
            </a:r>
            <a:r>
              <a:rPr lang="en-US" dirty="0" smtClean="0">
                <a:solidFill>
                  <a:schemeClr val="accent2"/>
                </a:solidFill>
              </a:rPr>
              <a:t>class 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 smtClean="0"/>
              <a:t>To avoid programming </a:t>
            </a:r>
            <a:r>
              <a:rPr lang="en-US" dirty="0" smtClean="0">
                <a:solidFill>
                  <a:schemeClr val="accent2"/>
                </a:solidFill>
              </a:rPr>
              <a:t>catch</a:t>
            </a:r>
            <a:r>
              <a:rPr lang="en-US" dirty="0" smtClean="0"/>
              <a:t> for FileNotFoundException </a:t>
            </a:r>
            <a:r>
              <a:rPr lang="en-US" dirty="0" smtClean="0">
                <a:solidFill>
                  <a:schemeClr val="accent2"/>
                </a:solidFill>
              </a:rPr>
              <a:t>class</a:t>
            </a:r>
            <a:r>
              <a:rPr lang="en-US" dirty="0" smtClean="0"/>
              <a:t> or DirectoryNotFoundException </a:t>
            </a:r>
            <a:r>
              <a:rPr lang="en-US" dirty="0" smtClean="0">
                <a:solidFill>
                  <a:schemeClr val="accent2"/>
                </a:solidFill>
              </a:rPr>
              <a:t>class</a:t>
            </a:r>
            <a:r>
              <a:rPr lang="en-US" dirty="0" smtClean="0"/>
              <a:t>, call File.Exists(filename)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440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44F6DED-8CA3-4810-B0F4-06444ECAEE7F}" type="slidenum">
              <a:rPr lang="en-US" sz="1400" smtClean="0"/>
              <a:pPr eaLnBrk="1" hangingPunct="1"/>
              <a:t>36</a:t>
            </a:fld>
            <a:endParaRPr lang="en-US" sz="1400" dirty="0" smtClean="0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Reading Text Files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</a:rPr>
              <a:t>using</a:t>
            </a:r>
            <a:r>
              <a:rPr lang="en-US" sz="2000" dirty="0" smtClean="0"/>
              <a:t> System.IO; 		</a:t>
            </a:r>
            <a:r>
              <a:rPr lang="en-US" sz="2000" dirty="0" smtClean="0">
                <a:solidFill>
                  <a:schemeClr val="accent1"/>
                </a:solidFill>
              </a:rPr>
              <a:t>// Added for file access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</a:rPr>
              <a:t>private</a:t>
            </a:r>
            <a:r>
              <a:rPr lang="en-US" sz="2000" dirty="0" smtClean="0"/>
              <a:t> StreamReader inFile; // Declares a file stream object</a:t>
            </a:r>
          </a:p>
          <a:p>
            <a:pPr eaLnBrk="1" hangingPunct="1">
              <a:buFontTx/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: 	</a:t>
            </a:r>
            <a:r>
              <a:rPr lang="en-US" sz="2000" dirty="0" smtClean="0">
                <a:solidFill>
                  <a:schemeClr val="accent1"/>
                </a:solidFill>
              </a:rPr>
              <a:t>// more statements needed</a:t>
            </a:r>
            <a:endParaRPr lang="en-US" sz="2400" dirty="0" smtClean="0"/>
          </a:p>
          <a:p>
            <a:pPr lvl="1" eaLnBrk="1" hangingPunct="1"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</a:rPr>
              <a:t>if</a:t>
            </a:r>
            <a:r>
              <a:rPr lang="en-US" sz="2000" dirty="0" smtClean="0"/>
              <a:t> (File.Exists("name.txt"))</a:t>
            </a:r>
          </a:p>
          <a:p>
            <a:pPr lvl="1" eaLnBrk="1" hangingPunct="1">
              <a:buFontTx/>
              <a:buNone/>
            </a:pPr>
            <a:r>
              <a:rPr lang="en-US" sz="2000" dirty="0" smtClean="0"/>
              <a:t>{</a:t>
            </a:r>
          </a:p>
          <a:p>
            <a:pPr lvl="1" eaLnBrk="1" hangingPunct="1"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</a:rPr>
              <a:t>try</a:t>
            </a:r>
          </a:p>
          <a:p>
            <a:pPr lvl="1" eaLnBrk="1" hangingPunct="1">
              <a:buFontTx/>
              <a:buNone/>
            </a:pPr>
            <a:r>
              <a:rPr lang="en-US" sz="2000" dirty="0" smtClean="0"/>
              <a:t>{</a:t>
            </a:r>
          </a:p>
          <a:p>
            <a:pPr lvl="1" eaLnBrk="1" hangingPunct="1">
              <a:buFontTx/>
              <a:buNone/>
            </a:pPr>
            <a:r>
              <a:rPr lang="en-US" sz="2000" dirty="0" smtClean="0"/>
              <a:t>inFile = </a:t>
            </a:r>
            <a:r>
              <a:rPr lang="en-US" sz="2000" dirty="0" smtClean="0">
                <a:solidFill>
                  <a:schemeClr val="accent2"/>
                </a:solidFill>
              </a:rPr>
              <a:t>new</a:t>
            </a:r>
            <a:r>
              <a:rPr lang="en-US" sz="2000" dirty="0" smtClean="0"/>
              <a:t> StreamReader("name.txt");</a:t>
            </a:r>
          </a:p>
          <a:p>
            <a:pPr lvl="1" eaLnBrk="1" hangingPunct="1"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</a:rPr>
              <a:t>while</a:t>
            </a:r>
            <a:r>
              <a:rPr lang="en-US" sz="2000" dirty="0" smtClean="0"/>
              <a:t> ((inValue = inFile.ReadLine()) != </a:t>
            </a:r>
            <a:r>
              <a:rPr lang="en-US" sz="2000" dirty="0" smtClean="0">
                <a:solidFill>
                  <a:schemeClr val="accent2"/>
                </a:solidFill>
              </a:rPr>
              <a:t>null</a:t>
            </a:r>
            <a:r>
              <a:rPr lang="en-US" sz="2000" dirty="0" smtClean="0"/>
              <a:t>)</a:t>
            </a:r>
          </a:p>
          <a:p>
            <a:pPr lvl="1" eaLnBrk="1" hangingPunct="1">
              <a:buFontTx/>
              <a:buNone/>
            </a:pPr>
            <a:r>
              <a:rPr lang="en-US" sz="2000" dirty="0" smtClean="0"/>
              <a:t>{</a:t>
            </a:r>
          </a:p>
          <a:p>
            <a:pPr lvl="1" eaLnBrk="1" hangingPunct="1">
              <a:buFontTx/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chemeClr val="accent2"/>
                </a:solidFill>
              </a:rPr>
              <a:t>this</a:t>
            </a:r>
            <a:r>
              <a:rPr lang="en-US" sz="2000" dirty="0" smtClean="0"/>
              <a:t>.lstBoxNames.Items.Add(inValue);</a:t>
            </a:r>
          </a:p>
          <a:p>
            <a:pPr lvl="1" eaLnBrk="1" hangingPunct="1">
              <a:buFontTx/>
              <a:buNone/>
            </a:pPr>
            <a:r>
              <a:rPr lang="en-US" sz="2000" dirty="0" smtClean="0"/>
              <a:t>}</a:t>
            </a:r>
          </a:p>
          <a:p>
            <a:pPr eaLnBrk="1" hangingPunct="1"/>
            <a:endParaRPr lang="en-US" sz="2400" dirty="0" smtClean="0"/>
          </a:p>
        </p:txBody>
      </p:sp>
      <p:sp>
        <p:nvSpPr>
          <p:cNvPr id="44038" name="AutoShape 4"/>
          <p:cNvSpPr>
            <a:spLocks noChangeArrowheads="1"/>
          </p:cNvSpPr>
          <p:nvPr/>
        </p:nvSpPr>
        <p:spPr bwMode="auto">
          <a:xfrm>
            <a:off x="6172200" y="3810000"/>
            <a:ext cx="2514600" cy="1524000"/>
          </a:xfrm>
          <a:prstGeom prst="wedgeEllipseCallout">
            <a:avLst>
              <a:gd name="adj1" fmla="val -74241"/>
              <a:gd name="adj2" fmla="val 300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000" dirty="0"/>
              <a:t>Retrieve values from file; place them in a ListBox</a:t>
            </a:r>
          </a:p>
        </p:txBody>
      </p:sp>
      <p:sp>
        <p:nvSpPr>
          <p:cNvPr id="7" name="Rectangle 6"/>
          <p:cNvSpPr/>
          <p:nvPr/>
        </p:nvSpPr>
        <p:spPr>
          <a:xfrm>
            <a:off x="4299858" y="5791200"/>
            <a:ext cx="4310742" cy="4572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Review FileAccessApp Example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4505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97DE79A-450B-4767-9FE8-142211C48EB2}" type="slidenum">
              <a:rPr lang="en-US" sz="1400" smtClean="0"/>
              <a:pPr eaLnBrk="1" hangingPunct="1"/>
              <a:t>37</a:t>
            </a:fld>
            <a:endParaRPr lang="en-US" sz="1400" dirty="0" smtClean="0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Reading Text Files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 smtClean="0"/>
              <a:t>–FileAccessApp Application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05000"/>
            <a:ext cx="7772400" cy="1981200"/>
          </a:xfrm>
        </p:spPr>
        <p:txBody>
          <a:bodyPr/>
          <a:lstStyle/>
          <a:p>
            <a:pPr eaLnBrk="1" hangingPunct="1"/>
            <a:r>
              <a:rPr lang="en-US" dirty="0" smtClean="0"/>
              <a:t>Read from text files in sequential fashion </a:t>
            </a:r>
          </a:p>
        </p:txBody>
      </p:sp>
      <p:sp>
        <p:nvSpPr>
          <p:cNvPr id="45062" name="Rectangle 12"/>
          <p:cNvSpPr>
            <a:spLocks noChangeArrowheads="1"/>
          </p:cNvSpPr>
          <p:nvPr/>
        </p:nvSpPr>
        <p:spPr bwMode="auto">
          <a:xfrm>
            <a:off x="228600" y="5791200"/>
            <a:ext cx="4664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Figure 13-8 </a:t>
            </a:r>
            <a:r>
              <a:rPr lang="en-US" dirty="0"/>
              <a:t>Content of name.txt file</a:t>
            </a:r>
          </a:p>
        </p:txBody>
      </p:sp>
      <p:sp>
        <p:nvSpPr>
          <p:cNvPr id="45063" name="Rectangle 13"/>
          <p:cNvSpPr>
            <a:spLocks noChangeArrowheads="1"/>
          </p:cNvSpPr>
          <p:nvPr/>
        </p:nvSpPr>
        <p:spPr bwMode="auto">
          <a:xfrm>
            <a:off x="5029200" y="5791200"/>
            <a:ext cx="3429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b="1" dirty="0"/>
              <a:t>Figure 13-9 </a:t>
            </a:r>
            <a:r>
              <a:rPr lang="en-US" dirty="0" smtClean="0"/>
              <a:t>Output from</a:t>
            </a:r>
          </a:p>
          <a:p>
            <a:r>
              <a:rPr lang="en-US" dirty="0"/>
              <a:t> </a:t>
            </a:r>
            <a:r>
              <a:rPr lang="en-US" dirty="0" smtClean="0"/>
              <a:t>   FileAccessApp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800" y="2371343"/>
            <a:ext cx="3352800" cy="34094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95800" y="2426208"/>
            <a:ext cx="3959530" cy="3354602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460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DC85112-E65A-4B17-9A14-E1979D5B0995}" type="slidenum">
              <a:rPr lang="en-US" sz="1400" smtClean="0"/>
              <a:pPr eaLnBrk="1" hangingPunct="1"/>
              <a:t>38</a:t>
            </a:fld>
            <a:endParaRPr lang="en-US" sz="1400" dirty="0" smtClean="0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Adding a Using Statement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Define the scope for an object with the </a:t>
            </a:r>
            <a:r>
              <a:rPr lang="en-US" dirty="0" smtClean="0">
                <a:solidFill>
                  <a:schemeClr val="accent2"/>
                </a:solidFill>
              </a:rPr>
              <a:t>using</a:t>
            </a:r>
            <a:r>
              <a:rPr lang="en-US" dirty="0" smtClean="0"/>
              <a:t> keyword</a:t>
            </a:r>
          </a:p>
          <a:p>
            <a:pPr lvl="1" eaLnBrk="1" hangingPunct="1"/>
            <a:r>
              <a:rPr lang="en-US" dirty="0" smtClean="0"/>
              <a:t>CLR automatically disposes of, or releases, the resource when the object goes out of scope </a:t>
            </a:r>
          </a:p>
          <a:p>
            <a:pPr marL="457200" lvl="1" indent="0" eaLnBrk="1" hangingPunct="1">
              <a:buNone/>
            </a:pPr>
            <a:endParaRPr lang="en-US" dirty="0" smtClean="0"/>
          </a:p>
          <a:p>
            <a:pPr marL="0" indent="0">
              <a:buNone/>
            </a:pPr>
            <a:r>
              <a:rPr lang="fr-FR" sz="2000" dirty="0">
                <a:solidFill>
                  <a:schemeClr val="accent2"/>
                </a:solidFill>
              </a:rPr>
              <a:t>using </a:t>
            </a:r>
            <a:r>
              <a:rPr lang="fr-FR" sz="2000" dirty="0"/>
              <a:t>(Font aFont = </a:t>
            </a:r>
            <a:r>
              <a:rPr lang="fr-FR" sz="2000" dirty="0">
                <a:solidFill>
                  <a:schemeClr val="accent2"/>
                </a:solidFill>
              </a:rPr>
              <a:t>new</a:t>
            </a:r>
            <a:r>
              <a:rPr lang="fr-FR" sz="2000" dirty="0"/>
              <a:t> Font("Arial", 12.0f),</a:t>
            </a:r>
          </a:p>
          <a:p>
            <a:pPr marL="0" indent="0">
              <a:buNone/>
            </a:pPr>
            <a:r>
              <a:rPr lang="en-US" sz="2000" dirty="0" smtClean="0"/>
              <a:t>	      Customer </a:t>
            </a:r>
            <a:r>
              <a:rPr lang="en-US" sz="2000" dirty="0"/>
              <a:t>c = </a:t>
            </a:r>
            <a:r>
              <a:rPr lang="en-US" sz="2000" dirty="0">
                <a:solidFill>
                  <a:schemeClr val="accent2"/>
                </a:solidFill>
              </a:rPr>
              <a:t>new</a:t>
            </a:r>
            <a:r>
              <a:rPr lang="en-US" sz="2000" dirty="0"/>
              <a:t> Customer</a:t>
            </a:r>
            <a:r>
              <a:rPr lang="en-US" sz="2000" dirty="0" smtClean="0"/>
              <a:t>(  </a:t>
            </a:r>
            <a:r>
              <a:rPr lang="en-US" sz="2000" dirty="0"/>
              <a:t>))</a:t>
            </a:r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chemeClr val="accent1"/>
                </a:solidFill>
              </a:rPr>
              <a:t>// </a:t>
            </a:r>
            <a:r>
              <a:rPr lang="en-US" sz="2000" dirty="0">
                <a:solidFill>
                  <a:schemeClr val="accent1"/>
                </a:solidFill>
              </a:rPr>
              <a:t>Statements referencing aFont and c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2" name="Oval Callout 1"/>
          <p:cNvSpPr/>
          <p:nvPr/>
        </p:nvSpPr>
        <p:spPr>
          <a:xfrm>
            <a:off x="5943600" y="3429000"/>
            <a:ext cx="2209800" cy="2971800"/>
          </a:xfrm>
          <a:prstGeom prst="wedgeEllipseCallout">
            <a:avLst>
              <a:gd name="adj1" fmla="val -68960"/>
              <a:gd name="adj2" fmla="val -7158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Attempts </a:t>
            </a:r>
            <a:r>
              <a:rPr lang="en-US" sz="2000" dirty="0">
                <a:solidFill>
                  <a:schemeClr val="tx1"/>
                </a:solidFill>
              </a:rPr>
              <a:t>to reference </a:t>
            </a:r>
            <a:r>
              <a:rPr lang="en-US" sz="2000" dirty="0" smtClean="0">
                <a:solidFill>
                  <a:schemeClr val="tx1"/>
                </a:solidFill>
              </a:rPr>
              <a:t>aFont or c outside </a:t>
            </a:r>
            <a:r>
              <a:rPr lang="en-US" sz="2000" dirty="0">
                <a:solidFill>
                  <a:schemeClr val="tx1"/>
                </a:solidFill>
              </a:rPr>
              <a:t>of the </a:t>
            </a:r>
            <a:r>
              <a:rPr lang="en-US" sz="2000" dirty="0" smtClean="0">
                <a:solidFill>
                  <a:schemeClr val="accent2"/>
                </a:solidFill>
              </a:rPr>
              <a:t>using</a:t>
            </a:r>
            <a:r>
              <a:rPr lang="en-US" sz="2000" dirty="0" smtClean="0">
                <a:solidFill>
                  <a:schemeClr val="tx1"/>
                </a:solidFill>
              </a:rPr>
              <a:t> block generate </a:t>
            </a:r>
            <a:r>
              <a:rPr lang="en-US" sz="2000" dirty="0">
                <a:solidFill>
                  <a:schemeClr val="tx1"/>
                </a:solidFill>
              </a:rPr>
              <a:t>a compiler </a:t>
            </a:r>
            <a:r>
              <a:rPr lang="en-US" sz="2000" dirty="0" smtClean="0">
                <a:solidFill>
                  <a:schemeClr val="tx1"/>
                </a:solidFill>
              </a:rPr>
              <a:t>error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Useful when working with files or databases</a:t>
            </a:r>
          </a:p>
          <a:p>
            <a:pPr eaLnBrk="1" hangingPunct="1"/>
            <a:r>
              <a:rPr lang="en-US" dirty="0"/>
              <a:t>When writing data to a file, the data is not stored in the file properly until the file is closed</a:t>
            </a:r>
          </a:p>
          <a:p>
            <a:pPr lvl="1" eaLnBrk="1" hangingPunct="1"/>
            <a:r>
              <a:rPr lang="en-US" dirty="0" smtClean="0"/>
              <a:t>If you do not </a:t>
            </a:r>
            <a:r>
              <a:rPr lang="en-US" dirty="0"/>
              <a:t>close the file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/>
              <a:t>– you will find an empty file</a:t>
            </a:r>
          </a:p>
          <a:p>
            <a:pPr eaLnBrk="1" hangingPunct="1"/>
            <a:r>
              <a:rPr lang="en-US" dirty="0"/>
              <a:t>With </a:t>
            </a:r>
            <a:r>
              <a:rPr lang="en-US" dirty="0">
                <a:solidFill>
                  <a:schemeClr val="accent2"/>
                </a:solidFill>
              </a:rPr>
              <a:t>using</a:t>
            </a:r>
            <a:r>
              <a:rPr lang="en-US" dirty="0"/>
              <a:t> block, not necessary for you to call the Close( ) method – automatically called by the CLR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8C2BD2C-356D-42E8-B460-7ECB9C71440D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Adding a Using Statement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2040859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3D9C0CB-DD37-4CDC-9EF0-2BDBB801DBDE}" type="slidenum">
              <a:rPr lang="en-US" sz="1400" smtClean="0"/>
              <a:pPr eaLnBrk="1" hangingPunct="1"/>
              <a:t>4</a:t>
            </a:fld>
            <a:endParaRPr lang="en-US" sz="1400" dirty="0" smtClean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System.IO Namespace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Provides basic file and directory support classes</a:t>
            </a:r>
          </a:p>
          <a:p>
            <a:pPr eaLnBrk="1" hangingPunct="1"/>
            <a:r>
              <a:rPr lang="en-US" dirty="0" smtClean="0"/>
              <a:t>Contains types that enable you to read and write files and data streams </a:t>
            </a:r>
          </a:p>
          <a:p>
            <a:pPr eaLnBrk="1" hangingPunct="1"/>
            <a:r>
              <a:rPr lang="en-US" dirty="0" smtClean="0"/>
              <a:t>Many of the types or classes defined as part of the System.IO namespace are designed around streams 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4710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C283900-5C52-41A4-A3B6-C287A9656ABF}" type="slidenum">
              <a:rPr lang="en-US" sz="1400" smtClean="0"/>
              <a:pPr eaLnBrk="1" hangingPunct="1"/>
              <a:t>40</a:t>
            </a:fld>
            <a:endParaRPr lang="en-US" sz="1400" dirty="0" smtClean="0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Adding a Using Statement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981200"/>
            <a:ext cx="54864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 smtClean="0"/>
              <a:t> </a:t>
            </a:r>
            <a:r>
              <a:rPr lang="en-US" sz="2000" dirty="0" smtClean="0">
                <a:solidFill>
                  <a:schemeClr val="accent2"/>
                </a:solidFill>
              </a:rPr>
              <a:t>try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 {  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          </a:t>
            </a:r>
            <a:r>
              <a:rPr lang="en-US" sz="2000" dirty="0" smtClean="0">
                <a:solidFill>
                  <a:schemeClr val="accent2"/>
                </a:solidFill>
              </a:rPr>
              <a:t>using</a:t>
            </a:r>
            <a:r>
              <a:rPr lang="en-US" sz="2000" dirty="0" smtClean="0"/>
              <a:t> (StreamReader inFile = </a:t>
            </a:r>
            <a:r>
              <a:rPr lang="en-US" sz="2000" dirty="0" smtClean="0">
                <a:solidFill>
                  <a:schemeClr val="accent2"/>
                </a:solidFill>
              </a:rPr>
              <a:t>new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</a:rPr>
              <a:t>	</a:t>
            </a:r>
            <a:r>
              <a:rPr lang="en-US" sz="2000" dirty="0" smtClean="0"/>
              <a:t>                      StreamReader("name.txt"))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       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                </a:t>
            </a:r>
            <a:r>
              <a:rPr lang="en-US" sz="2000" dirty="0" smtClean="0">
                <a:solidFill>
                  <a:schemeClr val="accent2"/>
                </a:solidFill>
              </a:rPr>
              <a:t>while</a:t>
            </a:r>
            <a:r>
              <a:rPr lang="en-US" sz="2000" dirty="0" smtClean="0"/>
              <a:t> ((inValue =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	</a:t>
            </a:r>
            <a:r>
              <a:rPr lang="en-US" sz="2000" dirty="0" smtClean="0"/>
              <a:t>		    inFile.ReadLine()) != </a:t>
            </a:r>
            <a:r>
              <a:rPr lang="en-US" sz="2000" dirty="0" smtClean="0">
                <a:solidFill>
                  <a:schemeClr val="accent2"/>
                </a:solidFill>
              </a:rPr>
              <a:t>null</a:t>
            </a:r>
            <a:r>
              <a:rPr lang="en-US" sz="2000" dirty="0" smtClean="0"/>
              <a:t>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            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                  </a:t>
            </a:r>
            <a:r>
              <a:rPr lang="en-US" sz="2000" dirty="0" smtClean="0">
                <a:solidFill>
                  <a:schemeClr val="accent2"/>
                </a:solidFill>
              </a:rPr>
              <a:t>this</a:t>
            </a:r>
            <a:r>
              <a:rPr lang="en-US" sz="2000" dirty="0" smtClean="0"/>
              <a:t>.lstBoxNames.Items.Add(inValue);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        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          }</a:t>
            </a:r>
            <a:r>
              <a:rPr lang="en-US" dirty="0" smtClean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dirty="0" smtClean="0"/>
          </a:p>
        </p:txBody>
      </p:sp>
      <p:sp>
        <p:nvSpPr>
          <p:cNvPr id="4711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715000" y="1981200"/>
            <a:ext cx="29718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smtClean="0"/>
              <a:t>StreamReader object defined and instantiated inside </a:t>
            </a:r>
            <a:r>
              <a:rPr lang="en-US" dirty="0" smtClean="0">
                <a:solidFill>
                  <a:schemeClr val="accent2"/>
                </a:solidFill>
              </a:rPr>
              <a:t>using</a:t>
            </a:r>
            <a:r>
              <a:rPr lang="en-US" dirty="0" smtClean="0"/>
              <a:t> block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inFile object exists only in this </a:t>
            </a:r>
            <a:r>
              <a:rPr lang="en-US" dirty="0" smtClean="0">
                <a:solidFill>
                  <a:schemeClr val="accent2"/>
                </a:solidFill>
              </a:rPr>
              <a:t>using</a:t>
            </a:r>
            <a:r>
              <a:rPr lang="en-US" dirty="0" smtClean="0"/>
              <a:t> block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Guaranteed the file is closed when you exit the </a:t>
            </a:r>
            <a:r>
              <a:rPr lang="en-US" dirty="0" smtClean="0">
                <a:solidFill>
                  <a:schemeClr val="accent2"/>
                </a:solidFill>
              </a:rPr>
              <a:t>using</a:t>
            </a:r>
            <a:r>
              <a:rPr lang="en-US" dirty="0" smtClean="0"/>
              <a:t> block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381000" y="5867400"/>
            <a:ext cx="5715000" cy="381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Review FileAccessAppWithUsing Example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FileStream class also supports randomly accessing </a:t>
            </a:r>
            <a:r>
              <a:rPr lang="en-US" dirty="0" smtClean="0"/>
              <a:t>data</a:t>
            </a:r>
          </a:p>
          <a:p>
            <a:pPr lvl="1"/>
            <a:r>
              <a:rPr lang="en-US" dirty="0"/>
              <a:t>Values can be </a:t>
            </a:r>
            <a:r>
              <a:rPr lang="en-US" dirty="0" smtClean="0"/>
              <a:t>processed in </a:t>
            </a:r>
            <a:r>
              <a:rPr lang="en-US" dirty="0"/>
              <a:t>any </a:t>
            </a:r>
            <a:r>
              <a:rPr lang="en-US" dirty="0" smtClean="0"/>
              <a:t>order</a:t>
            </a:r>
          </a:p>
          <a:p>
            <a:pPr lvl="2"/>
            <a:r>
              <a:rPr lang="en-US" dirty="0" smtClean="0"/>
              <a:t>Fifth </a:t>
            </a:r>
            <a:r>
              <a:rPr lang="en-US" dirty="0"/>
              <a:t>data record can be retrieved and processed before the first </a:t>
            </a:r>
            <a:r>
              <a:rPr lang="en-US" dirty="0" smtClean="0"/>
              <a:t>record</a:t>
            </a:r>
          </a:p>
          <a:p>
            <a:pPr lvl="2"/>
            <a:r>
              <a:rPr lang="en-US" dirty="0" smtClean="0"/>
              <a:t>Accomplished </a:t>
            </a:r>
            <a:r>
              <a:rPr lang="en-US" dirty="0"/>
              <a:t>using </a:t>
            </a:r>
            <a:r>
              <a:rPr lang="en-US" dirty="0" smtClean="0"/>
              <a:t>concept called seeking – Seek( ) is a member of the FileStream </a:t>
            </a:r>
            <a:r>
              <a:rPr lang="en-US" dirty="0" smtClean="0">
                <a:solidFill>
                  <a:schemeClr val="accent2"/>
                </a:solidFill>
              </a:rPr>
              <a:t>class</a:t>
            </a:r>
            <a:endParaRPr lang="en-US" dirty="0"/>
          </a:p>
          <a:p>
            <a:pPr lvl="3"/>
            <a:r>
              <a:rPr lang="en-US" dirty="0" smtClean="0"/>
              <a:t>Seek( ) lets you move using </a:t>
            </a:r>
            <a:r>
              <a:rPr lang="en-US" dirty="0"/>
              <a:t>an offset </a:t>
            </a:r>
            <a:r>
              <a:rPr lang="en-US" dirty="0" smtClean="0"/>
              <a:t>reference parameter</a:t>
            </a:r>
          </a:p>
          <a:p>
            <a:pPr lvl="3"/>
            <a:r>
              <a:rPr lang="en-US" dirty="0" smtClean="0"/>
              <a:t>Offset can be relative to beginning, current position or end of file</a:t>
            </a:r>
          </a:p>
          <a:p>
            <a:r>
              <a:rPr lang="en-US" dirty="0" smtClean="0"/>
              <a:t>Can use random access with text or binary files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8C2BD2C-356D-42E8-B460-7ECB9C71440D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007108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BinaryWriter and BinaryReader classes </a:t>
            </a:r>
            <a:r>
              <a:rPr lang="en-US" dirty="0" smtClean="0"/>
              <a:t>used </a:t>
            </a:r>
            <a:r>
              <a:rPr lang="en-US" dirty="0"/>
              <a:t>for writing and reading </a:t>
            </a:r>
            <a:r>
              <a:rPr lang="en-US" dirty="0" smtClean="0"/>
              <a:t>binary data</a:t>
            </a:r>
            <a:r>
              <a:rPr lang="en-US" dirty="0"/>
              <a:t>, rather than character </a:t>
            </a:r>
            <a:r>
              <a:rPr lang="en-US" dirty="0" smtClean="0"/>
              <a:t>strings</a:t>
            </a:r>
          </a:p>
          <a:p>
            <a:pPr eaLnBrk="1" hangingPunct="1"/>
            <a:r>
              <a:rPr lang="en-US" dirty="0"/>
              <a:t>Files created are readable by the computer </a:t>
            </a:r>
          </a:p>
          <a:p>
            <a:pPr lvl="1" eaLnBrk="1" hangingPunct="1"/>
            <a:r>
              <a:rPr lang="en-US" dirty="0"/>
              <a:t>You cannot open and read binary </a:t>
            </a:r>
            <a:r>
              <a:rPr lang="en-US" dirty="0" smtClean="0"/>
              <a:t>files </a:t>
            </a:r>
            <a:r>
              <a:rPr lang="en-US" dirty="0"/>
              <a:t>using Notepad </a:t>
            </a:r>
            <a:endParaRPr lang="en-US" dirty="0" smtClean="0"/>
          </a:p>
          <a:p>
            <a:pPr lvl="1"/>
            <a:r>
              <a:rPr lang="en-US" dirty="0"/>
              <a:t>P</a:t>
            </a:r>
            <a:r>
              <a:rPr lang="en-US" dirty="0" smtClean="0"/>
              <a:t>rogram </a:t>
            </a:r>
            <a:r>
              <a:rPr lang="en-US" dirty="0"/>
              <a:t>is needed to interpret the </a:t>
            </a:r>
            <a:r>
              <a:rPr lang="en-US" dirty="0" smtClean="0"/>
              <a:t>file contents</a:t>
            </a:r>
            <a:endParaRPr lang="en-US" sz="2000" dirty="0"/>
          </a:p>
          <a:p>
            <a:pPr lvl="1" eaLnBrk="1" hangingPunct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8C2BD2C-356D-42E8-B460-7ECB9C71440D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BinaryReader and BinaryWriter Classes</a:t>
            </a:r>
          </a:p>
        </p:txBody>
      </p:sp>
    </p:spTree>
    <p:extLst>
      <p:ext uri="{BB962C8B-B14F-4D97-AF65-F5344CB8AC3E}">
        <p14:creationId xmlns:p14="http://schemas.microsoft.com/office/powerpoint/2010/main" xmlns="" val="21041394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481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7D9C685-E05F-4DBB-BEA9-E4EA71EC0BD4}" type="slidenum">
              <a:rPr lang="en-US" sz="1400" smtClean="0"/>
              <a:pPr eaLnBrk="1" hangingPunct="1"/>
              <a:t>43</a:t>
            </a:fld>
            <a:endParaRPr lang="en-US" sz="1400" dirty="0" smtClean="0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BinaryReader and BinaryWriter Classes (</a:t>
            </a:r>
            <a:r>
              <a:rPr lang="en-US" sz="2800" dirty="0" smtClean="0"/>
              <a:t>continued</a:t>
            </a:r>
            <a:r>
              <a:rPr lang="en-US" sz="4000" dirty="0" smtClean="0"/>
              <a:t>)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172500" y="5410200"/>
            <a:ext cx="45331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 smtClean="0"/>
              <a:t>Table 13-7  </a:t>
            </a:r>
            <a:r>
              <a:rPr lang="en-US" dirty="0" smtClean="0"/>
              <a:t>BinaryWriter members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28800"/>
            <a:ext cx="7988079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609600"/>
            <a:ext cx="3376721" cy="1143000"/>
          </a:xfrm>
        </p:spPr>
        <p:txBody>
          <a:bodyPr/>
          <a:lstStyle/>
          <a:p>
            <a:r>
              <a:rPr lang="en-US" dirty="0" smtClean="0"/>
              <a:t>BinaryReader</a:t>
            </a:r>
            <a:br>
              <a:rPr lang="en-US" dirty="0" smtClean="0"/>
            </a:b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49154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49155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2461CF6-24FB-454C-BCB6-D2984D7FEC98}" type="slidenum">
              <a:rPr lang="en-US" sz="1400" smtClean="0"/>
              <a:pPr eaLnBrk="1" hangingPunct="1"/>
              <a:t>44</a:t>
            </a:fld>
            <a:endParaRPr lang="en-US" sz="1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05321" y="76200"/>
            <a:ext cx="5081479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81000" y="4953000"/>
            <a:ext cx="322432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b="1" dirty="0" smtClean="0"/>
              <a:t>Table 13-7 </a:t>
            </a:r>
            <a:endParaRPr lang="en-US" b="1" dirty="0"/>
          </a:p>
          <a:p>
            <a:r>
              <a:rPr lang="en-US" b="1" dirty="0" smtClean="0"/>
              <a:t>    </a:t>
            </a:r>
            <a:r>
              <a:rPr lang="en-US" dirty="0" smtClean="0"/>
              <a:t>BinaryReader</a:t>
            </a:r>
          </a:p>
          <a:p>
            <a:r>
              <a:rPr lang="en-US" dirty="0" smtClean="0"/>
              <a:t>    members</a:t>
            </a:r>
            <a:endParaRPr lang="en-US" dirty="0"/>
          </a:p>
        </p:txBody>
      </p:sp>
      <p:sp>
        <p:nvSpPr>
          <p:cNvPr id="7" name="Oval Callout 6"/>
          <p:cNvSpPr/>
          <p:nvPr/>
        </p:nvSpPr>
        <p:spPr>
          <a:xfrm>
            <a:off x="533400" y="2057400"/>
            <a:ext cx="2819400" cy="2362200"/>
          </a:xfrm>
          <a:prstGeom prst="wedgeEllipseCallout">
            <a:avLst>
              <a:gd name="adj1" fmla="val 54591"/>
              <a:gd name="adj2" fmla="val 1956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Notice </a:t>
            </a:r>
            <a:r>
              <a:rPr lang="en-US" sz="2000" dirty="0">
                <a:solidFill>
                  <a:schemeClr val="tx1"/>
                </a:solidFill>
              </a:rPr>
              <a:t>several Read( ) </a:t>
            </a:r>
            <a:r>
              <a:rPr lang="en-US" sz="2000" dirty="0" smtClean="0">
                <a:solidFill>
                  <a:schemeClr val="tx1"/>
                </a:solidFill>
              </a:rPr>
              <a:t>methods… each focused </a:t>
            </a:r>
            <a:r>
              <a:rPr lang="en-US" sz="2000" dirty="0">
                <a:solidFill>
                  <a:schemeClr val="tx1"/>
                </a:solidFill>
              </a:rPr>
              <a:t>on the type of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data </a:t>
            </a:r>
            <a:r>
              <a:rPr lang="en-US" sz="2000" dirty="0" smtClean="0">
                <a:solidFill>
                  <a:schemeClr val="tx1"/>
                </a:solidFill>
              </a:rPr>
              <a:t>it </a:t>
            </a:r>
            <a:r>
              <a:rPr lang="en-US" sz="2000" dirty="0">
                <a:solidFill>
                  <a:schemeClr val="tx1"/>
                </a:solidFill>
              </a:rPr>
              <a:t>would be </a:t>
            </a:r>
            <a:r>
              <a:rPr lang="en-US" sz="2000" dirty="0" smtClean="0">
                <a:solidFill>
                  <a:schemeClr val="tx1"/>
                </a:solidFill>
              </a:rPr>
              <a:t>retrieving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BinaryWriter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400"/>
            <a:ext cx="8153400" cy="41148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Objects are instantiated of the FileStream and BinaryWriter classes</a:t>
            </a:r>
          </a:p>
          <a:p>
            <a:pPr marL="914400" lvl="2" indent="0">
              <a:buNone/>
            </a:pPr>
            <a:r>
              <a:rPr lang="en-US" dirty="0"/>
              <a:t>FileStream filStream;</a:t>
            </a:r>
          </a:p>
          <a:p>
            <a:pPr marL="914400" lvl="2" indent="0">
              <a:buNone/>
            </a:pPr>
            <a:r>
              <a:rPr lang="en-US" dirty="0"/>
              <a:t>BinaryWriter binWriter;</a:t>
            </a:r>
          </a:p>
          <a:p>
            <a:r>
              <a:rPr lang="en-US" dirty="0"/>
              <a:t>BinaryWriter object is wrapped around the FileStream object</a:t>
            </a:r>
          </a:p>
          <a:p>
            <a:pPr marL="800100" lvl="2" indent="0">
              <a:buNone/>
            </a:pPr>
            <a:r>
              <a:rPr lang="en-US" dirty="0"/>
              <a:t>filStream = </a:t>
            </a:r>
            <a:r>
              <a:rPr lang="en-US" dirty="0">
                <a:solidFill>
                  <a:schemeClr val="accent2"/>
                </a:solidFill>
              </a:rPr>
              <a:t>new</a:t>
            </a:r>
            <a:r>
              <a:rPr lang="en-US" dirty="0"/>
              <a:t> </a:t>
            </a:r>
            <a:r>
              <a:rPr lang="en-US" dirty="0" smtClean="0"/>
              <a:t>FileStream(fileName, fileMode.CreateNew);</a:t>
            </a:r>
          </a:p>
          <a:p>
            <a:pPr lvl="1" indent="-342900"/>
            <a:r>
              <a:rPr lang="en-US" dirty="0" smtClean="0"/>
              <a:t>Second </a:t>
            </a:r>
            <a:r>
              <a:rPr lang="en-US" dirty="0"/>
              <a:t>argument to the FileStream constructor is an enumeration</a:t>
            </a:r>
          </a:p>
          <a:p>
            <a:pPr marL="40005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8C2BD2C-356D-42E8-B460-7ECB9C71440D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459699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Tx/>
              <a:buChar char="•"/>
            </a:pPr>
            <a:endParaRPr lang="en-US" dirty="0" smtClean="0"/>
          </a:p>
          <a:p>
            <a:pPr marL="342900" lvl="1" indent="-342900">
              <a:buFontTx/>
              <a:buChar char="•"/>
            </a:pPr>
            <a:endParaRPr lang="en-US" dirty="0"/>
          </a:p>
          <a:p>
            <a:pPr marL="342900" lvl="1" indent="-342900">
              <a:buFontTx/>
              <a:buChar char="•"/>
            </a:pPr>
            <a:endParaRPr lang="en-US" dirty="0" smtClean="0"/>
          </a:p>
          <a:p>
            <a:pPr marL="342900" lvl="1" indent="-342900">
              <a:buFontTx/>
              <a:buChar char="•"/>
            </a:pPr>
            <a:endParaRPr lang="en-US" dirty="0"/>
          </a:p>
          <a:p>
            <a:pPr marL="342900" lvl="1" indent="-342900">
              <a:buFontTx/>
              <a:buChar char="•"/>
            </a:pPr>
            <a:endParaRPr lang="en-US" dirty="0" smtClean="0"/>
          </a:p>
          <a:p>
            <a:pPr marL="342900" lvl="1" indent="-342900">
              <a:buFontTx/>
              <a:buChar char="•"/>
            </a:pPr>
            <a:r>
              <a:rPr lang="en-US" dirty="0" smtClean="0"/>
              <a:t>FileStream </a:t>
            </a:r>
            <a:r>
              <a:rPr lang="en-US" dirty="0"/>
              <a:t>object is </a:t>
            </a:r>
            <a:r>
              <a:rPr lang="en-US" dirty="0" smtClean="0"/>
              <a:t>then sent </a:t>
            </a:r>
            <a:r>
              <a:rPr lang="en-US" dirty="0"/>
              <a:t>in as an argument to the BinaryWriter </a:t>
            </a:r>
            <a:r>
              <a:rPr lang="en-US" dirty="0" smtClean="0"/>
              <a:t>constructor</a:t>
            </a:r>
            <a:endParaRPr lang="en-US" sz="3200" dirty="0" smtClean="0"/>
          </a:p>
          <a:p>
            <a:pPr marL="857250" lvl="3" indent="0">
              <a:buNone/>
            </a:pPr>
            <a:r>
              <a:rPr lang="en-US" sz="2400" dirty="0"/>
              <a:t>binWriter = </a:t>
            </a:r>
            <a:r>
              <a:rPr lang="en-US" sz="2400" dirty="0">
                <a:solidFill>
                  <a:schemeClr val="accent2"/>
                </a:solidFill>
              </a:rPr>
              <a:t>new</a:t>
            </a:r>
            <a:r>
              <a:rPr lang="en-US" sz="2400" dirty="0"/>
              <a:t> BinaryWriter(filStream);</a:t>
            </a:r>
          </a:p>
          <a:p>
            <a:pPr marL="342900" lvl="1" indent="-342900">
              <a:buFontTx/>
              <a:buChar char="•"/>
            </a:pPr>
            <a:endParaRPr lang="en-US" sz="28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8C2BD2C-356D-42E8-B460-7ECB9C71440D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400" y="2057399"/>
            <a:ext cx="8077200" cy="1505069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dirty="0" smtClean="0"/>
              <a:t>BinaryWriter Class </a:t>
            </a:r>
            <a:r>
              <a:rPr lang="en-US" dirty="0"/>
              <a:t>(</a:t>
            </a:r>
            <a:r>
              <a:rPr lang="en-US" sz="3200" dirty="0"/>
              <a:t>continued</a:t>
            </a:r>
            <a:r>
              <a:rPr lang="en-US" dirty="0"/>
              <a:t>)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172500" y="3581400"/>
            <a:ext cx="47556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 smtClean="0"/>
              <a:t>Figure 13-10  </a:t>
            </a:r>
            <a:r>
              <a:rPr lang="en-US" dirty="0" smtClean="0"/>
              <a:t>Enumerated FileMode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478452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BinaryWriter Class </a:t>
            </a:r>
            <a:r>
              <a:rPr lang="en-US" dirty="0"/>
              <a:t>(</a:t>
            </a:r>
            <a:r>
              <a:rPr lang="en-US" sz="3200" dirty="0"/>
              <a:t>continued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1524000"/>
            <a:ext cx="4267200" cy="3951288"/>
          </a:xfrm>
        </p:spPr>
        <p:txBody>
          <a:bodyPr/>
          <a:lstStyle/>
          <a:p>
            <a:pPr marL="400050" lvl="1" indent="0">
              <a:buNone/>
            </a:pPr>
            <a:r>
              <a:rPr lang="en-US" sz="2200" dirty="0">
                <a:solidFill>
                  <a:schemeClr val="accent2"/>
                </a:solidFill>
              </a:rPr>
              <a:t>decimal</a:t>
            </a:r>
            <a:r>
              <a:rPr lang="en-US" sz="2200" dirty="0"/>
              <a:t> aValue = 2.16M;</a:t>
            </a:r>
          </a:p>
          <a:p>
            <a:pPr marL="400050" lvl="1" indent="0">
              <a:buNone/>
            </a:pPr>
            <a:r>
              <a:rPr lang="en-US" sz="2200" dirty="0" smtClean="0"/>
              <a:t>binWriter.Write</a:t>
            </a:r>
            <a:r>
              <a:rPr lang="en-US" sz="2200" dirty="0"/>
              <a:t>("Sample Run");</a:t>
            </a:r>
          </a:p>
          <a:p>
            <a:pPr marL="400050" lvl="1" indent="0">
              <a:buNone/>
            </a:pPr>
            <a:r>
              <a:rPr lang="nn-NO" sz="2200" dirty="0">
                <a:solidFill>
                  <a:schemeClr val="accent2"/>
                </a:solidFill>
              </a:rPr>
              <a:t>for</a:t>
            </a:r>
            <a:r>
              <a:rPr lang="nn-NO" sz="2200" dirty="0"/>
              <a:t> (</a:t>
            </a:r>
            <a:r>
              <a:rPr lang="nn-NO" sz="2200" dirty="0">
                <a:solidFill>
                  <a:schemeClr val="accent2"/>
                </a:solidFill>
              </a:rPr>
              <a:t>int</a:t>
            </a:r>
            <a:r>
              <a:rPr lang="nn-NO" sz="2200" dirty="0"/>
              <a:t> i = 0; i &lt; 11; i++)</a:t>
            </a:r>
          </a:p>
          <a:p>
            <a:pPr marL="400050" lvl="1" indent="0">
              <a:buNone/>
            </a:pPr>
            <a:r>
              <a:rPr lang="en-US" sz="2200" dirty="0"/>
              <a:t>{</a:t>
            </a:r>
          </a:p>
          <a:p>
            <a:pPr marL="400050" lvl="1" indent="0">
              <a:buNone/>
            </a:pPr>
            <a:r>
              <a:rPr lang="en-US" sz="2200" dirty="0" smtClean="0"/>
              <a:t>	binWriter.Write(i</a:t>
            </a:r>
            <a:r>
              <a:rPr lang="en-US" sz="2200" dirty="0"/>
              <a:t>);</a:t>
            </a:r>
          </a:p>
          <a:p>
            <a:pPr marL="400050" lvl="1" indent="0">
              <a:buNone/>
            </a:pPr>
            <a:r>
              <a:rPr lang="en-US" sz="2200" dirty="0"/>
              <a:t>}</a:t>
            </a:r>
          </a:p>
          <a:p>
            <a:pPr marL="400050" lvl="1" indent="0">
              <a:buNone/>
            </a:pPr>
            <a:r>
              <a:rPr lang="en-US" sz="2200" dirty="0"/>
              <a:t>binWriter.Write(aValue</a:t>
            </a:r>
            <a:r>
              <a:rPr lang="en-US" sz="2200" dirty="0" smtClean="0"/>
              <a:t>);</a:t>
            </a:r>
          </a:p>
          <a:p>
            <a:pPr marL="400050" lvl="1" indent="0">
              <a:buNone/>
            </a:pPr>
            <a:endParaRPr lang="en-US" sz="2200" dirty="0"/>
          </a:p>
          <a:p>
            <a:pPr marL="400050" lvl="1" indent="0">
              <a:buNone/>
            </a:pPr>
            <a:r>
              <a:rPr lang="en-US" sz="2200" dirty="0"/>
              <a:t>binWriter.Close( );</a:t>
            </a:r>
          </a:p>
          <a:p>
            <a:pPr marL="400050" lvl="1" indent="0">
              <a:buNone/>
            </a:pPr>
            <a:r>
              <a:rPr lang="en-US" sz="2200" dirty="0"/>
              <a:t>filStream.Close( );</a:t>
            </a:r>
          </a:p>
          <a:p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4645025" y="1600200"/>
            <a:ext cx="4041775" cy="3951288"/>
          </a:xfrm>
        </p:spPr>
        <p:txBody>
          <a:bodyPr/>
          <a:lstStyle/>
          <a:p>
            <a:r>
              <a:rPr lang="en-US" dirty="0" smtClean="0"/>
              <a:t>First </a:t>
            </a:r>
            <a:r>
              <a:rPr lang="en-US" dirty="0"/>
              <a:t>a </a:t>
            </a:r>
            <a:r>
              <a:rPr lang="en-US" dirty="0">
                <a:solidFill>
                  <a:schemeClr val="accent2"/>
                </a:solidFill>
              </a:rPr>
              <a:t>string</a:t>
            </a:r>
            <a:r>
              <a:rPr lang="en-US" dirty="0"/>
              <a:t> argument is written to the </a:t>
            </a:r>
            <a:r>
              <a:rPr lang="en-US" dirty="0" smtClean="0"/>
              <a:t>file</a:t>
            </a:r>
          </a:p>
          <a:p>
            <a:r>
              <a:rPr lang="en-US" dirty="0" smtClean="0"/>
              <a:t>Then several integers are written to the file</a:t>
            </a:r>
            <a:endParaRPr lang="en-US" dirty="0"/>
          </a:p>
          <a:p>
            <a:r>
              <a:rPr lang="en-US" dirty="0" smtClean="0"/>
              <a:t>Next a </a:t>
            </a:r>
            <a:r>
              <a:rPr lang="en-US" dirty="0">
                <a:solidFill>
                  <a:schemeClr val="accent2"/>
                </a:solidFill>
              </a:rPr>
              <a:t>decimal</a:t>
            </a:r>
            <a:r>
              <a:rPr lang="en-US" dirty="0"/>
              <a:t> </a:t>
            </a:r>
            <a:r>
              <a:rPr lang="en-US" dirty="0" smtClean="0"/>
              <a:t>value is written to the file </a:t>
            </a:r>
          </a:p>
          <a:p>
            <a:r>
              <a:rPr lang="en-US" dirty="0" smtClean="0"/>
              <a:t>Finally </a:t>
            </a:r>
            <a:r>
              <a:rPr lang="en-US" dirty="0"/>
              <a:t>both files must </a:t>
            </a:r>
            <a:r>
              <a:rPr lang="en-US" dirty="0" smtClean="0"/>
              <a:t>be closed</a:t>
            </a:r>
            <a:endParaRPr lang="en-US" dirty="0"/>
          </a:p>
          <a:p>
            <a:pPr lvl="1"/>
            <a:r>
              <a:rPr lang="en-US" dirty="0" smtClean="0"/>
              <a:t>Both must be closed in order for the file to be created properly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8C2BD2C-356D-42E8-B460-7ECB9C71440D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800600" y="5867400"/>
            <a:ext cx="3886200" cy="381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Review BinaryFiles Example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922683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5C8A928-6CE9-4F11-AD00-667777DB582F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BinaryWriter Class</a:t>
            </a:r>
            <a:r>
              <a:rPr lang="en-US" dirty="0"/>
              <a:t> (</a:t>
            </a:r>
            <a:r>
              <a:rPr lang="en-US" sz="3200" dirty="0"/>
              <a:t>continued</a:t>
            </a:r>
            <a:r>
              <a:rPr lang="en-US" dirty="0"/>
              <a:t>)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800" y="1447800"/>
            <a:ext cx="8001000" cy="4406968"/>
          </a:xfrm>
          <a:prstGeom prst="rect">
            <a:avLst/>
          </a:prstGeom>
        </p:spPr>
      </p:pic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600200" y="5786735"/>
            <a:ext cx="63714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 smtClean="0"/>
              <a:t>Figure 13-11  </a:t>
            </a:r>
            <a:r>
              <a:rPr lang="en-US" dirty="0" smtClean="0"/>
              <a:t>BinaryInputTestFile.bin file created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909982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annot </a:t>
            </a:r>
            <a:r>
              <a:rPr lang="en-US" dirty="0"/>
              <a:t>simply open </a:t>
            </a:r>
            <a:r>
              <a:rPr lang="en-US" dirty="0" smtClean="0"/>
              <a:t>a binary file </a:t>
            </a:r>
            <a:r>
              <a:rPr lang="en-US" dirty="0"/>
              <a:t>in Notepad and view </a:t>
            </a:r>
            <a:r>
              <a:rPr lang="en-US" dirty="0" smtClean="0"/>
              <a:t>its contents</a:t>
            </a:r>
            <a:endParaRPr lang="en-US" dirty="0"/>
          </a:p>
          <a:p>
            <a:pPr lvl="1"/>
            <a:r>
              <a:rPr lang="en-US" dirty="0" smtClean="0"/>
              <a:t>Need to write</a:t>
            </a:r>
            <a:r>
              <a:rPr lang="en-US" dirty="0"/>
              <a:t> </a:t>
            </a:r>
            <a:r>
              <a:rPr lang="en-US" dirty="0" smtClean="0"/>
              <a:t>program </a:t>
            </a:r>
            <a:r>
              <a:rPr lang="en-US" dirty="0"/>
              <a:t>statements that use the BinaryReader </a:t>
            </a:r>
            <a:r>
              <a:rPr lang="en-US" dirty="0">
                <a:solidFill>
                  <a:schemeClr val="accent2"/>
                </a:solidFill>
              </a:rPr>
              <a:t>class</a:t>
            </a:r>
            <a:r>
              <a:rPr lang="en-US" dirty="0"/>
              <a:t> to retrieve the results.</a:t>
            </a:r>
            <a:endParaRPr lang="en-US" sz="2000" dirty="0"/>
          </a:p>
          <a:p>
            <a:pPr lvl="3"/>
            <a:endParaRPr lang="en-US" dirty="0"/>
          </a:p>
          <a:p>
            <a:pPr marL="800100" lvl="2" indent="0">
              <a:buNone/>
            </a:pPr>
            <a:r>
              <a:rPr lang="en-US" dirty="0" smtClean="0"/>
              <a:t>FileStream filStream </a:t>
            </a:r>
            <a:r>
              <a:rPr lang="en-US" dirty="0"/>
              <a:t>= </a:t>
            </a:r>
            <a:r>
              <a:rPr lang="en-US" dirty="0">
                <a:solidFill>
                  <a:schemeClr val="accent2"/>
                </a:solidFill>
              </a:rPr>
              <a:t>new </a:t>
            </a:r>
            <a:endParaRPr lang="en-US" dirty="0" smtClean="0">
              <a:solidFill>
                <a:schemeClr val="accent2"/>
              </a:solidFill>
            </a:endParaRPr>
          </a:p>
          <a:p>
            <a:pPr marL="800100" lvl="2" indent="0">
              <a:buNone/>
            </a:pPr>
            <a:r>
              <a:rPr lang="en-US" dirty="0"/>
              <a:t>	</a:t>
            </a:r>
            <a:r>
              <a:rPr lang="en-US" dirty="0" smtClean="0"/>
              <a:t>	FileStream(fileName, FileMode.Open, 						FileAccess.Read)</a:t>
            </a:r>
            <a:endParaRPr lang="en-US" dirty="0"/>
          </a:p>
          <a:p>
            <a:pPr marL="800100" lvl="2" indent="0">
              <a:buNone/>
            </a:pPr>
            <a:r>
              <a:rPr lang="en-US" dirty="0" smtClean="0"/>
              <a:t>BinaryReader binReader </a:t>
            </a:r>
            <a:r>
              <a:rPr lang="en-US" dirty="0"/>
              <a:t>= </a:t>
            </a:r>
            <a:r>
              <a:rPr lang="en-US" dirty="0">
                <a:solidFill>
                  <a:schemeClr val="accent2"/>
                </a:solidFill>
              </a:rPr>
              <a:t>new</a:t>
            </a:r>
            <a:r>
              <a:rPr lang="en-US" dirty="0"/>
              <a:t> BinaryReader(filStream);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8C2BD2C-356D-42E8-B460-7ECB9C71440D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BinaryReader </a:t>
            </a:r>
            <a:r>
              <a:rPr lang="en-US" dirty="0" smtClean="0"/>
              <a:t>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19917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5930EEC-A27D-4C73-A129-CB836FB03DA8}" type="slidenum">
              <a:rPr lang="en-US" sz="1400" smtClean="0"/>
              <a:pPr eaLnBrk="1" hangingPunct="1"/>
              <a:t>5</a:t>
            </a:fld>
            <a:endParaRPr lang="en-US" sz="1400" dirty="0" smtClean="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System.IO Namespace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524000"/>
            <a:ext cx="6096000" cy="4274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915318" y="5791200"/>
            <a:ext cx="39426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 smtClean="0"/>
              <a:t>Table 13-1  </a:t>
            </a:r>
            <a:r>
              <a:rPr lang="en-US" dirty="0" smtClean="0"/>
              <a:t>System.IO classes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848600" cy="4114800"/>
          </a:xfrm>
        </p:spPr>
        <p:txBody>
          <a:bodyPr/>
          <a:lstStyle/>
          <a:p>
            <a:r>
              <a:rPr lang="en-US" dirty="0" smtClean="0"/>
              <a:t>Constructor </a:t>
            </a:r>
            <a:r>
              <a:rPr lang="en-US" dirty="0"/>
              <a:t>for the FileStream object includes values for two enumerated </a:t>
            </a:r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FileMode.Open </a:t>
            </a:r>
            <a:r>
              <a:rPr lang="en-US" dirty="0"/>
              <a:t>and </a:t>
            </a:r>
            <a:r>
              <a:rPr lang="en-US" dirty="0" smtClean="0"/>
              <a:t>FileAccess.Read</a:t>
            </a:r>
            <a:endParaRPr lang="en-US" dirty="0"/>
          </a:p>
          <a:p>
            <a:pPr lvl="2"/>
            <a:r>
              <a:rPr lang="en-US" dirty="0" smtClean="0"/>
              <a:t>FileAccess enumerations are Read</a:t>
            </a:r>
            <a:r>
              <a:rPr lang="en-US" sz="3400" dirty="0"/>
              <a:t>, </a:t>
            </a:r>
            <a:r>
              <a:rPr lang="en-US" dirty="0" smtClean="0"/>
              <a:t>Write, and ReadWrite</a:t>
            </a:r>
          </a:p>
          <a:p>
            <a:r>
              <a:rPr lang="en-US" dirty="0"/>
              <a:t>Three different </a:t>
            </a:r>
            <a:r>
              <a:rPr lang="en-US" dirty="0" smtClean="0"/>
              <a:t> read methods </a:t>
            </a:r>
            <a:r>
              <a:rPr lang="en-US" dirty="0"/>
              <a:t>were invoked to read data from the </a:t>
            </a:r>
            <a:r>
              <a:rPr lang="en-US" dirty="0" smtClean="0"/>
              <a:t>file for the example</a:t>
            </a:r>
          </a:p>
          <a:p>
            <a:pPr lvl="1"/>
            <a:r>
              <a:rPr lang="en-US" dirty="0" smtClean="0"/>
              <a:t>ReadInt32( ), ReadDecimal( ) and ReadString( )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8C2BD2C-356D-42E8-B460-7ECB9C71440D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BinaryReader </a:t>
            </a:r>
            <a:r>
              <a:rPr lang="en-US" dirty="0" smtClean="0"/>
              <a:t>Class (</a:t>
            </a:r>
            <a:r>
              <a:rPr lang="en-US" sz="3200" dirty="0" smtClean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86200" y="5867400"/>
            <a:ext cx="4800600" cy="381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Review BinaryFileAccess Example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086261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AB00904-E8E1-4B3B-9C36-CD19B2C51846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BinaryReader </a:t>
            </a:r>
            <a:r>
              <a:rPr lang="en-US" dirty="0" smtClean="0"/>
              <a:t>Class (</a:t>
            </a:r>
            <a:r>
              <a:rPr lang="en-US" sz="3200" dirty="0" smtClean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47800" y="1219199"/>
            <a:ext cx="6248400" cy="4390767"/>
          </a:xfrm>
          <a:prstGeom prst="rect">
            <a:avLst/>
          </a:prstGeom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066800" y="5609130"/>
            <a:ext cx="7696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b="1" dirty="0" smtClean="0"/>
              <a:t>Figure 13-12  </a:t>
            </a:r>
            <a:r>
              <a:rPr lang="en-US" dirty="0" smtClean="0"/>
              <a:t>Reading string, integer, and decimal data </a:t>
            </a:r>
          </a:p>
          <a:p>
            <a:r>
              <a:rPr lang="en-US" dirty="0"/>
              <a:t> </a:t>
            </a:r>
            <a:r>
              <a:rPr lang="en-US" dirty="0" smtClean="0"/>
              <a:t>  	           from a binary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952266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512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08F2D75-74CA-462A-BF80-72A1F564B257}" type="slidenum">
              <a:rPr lang="en-US" sz="1400" smtClean="0"/>
              <a:pPr eaLnBrk="1" hangingPunct="1"/>
              <a:t>52</a:t>
            </a:fld>
            <a:endParaRPr lang="en-US" sz="1400" dirty="0" smtClean="0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Other Stream Classes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NetworkStream </a:t>
            </a:r>
            <a:r>
              <a:rPr lang="en-US" dirty="0" smtClean="0">
                <a:solidFill>
                  <a:schemeClr val="accent2"/>
                </a:solidFill>
              </a:rPr>
              <a:t>class</a:t>
            </a:r>
            <a:r>
              <a:rPr lang="en-US" dirty="0" smtClean="0"/>
              <a:t> provides methods for sending and receiving data over stream sockets </a:t>
            </a:r>
          </a:p>
          <a:p>
            <a:pPr lvl="1" eaLnBrk="1" hangingPunct="1"/>
            <a:r>
              <a:rPr lang="en-US" dirty="0" smtClean="0"/>
              <a:t>Methods similar to the other stream classes, including Read and Write methods </a:t>
            </a:r>
          </a:p>
          <a:p>
            <a:pPr eaLnBrk="1" hangingPunct="1"/>
            <a:r>
              <a:rPr lang="en-US" dirty="0" smtClean="0"/>
              <a:t>MemoryStream </a:t>
            </a:r>
            <a:r>
              <a:rPr lang="en-US" dirty="0" smtClean="0">
                <a:solidFill>
                  <a:schemeClr val="accent2"/>
                </a:solidFill>
              </a:rPr>
              <a:t>class</a:t>
            </a:r>
            <a:r>
              <a:rPr lang="en-US" dirty="0" smtClean="0"/>
              <a:t> used to create streams that have memory as a backing store instead of a disk or a network connection</a:t>
            </a:r>
          </a:p>
          <a:p>
            <a:pPr lvl="1" eaLnBrk="1" hangingPunct="1"/>
            <a:r>
              <a:rPr lang="en-US" dirty="0" smtClean="0"/>
              <a:t>Reduce the need for temporary buffers and files in an application 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522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1825C58-19C1-446E-AE18-D0827AAE957E}" type="slidenum">
              <a:rPr lang="en-US" sz="1400" smtClean="0"/>
              <a:pPr eaLnBrk="1" hangingPunct="1"/>
              <a:t>53</a:t>
            </a:fld>
            <a:endParaRPr lang="en-US" sz="1400" dirty="0" smtClean="0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FileDialog Class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Enables browsing to a specific location to store or retrieve files </a:t>
            </a:r>
          </a:p>
          <a:p>
            <a:pPr lvl="1" eaLnBrk="1" hangingPunct="1"/>
            <a:r>
              <a:rPr lang="en-US" dirty="0" smtClean="0"/>
              <a:t>Displays Open file dialog box to allow user to traverse to the directory where the file is located and select file</a:t>
            </a:r>
          </a:p>
          <a:p>
            <a:pPr lvl="1" eaLnBrk="1" hangingPunct="1"/>
            <a:r>
              <a:rPr lang="en-US" dirty="0" smtClean="0"/>
              <a:t>Displays a Save As dialog box to allow user to type or select filename at run time  </a:t>
            </a:r>
          </a:p>
          <a:p>
            <a:pPr eaLnBrk="1" hangingPunct="1"/>
            <a:r>
              <a:rPr lang="en-US" dirty="0" smtClean="0"/>
              <a:t>OpenFileDialog and CloseFileDialog classes </a:t>
            </a:r>
          </a:p>
          <a:p>
            <a:pPr lvl="1" eaLnBrk="1" hangingPunct="1"/>
            <a:r>
              <a:rPr lang="en-US" dirty="0" smtClean="0"/>
              <a:t>Classes are derived from the FileDialog </a:t>
            </a:r>
            <a:r>
              <a:rPr lang="en-US" dirty="0" smtClean="0">
                <a:solidFill>
                  <a:schemeClr val="accent2"/>
                </a:solidFill>
              </a:rPr>
              <a:t>class</a:t>
            </a:r>
          </a:p>
          <a:p>
            <a:pPr lvl="1" eaLnBrk="1" hangingPunct="1"/>
            <a:r>
              <a:rPr lang="en-US" dirty="0" smtClean="0"/>
              <a:t>FileDialog is an </a:t>
            </a:r>
            <a:r>
              <a:rPr lang="en-US" dirty="0" smtClean="0">
                <a:solidFill>
                  <a:schemeClr val="accent2"/>
                </a:solidFill>
              </a:rPr>
              <a:t>abstract class  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532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1B3520A-D9F2-4225-B9BD-70F0E62F185F}" type="slidenum">
              <a:rPr lang="en-US" sz="1400" smtClean="0"/>
              <a:pPr eaLnBrk="1" hangingPunct="1"/>
              <a:t>54</a:t>
            </a:fld>
            <a:endParaRPr lang="en-US" sz="1400" dirty="0" smtClean="0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FileDialog Class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FileName property </a:t>
            </a:r>
            <a:r>
              <a:rPr lang="en-US" dirty="0" smtClean="0">
                <a:cs typeface="Times New Roman" pitchFamily="18" charset="0"/>
              </a:rPr>
              <a:t>is</a:t>
            </a:r>
            <a:r>
              <a:rPr lang="en-US" dirty="0" smtClean="0"/>
              <a:t> used by OpenFileDialog and CloseFileDialog </a:t>
            </a:r>
          </a:p>
          <a:p>
            <a:pPr lvl="1" eaLnBrk="1" hangingPunct="1"/>
            <a:r>
              <a:rPr lang="en-US" sz="2600" dirty="0" smtClean="0"/>
              <a:t>Set or get the name of the file from the dialog box </a:t>
            </a:r>
          </a:p>
          <a:p>
            <a:pPr eaLnBrk="1" hangingPunct="1"/>
            <a:r>
              <a:rPr lang="en-US" dirty="0" smtClean="0"/>
              <a:t>Drag the OpenFileDialog and/or the CloseFileDialog control from the toolbox onto your form </a:t>
            </a:r>
          </a:p>
          <a:p>
            <a:pPr lvl="1" eaLnBrk="1" hangingPunct="1"/>
            <a:r>
              <a:rPr lang="en-US" sz="2600" dirty="0" smtClean="0"/>
              <a:t> Placed in the component tray 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542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FEDB9C9-42E8-4FFE-B83D-E3DE3830A819}" type="slidenum">
              <a:rPr lang="en-US" sz="1400" smtClean="0"/>
              <a:pPr eaLnBrk="1" hangingPunct="1"/>
              <a:t>55</a:t>
            </a:fld>
            <a:endParaRPr lang="en-US" sz="1400" dirty="0" smtClean="0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FileDialog Class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54277" name="Rectangle 7"/>
          <p:cNvSpPr>
            <a:spLocks noChangeArrowheads="1"/>
          </p:cNvSpPr>
          <p:nvPr/>
        </p:nvSpPr>
        <p:spPr bwMode="auto">
          <a:xfrm>
            <a:off x="304800" y="5715000"/>
            <a:ext cx="8404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Figure 13-13 </a:t>
            </a:r>
            <a:r>
              <a:rPr lang="en-US" dirty="0"/>
              <a:t>Placing OpenFileDialog and SaveFileDialog controls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39946" y="1219199"/>
            <a:ext cx="6432454" cy="4495801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552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8AD7DD1-682C-4931-8C6A-7A916260355A}" type="slidenum">
              <a:rPr lang="en-US" sz="1400" smtClean="0"/>
              <a:pPr eaLnBrk="1" hangingPunct="1"/>
              <a:t>56</a:t>
            </a:fld>
            <a:endParaRPr lang="en-US" sz="1400" dirty="0" smtClean="0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FileDialog Class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9248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ShowDialog( ) method used to cause the dialog boxes to appear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openFileDialog1.ShowDialog( );         or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saveFileDialog1.ShowDialog( );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To retrieve the filename from the textbox in the dialog box, use the FileName property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Retrieved value can be used as the argument for the stream object instantiation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StreamReader inFile = </a:t>
            </a:r>
            <a:r>
              <a:rPr lang="en-US" sz="2400" dirty="0" smtClean="0">
                <a:solidFill>
                  <a:schemeClr val="accent2"/>
                </a:solidFill>
              </a:rPr>
              <a:t>new</a:t>
            </a:r>
            <a:r>
              <a:rPr lang="en-US" sz="2400" dirty="0" smtClean="0"/>
              <a:t> StreamReader(openFileDialog1.FileName);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600" dirty="0" smtClean="0"/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3429000" y="5867400"/>
            <a:ext cx="5257800" cy="381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Review FileAccessAppDialogs Example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563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33457C4-5A8C-440A-80E0-5F191A196D17}" type="slidenum">
              <a:rPr lang="en-US" sz="1400" smtClean="0"/>
              <a:pPr eaLnBrk="1" hangingPunct="1"/>
              <a:t>57</a:t>
            </a:fld>
            <a:endParaRPr lang="en-US" sz="1400" dirty="0" smtClean="0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FileDialog Class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56325" name="Rectangle 7"/>
          <p:cNvSpPr>
            <a:spLocks noChangeArrowheads="1"/>
          </p:cNvSpPr>
          <p:nvPr/>
        </p:nvSpPr>
        <p:spPr bwMode="auto">
          <a:xfrm>
            <a:off x="1608138" y="5791200"/>
            <a:ext cx="5859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Figure 13-14 </a:t>
            </a:r>
            <a:r>
              <a:rPr lang="en-US" dirty="0"/>
              <a:t>ShowDialog( ) method executed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6800" y="1143000"/>
            <a:ext cx="7010400" cy="471129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573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D1F5434-638F-4411-A2E3-D0A41B685B7E}" type="slidenum">
              <a:rPr lang="en-US" sz="1400" smtClean="0"/>
              <a:pPr eaLnBrk="1" hangingPunct="1"/>
              <a:t>58</a:t>
            </a:fld>
            <a:endParaRPr lang="en-US" sz="1400" dirty="0" smtClean="0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ICW WaterDepth File App Example </a:t>
            </a:r>
          </a:p>
        </p:txBody>
      </p:sp>
      <p:sp>
        <p:nvSpPr>
          <p:cNvPr id="57349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Graphical user interface solution was designed for application in Chapter 12</a:t>
            </a:r>
          </a:p>
          <a:p>
            <a:pPr lvl="1" eaLnBrk="1" hangingPunct="1"/>
            <a:r>
              <a:rPr lang="en-US" dirty="0" smtClean="0"/>
              <a:t>Review the problem specification in Figure 12-21</a:t>
            </a:r>
          </a:p>
          <a:p>
            <a:pPr eaLnBrk="1" hangingPunct="1"/>
            <a:r>
              <a:rPr lang="en-US" dirty="0" smtClean="0"/>
              <a:t>Solution modified to allow results to be captured and stored in a file for future use</a:t>
            </a:r>
          </a:p>
          <a:p>
            <a:pPr lvl="1" eaLnBrk="1" hangingPunct="1"/>
            <a:r>
              <a:rPr lang="en-US" dirty="0" smtClean="0"/>
              <a:t>Data stored in a text file</a:t>
            </a:r>
          </a:p>
          <a:p>
            <a:pPr lvl="1"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57351" name="Rectangle 6"/>
          <p:cNvSpPr>
            <a:spLocks noChangeArrowheads="1"/>
          </p:cNvSpPr>
          <p:nvPr/>
        </p:nvSpPr>
        <p:spPr bwMode="auto">
          <a:xfrm>
            <a:off x="2286000" y="5867400"/>
            <a:ext cx="4208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Figure 13-15 </a:t>
            </a:r>
            <a:r>
              <a:rPr lang="en-US" dirty="0"/>
              <a:t>Data file prototype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1000" y="4794503"/>
            <a:ext cx="8308825" cy="1082828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58371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3377D48-F033-4755-BB1F-DE4A2EC6F0C6}" type="slidenum">
              <a:rPr lang="en-US" sz="1400" smtClean="0"/>
              <a:pPr eaLnBrk="1" hangingPunct="1"/>
              <a:t>59</a:t>
            </a:fld>
            <a:endParaRPr lang="en-US" sz="1400" dirty="0" smtClean="0"/>
          </a:p>
        </p:txBody>
      </p:sp>
      <p:sp>
        <p:nvSpPr>
          <p:cNvPr id="58372" name="Rectangle 5"/>
          <p:cNvSpPr>
            <a:spLocks noChangeArrowheads="1"/>
          </p:cNvSpPr>
          <p:nvPr/>
        </p:nvSpPr>
        <p:spPr bwMode="auto">
          <a:xfrm>
            <a:off x="1676400" y="5791200"/>
            <a:ext cx="5113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Figure 13-16 </a:t>
            </a:r>
            <a:r>
              <a:rPr lang="en-US" dirty="0"/>
              <a:t>Values stored in a text file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40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ICW WaterDepth File App Example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6800" y="1371600"/>
            <a:ext cx="6934200" cy="448243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48086CE-0895-4B32-8D92-1064CD6D350B}" type="slidenum">
              <a:rPr lang="en-US" sz="1400" smtClean="0"/>
              <a:pPr eaLnBrk="1" hangingPunct="1"/>
              <a:t>6</a:t>
            </a:fld>
            <a:endParaRPr lang="en-US" sz="1400" dirty="0" smtClean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System.IO Namespace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19462" name="AutoShape 5"/>
          <p:cNvSpPr>
            <a:spLocks noChangeArrowheads="1"/>
          </p:cNvSpPr>
          <p:nvPr/>
        </p:nvSpPr>
        <p:spPr bwMode="auto">
          <a:xfrm>
            <a:off x="990600" y="1828800"/>
            <a:ext cx="2884713" cy="2438400"/>
          </a:xfrm>
          <a:prstGeom prst="wedgeEllipseCallout">
            <a:avLst>
              <a:gd name="adj1" fmla="val 55616"/>
              <a:gd name="adj2" fmla="val -7005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800" dirty="0"/>
              <a:t>Many are exception classes that can be thrown while accessing information using streams, files, and directories </a:t>
            </a:r>
          </a:p>
        </p:txBody>
      </p:sp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590675"/>
            <a:ext cx="3914775" cy="465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90600" y="5334000"/>
            <a:ext cx="30113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 smtClean="0"/>
              <a:t>Table 13-1  </a:t>
            </a:r>
            <a:r>
              <a:rPr lang="en-US" dirty="0" smtClean="0"/>
              <a:t>System.IO</a:t>
            </a:r>
          </a:p>
          <a:p>
            <a:r>
              <a:rPr lang="en-US" dirty="0"/>
              <a:t> </a:t>
            </a:r>
            <a:r>
              <a:rPr lang="en-US" dirty="0" smtClean="0"/>
              <a:t>   classes (</a:t>
            </a:r>
            <a:r>
              <a:rPr lang="en-US" sz="1800" dirty="0" smtClean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Standards</a:t>
            </a:r>
          </a:p>
        </p:txBody>
      </p:sp>
      <p:sp>
        <p:nvSpPr>
          <p:cNvPr id="5939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style improves the maintainability of the software</a:t>
            </a:r>
          </a:p>
          <a:p>
            <a:r>
              <a:rPr lang="en-US" dirty="0" smtClean="0"/>
              <a:t>Include exception-handling techniques to deal with file or directory not found types of problems</a:t>
            </a:r>
          </a:p>
          <a:p>
            <a:r>
              <a:rPr lang="en-US" dirty="0"/>
              <a:t>System.IO </a:t>
            </a:r>
            <a:r>
              <a:rPr lang="en-US" dirty="0">
                <a:solidFill>
                  <a:schemeClr val="accent2"/>
                </a:solidFill>
              </a:rPr>
              <a:t>namespace</a:t>
            </a:r>
            <a:r>
              <a:rPr lang="en-US" dirty="0"/>
              <a:t> should be added </a:t>
            </a:r>
            <a:r>
              <a:rPr lang="en-US" dirty="0" smtClean="0"/>
              <a:t>for files</a:t>
            </a:r>
          </a:p>
          <a:p>
            <a:r>
              <a:rPr lang="en-US" dirty="0" smtClean="0"/>
              <a:t>Always close files that are opened in applications</a:t>
            </a:r>
          </a:p>
        </p:txBody>
      </p:sp>
      <p:sp>
        <p:nvSpPr>
          <p:cNvPr id="59396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59397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934FDDE-CA81-4780-B6E9-0957D698AE69}" type="slidenum">
              <a:rPr lang="en-US" sz="1400" smtClean="0"/>
              <a:pPr eaLnBrk="1" hangingPunct="1"/>
              <a:t>60</a:t>
            </a:fld>
            <a:endParaRPr lang="en-US" sz="1400" dirty="0" smtClean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001000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C# Code Style Guide –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http://www.sourceformat.com/pdf/cs-coding-standard-bellware.pdf</a:t>
            </a:r>
            <a:endParaRPr lang="en-US" sz="2400" dirty="0"/>
          </a:p>
          <a:p>
            <a:pPr marL="0" indent="0">
              <a:buNone/>
            </a:pPr>
            <a:r>
              <a:rPr lang="en-US" dirty="0"/>
              <a:t>C# Station - How to: Reading and Writing Text Files –</a:t>
            </a:r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http://www.csharp-station.com/HowTo/ReadWriteTextFile.aspx</a:t>
            </a:r>
            <a:endParaRPr lang="en-US" sz="2400" dirty="0"/>
          </a:p>
          <a:p>
            <a:pPr marL="0" indent="0">
              <a:buNone/>
            </a:pPr>
            <a:r>
              <a:rPr lang="en-US" dirty="0"/>
              <a:t>Dot Net Perls - C# File Handling –</a:t>
            </a:r>
          </a:p>
          <a:p>
            <a:pPr marL="0" indent="0">
              <a:buNone/>
            </a:pPr>
            <a:r>
              <a:rPr lang="en-US" sz="2400" dirty="0">
                <a:hlinkClick r:id="rId4"/>
              </a:rPr>
              <a:t>http://dotnetperls.com/file-handling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C# Programming: From Problem Analysis to Program Design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8C2BD2C-356D-42E8-B460-7ECB9C71440D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5669604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604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4A58F2A-E862-4A8F-A396-0B9EA313120F}" type="slidenum">
              <a:rPr lang="en-US" sz="1400" smtClean="0"/>
              <a:pPr eaLnBrk="1" hangingPunct="1"/>
              <a:t>62</a:t>
            </a:fld>
            <a:endParaRPr lang="en-US" sz="1400" dirty="0" smtClean="0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Summary</a:t>
            </a:r>
          </a:p>
        </p:txBody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dirty="0" smtClean="0"/>
              <a:t>System.IO </a:t>
            </a:r>
            <a:r>
              <a:rPr lang="en-US" dirty="0" smtClean="0">
                <a:solidFill>
                  <a:schemeClr val="accent2"/>
                </a:solidFill>
              </a:rPr>
              <a:t>namespace</a:t>
            </a:r>
          </a:p>
          <a:p>
            <a:pPr eaLnBrk="1" hangingPunct="1"/>
            <a:r>
              <a:rPr lang="en-US" dirty="0" smtClean="0"/>
              <a:t>File and Directory classes</a:t>
            </a:r>
          </a:p>
          <a:p>
            <a:pPr lvl="1" eaLnBrk="1" hangingPunct="1"/>
            <a:r>
              <a:rPr lang="en-US" sz="2600" dirty="0" smtClean="0"/>
              <a:t>Static members</a:t>
            </a:r>
          </a:p>
          <a:p>
            <a:pPr lvl="1" eaLnBrk="1" hangingPunct="1"/>
            <a:r>
              <a:rPr lang="en-US" sz="2600" dirty="0" smtClean="0"/>
              <a:t>Copy, move, append to, and rename files</a:t>
            </a:r>
          </a:p>
          <a:p>
            <a:pPr lvl="1" eaLnBrk="1" hangingPunct="1"/>
            <a:r>
              <a:rPr lang="en-US" sz="2600" dirty="0" smtClean="0"/>
              <a:t>Create, delete, and rename directories</a:t>
            </a:r>
          </a:p>
          <a:p>
            <a:pPr eaLnBrk="1" hangingPunct="1"/>
            <a:r>
              <a:rPr lang="en-US" dirty="0" smtClean="0"/>
              <a:t>FileInfo and DirectoryInfo classes</a:t>
            </a:r>
          </a:p>
          <a:p>
            <a:pPr lvl="1" eaLnBrk="1" hangingPunct="1"/>
            <a:r>
              <a:rPr lang="en-US" sz="2600" dirty="0" smtClean="0"/>
              <a:t>Added functionality to File and Directory classes</a:t>
            </a:r>
          </a:p>
          <a:p>
            <a:pPr lvl="1" eaLnBrk="1" hangingPunct="1"/>
            <a:r>
              <a:rPr lang="en-US" sz="2600" dirty="0" smtClean="0"/>
              <a:t>Instantiate objects of these classes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614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7351F1F-9FD7-4B63-B029-EB07DE033E32}" type="slidenum">
              <a:rPr lang="en-US" sz="1400" smtClean="0"/>
              <a:pPr eaLnBrk="1" hangingPunct="1"/>
              <a:t>63</a:t>
            </a:fld>
            <a:endParaRPr lang="en-US" sz="1400" dirty="0" smtClean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Summary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 eaLnBrk="1" hangingPunct="1"/>
            <a:r>
              <a:rPr lang="en-US" dirty="0" smtClean="0"/>
              <a:t>StreamWriter</a:t>
            </a:r>
            <a:r>
              <a:rPr lang="en-US" dirty="0" smtClean="0">
                <a:solidFill>
                  <a:schemeClr val="accent2"/>
                </a:solidFill>
              </a:rPr>
              <a:t> class</a:t>
            </a:r>
          </a:p>
          <a:p>
            <a:pPr eaLnBrk="1" hangingPunct="1"/>
            <a:r>
              <a:rPr lang="en-US" dirty="0" smtClean="0"/>
              <a:t>StreamReader </a:t>
            </a:r>
            <a:r>
              <a:rPr lang="en-US" dirty="0">
                <a:solidFill>
                  <a:schemeClr val="accent2"/>
                </a:solidFill>
              </a:rPr>
              <a:t> class</a:t>
            </a:r>
            <a:endParaRPr lang="en-US" dirty="0"/>
          </a:p>
          <a:p>
            <a:pPr eaLnBrk="1" hangingPunct="1"/>
            <a:r>
              <a:rPr lang="en-US" dirty="0" smtClean="0"/>
              <a:t>BinaryReader and BinaryWriter classes</a:t>
            </a:r>
          </a:p>
          <a:p>
            <a:pPr lvl="1" eaLnBrk="1" hangingPunct="1"/>
            <a:r>
              <a:rPr lang="en-US" dirty="0" smtClean="0"/>
              <a:t>Create and access binary (non-readable) files</a:t>
            </a:r>
          </a:p>
          <a:p>
            <a:pPr eaLnBrk="1" hangingPunct="1"/>
            <a:r>
              <a:rPr lang="en-US" dirty="0" smtClean="0"/>
              <a:t>FileDialog classes</a:t>
            </a:r>
          </a:p>
          <a:p>
            <a:pPr lvl="1" eaLnBrk="1" hangingPunct="1"/>
            <a:r>
              <a:rPr lang="en-US" dirty="0" smtClean="0"/>
              <a:t>OpenFileDialog</a:t>
            </a:r>
          </a:p>
          <a:p>
            <a:pPr lvl="1" eaLnBrk="1" hangingPunct="1"/>
            <a:r>
              <a:rPr lang="en-US" dirty="0" smtClean="0"/>
              <a:t>CloseFileDialog</a:t>
            </a:r>
          </a:p>
          <a:p>
            <a:pPr lvl="1" eaLnBrk="1" hangingPunct="1"/>
            <a:r>
              <a:rPr lang="en-US" dirty="0" smtClean="0"/>
              <a:t>ShowDialog used to display dialog box</a:t>
            </a:r>
          </a:p>
          <a:p>
            <a:pPr eaLnBrk="1" hangingPunct="1">
              <a:spcBef>
                <a:spcPct val="50000"/>
              </a:spcBef>
            </a:pP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D76A0DC-EBBF-4FFE-BBF3-18795E20F8F5}" type="slidenum">
              <a:rPr lang="en-US" sz="1400" smtClean="0"/>
              <a:pPr eaLnBrk="1" hangingPunct="1"/>
              <a:t>7</a:t>
            </a:fld>
            <a:endParaRPr lang="en-US" sz="1400" dirty="0" smtClean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System.IO Namespace (</a:t>
            </a:r>
            <a:r>
              <a:rPr lang="en-US" sz="2800" dirty="0" smtClean="0"/>
              <a:t>continued</a:t>
            </a:r>
            <a:r>
              <a:rPr lang="en-US" dirty="0" smtClean="0"/>
              <a:t>)</a:t>
            </a:r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2362200" y="5791200"/>
            <a:ext cx="480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/>
              <a:t>Figure 13-1 </a:t>
            </a:r>
            <a:r>
              <a:rPr lang="en-US" dirty="0"/>
              <a:t>.NET file class hierarchy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9142" y="1600200"/>
            <a:ext cx="7712858" cy="411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A381E6C-E87F-45C2-B69E-0AF347821F8E}" type="slidenum">
              <a:rPr lang="en-US" sz="1400" smtClean="0"/>
              <a:pPr eaLnBrk="1" hangingPunct="1"/>
              <a:t>8</a:t>
            </a:fld>
            <a:endParaRPr lang="en-US" sz="1400" dirty="0" smtClean="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File and Directory Classes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Utility classes allow you to manipulate files and directory structures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 smtClean="0"/>
              <a:t>Aid in copying, moving, renaming, creating, opening, deleting, and appending files</a:t>
            </a:r>
            <a:r>
              <a:rPr lang="en-US" dirty="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Expose only </a:t>
            </a:r>
            <a:r>
              <a:rPr lang="en-US" dirty="0" smtClean="0">
                <a:solidFill>
                  <a:schemeClr val="accent2"/>
                </a:solidFill>
              </a:rPr>
              <a:t>static</a:t>
            </a:r>
            <a:r>
              <a:rPr lang="en-US" dirty="0" smtClean="0"/>
              <a:t> members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 smtClean="0"/>
              <a:t>Objects are not instantiated from these classes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 smtClean="0"/>
              <a:t>To invoke the method, the method name is preceded by the </a:t>
            </a:r>
            <a:r>
              <a:rPr lang="en-US" sz="2600" dirty="0" smtClean="0">
                <a:solidFill>
                  <a:schemeClr val="accent2"/>
                </a:solidFill>
              </a:rPr>
              <a:t>class</a:t>
            </a:r>
            <a:r>
              <a:rPr lang="en-US" sz="2600" dirty="0" smtClean="0"/>
              <a:t> name (as opposed to an object’s name) </a:t>
            </a:r>
          </a:p>
          <a:p>
            <a:pPr lvl="3" eaLnBrk="1" hangingPunct="1">
              <a:lnSpc>
                <a:spcPct val="90000"/>
              </a:lnSpc>
              <a:buNone/>
            </a:pPr>
            <a:r>
              <a:rPr lang="en-US" sz="2400" dirty="0" smtClean="0"/>
              <a:t>File.Copy("sourceFile", "targetFile");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00066"/>
                </a:solidFill>
              </a:rPr>
              <a:t>C# Programming: From Problem Analysis to Program Design</a:t>
            </a:r>
          </a:p>
          <a:p>
            <a:pPr algn="ctr" eaLnBrk="1" hangingPunct="1"/>
            <a:endParaRPr lang="en-US" sz="1400" dirty="0" smtClean="0">
              <a:solidFill>
                <a:srgbClr val="000066"/>
              </a:solidFill>
            </a:endParaRP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BAEAE61-0B4A-496B-A86F-8DAB9B15C8ED}" type="slidenum">
              <a:rPr lang="en-US" sz="1400" smtClean="0"/>
              <a:pPr eaLnBrk="1" hangingPunct="1"/>
              <a:t>9</a:t>
            </a:fld>
            <a:endParaRPr lang="en-US" sz="1400" dirty="0" smtClean="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File Class</a:t>
            </a:r>
          </a:p>
        </p:txBody>
      </p:sp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524000"/>
            <a:ext cx="5051972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26142" y="5791200"/>
            <a:ext cx="47842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 smtClean="0"/>
              <a:t>Table 13-2  </a:t>
            </a:r>
            <a:r>
              <a:rPr lang="en-US" dirty="0" smtClean="0"/>
              <a:t>File class static members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16385</TotalTime>
  <Words>2965</Words>
  <Application>Microsoft Office PowerPoint</Application>
  <PresentationFormat>On-screen Show (4:3)</PresentationFormat>
  <Paragraphs>564</Paragraphs>
  <Slides>63</Slides>
  <Notes>45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4" baseType="lpstr">
      <vt:lpstr>Default Design</vt:lpstr>
      <vt:lpstr>13</vt:lpstr>
      <vt:lpstr>Chapter Objectives</vt:lpstr>
      <vt:lpstr>Chapter Objectives (continued)</vt:lpstr>
      <vt:lpstr>System.IO Namespace</vt:lpstr>
      <vt:lpstr>System.IO Namespace (continued)</vt:lpstr>
      <vt:lpstr>System.IO Namespace (continued)</vt:lpstr>
      <vt:lpstr>System.IO Namespace (continued)</vt:lpstr>
      <vt:lpstr>File and Directory Classes</vt:lpstr>
      <vt:lpstr>File Class</vt:lpstr>
      <vt:lpstr>File Class (continued)</vt:lpstr>
      <vt:lpstr>File Class (continued)</vt:lpstr>
      <vt:lpstr>File Class (continued)</vt:lpstr>
      <vt:lpstr>File Class (continued)</vt:lpstr>
      <vt:lpstr>File Class (continued)</vt:lpstr>
      <vt:lpstr>Directory Class</vt:lpstr>
      <vt:lpstr>Directory Class (continued)</vt:lpstr>
      <vt:lpstr>DirectoryInfo and FileInfo Classes</vt:lpstr>
      <vt:lpstr>Slide 18</vt:lpstr>
      <vt:lpstr>DirectoryInfo</vt:lpstr>
      <vt:lpstr>DirectoryInfo (continued)</vt:lpstr>
      <vt:lpstr>File Streams</vt:lpstr>
      <vt:lpstr>File Streams (continued)</vt:lpstr>
      <vt:lpstr>File Streams (continued)</vt:lpstr>
      <vt:lpstr>File Streams (continued)</vt:lpstr>
      <vt:lpstr>File Streams (continued)</vt:lpstr>
      <vt:lpstr>File Streams (continued)</vt:lpstr>
      <vt:lpstr>File Streams (continued)</vt:lpstr>
      <vt:lpstr>Writing Text Files</vt:lpstr>
      <vt:lpstr>Writing Text Files – SayingGUI Application</vt:lpstr>
      <vt:lpstr>Writing Text Files (continued)</vt:lpstr>
      <vt:lpstr>Writing Text Files (continued)</vt:lpstr>
      <vt:lpstr>Writing Text Files (continued)</vt:lpstr>
      <vt:lpstr>Writing Text Files – SayingGUI Application (continued)</vt:lpstr>
      <vt:lpstr>Writing Text Files – SayingGUI Application (continued)</vt:lpstr>
      <vt:lpstr>Reading Text Files </vt:lpstr>
      <vt:lpstr>Reading Text Files (continued)</vt:lpstr>
      <vt:lpstr>Reading Text Files –FileAccessApp Application</vt:lpstr>
      <vt:lpstr>Adding a Using Statement</vt:lpstr>
      <vt:lpstr>Adding a Using Statement (continued)</vt:lpstr>
      <vt:lpstr>Adding a Using Statement (continued)</vt:lpstr>
      <vt:lpstr>Random Access</vt:lpstr>
      <vt:lpstr>BinaryReader and BinaryWriter Classes</vt:lpstr>
      <vt:lpstr>BinaryReader and BinaryWriter Classes (continued)</vt:lpstr>
      <vt:lpstr>BinaryReader Class</vt:lpstr>
      <vt:lpstr>BinaryWriter Class</vt:lpstr>
      <vt:lpstr>BinaryWriter Class (continued)</vt:lpstr>
      <vt:lpstr>BinaryWriter Class (continued)</vt:lpstr>
      <vt:lpstr>BinaryWriter Class (continued)</vt:lpstr>
      <vt:lpstr>BinaryReader Class</vt:lpstr>
      <vt:lpstr>BinaryReader Class (continued)</vt:lpstr>
      <vt:lpstr>BinaryReader Class (continued)</vt:lpstr>
      <vt:lpstr>Other Stream Classes</vt:lpstr>
      <vt:lpstr>FileDialog Class</vt:lpstr>
      <vt:lpstr>FileDialog Class (continued)</vt:lpstr>
      <vt:lpstr>FileDialog Class (continued)</vt:lpstr>
      <vt:lpstr>FileDialog Class (continued)</vt:lpstr>
      <vt:lpstr>FileDialog Class (continued)</vt:lpstr>
      <vt:lpstr>ICW WaterDepth File App Example </vt:lpstr>
      <vt:lpstr>Slide 59</vt:lpstr>
      <vt:lpstr>Coding Standards</vt:lpstr>
      <vt:lpstr>Resources</vt:lpstr>
      <vt:lpstr>Chapter Summary</vt:lpstr>
      <vt:lpstr>Chapter Summary (continued)</vt:lpstr>
    </vt:vector>
  </TitlesOfParts>
  <Company>Columbia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12</dc:title>
  <dc:creator>Course Technology</dc:creator>
  <cp:lastModifiedBy>Aimee Poirier</cp:lastModifiedBy>
  <cp:revision>287</cp:revision>
  <dcterms:created xsi:type="dcterms:W3CDTF">2002-11-15T07:59:11Z</dcterms:created>
  <dcterms:modified xsi:type="dcterms:W3CDTF">2013-04-04T21:23:13Z</dcterms:modified>
</cp:coreProperties>
</file>