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9"/>
  </p:notesMasterIdLst>
  <p:handoutMasterIdLst>
    <p:handoutMasterId r:id="rId30"/>
  </p:handoutMasterIdLst>
  <p:sldIdLst>
    <p:sldId id="308" r:id="rId4"/>
    <p:sldId id="261" r:id="rId5"/>
    <p:sldId id="312" r:id="rId6"/>
    <p:sldId id="318" r:id="rId7"/>
    <p:sldId id="323" r:id="rId8"/>
    <p:sldId id="324" r:id="rId9"/>
    <p:sldId id="313" r:id="rId10"/>
    <p:sldId id="305" r:id="rId11"/>
    <p:sldId id="325" r:id="rId12"/>
    <p:sldId id="314" r:id="rId13"/>
    <p:sldId id="328" r:id="rId14"/>
    <p:sldId id="317" r:id="rId15"/>
    <p:sldId id="310" r:id="rId16"/>
    <p:sldId id="337" r:id="rId17"/>
    <p:sldId id="339" r:id="rId18"/>
    <p:sldId id="341" r:id="rId19"/>
    <p:sldId id="342" r:id="rId20"/>
    <p:sldId id="343" r:id="rId21"/>
    <p:sldId id="344" r:id="rId22"/>
    <p:sldId id="316" r:id="rId23"/>
    <p:sldId id="330" r:id="rId24"/>
    <p:sldId id="332" r:id="rId25"/>
    <p:sldId id="333" r:id="rId26"/>
    <p:sldId id="334" r:id="rId27"/>
    <p:sldId id="272" r:id="rId2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D2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655" autoAdjust="0"/>
  </p:normalViewPr>
  <p:slideViewPr>
    <p:cSldViewPr>
      <p:cViewPr varScale="1">
        <p:scale>
          <a:sx n="68" d="100"/>
          <a:sy n="68" d="100"/>
        </p:scale>
        <p:origin x="1882" y="48"/>
      </p:cViewPr>
      <p:guideLst>
        <p:guide orient="horz" pos="1801"/>
        <p:guide pos="2880"/>
      </p:guideLst>
    </p:cSldViewPr>
  </p:slideViewPr>
  <p:notesTextViewPr>
    <p:cViewPr>
      <p:scale>
        <a:sx n="1" d="1"/>
        <a:sy n="1" d="1"/>
      </p:scale>
      <p:origin x="0" y="0"/>
    </p:cViewPr>
  </p:notesTextViewPr>
  <p:notesViewPr>
    <p:cSldViewPr showGuides="1">
      <p:cViewPr varScale="1">
        <p:scale>
          <a:sx n="83" d="100"/>
          <a:sy n="83" d="100"/>
        </p:scale>
        <p:origin x="474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8FEF09C3-5432-4DA0-9890-3050357C5E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9227E202-B8C5-4411-9AB9-001230F366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CC0FA2-A713-4856-8F75-7FAFAF357361}" type="datetimeFigureOut">
              <a:rPr lang="ko-KR" altLang="en-US" smtClean="0"/>
              <a:t>2023-07-04</a:t>
            </a:fld>
            <a:endParaRPr lang="ko-KR" altLang="en-US"/>
          </a:p>
        </p:txBody>
      </p:sp>
      <p:sp>
        <p:nvSpPr>
          <p:cNvPr id="4" name="바닥글 개체 틀 3">
            <a:extLst>
              <a:ext uri="{FF2B5EF4-FFF2-40B4-BE49-F238E27FC236}">
                <a16:creationId xmlns:a16="http://schemas.microsoft.com/office/drawing/2014/main" id="{A05FDCCD-9920-4087-A8EF-840D6BF967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1B30773E-42C5-4B13-84D2-DE05FB0C34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A52E6A-8C14-4F5B-B0CB-3A4FCBC8D1E8}" type="slidenum">
              <a:rPr lang="ko-KR" altLang="en-US" smtClean="0"/>
              <a:t>‹N°›</a:t>
            </a:fld>
            <a:endParaRPr lang="ko-KR" altLang="en-US"/>
          </a:p>
        </p:txBody>
      </p:sp>
    </p:spTree>
    <p:extLst>
      <p:ext uri="{BB962C8B-B14F-4D97-AF65-F5344CB8AC3E}">
        <p14:creationId xmlns:p14="http://schemas.microsoft.com/office/powerpoint/2010/main" val="1617795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8866FF-EA9A-44BA-8DB2-FB8E70490571}" type="datetimeFigureOut">
              <a:rPr lang="ko-KR" altLang="en-US" smtClean="0"/>
              <a:t>2023-07-04</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89A33-A361-4541-B6A7-456994CC0C02}" type="slidenum">
              <a:rPr lang="ko-KR" altLang="en-US" smtClean="0"/>
              <a:t>‹N°›</a:t>
            </a:fld>
            <a:endParaRPr lang="ko-KR" altLang="en-US"/>
          </a:p>
        </p:txBody>
      </p:sp>
    </p:spTree>
    <p:extLst>
      <p:ext uri="{BB962C8B-B14F-4D97-AF65-F5344CB8AC3E}">
        <p14:creationId xmlns:p14="http://schemas.microsoft.com/office/powerpoint/2010/main" val="382456447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eaLnBrk="1" hangingPunct="1">
              <a:spcBef>
                <a:spcPct val="0"/>
              </a:spcBef>
            </a:pPr>
            <a:r>
              <a:rPr lang="fr-FR" altLang="en-US" dirty="0"/>
              <a:t>Avant d’entamer la présentation nous voudrions remercier monsieur </a:t>
            </a:r>
            <a:r>
              <a:rPr lang="fr-FR" altLang="en-US" dirty="0" err="1"/>
              <a:t>djaafri</a:t>
            </a:r>
            <a:r>
              <a:rPr lang="fr-FR" altLang="en-US" dirty="0"/>
              <a:t> pour avoir eu l'amabilité d’évaluer notre travail.</a:t>
            </a:r>
          </a:p>
          <a:p>
            <a:pPr eaLnBrk="1" hangingPunct="1">
              <a:spcBef>
                <a:spcPct val="0"/>
              </a:spcBef>
            </a:pPr>
            <a:r>
              <a:rPr lang="fr-FR" altLang="en-US" dirty="0"/>
              <a:t>Nous exprimons également notre extrême gratitude a notre encadrant Mr. </a:t>
            </a:r>
            <a:r>
              <a:rPr lang="fr-FR" altLang="en-US" dirty="0" err="1"/>
              <a:t>imerzoukene</a:t>
            </a:r>
            <a:r>
              <a:rPr lang="fr-FR" altLang="en-US" dirty="0"/>
              <a:t> , qui a suivie de très pré l’élaboration de ce projet.</a:t>
            </a:r>
          </a:p>
          <a:p>
            <a:pPr eaLnBrk="1" hangingPunct="1">
              <a:spcBef>
                <a:spcPct val="0"/>
              </a:spcBef>
            </a:pPr>
            <a:r>
              <a:rPr lang="fr-FR" altLang="en-US" dirty="0"/>
              <a:t>Aujourd’hui ont a l’honneur de vous présenter notre projet de fin d’étude, intitulé :</a:t>
            </a:r>
            <a:r>
              <a:rPr lang="fr-FR" altLang="fr-DZ" sz="2800" b="1" i="1" dirty="0">
                <a:solidFill>
                  <a:srgbClr val="000000"/>
                </a:solidFill>
                <a:latin typeface="Times New Roman" panose="02020603050405020304" pitchFamily="18" charset="0"/>
                <a:cs typeface="Calibri" panose="020F0502020204030204" pitchFamily="34" charset="0"/>
              </a:rPr>
              <a:t>Étude et mise en œuvre d’une solution centrale de supervision des plateformes Informatiques</a:t>
            </a:r>
            <a:r>
              <a:rPr lang="en-US" altLang="fr-DZ" sz="2800" dirty="0">
                <a:cs typeface="Calibri" panose="020F0502020204030204" pitchFamily="34" charset="0"/>
              </a:rPr>
              <a:t>.</a:t>
            </a:r>
            <a:endParaRPr lang="fr-FR" altLang="en-US" sz="1800" b="1" i="1" dirty="0">
              <a:solidFill>
                <a:srgbClr val="000000"/>
              </a:solidFill>
              <a:latin typeface="Times New Roman" panose="02020603050405020304" pitchFamily="18" charset="0"/>
              <a:cs typeface="Calibri" panose="020F0502020204030204" pitchFamily="34" charset="0"/>
            </a:endParaRPr>
          </a:p>
          <a:p>
            <a:pPr eaLnBrk="1" hangingPunct="1">
              <a:spcBef>
                <a:spcPct val="0"/>
              </a:spcBef>
            </a:pPr>
            <a:r>
              <a:rPr lang="fr-FR" altLang="en-US" sz="1800" dirty="0">
                <a:solidFill>
                  <a:srgbClr val="000000"/>
                </a:solidFill>
                <a:latin typeface="Times New Roman" panose="02020603050405020304" pitchFamily="18" charset="0"/>
                <a:cs typeface="Calibri" panose="020F0502020204030204" pitchFamily="34" charset="0"/>
              </a:rPr>
              <a:t>Le plan de la présentation se déroulera selon l’enchainement suivant : </a:t>
            </a:r>
          </a:p>
          <a:p>
            <a:endParaRPr lang="fr-FR" dirty="0"/>
          </a:p>
        </p:txBody>
      </p:sp>
      <p:sp>
        <p:nvSpPr>
          <p:cNvPr id="4" name="Espace réservé du numéro de diapositive 3"/>
          <p:cNvSpPr>
            <a:spLocks noGrp="1"/>
          </p:cNvSpPr>
          <p:nvPr>
            <p:ph type="sldNum" sz="quarter" idx="5"/>
          </p:nvPr>
        </p:nvSpPr>
        <p:spPr/>
        <p:txBody>
          <a:bodyPr/>
          <a:lstStyle/>
          <a:p>
            <a:fld id="{22789A33-A361-4541-B6A7-456994CC0C02}" type="slidenum">
              <a:rPr lang="ko-KR" altLang="en-US" smtClean="0"/>
              <a:t>1</a:t>
            </a:fld>
            <a:endParaRPr lang="ko-KR" altLang="en-US"/>
          </a:p>
        </p:txBody>
      </p:sp>
    </p:spTree>
    <p:extLst>
      <p:ext uri="{BB962C8B-B14F-4D97-AF65-F5344CB8AC3E}">
        <p14:creationId xmlns:p14="http://schemas.microsoft.com/office/powerpoint/2010/main" val="203900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altLang="fr-DZ" dirty="0"/>
              <a:t>Nagios est un outil de supervision open source utilisé pour surveiller les systèmes, les réseaux, les applications et les services. Il fournit des notifications en temps réel pour des événements critiques, ce qui permet aux équipes informatiques de résoudre rapidement les problèmes et de minimiser les temps d'arrêt.</a:t>
            </a:r>
            <a:endParaRPr lang="fr-DZ" altLang="fr-DZ" dirty="0"/>
          </a:p>
        </p:txBody>
      </p:sp>
      <p:sp>
        <p:nvSpPr>
          <p:cNvPr id="4" name="Espace réservé du numéro de diapositive 3"/>
          <p:cNvSpPr>
            <a:spLocks noGrp="1"/>
          </p:cNvSpPr>
          <p:nvPr>
            <p:ph type="sldNum" sz="quarter" idx="5"/>
          </p:nvPr>
        </p:nvSpPr>
        <p:spPr/>
        <p:txBody>
          <a:bodyPr/>
          <a:lstStyle/>
          <a:p>
            <a:fld id="{22789A33-A361-4541-B6A7-456994CC0C02}" type="slidenum">
              <a:rPr lang="ko-KR" altLang="en-US" smtClean="0"/>
              <a:t>13</a:t>
            </a:fld>
            <a:endParaRPr lang="ko-KR" altLang="en-US"/>
          </a:p>
        </p:txBody>
      </p:sp>
    </p:spTree>
    <p:extLst>
      <p:ext uri="{BB962C8B-B14F-4D97-AF65-F5344CB8AC3E}">
        <p14:creationId xmlns:p14="http://schemas.microsoft.com/office/powerpoint/2010/main" val="2487802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ltLang="fr-DZ" dirty="0"/>
              <a:t>Les fonctionnalités de Nagios sont très nombreuses, parmi les plus communes nous pouvons citer les suivantes</a:t>
            </a:r>
          </a:p>
          <a:p>
            <a:r>
              <a:rPr lang="fr-FR" altLang="fr-DZ" dirty="0"/>
              <a:t>1:  elle </a:t>
            </a:r>
            <a:r>
              <a:rPr lang="fr-FR" altLang="fr-DZ" dirty="0">
                <a:solidFill>
                  <a:srgbClr val="D1D5DB"/>
                </a:solidFill>
                <a:latin typeface="Söhne"/>
              </a:rPr>
              <a:t>permet de surveiller et de collecter des informations sur plusieurs systèmes d'exploitation et plates-formes différentes. Elle offre une visibilité globale et centralisée des performances et de la disponibilité des ressources</a:t>
            </a:r>
          </a:p>
          <a:p>
            <a:r>
              <a:rPr lang="fr-FR" altLang="fr-DZ" dirty="0"/>
              <a:t>2:  </a:t>
            </a:r>
            <a:r>
              <a:rPr lang="fr-FR" altLang="fr-DZ" dirty="0">
                <a:solidFill>
                  <a:srgbClr val="D1D5DB"/>
                </a:solidFill>
                <a:latin typeface="Söhne"/>
              </a:rPr>
              <a:t>Nagios peut envoyer des notifications en temps réel aux administrateurs système </a:t>
            </a:r>
            <a:r>
              <a:rPr lang="fr-FR" altLang="fr-DZ" dirty="0"/>
              <a:t>par e-mail ou SMS sur les événements les plus importants</a:t>
            </a:r>
          </a:p>
          <a:p>
            <a:r>
              <a:rPr lang="fr-FR" altLang="fr-DZ" dirty="0"/>
              <a:t>3:  Nagios stocke tous les événements et les alertes pour les reports et l'analyse.</a:t>
            </a:r>
          </a:p>
          <a:p>
            <a:r>
              <a:rPr lang="fr-FR" altLang="fr-DZ" dirty="0"/>
              <a:t>4:  </a:t>
            </a:r>
            <a:r>
              <a:rPr lang="fr-FR" altLang="fr-DZ" dirty="0">
                <a:solidFill>
                  <a:srgbClr val="D1D5DB"/>
                </a:solidFill>
                <a:latin typeface="Söhne"/>
              </a:rPr>
              <a:t>visualiser graphiquement la structure et l'état du réseau surveillé. Elle offre une représentation visuelle claire des hôtes, facilitant ainsi la détection des problèmes et la prise de décisions rapides</a:t>
            </a:r>
          </a:p>
          <a:p>
            <a:r>
              <a:rPr lang="fr-FR" altLang="fr-DZ" dirty="0">
                <a:solidFill>
                  <a:srgbClr val="D1D5DB"/>
                </a:solidFill>
                <a:latin typeface="Söhne"/>
              </a:rPr>
              <a:t>Photo :  et </a:t>
            </a:r>
            <a:r>
              <a:rPr lang="fr-FR" altLang="fr-DZ" dirty="0"/>
              <a:t>Toutes ces fonctionnalités sont assurées grâce la gestion et supervision du réseau et ses différentes entités d’une manière centralisée</a:t>
            </a:r>
            <a:endParaRPr lang="fr-DZ" altLang="fr-DZ" dirty="0"/>
          </a:p>
          <a:p>
            <a:endParaRPr lang="fr-FR" dirty="0"/>
          </a:p>
        </p:txBody>
      </p:sp>
      <p:sp>
        <p:nvSpPr>
          <p:cNvPr id="4" name="Espace réservé du numéro de diapositive 3"/>
          <p:cNvSpPr>
            <a:spLocks noGrp="1"/>
          </p:cNvSpPr>
          <p:nvPr>
            <p:ph type="sldNum" sz="quarter" idx="5"/>
          </p:nvPr>
        </p:nvSpPr>
        <p:spPr/>
        <p:txBody>
          <a:bodyPr/>
          <a:lstStyle/>
          <a:p>
            <a:fld id="{22789A33-A361-4541-B6A7-456994CC0C02}" type="slidenum">
              <a:rPr lang="ko-KR" altLang="en-US" smtClean="0"/>
              <a:t>14</a:t>
            </a:fld>
            <a:endParaRPr lang="ko-KR" altLang="en-US"/>
          </a:p>
        </p:txBody>
      </p:sp>
    </p:spTree>
    <p:extLst>
      <p:ext uri="{BB962C8B-B14F-4D97-AF65-F5344CB8AC3E}">
        <p14:creationId xmlns:p14="http://schemas.microsoft.com/office/powerpoint/2010/main" val="1082725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ltLang="fr-DZ" sz="1800" dirty="0"/>
              <a:t>Nagios fonctionne grâce à des plugins qui sont des programmes exécutables écrites en perl ou en c ou avec d’autres langage de programmation </a:t>
            </a:r>
          </a:p>
          <a:p>
            <a:endParaRPr lang="fr-FR" altLang="fr-DZ" sz="1800" dirty="0"/>
          </a:p>
          <a:p>
            <a:r>
              <a:rPr lang="fr-FR" altLang="fr-DZ" sz="1800" b="1" dirty="0" err="1"/>
              <a:t>check_http</a:t>
            </a:r>
            <a:r>
              <a:rPr lang="fr-FR" altLang="fr-DZ" sz="1800" b="1" dirty="0"/>
              <a:t> </a:t>
            </a:r>
            <a:r>
              <a:rPr lang="fr-FR" altLang="fr-DZ" sz="2800" dirty="0"/>
              <a:t>Vérifie la réponse d'un serveur web</a:t>
            </a:r>
            <a:endParaRPr lang="fr-FR" altLang="fr-DZ" sz="1800" dirty="0"/>
          </a:p>
          <a:p>
            <a:r>
              <a:rPr lang="fr-FR" altLang="fr-DZ" sz="1800" b="1" dirty="0" err="1"/>
              <a:t>check_disk</a:t>
            </a:r>
            <a:r>
              <a:rPr lang="fr-FR" altLang="fr-DZ" sz="1800" b="1" dirty="0"/>
              <a:t> </a:t>
            </a:r>
            <a:r>
              <a:rPr lang="fr-FR" altLang="fr-DZ" sz="2800" dirty="0"/>
              <a:t>Vérifie l'espace disque disponible sur un système</a:t>
            </a:r>
            <a:endParaRPr lang="fr-FR" altLang="fr-DZ" sz="1800" b="1" dirty="0"/>
          </a:p>
          <a:p>
            <a:r>
              <a:rPr lang="fr-FR" altLang="fr-DZ" sz="1800" b="1" dirty="0" err="1"/>
              <a:t>check_users</a:t>
            </a:r>
            <a:r>
              <a:rPr lang="fr-FR" altLang="fr-DZ" sz="1800" b="1" dirty="0"/>
              <a:t> </a:t>
            </a:r>
            <a:r>
              <a:rPr lang="fr-FR" altLang="fr-DZ" sz="1200" dirty="0">
                <a:latin typeface="Times New Roman" panose="02020603050405020304" pitchFamily="18" charset="0"/>
                <a:ea typeface="Times New Roman" panose="02020603050405020304" pitchFamily="18" charset="0"/>
                <a:cs typeface="Arial" panose="020B0604020202020204" pitchFamily="34" charset="0"/>
              </a:rPr>
              <a:t>Compte le nombre d'utilisateurs sur la machine locale.</a:t>
            </a:r>
            <a:endParaRPr lang="fr-FR" altLang="fr-DZ" sz="1800" b="1" dirty="0"/>
          </a:p>
          <a:p>
            <a:r>
              <a:rPr lang="fr-FR" altLang="fr-DZ" sz="1800" b="1" dirty="0" err="1"/>
              <a:t>check_load</a:t>
            </a:r>
            <a:r>
              <a:rPr lang="fr-FR" altLang="fr-DZ" sz="1800" b="1" dirty="0"/>
              <a:t> </a:t>
            </a:r>
            <a:r>
              <a:rPr lang="fr-DZ" altLang="fr-DZ" sz="1200" dirty="0">
                <a:latin typeface="Times New Roman" panose="02020603050405020304" pitchFamily="18" charset="0"/>
                <a:cs typeface="Times New Roman" panose="02020603050405020304" pitchFamily="18" charset="0"/>
              </a:rPr>
              <a:t>Vérifie la charge CPU locale.</a:t>
            </a:r>
            <a:endParaRPr lang="fr-FR" altLang="fr-DZ" sz="1800" b="1" dirty="0"/>
          </a:p>
          <a:p>
            <a:endParaRPr lang="fr-FR" altLang="fr-DZ" sz="1800" dirty="0"/>
          </a:p>
          <a:p>
            <a:r>
              <a:rPr lang="fr-FR" altLang="fr-DZ" sz="1200" dirty="0">
                <a:latin typeface="Times New Roman" panose="02020603050405020304" pitchFamily="18" charset="0"/>
                <a:cs typeface="Times New Roman" panose="02020603050405020304" pitchFamily="18" charset="0"/>
              </a:rPr>
              <a:t>La relation entre le noyau de Nagios et les plugins est assurée par les fichiers de configuration, ainsi que par le code de retour renvoyé par chaque plugin</a:t>
            </a:r>
            <a:r>
              <a:rPr lang="fr-FR" altLang="fr-DZ" dirty="0"/>
              <a:t>. Cette relation peut se résumer par ce tableau</a:t>
            </a:r>
            <a:endParaRPr lang="fr-DZ" altLang="fr-DZ" dirty="0"/>
          </a:p>
          <a:p>
            <a:endParaRPr lang="fr-FR" dirty="0"/>
          </a:p>
        </p:txBody>
      </p:sp>
      <p:sp>
        <p:nvSpPr>
          <p:cNvPr id="4" name="Espace réservé du numéro de diapositive 3"/>
          <p:cNvSpPr>
            <a:spLocks noGrp="1"/>
          </p:cNvSpPr>
          <p:nvPr>
            <p:ph type="sldNum" sz="quarter" idx="5"/>
          </p:nvPr>
        </p:nvSpPr>
        <p:spPr/>
        <p:txBody>
          <a:bodyPr/>
          <a:lstStyle/>
          <a:p>
            <a:fld id="{22789A33-A361-4541-B6A7-456994CC0C02}" type="slidenum">
              <a:rPr lang="ko-KR" altLang="en-US" smtClean="0"/>
              <a:t>15</a:t>
            </a:fld>
            <a:endParaRPr lang="ko-KR" altLang="en-US"/>
          </a:p>
        </p:txBody>
      </p:sp>
    </p:spTree>
    <p:extLst>
      <p:ext uri="{BB962C8B-B14F-4D97-AF65-F5344CB8AC3E}">
        <p14:creationId xmlns:p14="http://schemas.microsoft.com/office/powerpoint/2010/main" val="2205865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ltLang="fr-DZ" sz="1200" b="1" dirty="0">
                <a:latin typeface="Times New Roman" panose="02020603050405020304" pitchFamily="18" charset="0"/>
                <a:ea typeface="Times New Roman" panose="02020603050405020304" pitchFamily="18" charset="0"/>
                <a:cs typeface="Arial" panose="020B0604020202020204" pitchFamily="34" charset="0"/>
              </a:rPr>
              <a:t>Nagios.cfg :</a:t>
            </a:r>
            <a:r>
              <a:rPr lang="fr-FR" altLang="fr-DZ" sz="1200" dirty="0">
                <a:latin typeface="Times New Roman" panose="02020603050405020304" pitchFamily="18" charset="0"/>
                <a:ea typeface="Times New Roman" panose="02020603050405020304" pitchFamily="18" charset="0"/>
                <a:cs typeface="Arial" panose="020B0604020202020204" pitchFamily="34" charset="0"/>
              </a:rPr>
              <a:t> est le fichier de configuration principal de Nagios. Il contient la liste des autres fichiers de configuration et comprend l'ensemble des directives globales de fonctionnement.</a:t>
            </a:r>
            <a:endParaRPr lang="fr-DZ" altLang="fr-DZ" sz="1200" dirty="0">
              <a:latin typeface="Times New Roman" panose="02020603050405020304" pitchFamily="18" charset="0"/>
              <a:ea typeface="Times New Roman" panose="02020603050405020304" pitchFamily="18" charset="0"/>
              <a:cs typeface="Arial" panose="020B0604020202020204" pitchFamily="34" charset="0"/>
            </a:endParaRPr>
          </a:p>
          <a:p>
            <a:r>
              <a:rPr lang="fr-FR" altLang="fr-DZ" sz="1200" b="1" dirty="0">
                <a:latin typeface="Times New Roman" panose="02020603050405020304" pitchFamily="18" charset="0"/>
                <a:ea typeface="Times New Roman" panose="02020603050405020304" pitchFamily="18" charset="0"/>
                <a:cs typeface="Arial" panose="020B0604020202020204" pitchFamily="34" charset="0"/>
              </a:rPr>
              <a:t>Commands.cfg :</a:t>
            </a:r>
            <a:r>
              <a:rPr lang="fr-FR" altLang="fr-DZ" sz="1200" dirty="0">
                <a:latin typeface="Times New Roman" panose="02020603050405020304" pitchFamily="18" charset="0"/>
                <a:ea typeface="Times New Roman" panose="02020603050405020304" pitchFamily="18" charset="0"/>
                <a:cs typeface="Arial" panose="020B0604020202020204" pitchFamily="34" charset="0"/>
              </a:rPr>
              <a:t> contient les définitions des commandes externes, telles que celles qui seront utiles pour la remontée d'alerte.</a:t>
            </a:r>
          </a:p>
          <a:p>
            <a:r>
              <a:rPr lang="fr-FR" altLang="fr-DZ" sz="1200" b="1" dirty="0">
                <a:latin typeface="Times New Roman" panose="02020603050405020304" pitchFamily="18" charset="0"/>
                <a:ea typeface="Times New Roman" panose="02020603050405020304" pitchFamily="18" charset="0"/>
                <a:cs typeface="Arial" panose="020B0604020202020204" pitchFamily="34" charset="0"/>
              </a:rPr>
              <a:t>Hosts.cfg :</a:t>
            </a:r>
            <a:r>
              <a:rPr lang="fr-FR" altLang="fr-DZ" sz="1200" dirty="0">
                <a:latin typeface="Times New Roman" panose="02020603050405020304" pitchFamily="18" charset="0"/>
                <a:ea typeface="Times New Roman" panose="02020603050405020304" pitchFamily="18" charset="0"/>
                <a:cs typeface="Arial" panose="020B0604020202020204" pitchFamily="34" charset="0"/>
              </a:rPr>
              <a:t> définit les différents hôtes du réseau à superviser. A chaque hôte est associé son nom, son adresse IP, le test à effectuer par défaut pour caractériser l'état de l'hôte, etc.</a:t>
            </a:r>
          </a:p>
          <a:p>
            <a:r>
              <a:rPr lang="fr-FR" altLang="fr-DZ" sz="1200" b="1" dirty="0">
                <a:latin typeface="Times New Roman" panose="02020603050405020304" pitchFamily="18" charset="0"/>
                <a:ea typeface="Times New Roman" panose="02020603050405020304" pitchFamily="18" charset="0"/>
                <a:cs typeface="Arial" panose="020B0604020202020204" pitchFamily="34" charset="0"/>
              </a:rPr>
              <a:t>Services.cfg :</a:t>
            </a:r>
            <a:r>
              <a:rPr lang="fr-FR" altLang="fr-DZ" sz="1200" dirty="0">
                <a:latin typeface="Times New Roman" panose="02020603050405020304" pitchFamily="18" charset="0"/>
                <a:ea typeface="Times New Roman" panose="02020603050405020304" pitchFamily="18" charset="0"/>
                <a:cs typeface="Arial" panose="020B0604020202020204" pitchFamily="34" charset="0"/>
              </a:rPr>
              <a:t> associe à chaque hôte ou à chaque groupe d'hôtes l'ensemble des services qui doivent être vérifiés.</a:t>
            </a:r>
            <a:endParaRPr lang="fr-DZ" altLang="fr-DZ" sz="1200" dirty="0">
              <a:latin typeface="Times New Roman" panose="02020603050405020304" pitchFamily="18" charset="0"/>
              <a:ea typeface="Times New Roman" panose="02020603050405020304" pitchFamily="18" charset="0"/>
              <a:cs typeface="Arial" panose="020B0604020202020204" pitchFamily="34" charset="0"/>
            </a:endParaRPr>
          </a:p>
          <a:p>
            <a:r>
              <a:rPr lang="fr-FR" altLang="fr-DZ" sz="1200" b="1" dirty="0">
                <a:latin typeface="Times New Roman" panose="02020603050405020304" pitchFamily="18" charset="0"/>
                <a:ea typeface="Times New Roman" panose="02020603050405020304" pitchFamily="18" charset="0"/>
                <a:cs typeface="Arial" panose="020B0604020202020204" pitchFamily="34" charset="0"/>
              </a:rPr>
              <a:t>Contacts.cfg</a:t>
            </a:r>
            <a:r>
              <a:rPr lang="fr-FR" altLang="fr-DZ" sz="1200" dirty="0">
                <a:latin typeface="Times New Roman" panose="02020603050405020304" pitchFamily="18" charset="0"/>
                <a:ea typeface="Times New Roman" panose="02020603050405020304" pitchFamily="18" charset="0"/>
                <a:cs typeface="Arial" panose="020B0604020202020204" pitchFamily="34" charset="0"/>
              </a:rPr>
              <a:t> </a:t>
            </a:r>
            <a:r>
              <a:rPr lang="fr-FR" altLang="fr-DZ" sz="1200" b="1" dirty="0">
                <a:latin typeface="Times New Roman" panose="02020603050405020304" pitchFamily="18" charset="0"/>
                <a:ea typeface="Times New Roman" panose="02020603050405020304" pitchFamily="18" charset="0"/>
                <a:cs typeface="Arial" panose="020B0604020202020204" pitchFamily="34" charset="0"/>
              </a:rPr>
              <a:t>:</a:t>
            </a:r>
            <a:r>
              <a:rPr lang="fr-FR" altLang="fr-DZ" sz="1200" dirty="0">
                <a:latin typeface="Times New Roman" panose="02020603050405020304" pitchFamily="18" charset="0"/>
                <a:ea typeface="Times New Roman" panose="02020603050405020304" pitchFamily="18" charset="0"/>
                <a:cs typeface="Arial" panose="020B0604020202020204" pitchFamily="34" charset="0"/>
              </a:rPr>
              <a:t> déclare les contacts à prévenir en cas d'incident et définit les paramètres des alertes (fréquences des notifications, moyens pour contacter ces personnes, plages horaires d'envoi des alertes...).</a:t>
            </a:r>
          </a:p>
        </p:txBody>
      </p:sp>
      <p:sp>
        <p:nvSpPr>
          <p:cNvPr id="4" name="Espace réservé du numéro de diapositive 3"/>
          <p:cNvSpPr>
            <a:spLocks noGrp="1"/>
          </p:cNvSpPr>
          <p:nvPr>
            <p:ph type="sldNum" sz="quarter" idx="5"/>
          </p:nvPr>
        </p:nvSpPr>
        <p:spPr/>
        <p:txBody>
          <a:bodyPr/>
          <a:lstStyle/>
          <a:p>
            <a:fld id="{22789A33-A361-4541-B6A7-456994CC0C02}" type="slidenum">
              <a:rPr lang="ko-KR" altLang="en-US" smtClean="0"/>
              <a:t>16</a:t>
            </a:fld>
            <a:endParaRPr lang="ko-KR" altLang="en-US"/>
          </a:p>
        </p:txBody>
      </p:sp>
    </p:spTree>
    <p:extLst>
      <p:ext uri="{BB962C8B-B14F-4D97-AF65-F5344CB8AC3E}">
        <p14:creationId xmlns:p14="http://schemas.microsoft.com/office/powerpoint/2010/main" val="1774547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altLang="fr-DZ" sz="1200" dirty="0">
                <a:latin typeface="Times New Roman" panose="02020603050405020304" pitchFamily="18" charset="0"/>
                <a:ea typeface="Times New Roman" panose="02020603050405020304" pitchFamily="18" charset="0"/>
                <a:cs typeface="Arial" panose="020B0604020202020204" pitchFamily="34" charset="0"/>
              </a:rPr>
              <a:t>Après avoir présenté en détails la conception de notre solution, nous allons maintenant expliquer comment implémenter cette dernière.</a:t>
            </a:r>
            <a:endParaRPr lang="en-US" altLang="en-US" b="1" dirty="0">
              <a:ea typeface="Times New Roman" panose="02020603050405020304" pitchFamily="18" charset="0"/>
              <a:cs typeface="Arial" panose="020B0604020202020204" pitchFamily="34" charset="0"/>
            </a:endParaRPr>
          </a:p>
        </p:txBody>
      </p:sp>
      <p:sp>
        <p:nvSpPr>
          <p:cNvPr id="4" name="Espace réservé du numéro de diapositive 3"/>
          <p:cNvSpPr>
            <a:spLocks noGrp="1"/>
          </p:cNvSpPr>
          <p:nvPr>
            <p:ph type="sldNum" sz="quarter" idx="5"/>
          </p:nvPr>
        </p:nvSpPr>
        <p:spPr/>
        <p:txBody>
          <a:bodyPr/>
          <a:lstStyle/>
          <a:p>
            <a:fld id="{22789A33-A361-4541-B6A7-456994CC0C02}" type="slidenum">
              <a:rPr lang="ko-KR" altLang="en-US" smtClean="0"/>
              <a:t>20</a:t>
            </a:fld>
            <a:endParaRPr lang="ko-KR" altLang="en-US"/>
          </a:p>
        </p:txBody>
      </p:sp>
    </p:spTree>
    <p:extLst>
      <p:ext uri="{BB962C8B-B14F-4D97-AF65-F5344CB8AC3E}">
        <p14:creationId xmlns:p14="http://schemas.microsoft.com/office/powerpoint/2010/main" val="3397747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altLang="fr-DZ" dirty="0">
                <a:latin typeface="Times New Roman" panose="02020603050405020304" pitchFamily="18" charset="0"/>
                <a:cs typeface="Times New Roman" panose="02020603050405020304" pitchFamily="18" charset="0"/>
              </a:rPr>
              <a:t>Pour implémenter notre solution Nagios </a:t>
            </a:r>
            <a:r>
              <a:rPr lang="fr-FR" altLang="fr-DZ" dirty="0" err="1">
                <a:latin typeface="Times New Roman" panose="02020603050405020304" pitchFamily="18" charset="0"/>
                <a:cs typeface="Times New Roman" panose="02020603050405020304" pitchFamily="18" charset="0"/>
              </a:rPr>
              <a:t>Core</a:t>
            </a:r>
            <a:r>
              <a:rPr lang="fr-FR" altLang="fr-DZ" dirty="0">
                <a:latin typeface="Times New Roman" panose="02020603050405020304" pitchFamily="18" charset="0"/>
                <a:cs typeface="Times New Roman" panose="02020603050405020304" pitchFamily="18" charset="0"/>
              </a:rPr>
              <a:t>, nous avons utilisé le logiciel de virtualisation Oracle VM VirtualBox, pour pouvoir installer toutes les machines qu’on souhaite superviser.</a:t>
            </a:r>
            <a:endParaRPr lang="fr-DZ" altLang="fr-DZ" dirty="0"/>
          </a:p>
        </p:txBody>
      </p:sp>
      <p:sp>
        <p:nvSpPr>
          <p:cNvPr id="4" name="Espace réservé du numéro de diapositive 3"/>
          <p:cNvSpPr>
            <a:spLocks noGrp="1"/>
          </p:cNvSpPr>
          <p:nvPr>
            <p:ph type="sldNum" sz="quarter" idx="5"/>
          </p:nvPr>
        </p:nvSpPr>
        <p:spPr/>
        <p:txBody>
          <a:bodyPr/>
          <a:lstStyle/>
          <a:p>
            <a:fld id="{22789A33-A361-4541-B6A7-456994CC0C02}" type="slidenum">
              <a:rPr lang="ko-KR" altLang="en-US" smtClean="0"/>
              <a:t>21</a:t>
            </a:fld>
            <a:endParaRPr lang="ko-KR" altLang="en-US"/>
          </a:p>
        </p:txBody>
      </p:sp>
    </p:spTree>
    <p:extLst>
      <p:ext uri="{BB962C8B-B14F-4D97-AF65-F5344CB8AC3E}">
        <p14:creationId xmlns:p14="http://schemas.microsoft.com/office/powerpoint/2010/main" val="2556608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altLang="fr-DZ" dirty="0"/>
              <a:t>A présent je vais laisser mon binôme vous présenter ces étapes en détails.</a:t>
            </a:r>
            <a:endParaRPr lang="fr-DZ" altLang="fr-DZ" dirty="0"/>
          </a:p>
        </p:txBody>
      </p:sp>
      <p:sp>
        <p:nvSpPr>
          <p:cNvPr id="4" name="Espace réservé du numéro de diapositive 3"/>
          <p:cNvSpPr>
            <a:spLocks noGrp="1"/>
          </p:cNvSpPr>
          <p:nvPr>
            <p:ph type="sldNum" sz="quarter" idx="5"/>
          </p:nvPr>
        </p:nvSpPr>
        <p:spPr/>
        <p:txBody>
          <a:bodyPr/>
          <a:lstStyle/>
          <a:p>
            <a:fld id="{22789A33-A361-4541-B6A7-456994CC0C02}" type="slidenum">
              <a:rPr lang="ko-KR" altLang="en-US" smtClean="0"/>
              <a:t>22</a:t>
            </a:fld>
            <a:endParaRPr lang="ko-KR" altLang="en-US"/>
          </a:p>
        </p:txBody>
      </p:sp>
    </p:spTree>
    <p:extLst>
      <p:ext uri="{BB962C8B-B14F-4D97-AF65-F5344CB8AC3E}">
        <p14:creationId xmlns:p14="http://schemas.microsoft.com/office/powerpoint/2010/main" val="73882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altLang="fr-DZ" dirty="0"/>
              <a:t>C’est tout pour nous , nous vous remercions pour votre attention, et nous sommes a l’écoute de toute vos questions.</a:t>
            </a:r>
            <a:endParaRPr lang="fr-DZ" altLang="fr-DZ" dirty="0"/>
          </a:p>
        </p:txBody>
      </p:sp>
      <p:sp>
        <p:nvSpPr>
          <p:cNvPr id="4" name="Espace réservé du numéro de diapositive 3"/>
          <p:cNvSpPr>
            <a:spLocks noGrp="1"/>
          </p:cNvSpPr>
          <p:nvPr>
            <p:ph type="sldNum" sz="quarter" idx="5"/>
          </p:nvPr>
        </p:nvSpPr>
        <p:spPr/>
        <p:txBody>
          <a:bodyPr/>
          <a:lstStyle/>
          <a:p>
            <a:fld id="{22789A33-A361-4541-B6A7-456994CC0C02}" type="slidenum">
              <a:rPr lang="ko-KR" altLang="en-US" smtClean="0"/>
              <a:t>25</a:t>
            </a:fld>
            <a:endParaRPr lang="ko-KR" altLang="en-US"/>
          </a:p>
        </p:txBody>
      </p:sp>
    </p:spTree>
    <p:extLst>
      <p:ext uri="{BB962C8B-B14F-4D97-AF65-F5344CB8AC3E}">
        <p14:creationId xmlns:p14="http://schemas.microsoft.com/office/powerpoint/2010/main" val="204598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ltLang="fr-FR" b="1" dirty="0"/>
              <a:t>En premier lieu, une petite introduction du domaine d’étude ainsi qu’une présentation de ce qu’est la supervision informatique.</a:t>
            </a:r>
          </a:p>
          <a:p>
            <a:r>
              <a:rPr lang="fr-FR" altLang="fr-FR" b="1" dirty="0"/>
              <a:t>Deuxièmement, nous exposerons la problématique rencontré.</a:t>
            </a:r>
          </a:p>
          <a:p>
            <a:r>
              <a:rPr lang="fr-FR" altLang="fr-FR" b="1" dirty="0"/>
              <a:t>Ensuite, nous proposerons une solution a cette problématique.</a:t>
            </a:r>
          </a:p>
          <a:p>
            <a:r>
              <a:rPr lang="fr-FR" altLang="fr-FR" b="1" dirty="0"/>
              <a:t>Après cela vient l’analyse et la conception de notre solution a l’aide des diagrammes UML.</a:t>
            </a:r>
          </a:p>
          <a:p>
            <a:r>
              <a:rPr lang="fr-FR" altLang="fr-FR" b="1" dirty="0"/>
              <a:t>Ensuite, nous montrerons la réalisation et l’implémentation de la solution.</a:t>
            </a:r>
          </a:p>
          <a:p>
            <a:r>
              <a:rPr lang="fr-FR" altLang="fr-FR" b="1" dirty="0"/>
              <a:t>Et nous finirons avec une conclusion et des perspectives d’</a:t>
            </a:r>
            <a:r>
              <a:rPr lang="fr-FR" altLang="fr-FR" b="1" dirty="0" err="1"/>
              <a:t>améloirations</a:t>
            </a:r>
            <a:r>
              <a:rPr lang="fr-FR" altLang="fr-FR" b="1" dirty="0"/>
              <a:t> de notre solution.</a:t>
            </a:r>
          </a:p>
          <a:p>
            <a:endParaRPr lang="fr-FR" dirty="0"/>
          </a:p>
        </p:txBody>
      </p:sp>
      <p:sp>
        <p:nvSpPr>
          <p:cNvPr id="4" name="Espace réservé du numéro de diapositive 3"/>
          <p:cNvSpPr>
            <a:spLocks noGrp="1"/>
          </p:cNvSpPr>
          <p:nvPr>
            <p:ph type="sldNum" sz="quarter" idx="5"/>
          </p:nvPr>
        </p:nvSpPr>
        <p:spPr/>
        <p:txBody>
          <a:bodyPr/>
          <a:lstStyle/>
          <a:p>
            <a:fld id="{22789A33-A361-4541-B6A7-456994CC0C02}" type="slidenum">
              <a:rPr lang="ko-KR" altLang="en-US" smtClean="0"/>
              <a:t>2</a:t>
            </a:fld>
            <a:endParaRPr lang="ko-KR" altLang="en-US"/>
          </a:p>
        </p:txBody>
      </p:sp>
    </p:spTree>
    <p:extLst>
      <p:ext uri="{BB962C8B-B14F-4D97-AF65-F5344CB8AC3E}">
        <p14:creationId xmlns:p14="http://schemas.microsoft.com/office/powerpoint/2010/main" val="3642305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altLang="en-US" b="1" dirty="0"/>
              <a:t>Avec l’évolution de la technologie, les entreprises sont devenus </a:t>
            </a:r>
            <a:r>
              <a:rPr lang="fr-FR" altLang="fr-DZ" sz="1800" dirty="0">
                <a:latin typeface="Times New Roman" panose="02020603050405020304" pitchFamily="18" charset="0"/>
                <a:cs typeface="Times New Roman" panose="02020603050405020304" pitchFamily="18" charset="0"/>
              </a:rPr>
              <a:t>de plus en plus dépendantes de leur infrastructure informatique. </a:t>
            </a:r>
            <a:endParaRPr lang="en-US" altLang="en-US" b="1" dirty="0"/>
          </a:p>
          <a:p>
            <a:endParaRPr lang="fr-FR" dirty="0"/>
          </a:p>
        </p:txBody>
      </p:sp>
      <p:sp>
        <p:nvSpPr>
          <p:cNvPr id="4" name="Espace réservé du numéro de diapositive 3"/>
          <p:cNvSpPr>
            <a:spLocks noGrp="1"/>
          </p:cNvSpPr>
          <p:nvPr>
            <p:ph type="sldNum" sz="quarter" idx="5"/>
          </p:nvPr>
        </p:nvSpPr>
        <p:spPr/>
        <p:txBody>
          <a:bodyPr/>
          <a:lstStyle/>
          <a:p>
            <a:fld id="{22789A33-A361-4541-B6A7-456994CC0C02}" type="slidenum">
              <a:rPr lang="ko-KR" altLang="en-US" smtClean="0"/>
              <a:t>3</a:t>
            </a:fld>
            <a:endParaRPr lang="ko-KR" altLang="en-US"/>
          </a:p>
        </p:txBody>
      </p:sp>
    </p:spTree>
    <p:extLst>
      <p:ext uri="{BB962C8B-B14F-4D97-AF65-F5344CB8AC3E}">
        <p14:creationId xmlns:p14="http://schemas.microsoft.com/office/powerpoint/2010/main" val="2999133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eaLnBrk="1" hangingPunct="1"/>
            <a:r>
              <a:rPr lang="fr-FR" altLang="fr-DZ" sz="1200" dirty="0">
                <a:latin typeface="Times New Roman" panose="02020603050405020304" pitchFamily="18" charset="0"/>
                <a:cs typeface="Times New Roman" panose="02020603050405020304" pitchFamily="18" charset="0"/>
              </a:rPr>
              <a:t>Les réseaux informatiques des ces entreprises peuvent comprendre jusqu'à plusieurs centaines d'équipements tels que des serveurs, des baie de stockages, des robots de sauvegarde, etc.</a:t>
            </a:r>
          </a:p>
          <a:p>
            <a:pPr algn="just" eaLnBrk="1" hangingPunct="1"/>
            <a:r>
              <a:rPr lang="fr-FR" altLang="fr-DZ" sz="1200" dirty="0">
                <a:latin typeface="Times New Roman" panose="02020603050405020304" pitchFamily="18" charset="0"/>
                <a:cs typeface="Times New Roman" panose="02020603050405020304" pitchFamily="18" charset="0"/>
              </a:rPr>
              <a:t>Afin d'assurer la fiabilité et l'efficacité de ces systèmes, les administrateurs réseaux supervisent ces derniers pour garantir leur disponibilité et leur performance en tout temps, et minimiser les risques de défaillances.</a:t>
            </a:r>
            <a:endParaRPr lang="fr-FR" altLang="en-US" dirty="0"/>
          </a:p>
        </p:txBody>
      </p:sp>
      <p:sp>
        <p:nvSpPr>
          <p:cNvPr id="4" name="Espace réservé du numéro de diapositive 3"/>
          <p:cNvSpPr>
            <a:spLocks noGrp="1"/>
          </p:cNvSpPr>
          <p:nvPr>
            <p:ph type="sldNum" sz="quarter" idx="5"/>
          </p:nvPr>
        </p:nvSpPr>
        <p:spPr/>
        <p:txBody>
          <a:bodyPr/>
          <a:lstStyle/>
          <a:p>
            <a:fld id="{22789A33-A361-4541-B6A7-456994CC0C02}" type="slidenum">
              <a:rPr lang="ko-KR" altLang="en-US" smtClean="0"/>
              <a:t>4</a:t>
            </a:fld>
            <a:endParaRPr lang="ko-KR" altLang="en-US"/>
          </a:p>
        </p:txBody>
      </p:sp>
    </p:spTree>
    <p:extLst>
      <p:ext uri="{BB962C8B-B14F-4D97-AF65-F5344CB8AC3E}">
        <p14:creationId xmlns:p14="http://schemas.microsoft.com/office/powerpoint/2010/main" val="860277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altLang="fr-DZ" dirty="0">
                <a:latin typeface="Times New Roman" panose="02020603050405020304" pitchFamily="18" charset="0"/>
                <a:cs typeface="Times New Roman" panose="02020603050405020304" pitchFamily="18" charset="0"/>
              </a:rPr>
              <a:t>Et pour assurer cette fonction, les administrateurs systèmes/réseaux font appel à des logiciels de surveillance et de supervision pour vérifier l'état de l’ensemble des systèmes informatiques sous leurs responsabilités en temps réel.</a:t>
            </a:r>
            <a:endParaRPr lang="fr-DZ" altLang="fr-DZ" dirty="0"/>
          </a:p>
        </p:txBody>
      </p:sp>
      <p:sp>
        <p:nvSpPr>
          <p:cNvPr id="4" name="Espace réservé du numéro de diapositive 3"/>
          <p:cNvSpPr>
            <a:spLocks noGrp="1"/>
          </p:cNvSpPr>
          <p:nvPr>
            <p:ph type="sldNum" sz="quarter" idx="5"/>
          </p:nvPr>
        </p:nvSpPr>
        <p:spPr/>
        <p:txBody>
          <a:bodyPr/>
          <a:lstStyle/>
          <a:p>
            <a:fld id="{22789A33-A361-4541-B6A7-456994CC0C02}" type="slidenum">
              <a:rPr lang="ko-KR" altLang="en-US" smtClean="0"/>
              <a:t>7</a:t>
            </a:fld>
            <a:endParaRPr lang="ko-KR" altLang="en-US"/>
          </a:p>
        </p:txBody>
      </p:sp>
    </p:spTree>
    <p:extLst>
      <p:ext uri="{BB962C8B-B14F-4D97-AF65-F5344CB8AC3E}">
        <p14:creationId xmlns:p14="http://schemas.microsoft.com/office/powerpoint/2010/main" val="2495035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altLang="fr-DZ" dirty="0"/>
              <a:t>Parmi </a:t>
            </a:r>
            <a:r>
              <a:rPr lang="fr-FR" altLang="fr-DZ" sz="1200" dirty="0">
                <a:latin typeface="Times New Roman" panose="02020603050405020304" pitchFamily="18" charset="0"/>
                <a:cs typeface="Arial" panose="020B0604020202020204" pitchFamily="34" charset="0"/>
              </a:rPr>
              <a:t>l</a:t>
            </a:r>
            <a:r>
              <a:rPr lang="fr-FR" altLang="fr-DZ" sz="1200" dirty="0">
                <a:latin typeface="Times New Roman" panose="02020603050405020304" pitchFamily="18" charset="0"/>
                <a:ea typeface="Times New Roman" panose="02020603050405020304" pitchFamily="18" charset="0"/>
                <a:cs typeface="Arial" panose="020B0604020202020204" pitchFamily="34" charset="0"/>
              </a:rPr>
              <a:t>es logiciels déjà utilisés par la Banque d’Algérie comme : </a:t>
            </a:r>
            <a:r>
              <a:rPr lang="en-US" altLang="fr-DZ" dirty="0"/>
              <a:t>Dell Open Manage System Administrator</a:t>
            </a:r>
            <a:r>
              <a:rPr lang="fr-FR" altLang="fr-DZ" dirty="0"/>
              <a:t>, </a:t>
            </a:r>
            <a:r>
              <a:rPr lang="en-US" altLang="fr-DZ" dirty="0"/>
              <a:t>EMC Unisphere </a:t>
            </a:r>
            <a:r>
              <a:rPr lang="en-US" altLang="fr-DZ" dirty="0" err="1"/>
              <a:t>ou</a:t>
            </a:r>
            <a:r>
              <a:rPr lang="en-US" altLang="fr-DZ" dirty="0"/>
              <a:t> encore HP System Management Home Page</a:t>
            </a:r>
            <a:r>
              <a:rPr lang="en-US" altLang="fr-DZ" dirty="0">
                <a:latin typeface="Times New Roman" panose="02020603050405020304" pitchFamily="18" charset="0"/>
                <a:cs typeface="Times New Roman" panose="02020603050405020304" pitchFamily="18" charset="0"/>
              </a:rPr>
              <a:t> </a:t>
            </a:r>
            <a:r>
              <a:rPr lang="fr-FR" altLang="fr-DZ" sz="1200" dirty="0">
                <a:latin typeface="Times New Roman" panose="02020603050405020304" pitchFamily="18" charset="0"/>
                <a:cs typeface="Times New Roman" panose="02020603050405020304" pitchFamily="18" charset="0"/>
              </a:rPr>
              <a:t>permettent uniquement une supervision individuelle des machines ce qui entraine une surcharge de travail pour l’administrateur vue le nombre important des serveurs à superviser avec une forte probabilité d’oubli. Ce qui rend cette méthode fastidieuse, compliquée et inefficace. </a:t>
            </a:r>
            <a:endParaRPr lang="en-US" altLang="en-US"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22789A33-A361-4541-B6A7-456994CC0C02}" type="slidenum">
              <a:rPr lang="ko-KR" altLang="en-US" smtClean="0"/>
              <a:t>8</a:t>
            </a:fld>
            <a:endParaRPr lang="ko-KR" altLang="en-US"/>
          </a:p>
        </p:txBody>
      </p:sp>
    </p:spTree>
    <p:extLst>
      <p:ext uri="{BB962C8B-B14F-4D97-AF65-F5344CB8AC3E}">
        <p14:creationId xmlns:p14="http://schemas.microsoft.com/office/powerpoint/2010/main" val="2120546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altLang="fr-DZ" sz="1200" dirty="0">
                <a:latin typeface="Times New Roman" panose="02020603050405020304" pitchFamily="18" charset="0"/>
                <a:ea typeface="Times New Roman" panose="02020603050405020304" pitchFamily="18" charset="0"/>
                <a:cs typeface="Arial" panose="020B0604020202020204" pitchFamily="34" charset="0"/>
              </a:rPr>
              <a:t>L’objectif de ce projet est donc de trouver une solution centrale pouvant prendre en charge n’importe quel équipement quel que soit son type ou son fabricant. De cette façon le superviseur disposera d’une seule interface pour détecter, interpréter et corriger n’importe quel problème survenant sur n’importe quelle machine du réseau.</a:t>
            </a:r>
            <a:endParaRPr lang="fr-DZ" altLang="fr-DZ" sz="1200" dirty="0">
              <a:latin typeface="Times New Roman" panose="02020603050405020304" pitchFamily="18" charset="0"/>
              <a:ea typeface="Times New Roman" panose="02020603050405020304" pitchFamily="18" charset="0"/>
              <a:cs typeface="Arial" panose="020B0604020202020204" pitchFamily="34" charset="0"/>
            </a:endParaRPr>
          </a:p>
        </p:txBody>
      </p:sp>
      <p:sp>
        <p:nvSpPr>
          <p:cNvPr id="4" name="Espace réservé du numéro de diapositive 3"/>
          <p:cNvSpPr>
            <a:spLocks noGrp="1"/>
          </p:cNvSpPr>
          <p:nvPr>
            <p:ph type="sldNum" sz="quarter" idx="5"/>
          </p:nvPr>
        </p:nvSpPr>
        <p:spPr/>
        <p:txBody>
          <a:bodyPr/>
          <a:lstStyle/>
          <a:p>
            <a:fld id="{22789A33-A361-4541-B6A7-456994CC0C02}" type="slidenum">
              <a:rPr lang="ko-KR" altLang="en-US" smtClean="0"/>
              <a:t>9</a:t>
            </a:fld>
            <a:endParaRPr lang="ko-KR" altLang="en-US"/>
          </a:p>
        </p:txBody>
      </p:sp>
    </p:spTree>
    <p:extLst>
      <p:ext uri="{BB962C8B-B14F-4D97-AF65-F5344CB8AC3E}">
        <p14:creationId xmlns:p14="http://schemas.microsoft.com/office/powerpoint/2010/main" val="404505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altLang="en-US" b="1" dirty="0"/>
              <a:t>Nous avons donc conclu que la meilleure solution pour cette problématique est l’implémentation d’une solution centrale de supervision </a:t>
            </a:r>
            <a:r>
              <a:rPr lang="fr-FR" altLang="fr-DZ" sz="1200" dirty="0">
                <a:latin typeface="Times New Roman" panose="02020603050405020304" pitchFamily="18" charset="0"/>
                <a:ea typeface="Times New Roman" panose="02020603050405020304" pitchFamily="18" charset="0"/>
                <a:cs typeface="Arial" panose="020B0604020202020204" pitchFamily="34" charset="0"/>
              </a:rPr>
              <a:t>des plateformes informatique, qui pourra grâce à ses fonctionnalités surveiller l’état des différents serveurs et leurs services respectifs, anticiper les pannes, voir même alerter et notifier l’administrateur pour réagir le plus rapidement possible.</a:t>
            </a:r>
            <a:r>
              <a:rPr lang="fr-FR" altLang="en-US" b="1" dirty="0"/>
              <a:t>  </a:t>
            </a:r>
          </a:p>
        </p:txBody>
      </p:sp>
      <p:sp>
        <p:nvSpPr>
          <p:cNvPr id="4" name="Espace réservé du numéro de diapositive 3"/>
          <p:cNvSpPr>
            <a:spLocks noGrp="1"/>
          </p:cNvSpPr>
          <p:nvPr>
            <p:ph type="sldNum" sz="quarter" idx="5"/>
          </p:nvPr>
        </p:nvSpPr>
        <p:spPr/>
        <p:txBody>
          <a:bodyPr/>
          <a:lstStyle/>
          <a:p>
            <a:fld id="{22789A33-A361-4541-B6A7-456994CC0C02}" type="slidenum">
              <a:rPr lang="ko-KR" altLang="en-US" smtClean="0"/>
              <a:t>10</a:t>
            </a:fld>
            <a:endParaRPr lang="ko-KR" altLang="en-US"/>
          </a:p>
        </p:txBody>
      </p:sp>
    </p:spTree>
    <p:extLst>
      <p:ext uri="{BB962C8B-B14F-4D97-AF65-F5344CB8AC3E}">
        <p14:creationId xmlns:p14="http://schemas.microsoft.com/office/powerpoint/2010/main" val="946690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altLang="fr-DZ" dirty="0"/>
              <a:t>Il existe une multitude d’offres de logiciels de supervision comme : Nagios </a:t>
            </a:r>
            <a:r>
              <a:rPr lang="fr-FR" altLang="fr-DZ" dirty="0" err="1"/>
              <a:t>Core</a:t>
            </a:r>
            <a:r>
              <a:rPr lang="fr-FR" altLang="fr-DZ" dirty="0">
                <a:latin typeface="Times New Roman" panose="02020603050405020304" pitchFamily="18" charset="0"/>
                <a:cs typeface="Times New Roman" panose="02020603050405020304" pitchFamily="18" charset="0"/>
              </a:rPr>
              <a:t>, Nagios XI, ZABBIX, Centreon. Après avoir mené une étude de choix et fait une comparaison entre les différentes solution disponibles sur le marché nous avons décidé d’opter pour le logiciel Nagios </a:t>
            </a:r>
            <a:r>
              <a:rPr lang="fr-FR" altLang="fr-DZ" dirty="0" err="1">
                <a:latin typeface="Times New Roman" panose="02020603050405020304" pitchFamily="18" charset="0"/>
                <a:cs typeface="Times New Roman" panose="02020603050405020304" pitchFamily="18" charset="0"/>
              </a:rPr>
              <a:t>Core</a:t>
            </a:r>
            <a:r>
              <a:rPr lang="fr-FR" altLang="fr-DZ" dirty="0">
                <a:latin typeface="Times New Roman" panose="02020603050405020304" pitchFamily="18" charset="0"/>
                <a:cs typeface="Times New Roman" panose="02020603050405020304" pitchFamily="18" charset="0"/>
              </a:rPr>
              <a:t>, </a:t>
            </a:r>
            <a:r>
              <a:rPr lang="fr-FR" altLang="fr-DZ" dirty="0" err="1">
                <a:latin typeface="Times New Roman" panose="02020603050405020304" pitchFamily="18" charset="0"/>
                <a:cs typeface="Times New Roman" panose="02020603050405020304" pitchFamily="18" charset="0"/>
              </a:rPr>
              <a:t>principelemet</a:t>
            </a:r>
            <a:r>
              <a:rPr lang="fr-FR" altLang="fr-DZ" dirty="0">
                <a:latin typeface="Times New Roman" panose="02020603050405020304" pitchFamily="18" charset="0"/>
                <a:cs typeface="Times New Roman" panose="02020603050405020304" pitchFamily="18" charset="0"/>
              </a:rPr>
              <a:t> en raison de </a:t>
            </a:r>
            <a:r>
              <a:rPr lang="fr-FR" altLang="fr-DZ" sz="1800" dirty="0">
                <a:latin typeface="Times New Roman" panose="02020603050405020304" pitchFamily="18" charset="0"/>
                <a:ea typeface="Times New Roman" panose="02020603050405020304" pitchFamily="18" charset="0"/>
                <a:cs typeface="Arial" panose="020B0604020202020204" pitchFamily="34" charset="0"/>
              </a:rPr>
              <a:t>sa modularité. En effet ce dernier peut </a:t>
            </a:r>
            <a:r>
              <a:rPr lang="fr-FR" altLang="fr-DZ" sz="1800" dirty="0" err="1">
                <a:latin typeface="Times New Roman" panose="02020603050405020304" pitchFamily="18" charset="0"/>
                <a:ea typeface="Times New Roman" panose="02020603050405020304" pitchFamily="18" charset="0"/>
                <a:cs typeface="Arial" panose="020B0604020202020204" pitchFamily="34" charset="0"/>
              </a:rPr>
              <a:t>etre</a:t>
            </a:r>
            <a:r>
              <a:rPr lang="fr-FR" altLang="fr-DZ" sz="1800" dirty="0">
                <a:latin typeface="Times New Roman" panose="02020603050405020304" pitchFamily="18" charset="0"/>
                <a:ea typeface="Times New Roman" panose="02020603050405020304" pitchFamily="18" charset="0"/>
                <a:cs typeface="Arial" panose="020B0604020202020204" pitchFamily="34" charset="0"/>
              </a:rPr>
              <a:t> adapté a n’importe quel environnement.</a:t>
            </a:r>
            <a:endParaRPr lang="fr-FR" altLang="en-US"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22789A33-A361-4541-B6A7-456994CC0C02}" type="slidenum">
              <a:rPr lang="ko-KR" altLang="en-US" smtClean="0"/>
              <a:t>11</a:t>
            </a:fld>
            <a:endParaRPr lang="ko-KR" altLang="en-US"/>
          </a:p>
        </p:txBody>
      </p:sp>
    </p:spTree>
    <p:extLst>
      <p:ext uri="{BB962C8B-B14F-4D97-AF65-F5344CB8AC3E}">
        <p14:creationId xmlns:p14="http://schemas.microsoft.com/office/powerpoint/2010/main" val="8198184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649293" y="1563638"/>
            <a:ext cx="3845416" cy="1080121"/>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649145" y="2634232"/>
            <a:ext cx="3845416" cy="799934"/>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a:t>
            </a:r>
          </a:p>
          <a:p>
            <a:pPr lvl="0"/>
            <a:r>
              <a:rPr lang="en-US" altLang="ko-KR" dirty="0"/>
              <a:t>OF YOUR </a:t>
            </a:r>
          </a:p>
          <a:p>
            <a:pPr lvl="0"/>
            <a:r>
              <a:rPr lang="en-US" altLang="ko-KR" dirty="0"/>
              <a:t>PRESENTATION HERE</a:t>
            </a:r>
            <a:endParaRPr lang="ko-KR" altLang="en-US" dirty="0"/>
          </a:p>
        </p:txBody>
      </p:sp>
      <p:grpSp>
        <p:nvGrpSpPr>
          <p:cNvPr id="4" name="Group 3"/>
          <p:cNvGrpSpPr/>
          <p:nvPr userDrawn="1"/>
        </p:nvGrpSpPr>
        <p:grpSpPr>
          <a:xfrm>
            <a:off x="1944300" y="0"/>
            <a:ext cx="5255402" cy="5143500"/>
            <a:chOff x="1619672" y="548680"/>
            <a:chExt cx="5904656" cy="5778928"/>
          </a:xfrm>
        </p:grpSpPr>
        <p:sp>
          <p:nvSpPr>
            <p:cNvPr id="5" name="Oval 4"/>
            <p:cNvSpPr/>
            <p:nvPr userDrawn="1"/>
          </p:nvSpPr>
          <p:spPr>
            <a:xfrm>
              <a:off x="2411760" y="1268760"/>
              <a:ext cx="4320480" cy="4320480"/>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 name="Oval 5"/>
            <p:cNvSpPr/>
            <p:nvPr userDrawn="1"/>
          </p:nvSpPr>
          <p:spPr>
            <a:xfrm>
              <a:off x="2483768" y="1340768"/>
              <a:ext cx="4176464" cy="4176464"/>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7" name="Straight Connector 6"/>
            <p:cNvCxnSpPr/>
            <p:nvPr userDrawn="1"/>
          </p:nvCxnSpPr>
          <p:spPr>
            <a:xfrm>
              <a:off x="4572000" y="548680"/>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572000" y="5607528"/>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732240"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619672"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6156176" y="2378312"/>
              <a:ext cx="792088" cy="3306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5431496" y="1124744"/>
              <a:ext cx="432048" cy="79208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094136" y="1131624"/>
              <a:ext cx="613768" cy="7852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195736" y="2090992"/>
              <a:ext cx="898400" cy="49224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3180984" y="4941168"/>
              <a:ext cx="526920" cy="576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2456304" y="4329100"/>
              <a:ext cx="637832" cy="39604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979584" y="4142812"/>
              <a:ext cx="968680" cy="51032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31496" y="4875464"/>
              <a:ext cx="490068" cy="732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533116" y="843558"/>
            <a:ext cx="8077768" cy="2160240"/>
          </a:xfrm>
          <a:prstGeom prst="rect">
            <a:avLst/>
          </a:prstGeom>
          <a:solidFill>
            <a:schemeClr val="bg1">
              <a:lumMod val="95000"/>
            </a:schemeClr>
          </a:solidFill>
          <a:ln w="38100">
            <a:no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3" hasCustomPrompt="1"/>
          </p:nvPr>
        </p:nvSpPr>
        <p:spPr>
          <a:xfrm>
            <a:off x="4031416" y="2475359"/>
            <a:ext cx="1062118" cy="1062118"/>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61596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3" name="Rectangle 2"/>
          <p:cNvSpPr/>
          <p:nvPr userDrawn="1"/>
        </p:nvSpPr>
        <p:spPr>
          <a:xfrm>
            <a:off x="6012160" y="0"/>
            <a:ext cx="313184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Picture Placeholder 2"/>
          <p:cNvSpPr>
            <a:spLocks noGrp="1"/>
          </p:cNvSpPr>
          <p:nvPr>
            <p:ph type="pic" idx="1" hasCustomPrompt="1"/>
          </p:nvPr>
        </p:nvSpPr>
        <p:spPr>
          <a:xfrm>
            <a:off x="3131840" y="0"/>
            <a:ext cx="288032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33221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2" name="Rectangle 1"/>
          <p:cNvSpPr/>
          <p:nvPr userDrawn="1"/>
        </p:nvSpPr>
        <p:spPr>
          <a:xfrm>
            <a:off x="8244000" y="0"/>
            <a:ext cx="900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 name="Picture Placeholder 2"/>
          <p:cNvSpPr>
            <a:spLocks noGrp="1"/>
          </p:cNvSpPr>
          <p:nvPr>
            <p:ph type="pic" idx="12" hasCustomPrompt="1"/>
          </p:nvPr>
        </p:nvSpPr>
        <p:spPr>
          <a:xfrm>
            <a:off x="5811908" y="0"/>
            <a:ext cx="2448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3" hasCustomPrompt="1"/>
          </p:nvPr>
        </p:nvSpPr>
        <p:spPr>
          <a:xfrm>
            <a:off x="2477595" y="0"/>
            <a:ext cx="2448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Rectangle 4"/>
          <p:cNvSpPr/>
          <p:nvPr userDrawn="1"/>
        </p:nvSpPr>
        <p:spPr>
          <a:xfrm>
            <a:off x="4916268" y="0"/>
            <a:ext cx="900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231730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2" name="Picture Placeholder 2"/>
          <p:cNvSpPr>
            <a:spLocks noGrp="1"/>
          </p:cNvSpPr>
          <p:nvPr>
            <p:ph type="pic" idx="13" hasCustomPrompt="1"/>
          </p:nvPr>
        </p:nvSpPr>
        <p:spPr>
          <a:xfrm>
            <a:off x="429444" y="915566"/>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5" hasCustomPrompt="1"/>
          </p:nvPr>
        </p:nvSpPr>
        <p:spPr>
          <a:xfrm>
            <a:off x="4644008" y="915566"/>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6" hasCustomPrompt="1"/>
          </p:nvPr>
        </p:nvSpPr>
        <p:spPr>
          <a:xfrm>
            <a:off x="429444" y="2912740"/>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BASIC LAYOUT</a:t>
            </a:r>
          </a:p>
        </p:txBody>
      </p:sp>
      <p:sp>
        <p:nvSpPr>
          <p:cNvPr id="9" name="Rectangle 8"/>
          <p:cNvSpPr/>
          <p:nvPr userDrawn="1"/>
        </p:nvSpPr>
        <p:spPr>
          <a:xfrm>
            <a:off x="4644464" y="2912740"/>
            <a:ext cx="4104000" cy="18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855765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2" name="Rectangle 1"/>
          <p:cNvSpPr/>
          <p:nvPr userDrawn="1"/>
        </p:nvSpPr>
        <p:spPr>
          <a:xfrm>
            <a:off x="4583048" y="0"/>
            <a:ext cx="2286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Picture Placeholder 2"/>
          <p:cNvSpPr>
            <a:spLocks noGrp="1"/>
          </p:cNvSpPr>
          <p:nvPr>
            <p:ph type="pic" idx="10" hasCustomPrompt="1"/>
          </p:nvPr>
        </p:nvSpPr>
        <p:spPr>
          <a:xfrm>
            <a:off x="6858000" y="698778"/>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1" hasCustomPrompt="1"/>
          </p:nvPr>
        </p:nvSpPr>
        <p:spPr>
          <a:xfrm>
            <a:off x="4583048" y="2578606"/>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2298953" y="699542"/>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0" y="2579370"/>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81159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2" name="Picture Placeholder 2"/>
          <p:cNvSpPr>
            <a:spLocks noGrp="1"/>
          </p:cNvSpPr>
          <p:nvPr>
            <p:ph type="pic" idx="13" hasCustomPrompt="1"/>
          </p:nvPr>
        </p:nvSpPr>
        <p:spPr>
          <a:xfrm>
            <a:off x="323528" y="248444"/>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4" hasCustomPrompt="1"/>
          </p:nvPr>
        </p:nvSpPr>
        <p:spPr>
          <a:xfrm>
            <a:off x="3671560" y="1832620"/>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5" hasCustomPrompt="1"/>
          </p:nvPr>
        </p:nvSpPr>
        <p:spPr>
          <a:xfrm>
            <a:off x="2105640" y="3416796"/>
            <a:ext cx="307792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6" hasCustomPrompt="1"/>
          </p:nvPr>
        </p:nvSpPr>
        <p:spPr>
          <a:xfrm>
            <a:off x="323528" y="1832620"/>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7" hasCustomPrompt="1"/>
          </p:nvPr>
        </p:nvSpPr>
        <p:spPr>
          <a:xfrm>
            <a:off x="2105640" y="1832049"/>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8" hasCustomPrompt="1"/>
          </p:nvPr>
        </p:nvSpPr>
        <p:spPr>
          <a:xfrm>
            <a:off x="3671560" y="248444"/>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483147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35896" y="1019175"/>
            <a:ext cx="6011911" cy="3057758"/>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5283453" y="14154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97966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648247" y="1275606"/>
            <a:ext cx="2526010"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88607" y="1275606"/>
            <a:ext cx="2526010"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748616" y="1374406"/>
            <a:ext cx="2319328"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986924" y="1374406"/>
            <a:ext cx="2319328"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7"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116357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40152" y="1023301"/>
            <a:ext cx="3024336" cy="3662411"/>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 hasCustomPrompt="1"/>
          </p:nvPr>
        </p:nvSpPr>
        <p:spPr>
          <a:xfrm>
            <a:off x="6687664" y="1164297"/>
            <a:ext cx="1744194" cy="26942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2" hasCustomPrompt="1"/>
          </p:nvPr>
        </p:nvSpPr>
        <p:spPr>
          <a:xfrm>
            <a:off x="5196830" y="1426241"/>
            <a:ext cx="1744194" cy="26942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922350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a:blip r:embed="rId2"/>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userDrawn="1"/>
        </p:nvGrpSpPr>
        <p:grpSpPr>
          <a:xfrm>
            <a:off x="1944300" y="0"/>
            <a:ext cx="5255402" cy="5143500"/>
            <a:chOff x="1619672" y="548680"/>
            <a:chExt cx="5904656" cy="5778928"/>
          </a:xfrm>
        </p:grpSpPr>
        <p:sp>
          <p:nvSpPr>
            <p:cNvPr id="5" name="Oval 4"/>
            <p:cNvSpPr/>
            <p:nvPr userDrawn="1"/>
          </p:nvSpPr>
          <p:spPr>
            <a:xfrm>
              <a:off x="2411760" y="1268760"/>
              <a:ext cx="4320480" cy="4320480"/>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 name="Oval 5"/>
            <p:cNvSpPr/>
            <p:nvPr userDrawn="1"/>
          </p:nvSpPr>
          <p:spPr>
            <a:xfrm>
              <a:off x="2483768" y="1340768"/>
              <a:ext cx="4176464" cy="4176464"/>
            </a:xfrm>
            <a:prstGeom prst="ellipse">
              <a:avLst/>
            </a:prstGeom>
            <a:blipFill>
              <a:blip r:embed="rId2"/>
              <a:stretch>
                <a:fillRect/>
              </a:stretch>
            </a:blip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7" name="Straight Connector 6"/>
            <p:cNvCxnSpPr/>
            <p:nvPr userDrawn="1"/>
          </p:nvCxnSpPr>
          <p:spPr>
            <a:xfrm>
              <a:off x="4572000" y="548680"/>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572000" y="5607528"/>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732240"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619672"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6156176" y="2378312"/>
              <a:ext cx="792088" cy="3306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5431496" y="1124744"/>
              <a:ext cx="432048" cy="79208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094136" y="1131624"/>
              <a:ext cx="613768" cy="7852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195736" y="2090992"/>
              <a:ext cx="898400" cy="49224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3180984" y="4941168"/>
              <a:ext cx="526920" cy="576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2456304" y="4329100"/>
              <a:ext cx="637832" cy="39604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979584" y="4142812"/>
              <a:ext cx="968680" cy="51032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31496" y="4875464"/>
              <a:ext cx="490068" cy="732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grpSp>
      <p:sp>
        <p:nvSpPr>
          <p:cNvPr id="10" name="Text Placeholder 9"/>
          <p:cNvSpPr>
            <a:spLocks noGrp="1"/>
          </p:cNvSpPr>
          <p:nvPr>
            <p:ph type="body" sz="quarter" idx="10" hasCustomPrompt="1"/>
          </p:nvPr>
        </p:nvSpPr>
        <p:spPr>
          <a:xfrm>
            <a:off x="0" y="2105794"/>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268185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95936" y="2253238"/>
            <a:ext cx="5148064"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995936" y="2726814"/>
            <a:ext cx="51480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8" name="Group 7"/>
          <p:cNvGrpSpPr/>
          <p:nvPr userDrawn="1"/>
        </p:nvGrpSpPr>
        <p:grpSpPr>
          <a:xfrm>
            <a:off x="941932" y="1244876"/>
            <a:ext cx="2693964" cy="2636602"/>
            <a:chOff x="1619672" y="548680"/>
            <a:chExt cx="5904656" cy="5778928"/>
          </a:xfrm>
        </p:grpSpPr>
        <p:sp>
          <p:nvSpPr>
            <p:cNvPr id="9" name="Oval 8"/>
            <p:cNvSpPr/>
            <p:nvPr userDrawn="1"/>
          </p:nvSpPr>
          <p:spPr>
            <a:xfrm>
              <a:off x="2411760" y="1268760"/>
              <a:ext cx="4320480" cy="4320480"/>
            </a:xfrm>
            <a:prstGeom prst="ellipse">
              <a:avLst/>
            </a:prstGeom>
            <a:no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2" name="Oval 11"/>
            <p:cNvSpPr/>
            <p:nvPr userDrawn="1"/>
          </p:nvSpPr>
          <p:spPr>
            <a:xfrm>
              <a:off x="2483768" y="1340768"/>
              <a:ext cx="4176464" cy="4176464"/>
            </a:xfrm>
            <a:prstGeom prst="ellipse">
              <a:avLst/>
            </a:prstGeom>
            <a:blipFill>
              <a:blip r:embed="rId3"/>
              <a:stretch>
                <a:fillRect/>
              </a:stretch>
            </a:blip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13" name="Straight Connector 12"/>
            <p:cNvCxnSpPr/>
            <p:nvPr userDrawn="1"/>
          </p:nvCxnSpPr>
          <p:spPr>
            <a:xfrm>
              <a:off x="4572000" y="548680"/>
              <a:ext cx="0" cy="72008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4572000" y="5607528"/>
              <a:ext cx="0" cy="72008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732240" y="3429000"/>
              <a:ext cx="792088"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619672" y="3429000"/>
              <a:ext cx="792088"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6156176" y="2378312"/>
              <a:ext cx="792088" cy="33060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5431496" y="1124744"/>
              <a:ext cx="432048" cy="79208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3094136" y="1131624"/>
              <a:ext cx="613768" cy="78520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2195736" y="2090992"/>
              <a:ext cx="898400" cy="49224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V="1">
              <a:off x="3180984" y="4941168"/>
              <a:ext cx="526920" cy="57606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2456304" y="4329100"/>
              <a:ext cx="637832" cy="39604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5979584" y="4142812"/>
              <a:ext cx="968680" cy="51032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5431496" y="4875464"/>
              <a:ext cx="490068" cy="73206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82754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10652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70381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91680" y="123478"/>
            <a:ext cx="745232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91680" y="699542"/>
            <a:ext cx="745232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98141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2700934" y="322499"/>
            <a:ext cx="1583034" cy="1385155"/>
          </a:xfrm>
          <a:prstGeom prst="rect">
            <a:avLst/>
          </a:prstGeom>
          <a:solidFill>
            <a:schemeClr val="bg1">
              <a:lumMod val="95000"/>
            </a:schemeClr>
          </a:solidFill>
          <a:ln w="1905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1" hasCustomPrompt="1"/>
          </p:nvPr>
        </p:nvSpPr>
        <p:spPr>
          <a:xfrm>
            <a:off x="2700934" y="1898609"/>
            <a:ext cx="1583034" cy="1385155"/>
          </a:xfrm>
          <a:prstGeom prst="rect">
            <a:avLst/>
          </a:prstGeom>
          <a:solidFill>
            <a:schemeClr val="bg1">
              <a:lumMod val="95000"/>
            </a:schemeClr>
          </a:solidFill>
          <a:ln w="1905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00934" y="3474719"/>
            <a:ext cx="1583034" cy="1385155"/>
          </a:xfrm>
          <a:prstGeom prst="rect">
            <a:avLst/>
          </a:prstGeom>
          <a:solidFill>
            <a:schemeClr val="bg1">
              <a:lumMod val="95000"/>
            </a:schemeClr>
          </a:solidFill>
          <a:ln w="1905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965846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3" r:id="rId3"/>
    <p:sldLayoutId id="2147483660" r:id="rId4"/>
    <p:sldLayoutId id="2147483661" r:id="rId5"/>
    <p:sldLayoutId id="2147483662" r:id="rId6"/>
    <p:sldLayoutId id="2147483664" r:id="rId7"/>
    <p:sldLayoutId id="2147483655" r:id="rId8"/>
    <p:sldLayoutId id="2147483665" r:id="rId9"/>
    <p:sldLayoutId id="2147483666" r:id="rId10"/>
    <p:sldLayoutId id="2147483667" r:id="rId11"/>
    <p:sldLayoutId id="2147483668" r:id="rId12"/>
    <p:sldLayoutId id="2147483669" r:id="rId13"/>
    <p:sldLayoutId id="2147483673" r:id="rId14"/>
    <p:sldLayoutId id="2147483672" r:id="rId15"/>
    <p:sldLayoutId id="2147483671" r:id="rId16"/>
    <p:sldLayoutId id="2147483656"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6.xml"/><Relationship Id="rId5" Type="http://schemas.microsoft.com/office/2007/relationships/hdphoto" Target="../media/hdphoto2.wdp"/><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7">
            <a:extLst>
              <a:ext uri="{FF2B5EF4-FFF2-40B4-BE49-F238E27FC236}">
                <a16:creationId xmlns:a16="http://schemas.microsoft.com/office/drawing/2014/main" id="{69ED0686-E1DB-40F8-B49A-936F9666D727}"/>
              </a:ext>
            </a:extLst>
          </p:cNvPr>
          <p:cNvSpPr txBox="1">
            <a:spLocks noChangeArrowheads="1"/>
          </p:cNvSpPr>
          <p:nvPr/>
        </p:nvSpPr>
        <p:spPr>
          <a:xfrm>
            <a:off x="1526381" y="67866"/>
            <a:ext cx="6091238" cy="798909"/>
          </a:xfr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fr-FR" altLang="en-US" sz="1200">
                <a:solidFill>
                  <a:srgbClr val="000000"/>
                </a:solidFill>
                <a:latin typeface="Times New Roman" panose="02020603050405020304" pitchFamily="18" charset="0"/>
                <a:ea typeface="Calibri" panose="020F0502020204030204" pitchFamily="34" charset="0"/>
                <a:cs typeface="Arial" panose="020B0604020202020204" pitchFamily="34" charset="0"/>
              </a:rPr>
              <a:t>Université Benyoucef BENKHEDDA- Alger1</a:t>
            </a:r>
            <a:br>
              <a:rPr lang="en-US" altLang="en-US" sz="1200">
                <a:solidFill>
                  <a:srgbClr val="000000"/>
                </a:solidFill>
                <a:latin typeface="Times New Roman" panose="02020603050405020304" pitchFamily="18" charset="0"/>
                <a:ea typeface="Calibri" panose="020F0502020204030204" pitchFamily="34" charset="0"/>
                <a:cs typeface="Arial" panose="020B0604020202020204" pitchFamily="34" charset="0"/>
              </a:rPr>
            </a:br>
            <a:r>
              <a:rPr lang="fr-FR" altLang="en-US" sz="1200" b="1" i="1">
                <a:solidFill>
                  <a:srgbClr val="000000"/>
                </a:solidFill>
                <a:latin typeface="Times New Roman" panose="02020603050405020304" pitchFamily="18" charset="0"/>
                <a:ea typeface="Calibri" panose="020F0502020204030204" pitchFamily="34" charset="0"/>
                <a:cs typeface="Arial" panose="020B0604020202020204" pitchFamily="34" charset="0"/>
              </a:rPr>
              <a:t>Faculté des sciences</a:t>
            </a:r>
            <a:br>
              <a:rPr lang="en-US" altLang="en-US" sz="1200">
                <a:solidFill>
                  <a:srgbClr val="000000"/>
                </a:solidFill>
                <a:latin typeface="Times New Roman" panose="02020603050405020304" pitchFamily="18" charset="0"/>
                <a:ea typeface="Calibri" panose="020F0502020204030204" pitchFamily="34" charset="0"/>
                <a:cs typeface="Arial" panose="020B0604020202020204" pitchFamily="34" charset="0"/>
              </a:rPr>
            </a:br>
            <a:r>
              <a:rPr lang="fr-FR" altLang="en-US" sz="1200" b="1" i="1">
                <a:solidFill>
                  <a:srgbClr val="000000"/>
                </a:solidFill>
                <a:latin typeface="Times New Roman" panose="02020603050405020304" pitchFamily="18" charset="0"/>
                <a:ea typeface="Calibri" panose="020F0502020204030204" pitchFamily="34" charset="0"/>
                <a:cs typeface="Arial" panose="020B0604020202020204" pitchFamily="34" charset="0"/>
              </a:rPr>
              <a:t>Département Informatique</a:t>
            </a:r>
            <a:endParaRPr lang="en-US" altLang="en-US" sz="1200" dirty="0">
              <a:ea typeface="Calibri" panose="020F0502020204030204" pitchFamily="34" charset="0"/>
              <a:cs typeface="Arial" panose="020B0604020202020204" pitchFamily="34" charset="0"/>
            </a:endParaRPr>
          </a:p>
        </p:txBody>
      </p:sp>
      <p:sp>
        <p:nvSpPr>
          <p:cNvPr id="3" name="ZoneTexte 8">
            <a:extLst>
              <a:ext uri="{FF2B5EF4-FFF2-40B4-BE49-F238E27FC236}">
                <a16:creationId xmlns:a16="http://schemas.microsoft.com/office/drawing/2014/main" id="{F4F52E5A-44CF-46E2-8636-0A90A3C050CB}"/>
              </a:ext>
            </a:extLst>
          </p:cNvPr>
          <p:cNvSpPr txBox="1">
            <a:spLocks noChangeArrowheads="1"/>
          </p:cNvSpPr>
          <p:nvPr/>
        </p:nvSpPr>
        <p:spPr bwMode="auto">
          <a:xfrm>
            <a:off x="1526381" y="1745456"/>
            <a:ext cx="6091238" cy="789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15000"/>
              </a:lnSpc>
              <a:spcBef>
                <a:spcPct val="0"/>
              </a:spcBef>
              <a:buFontTx/>
              <a:buNone/>
            </a:pPr>
            <a:r>
              <a:rPr lang="fr-FR" altLang="en-US" sz="1350" dirty="0">
                <a:solidFill>
                  <a:srgbClr val="000000"/>
                </a:solidFill>
                <a:latin typeface="Times New Roman" panose="02020603050405020304" pitchFamily="18" charset="0"/>
                <a:cs typeface="Calibri" panose="020F0502020204030204" pitchFamily="34" charset="0"/>
              </a:rPr>
              <a:t>Projet de fin d’étude pour l’obtention du diplôme</a:t>
            </a:r>
            <a:r>
              <a:rPr lang="fr-FR" altLang="en-US" sz="1350" b="1" dirty="0">
                <a:solidFill>
                  <a:srgbClr val="000000"/>
                </a:solidFill>
                <a:latin typeface="Times New Roman" panose="02020603050405020304" pitchFamily="18" charset="0"/>
                <a:cs typeface="Calibri" panose="020F0502020204030204" pitchFamily="34" charset="0"/>
              </a:rPr>
              <a:t> de LICENCE</a:t>
            </a:r>
            <a:endParaRPr lang="en-US" altLang="en-US" sz="1350" dirty="0">
              <a:solidFill>
                <a:srgbClr val="000000"/>
              </a:solidFill>
              <a:latin typeface="Times New Roman" panose="02020603050405020304" pitchFamily="18" charset="0"/>
              <a:cs typeface="Calibri" panose="020F0502020204030204" pitchFamily="34" charset="0"/>
            </a:endParaRPr>
          </a:p>
          <a:p>
            <a:pPr algn="ctr" eaLnBrk="1" hangingPunct="1">
              <a:lnSpc>
                <a:spcPct val="115000"/>
              </a:lnSpc>
              <a:spcBef>
                <a:spcPct val="0"/>
              </a:spcBef>
              <a:buFontTx/>
              <a:buNone/>
            </a:pPr>
            <a:r>
              <a:rPr lang="fr-FR" altLang="en-US" sz="1350" dirty="0">
                <a:solidFill>
                  <a:srgbClr val="000000"/>
                </a:solidFill>
                <a:latin typeface="Times New Roman" panose="02020603050405020304" pitchFamily="18" charset="0"/>
                <a:cs typeface="Calibri" panose="020F0502020204030204" pitchFamily="34" charset="0"/>
              </a:rPr>
              <a:t>En : </a:t>
            </a:r>
            <a:r>
              <a:rPr lang="fr-FR" altLang="en-US" sz="1350" b="1" dirty="0">
                <a:solidFill>
                  <a:srgbClr val="000000"/>
                </a:solidFill>
                <a:latin typeface="Times New Roman" panose="02020603050405020304" pitchFamily="18" charset="0"/>
                <a:cs typeface="Calibri" panose="020F0502020204030204" pitchFamily="34" charset="0"/>
              </a:rPr>
              <a:t>Informatique</a:t>
            </a:r>
            <a:endParaRPr lang="en-US" altLang="en-US" sz="1350" dirty="0">
              <a:solidFill>
                <a:srgbClr val="000000"/>
              </a:solidFill>
              <a:latin typeface="Times New Roman" panose="02020603050405020304" pitchFamily="18" charset="0"/>
              <a:cs typeface="Calibri" panose="020F0502020204030204" pitchFamily="34" charset="0"/>
            </a:endParaRPr>
          </a:p>
          <a:p>
            <a:pPr algn="ctr" eaLnBrk="1" hangingPunct="1">
              <a:lnSpc>
                <a:spcPct val="115000"/>
              </a:lnSpc>
              <a:spcBef>
                <a:spcPct val="0"/>
              </a:spcBef>
              <a:buFontTx/>
              <a:buNone/>
            </a:pPr>
            <a:r>
              <a:rPr lang="fr-FR" altLang="en-US" sz="1350" dirty="0">
                <a:solidFill>
                  <a:srgbClr val="000000"/>
                </a:solidFill>
                <a:latin typeface="Times New Roman" panose="02020603050405020304" pitchFamily="18" charset="0"/>
                <a:cs typeface="Calibri" panose="020F0502020204030204" pitchFamily="34" charset="0"/>
              </a:rPr>
              <a:t>Spécialité :</a:t>
            </a:r>
            <a:r>
              <a:rPr lang="fr-FR" altLang="en-US" sz="1350" b="1" dirty="0">
                <a:solidFill>
                  <a:srgbClr val="000000"/>
                </a:solidFill>
                <a:latin typeface="Times New Roman" panose="02020603050405020304" pitchFamily="18" charset="0"/>
                <a:cs typeface="Calibri" panose="020F0502020204030204" pitchFamily="34" charset="0"/>
              </a:rPr>
              <a:t> Ingénierie des systèmes d’informations et du logiciel</a:t>
            </a:r>
            <a:endParaRPr lang="en-US" altLang="en-US" sz="1350" dirty="0">
              <a:solidFill>
                <a:srgbClr val="000000"/>
              </a:solidFill>
              <a:latin typeface="Times New Roman" panose="02020603050405020304" pitchFamily="18" charset="0"/>
              <a:cs typeface="Calibri" panose="020F0502020204030204" pitchFamily="34" charset="0"/>
            </a:endParaRPr>
          </a:p>
        </p:txBody>
      </p:sp>
      <p:sp>
        <p:nvSpPr>
          <p:cNvPr id="4" name="ZoneTexte 3">
            <a:extLst>
              <a:ext uri="{FF2B5EF4-FFF2-40B4-BE49-F238E27FC236}">
                <a16:creationId xmlns:a16="http://schemas.microsoft.com/office/drawing/2014/main" id="{C1691195-E493-454F-A8AE-B123C3C16BE1}"/>
              </a:ext>
            </a:extLst>
          </p:cNvPr>
          <p:cNvSpPr txBox="1"/>
          <p:nvPr/>
        </p:nvSpPr>
        <p:spPr>
          <a:xfrm>
            <a:off x="1156642" y="2775348"/>
            <a:ext cx="6830717" cy="507831"/>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lgn="ctr">
              <a:defRPr/>
            </a:pPr>
            <a:r>
              <a:rPr lang="fr-FR" sz="1350" b="1" dirty="0">
                <a:solidFill>
                  <a:srgbClr val="000000"/>
                </a:solidFill>
                <a:latin typeface="Times New Roman" panose="02020603050405020304" pitchFamily="18" charset="0"/>
                <a:ea typeface="Calibri" panose="020F0502020204030204" pitchFamily="34" charset="0"/>
              </a:rPr>
              <a:t>Thème </a:t>
            </a:r>
            <a:r>
              <a:rPr lang="fr-FR" sz="1350" dirty="0">
                <a:solidFill>
                  <a:srgbClr val="000000"/>
                </a:solidFill>
                <a:latin typeface="Times New Roman" panose="02020603050405020304" pitchFamily="18" charset="0"/>
                <a:ea typeface="Calibri" panose="020F0502020204030204" pitchFamily="34" charset="0"/>
              </a:rPr>
              <a:t>:</a:t>
            </a:r>
            <a:endParaRPr lang="fr-FR" sz="1350" b="1" i="1" dirty="0">
              <a:solidFill>
                <a:srgbClr val="000000"/>
              </a:solidFill>
              <a:latin typeface="Times New Roman" panose="02020603050405020304" pitchFamily="18" charset="0"/>
              <a:ea typeface="Calibri" panose="020F0502020204030204" pitchFamily="34" charset="0"/>
            </a:endParaRPr>
          </a:p>
          <a:p>
            <a:pPr algn="ctr">
              <a:defRPr/>
            </a:pPr>
            <a:r>
              <a:rPr lang="fr-FR" sz="1350" b="1" i="1" dirty="0">
                <a:solidFill>
                  <a:srgbClr val="000000"/>
                </a:solidFill>
                <a:latin typeface="Times New Roman" panose="02020603050405020304" pitchFamily="18" charset="0"/>
                <a:ea typeface="Calibri" panose="020F0502020204030204" pitchFamily="34" charset="0"/>
              </a:rPr>
              <a:t>Étude et mise en œuvre d’une solution centrale de supervision des plateformes Informatiques</a:t>
            </a:r>
            <a:endParaRPr lang="en-US" sz="1350" dirty="0"/>
          </a:p>
        </p:txBody>
      </p:sp>
      <p:sp>
        <p:nvSpPr>
          <p:cNvPr id="5" name="ZoneTexte 10">
            <a:extLst>
              <a:ext uri="{FF2B5EF4-FFF2-40B4-BE49-F238E27FC236}">
                <a16:creationId xmlns:a16="http://schemas.microsoft.com/office/drawing/2014/main" id="{0C3C666D-C467-49E3-BD5D-1D4D4F73ECA7}"/>
              </a:ext>
            </a:extLst>
          </p:cNvPr>
          <p:cNvSpPr txBox="1">
            <a:spLocks noChangeArrowheads="1"/>
          </p:cNvSpPr>
          <p:nvPr/>
        </p:nvSpPr>
        <p:spPr bwMode="auto">
          <a:xfrm>
            <a:off x="1168004" y="3869532"/>
            <a:ext cx="2446734" cy="10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50000"/>
              </a:lnSpc>
              <a:spcBef>
                <a:spcPct val="0"/>
              </a:spcBef>
              <a:spcAft>
                <a:spcPts val="600"/>
              </a:spcAft>
              <a:buNone/>
            </a:pPr>
            <a:r>
              <a:rPr lang="fr-FR" altLang="en-US" sz="1050" b="1">
                <a:latin typeface="Times New Roman" panose="02020603050405020304" pitchFamily="18" charset="0"/>
                <a:cs typeface="Times New Roman" panose="02020603050405020304" pitchFamily="18" charset="0"/>
              </a:rPr>
              <a:t>Dirigé par :</a:t>
            </a:r>
          </a:p>
          <a:p>
            <a:pPr algn="just">
              <a:lnSpc>
                <a:spcPct val="150000"/>
              </a:lnSpc>
              <a:spcBef>
                <a:spcPct val="0"/>
              </a:spcBef>
              <a:spcAft>
                <a:spcPts val="600"/>
              </a:spcAft>
              <a:buNone/>
            </a:pPr>
            <a:r>
              <a:rPr lang="fr-FR" altLang="en-US" sz="1050" b="1" noProof="1">
                <a:solidFill>
                  <a:srgbClr val="000000"/>
                </a:solidFill>
                <a:latin typeface="Times New Roman" panose="02020603050405020304" pitchFamily="18" charset="0"/>
                <a:ea typeface="Calibri" panose="020F0502020204030204" pitchFamily="34" charset="0"/>
                <a:cs typeface="Arial" panose="020B0604020202020204" pitchFamily="34" charset="0"/>
              </a:rPr>
              <a:t>Mr.Imerzoukene Zoubir</a:t>
            </a:r>
            <a:endParaRPr lang="en-US" altLang="en-US" sz="1050" b="1">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pPr algn="just">
              <a:lnSpc>
                <a:spcPct val="150000"/>
              </a:lnSpc>
              <a:spcBef>
                <a:spcPct val="0"/>
              </a:spcBef>
              <a:spcAft>
                <a:spcPts val="600"/>
              </a:spcAft>
              <a:buNone/>
            </a:pPr>
            <a:endParaRPr lang="en-US" altLang="en-US" sz="1350">
              <a:latin typeface="Times New Roman" panose="02020603050405020304" pitchFamily="18" charset="0"/>
              <a:cs typeface="Times New Roman" panose="02020603050405020304" pitchFamily="18" charset="0"/>
            </a:endParaRPr>
          </a:p>
        </p:txBody>
      </p:sp>
      <p:sp>
        <p:nvSpPr>
          <p:cNvPr id="6" name="ZoneTexte 11">
            <a:extLst>
              <a:ext uri="{FF2B5EF4-FFF2-40B4-BE49-F238E27FC236}">
                <a16:creationId xmlns:a16="http://schemas.microsoft.com/office/drawing/2014/main" id="{253ADC4F-9851-43A0-AD5B-D4E89C0D858A}"/>
              </a:ext>
            </a:extLst>
          </p:cNvPr>
          <p:cNvSpPr txBox="1">
            <a:spLocks noChangeArrowheads="1"/>
          </p:cNvSpPr>
          <p:nvPr/>
        </p:nvSpPr>
        <p:spPr bwMode="auto">
          <a:xfrm>
            <a:off x="6213872" y="3869532"/>
            <a:ext cx="2446734" cy="1032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50000"/>
              </a:lnSpc>
              <a:spcBef>
                <a:spcPct val="0"/>
              </a:spcBef>
              <a:buFontTx/>
              <a:buNone/>
            </a:pPr>
            <a:r>
              <a:rPr lang="fr-FR" altLang="en-US" sz="1050" b="1" dirty="0">
                <a:latin typeface="Times New Roman" panose="02020603050405020304" pitchFamily="18" charset="0"/>
                <a:cs typeface="Times New Roman" panose="02020603050405020304" pitchFamily="18" charset="0"/>
              </a:rPr>
              <a:t>Présenter par :</a:t>
            </a:r>
          </a:p>
          <a:p>
            <a:pPr eaLnBrk="1" hangingPunct="1">
              <a:lnSpc>
                <a:spcPct val="150000"/>
              </a:lnSpc>
              <a:spcBef>
                <a:spcPct val="0"/>
              </a:spcBef>
              <a:buFontTx/>
              <a:buNone/>
            </a:pPr>
            <a:r>
              <a:rPr lang="en-US" altLang="en-US" sz="1050" b="1" dirty="0">
                <a:latin typeface="Times New Roman" panose="02020603050405020304" pitchFamily="18" charset="0"/>
                <a:cs typeface="Times New Roman" panose="02020603050405020304" pitchFamily="18" charset="0"/>
              </a:rPr>
              <a:t>BELKESSA Samy</a:t>
            </a:r>
          </a:p>
          <a:p>
            <a:pPr eaLnBrk="1" hangingPunct="1">
              <a:lnSpc>
                <a:spcPct val="150000"/>
              </a:lnSpc>
              <a:spcBef>
                <a:spcPct val="0"/>
              </a:spcBef>
              <a:buFontTx/>
              <a:buNone/>
            </a:pPr>
            <a:r>
              <a:rPr lang="en-US" altLang="en-US" sz="1050" b="1" noProof="1">
                <a:latin typeface="Times New Roman" panose="02020603050405020304" pitchFamily="18" charset="0"/>
                <a:cs typeface="Times New Roman" panose="02020603050405020304" pitchFamily="18" charset="0"/>
              </a:rPr>
              <a:t>CHIKHI Mohamed Amine</a:t>
            </a:r>
          </a:p>
          <a:p>
            <a:pPr eaLnBrk="1" hangingPunct="1">
              <a:lnSpc>
                <a:spcPct val="150000"/>
              </a:lnSpc>
              <a:spcBef>
                <a:spcPct val="0"/>
              </a:spcBef>
              <a:buFontTx/>
              <a:buNone/>
            </a:pPr>
            <a:endParaRPr lang="en-US" altLang="en-US" sz="1050" b="1" dirty="0">
              <a:latin typeface="Times New Roman" panose="02020603050405020304" pitchFamily="18" charset="0"/>
              <a:cs typeface="Times New Roman" panose="02020603050405020304" pitchFamily="18" charset="0"/>
            </a:endParaRPr>
          </a:p>
        </p:txBody>
      </p:sp>
      <p:sp>
        <p:nvSpPr>
          <p:cNvPr id="7" name="ZoneTexte 16">
            <a:extLst>
              <a:ext uri="{FF2B5EF4-FFF2-40B4-BE49-F238E27FC236}">
                <a16:creationId xmlns:a16="http://schemas.microsoft.com/office/drawing/2014/main" id="{7CBE6C5A-2337-4A4F-B579-041498D97DA3}"/>
              </a:ext>
            </a:extLst>
          </p:cNvPr>
          <p:cNvSpPr txBox="1">
            <a:spLocks noChangeArrowheads="1"/>
          </p:cNvSpPr>
          <p:nvPr/>
        </p:nvSpPr>
        <p:spPr bwMode="auto">
          <a:xfrm>
            <a:off x="7759303" y="4851798"/>
            <a:ext cx="138469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fr-FR" altLang="en-US" sz="1200" b="1" dirty="0">
                <a:latin typeface="Times New Roman" panose="02020603050405020304" pitchFamily="18" charset="0"/>
                <a:cs typeface="Times New Roman" panose="02020603050405020304" pitchFamily="18" charset="0"/>
              </a:rPr>
              <a:t>Promotion 2023</a:t>
            </a:r>
            <a:endParaRPr lang="en-US" altLang="en-US" sz="1200" b="1" dirty="0">
              <a:latin typeface="Times New Roman" panose="02020603050405020304" pitchFamily="18" charset="0"/>
              <a:cs typeface="Times New Roman" panose="02020603050405020304" pitchFamily="18" charset="0"/>
            </a:endParaRPr>
          </a:p>
        </p:txBody>
      </p:sp>
      <p:sp>
        <p:nvSpPr>
          <p:cNvPr id="8" name="ZoneTexte 10">
            <a:extLst>
              <a:ext uri="{FF2B5EF4-FFF2-40B4-BE49-F238E27FC236}">
                <a16:creationId xmlns:a16="http://schemas.microsoft.com/office/drawing/2014/main" id="{2A9518D2-FC58-4BB6-BB64-D53DC74A37FE}"/>
              </a:ext>
            </a:extLst>
          </p:cNvPr>
          <p:cNvSpPr txBox="1">
            <a:spLocks noChangeArrowheads="1"/>
          </p:cNvSpPr>
          <p:nvPr/>
        </p:nvSpPr>
        <p:spPr bwMode="auto">
          <a:xfrm>
            <a:off x="3726657" y="3869532"/>
            <a:ext cx="2375297" cy="624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50000"/>
              </a:lnSpc>
              <a:spcBef>
                <a:spcPct val="0"/>
              </a:spcBef>
              <a:spcAft>
                <a:spcPts val="600"/>
              </a:spcAft>
              <a:buNone/>
            </a:pPr>
            <a:r>
              <a:rPr lang="fr-FR" altLang="en-US" sz="1050" b="1" dirty="0">
                <a:latin typeface="Times New Roman" panose="02020603050405020304" pitchFamily="18" charset="0"/>
                <a:cs typeface="Times New Roman" panose="02020603050405020304" pitchFamily="18" charset="0"/>
              </a:rPr>
              <a:t>Examiner par :</a:t>
            </a:r>
          </a:p>
          <a:p>
            <a:pPr algn="just">
              <a:lnSpc>
                <a:spcPct val="150000"/>
              </a:lnSpc>
              <a:spcBef>
                <a:spcPct val="0"/>
              </a:spcBef>
              <a:spcAft>
                <a:spcPts val="600"/>
              </a:spcAft>
              <a:buNone/>
            </a:pPr>
            <a:r>
              <a:rPr lang="fr-FR" altLang="en-US" sz="1050" b="1" noProof="1">
                <a:latin typeface="Times New Roman" panose="02020603050405020304" pitchFamily="18" charset="0"/>
                <a:cs typeface="Times New Roman" panose="02020603050405020304" pitchFamily="18" charset="0"/>
              </a:rPr>
              <a:t>Mr.</a:t>
            </a:r>
            <a:r>
              <a:rPr lang="fr-FR" altLang="en-US" sz="1050" b="1" noProof="1">
                <a:solidFill>
                  <a:srgbClr val="000000"/>
                </a:solidFill>
                <a:latin typeface="Times New Roman" panose="02020603050405020304" pitchFamily="18" charset="0"/>
                <a:cs typeface="Arial" panose="020B0604020202020204" pitchFamily="34" charset="0"/>
              </a:rPr>
              <a:t>Lyes Djaafri</a:t>
            </a:r>
          </a:p>
        </p:txBody>
      </p:sp>
      <p:pic>
        <p:nvPicPr>
          <p:cNvPr id="9" name="Picture 11">
            <a:extLst>
              <a:ext uri="{FF2B5EF4-FFF2-40B4-BE49-F238E27FC236}">
                <a16:creationId xmlns:a16="http://schemas.microsoft.com/office/drawing/2014/main" id="{DE86658F-A4E7-4A92-A029-21ED19C614A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4794" y="770335"/>
            <a:ext cx="1014413"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722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1000"/>
                                        <p:tgtEl>
                                          <p:spTgt spid="6"/>
                                        </p:tgtEl>
                                      </p:cBhvr>
                                    </p:animEffect>
                                    <p:anim calcmode="lin" valueType="num">
                                      <p:cBhvr>
                                        <p:cTn id="38" dur="1000" fill="hold"/>
                                        <p:tgtEl>
                                          <p:spTgt spid="6"/>
                                        </p:tgtEl>
                                        <p:attrNameLst>
                                          <p:attrName>ppt_x</p:attrName>
                                        </p:attrNameLst>
                                      </p:cBhvr>
                                      <p:tavLst>
                                        <p:tav tm="0">
                                          <p:val>
                                            <p:strVal val="#ppt_x"/>
                                          </p:val>
                                        </p:tav>
                                        <p:tav tm="100000">
                                          <p:val>
                                            <p:strVal val="#ppt_x"/>
                                          </p:val>
                                        </p:tav>
                                      </p:tavLst>
                                    </p:anim>
                                    <p:anim calcmode="lin" valueType="num">
                                      <p:cBhvr>
                                        <p:cTn id="39" dur="1000" fill="hold"/>
                                        <p:tgtEl>
                                          <p:spTgt spid="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p:bldP spid="6"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490938F7-89E4-410E-A3B7-918E0E58C7F7}"/>
              </a:ext>
            </a:extLst>
          </p:cNvPr>
          <p:cNvSpPr txBox="1">
            <a:spLocks/>
          </p:cNvSpPr>
          <p:nvPr/>
        </p:nvSpPr>
        <p:spPr>
          <a:xfrm>
            <a:off x="3491880" y="2290762"/>
            <a:ext cx="4752528" cy="561975"/>
          </a:xfrm>
          <a:prstGeom prst="rect">
            <a:avLst/>
          </a:prstGeom>
          <a:ln>
            <a:solidFill>
              <a:schemeClr val="accent1"/>
            </a:solidFill>
            <a:miter lim="800000"/>
            <a:headEnd/>
            <a:tailEnd/>
          </a:ln>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fr-FR" altLang="en-US" sz="2800" dirty="0">
                <a:latin typeface="Times New Roman" panose="02020603050405020304" pitchFamily="18" charset="0"/>
                <a:cs typeface="Times New Roman" panose="02020603050405020304" pitchFamily="18" charset="0"/>
              </a:rPr>
              <a:t>Solution proposé</a:t>
            </a:r>
          </a:p>
          <a:p>
            <a:r>
              <a:rPr lang="fr-FR" altLang="en-US" sz="2700" dirty="0">
                <a:latin typeface="Times New Roman" panose="02020603050405020304" pitchFamily="18" charset="0"/>
                <a:cs typeface="Times New Roman" panose="02020603050405020304" pitchFamily="18" charset="0"/>
              </a:rPr>
              <a:t> </a:t>
            </a:r>
            <a:endParaRPr lang="en-US" altLang="en-US" sz="2700" dirty="0">
              <a:latin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18E327C0-A008-41A1-BE59-87CDA1AEAB1B}"/>
              </a:ext>
            </a:extLst>
          </p:cNvPr>
          <p:cNvSpPr txBox="1"/>
          <p:nvPr/>
        </p:nvSpPr>
        <p:spPr>
          <a:xfrm>
            <a:off x="2051720" y="2248583"/>
            <a:ext cx="432048" cy="646331"/>
          </a:xfrm>
          <a:prstGeom prst="rect">
            <a:avLst/>
          </a:prstGeom>
          <a:noFill/>
        </p:spPr>
        <p:txBody>
          <a:bodyPr wrap="square" rtlCol="0">
            <a:spAutoFit/>
          </a:bodyPr>
          <a:lstStyle/>
          <a:p>
            <a:r>
              <a:rPr lang="fr-FR" sz="3600" dirty="0">
                <a:solidFill>
                  <a:srgbClr val="0DD2D9"/>
                </a:solidFill>
                <a:latin typeface="Times New Roman" panose="02020603050405020304" pitchFamily="18" charset="0"/>
                <a:cs typeface="Times New Roman" panose="02020603050405020304" pitchFamily="18" charset="0"/>
              </a:rPr>
              <a:t>3</a:t>
            </a:r>
          </a:p>
        </p:txBody>
      </p:sp>
      <p:sp>
        <p:nvSpPr>
          <p:cNvPr id="8" name="Espace réservé du numéro de diapositive 2">
            <a:extLst>
              <a:ext uri="{FF2B5EF4-FFF2-40B4-BE49-F238E27FC236}">
                <a16:creationId xmlns:a16="http://schemas.microsoft.com/office/drawing/2014/main" id="{358196D3-8B1E-42C4-A4D5-5CD2F72DE8AA}"/>
              </a:ext>
            </a:extLst>
          </p:cNvPr>
          <p:cNvSpPr txBox="1">
            <a:spLocks/>
          </p:cNvSpPr>
          <p:nvPr/>
        </p:nvSpPr>
        <p:spPr>
          <a:xfrm>
            <a:off x="6457950" y="4767263"/>
            <a:ext cx="2057400" cy="273844"/>
          </a:xfrm>
          <a:prstGeom prst="rect">
            <a:avLst/>
          </a:prstGeom>
        </p:spPr>
        <p:txBody>
          <a:bodyPr vert="horz" lIns="91440" tIns="45720" rIns="91440" bIns="45720" rtlCol="0" anchor="ctr"/>
          <a:lstStyle>
            <a:defPPr>
              <a:defRPr lang="ko-KR"/>
            </a:defPPr>
            <a:lvl1pPr marL="0" algn="r" defTabSz="914400" rtl="0" eaLnBrk="1" fontAlgn="auto" latinLnBrk="1" hangingPunct="1">
              <a:spcBef>
                <a:spcPts val="0"/>
              </a:spcBef>
              <a:spcAft>
                <a:spcPts val="0"/>
              </a:spcAft>
              <a:defRPr sz="135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defTabSz="685800" latinLnBrk="0">
              <a:defRPr/>
            </a:pPr>
            <a:fld id="{DE219225-BE0E-4C13-BC3C-8DAA1D66B432}" type="slidenum">
              <a:rPr lang="en-US" smtClean="0">
                <a:solidFill>
                  <a:prstClr val="black"/>
                </a:solidFill>
                <a:latin typeface="Calibri" panose="020F0502020204030204"/>
              </a:rPr>
              <a:pPr defTabSz="685800" latinLnBrk="0">
                <a:defRPr/>
              </a:pPr>
              <a:t>10</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146544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
            <a:extLst>
              <a:ext uri="{FF2B5EF4-FFF2-40B4-BE49-F238E27FC236}">
                <a16:creationId xmlns:a16="http://schemas.microsoft.com/office/drawing/2014/main" id="{FF055298-5DBA-401C-9F66-C4EC10B96EFC}"/>
              </a:ext>
            </a:extLst>
          </p:cNvPr>
          <p:cNvSpPr txBox="1">
            <a:spLocks/>
          </p:cNvSpPr>
          <p:nvPr/>
        </p:nvSpPr>
        <p:spPr>
          <a:xfrm>
            <a:off x="6457950" y="4767263"/>
            <a:ext cx="2057400" cy="273844"/>
          </a:xfrm>
          <a:prstGeom prst="rect">
            <a:avLst/>
          </a:prstGeom>
        </p:spPr>
        <p:txBody>
          <a:bodyPr vert="horz" lIns="91440" tIns="45720" rIns="91440" bIns="45720" rtlCol="0" anchor="ctr"/>
          <a:lstStyle>
            <a:defPPr>
              <a:defRPr lang="ko-KR"/>
            </a:defPPr>
            <a:lvl1pPr marL="0" algn="r" defTabSz="914400" rtl="0" eaLnBrk="1" fontAlgn="auto" latinLnBrk="1" hangingPunct="1">
              <a:spcBef>
                <a:spcPts val="0"/>
              </a:spcBef>
              <a:spcAft>
                <a:spcPts val="0"/>
              </a:spcAft>
              <a:defRPr sz="135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defTabSz="685800" latinLnBrk="0">
              <a:defRPr/>
            </a:pPr>
            <a:fld id="{D36B866F-1141-4921-99E9-47210D45295E}" type="slidenum">
              <a:rPr lang="en-US" smtClean="0">
                <a:solidFill>
                  <a:prstClr val="black"/>
                </a:solidFill>
                <a:latin typeface="Calibri" panose="020F0502020204030204"/>
              </a:rPr>
              <a:pPr defTabSz="685800" latinLnBrk="0">
                <a:defRPr/>
              </a:pPr>
              <a:t>11</a:t>
            </a:fld>
            <a:endParaRPr lang="en-US">
              <a:solidFill>
                <a:prstClr val="black"/>
              </a:solidFill>
              <a:latin typeface="Calibri" panose="020F0502020204030204"/>
            </a:endParaRPr>
          </a:p>
        </p:txBody>
      </p:sp>
      <p:sp>
        <p:nvSpPr>
          <p:cNvPr id="19" name="Titre 1">
            <a:extLst>
              <a:ext uri="{FF2B5EF4-FFF2-40B4-BE49-F238E27FC236}">
                <a16:creationId xmlns:a16="http://schemas.microsoft.com/office/drawing/2014/main" id="{1AFFF86E-D057-4EA7-827E-585BFA7EBE6A}"/>
              </a:ext>
            </a:extLst>
          </p:cNvPr>
          <p:cNvSpPr txBox="1">
            <a:spLocks/>
          </p:cNvSpPr>
          <p:nvPr/>
        </p:nvSpPr>
        <p:spPr bwMode="auto">
          <a:xfrm>
            <a:off x="812006" y="204788"/>
            <a:ext cx="7519988" cy="5619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685800" eaLnBrk="0" fontAlgn="base" latinLnBrk="0" hangingPunct="0">
              <a:lnSpc>
                <a:spcPct val="90000"/>
              </a:lnSpc>
              <a:spcBef>
                <a:spcPct val="0"/>
              </a:spcBef>
              <a:spcAft>
                <a:spcPct val="0"/>
              </a:spcAft>
              <a:buClrTx/>
              <a:buSzTx/>
              <a:buFont typeface="Arial" panose="020B0604020202020204" pitchFamily="34" charset="0"/>
              <a:buNone/>
              <a:tabLst/>
              <a:defRPr/>
            </a:pPr>
            <a:r>
              <a:rPr kumimoji="0" lang="fr-FR" altLang="en-US" sz="27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Solution proposé</a:t>
            </a:r>
            <a:endParaRPr kumimoji="0" lang="en-US" altLang="en-US" sz="27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0" name="ZoneTexte 1">
            <a:extLst>
              <a:ext uri="{FF2B5EF4-FFF2-40B4-BE49-F238E27FC236}">
                <a16:creationId xmlns:a16="http://schemas.microsoft.com/office/drawing/2014/main" id="{30E557BC-DAE8-4138-9EA6-23F0AB13D91C}"/>
              </a:ext>
            </a:extLst>
          </p:cNvPr>
          <p:cNvSpPr txBox="1">
            <a:spLocks noChangeArrowheads="1"/>
          </p:cNvSpPr>
          <p:nvPr/>
        </p:nvSpPr>
        <p:spPr bwMode="auto">
          <a:xfrm>
            <a:off x="1091839" y="2097867"/>
            <a:ext cx="1812760" cy="300082"/>
          </a:xfrm>
          <a:prstGeom prst="rect">
            <a:avLst/>
          </a:prstGeom>
          <a:noFill/>
          <a:ln w="9525">
            <a:solidFill>
              <a:srgbClr val="0DD2D9"/>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6858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sz="1350" b="0" i="0" u="none" strike="noStrike" kern="0" cap="none" spc="0" normalizeH="0" baseline="0" noProof="0" dirty="0">
                <a:ln>
                  <a:noFill/>
                </a:ln>
                <a:solidFill>
                  <a:prstClr val="black"/>
                </a:solidFill>
                <a:effectLst/>
                <a:uLnTx/>
                <a:uFillTx/>
                <a:latin typeface="Calibri" panose="020F0502020204030204" pitchFamily="34" charset="0"/>
              </a:rPr>
              <a:t>Nagios Core</a:t>
            </a:r>
            <a:endParaRPr kumimoji="0" lang="en-US" altLang="en-US" sz="135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2" name="ZoneTexte 1">
            <a:extLst>
              <a:ext uri="{FF2B5EF4-FFF2-40B4-BE49-F238E27FC236}">
                <a16:creationId xmlns:a16="http://schemas.microsoft.com/office/drawing/2014/main" id="{6B3F15CD-37A3-4C45-A914-80D61956F3F2}"/>
              </a:ext>
            </a:extLst>
          </p:cNvPr>
          <p:cNvSpPr txBox="1">
            <a:spLocks noChangeArrowheads="1"/>
          </p:cNvSpPr>
          <p:nvPr/>
        </p:nvSpPr>
        <p:spPr bwMode="auto">
          <a:xfrm>
            <a:off x="1091839" y="4073951"/>
            <a:ext cx="1960677" cy="300082"/>
          </a:xfrm>
          <a:prstGeom prst="rect">
            <a:avLst/>
          </a:prstGeom>
          <a:noFill/>
          <a:ln w="9525">
            <a:solidFill>
              <a:srgbClr val="0DD2D9"/>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6858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sz="1350" b="0" i="0" u="none" strike="noStrike" kern="0" cap="none" spc="0" normalizeH="0" baseline="0" noProof="0" dirty="0">
                <a:ln>
                  <a:noFill/>
                </a:ln>
                <a:solidFill>
                  <a:prstClr val="black"/>
                </a:solidFill>
                <a:effectLst/>
                <a:uLnTx/>
                <a:uFillTx/>
                <a:latin typeface="Calibri" panose="020F0502020204030204" pitchFamily="34" charset="0"/>
              </a:rPr>
              <a:t>Nagios XI</a:t>
            </a:r>
            <a:endParaRPr kumimoji="0" lang="en-US" altLang="en-US" sz="135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4" name="ZoneTexte 1">
            <a:extLst>
              <a:ext uri="{FF2B5EF4-FFF2-40B4-BE49-F238E27FC236}">
                <a16:creationId xmlns:a16="http://schemas.microsoft.com/office/drawing/2014/main" id="{E6CEE3BD-9D86-46B3-995D-22C730888E63}"/>
              </a:ext>
            </a:extLst>
          </p:cNvPr>
          <p:cNvSpPr txBox="1">
            <a:spLocks noChangeArrowheads="1"/>
          </p:cNvSpPr>
          <p:nvPr/>
        </p:nvSpPr>
        <p:spPr bwMode="auto">
          <a:xfrm>
            <a:off x="5583123" y="2097867"/>
            <a:ext cx="1960677" cy="300082"/>
          </a:xfrm>
          <a:prstGeom prst="rect">
            <a:avLst/>
          </a:prstGeom>
          <a:noFill/>
          <a:ln w="9525">
            <a:solidFill>
              <a:srgbClr val="0DD2D9"/>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6858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sz="1350" b="0" i="0" u="none" strike="noStrike" kern="0" cap="none" spc="0" normalizeH="0" baseline="0" noProof="0" dirty="0">
                <a:ln>
                  <a:noFill/>
                </a:ln>
                <a:solidFill>
                  <a:prstClr val="black"/>
                </a:solidFill>
                <a:effectLst/>
                <a:uLnTx/>
                <a:uFillTx/>
                <a:latin typeface="Calibri" panose="020F0502020204030204" pitchFamily="34" charset="0"/>
              </a:rPr>
              <a:t>ZABBIX</a:t>
            </a:r>
            <a:endParaRPr kumimoji="0" lang="en-US" altLang="en-US" sz="135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pic>
        <p:nvPicPr>
          <p:cNvPr id="26" name="Picture 2" descr="Setting up Client and Daemon NRPE | Nagios - Brazilian Community Site">
            <a:extLst>
              <a:ext uri="{FF2B5EF4-FFF2-40B4-BE49-F238E27FC236}">
                <a16:creationId xmlns:a16="http://schemas.microsoft.com/office/drawing/2014/main" id="{CCB3403E-72B7-496B-9E34-D1376808F09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7438" b="88430" l="7914" r="93046">
                        <a14:foregroundMark x1="8393" y1="28926" x2="8393" y2="28926"/>
                        <a14:foregroundMark x1="14388" y1="61983" x2="14388" y2="61983"/>
                        <a14:foregroundMark x1="26139" y1="40496" x2="26139" y2="40496"/>
                        <a14:foregroundMark x1="41727" y1="34711" x2="41727" y2="34711"/>
                        <a14:foregroundMark x1="41487" y1="17355" x2="41487" y2="17355"/>
                        <a14:foregroundMark x1="47242" y1="38843" x2="47242" y2="38843"/>
                        <a14:foregroundMark x1="61391" y1="42149" x2="61391" y2="42149"/>
                        <a14:foregroundMark x1="66187" y1="24793" x2="66187" y2="24793"/>
                        <a14:foregroundMark x1="89928" y1="42149" x2="89928" y2="42149"/>
                        <a14:foregroundMark x1="71942" y1="63636" x2="71942" y2="63636"/>
                        <a14:foregroundMark x1="59712" y1="81818" x2="59712" y2="81818"/>
                        <a14:foregroundMark x1="55396" y1="80165" x2="55396" y2="80165"/>
                        <a14:foregroundMark x1="41487" y1="85950" x2="41487" y2="85950"/>
                        <a14:foregroundMark x1="71942" y1="71901" x2="71942" y2="71901"/>
                        <a14:foregroundMark x1="73141" y1="67769" x2="73141" y2="67769"/>
                        <a14:foregroundMark x1="73621" y1="66116" x2="73621" y2="66116"/>
                        <a14:foregroundMark x1="93046" y1="27273" x2="93046" y2="27273"/>
                        <a14:foregroundMark x1="89928" y1="7438" x2="89928" y2="7438"/>
                        <a14:foregroundMark x1="31175" y1="34711" x2="31175" y2="34711"/>
                        <a14:foregroundMark x1="69305" y1="80165" x2="69305" y2="80165"/>
                        <a14:foregroundMark x1="68106" y1="85124" x2="68106" y2="85124"/>
                        <a14:foregroundMark x1="64988" y1="85950" x2="64988" y2="85950"/>
                        <a14:foregroundMark x1="73141" y1="69421" x2="73141" y2="69421"/>
                      </a14:backgroundRemoval>
                    </a14:imgEffect>
                  </a14:imgLayer>
                </a14:imgProps>
              </a:ext>
              <a:ext uri="{28A0092B-C50C-407E-A947-70E740481C1C}">
                <a14:useLocalDpi xmlns:a14="http://schemas.microsoft.com/office/drawing/2010/main" val="0"/>
              </a:ext>
            </a:extLst>
          </a:blip>
          <a:srcRect/>
          <a:stretch>
            <a:fillRect/>
          </a:stretch>
        </p:blipFill>
        <p:spPr bwMode="auto">
          <a:xfrm>
            <a:off x="775869" y="1032342"/>
            <a:ext cx="2592620" cy="71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 descr="Zabbix logo">
            <a:extLst>
              <a:ext uri="{FF2B5EF4-FFF2-40B4-BE49-F238E27FC236}">
                <a16:creationId xmlns:a16="http://schemas.microsoft.com/office/drawing/2014/main" id="{EA248E9F-CC51-4CEF-B88C-4A256451B5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104" y="1107435"/>
            <a:ext cx="2144943" cy="56197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Nagios XI Manuals - Nagios Library">
            <a:extLst>
              <a:ext uri="{FF2B5EF4-FFF2-40B4-BE49-F238E27FC236}">
                <a16:creationId xmlns:a16="http://schemas.microsoft.com/office/drawing/2014/main" id="{C93CDC06-D41D-4A9A-A3B3-1D92459FD1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9707" y="2990158"/>
            <a:ext cx="2144943" cy="935111"/>
          </a:xfrm>
          <a:prstGeom prst="rect">
            <a:avLst/>
          </a:prstGeom>
          <a:noFill/>
          <a:extLst>
            <a:ext uri="{909E8E84-426E-40DD-AFC4-6F175D3DCCD1}">
              <a14:hiddenFill xmlns:a14="http://schemas.microsoft.com/office/drawing/2010/main">
                <a:solidFill>
                  <a:srgbClr val="FFFFFF"/>
                </a:solidFill>
              </a14:hiddenFill>
            </a:ext>
          </a:extLst>
        </p:spPr>
      </p:pic>
      <p:sp>
        <p:nvSpPr>
          <p:cNvPr id="29" name="ZoneTexte 1">
            <a:extLst>
              <a:ext uri="{FF2B5EF4-FFF2-40B4-BE49-F238E27FC236}">
                <a16:creationId xmlns:a16="http://schemas.microsoft.com/office/drawing/2014/main" id="{25AB0ABD-1BBE-4798-BAD8-3F763824ADC0}"/>
              </a:ext>
            </a:extLst>
          </p:cNvPr>
          <p:cNvSpPr txBox="1">
            <a:spLocks noChangeArrowheads="1"/>
          </p:cNvSpPr>
          <p:nvPr/>
        </p:nvSpPr>
        <p:spPr bwMode="auto">
          <a:xfrm>
            <a:off x="5583123" y="4079951"/>
            <a:ext cx="1960677" cy="300082"/>
          </a:xfrm>
          <a:prstGeom prst="rect">
            <a:avLst/>
          </a:prstGeom>
          <a:noFill/>
          <a:ln w="9525">
            <a:solidFill>
              <a:srgbClr val="0DD2D9"/>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6858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sz="1350" b="0" i="0" u="none" strike="noStrike" kern="0" cap="none" spc="0" normalizeH="0" baseline="0" noProof="0" dirty="0">
                <a:ln>
                  <a:noFill/>
                </a:ln>
                <a:solidFill>
                  <a:prstClr val="black"/>
                </a:solidFill>
                <a:effectLst/>
                <a:uLnTx/>
                <a:uFillTx/>
                <a:latin typeface="Calibri" panose="020F0502020204030204" pitchFamily="34" charset="0"/>
              </a:rPr>
              <a:t>Centreon</a:t>
            </a:r>
            <a:endParaRPr kumimoji="0" lang="en-US" altLang="en-US" sz="135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pic>
        <p:nvPicPr>
          <p:cNvPr id="31" name="Picture 8" descr="Monitoring : Un outil de performance | Certilience">
            <a:extLst>
              <a:ext uri="{FF2B5EF4-FFF2-40B4-BE49-F238E27FC236}">
                <a16:creationId xmlns:a16="http://schemas.microsoft.com/office/drawing/2014/main" id="{3D39FB86-8A37-4856-8494-13542DCD999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14230" y="3051394"/>
            <a:ext cx="2287440" cy="95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0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anim calcmode="lin" valueType="num">
                                      <p:cBhvr>
                                        <p:cTn id="15" dur="1000" fill="hold"/>
                                        <p:tgtEl>
                                          <p:spTgt spid="26"/>
                                        </p:tgtEl>
                                        <p:attrNameLst>
                                          <p:attrName>ppt_x</p:attrName>
                                        </p:attrNameLst>
                                      </p:cBhvr>
                                      <p:tavLst>
                                        <p:tav tm="0">
                                          <p:val>
                                            <p:strVal val="#ppt_x"/>
                                          </p:val>
                                        </p:tav>
                                        <p:tav tm="100000">
                                          <p:val>
                                            <p:strVal val="#ppt_x"/>
                                          </p:val>
                                        </p:tav>
                                      </p:tavLst>
                                    </p:anim>
                                    <p:anim calcmode="lin" valueType="num">
                                      <p:cBhvr>
                                        <p:cTn id="16" dur="1000" fill="hold"/>
                                        <p:tgtEl>
                                          <p:spTgt spid="2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1000"/>
                                        <p:tgtEl>
                                          <p:spTgt spid="27"/>
                                        </p:tgtEl>
                                      </p:cBhvr>
                                    </p:animEffect>
                                    <p:anim calcmode="lin" valueType="num">
                                      <p:cBhvr>
                                        <p:cTn id="27" dur="1000" fill="hold"/>
                                        <p:tgtEl>
                                          <p:spTgt spid="27"/>
                                        </p:tgtEl>
                                        <p:attrNameLst>
                                          <p:attrName>ppt_x</p:attrName>
                                        </p:attrNameLst>
                                      </p:cBhvr>
                                      <p:tavLst>
                                        <p:tav tm="0">
                                          <p:val>
                                            <p:strVal val="#ppt_x"/>
                                          </p:val>
                                        </p:tav>
                                        <p:tav tm="100000">
                                          <p:val>
                                            <p:strVal val="#ppt_x"/>
                                          </p:val>
                                        </p:tav>
                                      </p:tavLst>
                                    </p:anim>
                                    <p:anim calcmode="lin" valueType="num">
                                      <p:cBhvr>
                                        <p:cTn id="28" dur="1000" fill="hold"/>
                                        <p:tgtEl>
                                          <p:spTgt spid="27"/>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anim calcmode="lin" valueType="num">
                                      <p:cBhvr>
                                        <p:cTn id="32" dur="1000" fill="hold"/>
                                        <p:tgtEl>
                                          <p:spTgt spid="24"/>
                                        </p:tgtEl>
                                        <p:attrNameLst>
                                          <p:attrName>ppt_x</p:attrName>
                                        </p:attrNameLst>
                                      </p:cBhvr>
                                      <p:tavLst>
                                        <p:tav tm="0">
                                          <p:val>
                                            <p:strVal val="#ppt_x"/>
                                          </p:val>
                                        </p:tav>
                                        <p:tav tm="100000">
                                          <p:val>
                                            <p:strVal val="#ppt_x"/>
                                          </p:val>
                                        </p:tav>
                                      </p:tavLst>
                                    </p:anim>
                                    <p:anim calcmode="lin" valueType="num">
                                      <p:cBhvr>
                                        <p:cTn id="3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1000"/>
                                        <p:tgtEl>
                                          <p:spTgt spid="28"/>
                                        </p:tgtEl>
                                      </p:cBhvr>
                                    </p:animEffect>
                                    <p:anim calcmode="lin" valueType="num">
                                      <p:cBhvr>
                                        <p:cTn id="39" dur="1000" fill="hold"/>
                                        <p:tgtEl>
                                          <p:spTgt spid="28"/>
                                        </p:tgtEl>
                                        <p:attrNameLst>
                                          <p:attrName>ppt_x</p:attrName>
                                        </p:attrNameLst>
                                      </p:cBhvr>
                                      <p:tavLst>
                                        <p:tav tm="0">
                                          <p:val>
                                            <p:strVal val="#ppt_x"/>
                                          </p:val>
                                        </p:tav>
                                        <p:tav tm="100000">
                                          <p:val>
                                            <p:strVal val="#ppt_x"/>
                                          </p:val>
                                        </p:tav>
                                      </p:tavLst>
                                    </p:anim>
                                    <p:anim calcmode="lin" valueType="num">
                                      <p:cBhvr>
                                        <p:cTn id="40" dur="1000" fill="hold"/>
                                        <p:tgtEl>
                                          <p:spTgt spid="2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1000"/>
                                        <p:tgtEl>
                                          <p:spTgt spid="22"/>
                                        </p:tgtEl>
                                      </p:cBhvr>
                                    </p:animEffect>
                                    <p:anim calcmode="lin" valueType="num">
                                      <p:cBhvr>
                                        <p:cTn id="44" dur="1000" fill="hold"/>
                                        <p:tgtEl>
                                          <p:spTgt spid="22"/>
                                        </p:tgtEl>
                                        <p:attrNameLst>
                                          <p:attrName>ppt_x</p:attrName>
                                        </p:attrNameLst>
                                      </p:cBhvr>
                                      <p:tavLst>
                                        <p:tav tm="0">
                                          <p:val>
                                            <p:strVal val="#ppt_x"/>
                                          </p:val>
                                        </p:tav>
                                        <p:tav tm="100000">
                                          <p:val>
                                            <p:strVal val="#ppt_x"/>
                                          </p:val>
                                        </p:tav>
                                      </p:tavLst>
                                    </p:anim>
                                    <p:anim calcmode="lin" valueType="num">
                                      <p:cBhvr>
                                        <p:cTn id="4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1000"/>
                                        <p:tgtEl>
                                          <p:spTgt spid="31"/>
                                        </p:tgtEl>
                                      </p:cBhvr>
                                    </p:animEffect>
                                    <p:anim calcmode="lin" valueType="num">
                                      <p:cBhvr>
                                        <p:cTn id="51" dur="1000" fill="hold"/>
                                        <p:tgtEl>
                                          <p:spTgt spid="31"/>
                                        </p:tgtEl>
                                        <p:attrNameLst>
                                          <p:attrName>ppt_x</p:attrName>
                                        </p:attrNameLst>
                                      </p:cBhvr>
                                      <p:tavLst>
                                        <p:tav tm="0">
                                          <p:val>
                                            <p:strVal val="#ppt_x"/>
                                          </p:val>
                                        </p:tav>
                                        <p:tav tm="100000">
                                          <p:val>
                                            <p:strVal val="#ppt_x"/>
                                          </p:val>
                                        </p:tav>
                                      </p:tavLst>
                                    </p:anim>
                                    <p:anim calcmode="lin" valueType="num">
                                      <p:cBhvr>
                                        <p:cTn id="52" dur="1000" fill="hold"/>
                                        <p:tgtEl>
                                          <p:spTgt spid="31"/>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1000"/>
                                        <p:tgtEl>
                                          <p:spTgt spid="29"/>
                                        </p:tgtEl>
                                      </p:cBhvr>
                                    </p:animEffect>
                                    <p:anim calcmode="lin" valueType="num">
                                      <p:cBhvr>
                                        <p:cTn id="56" dur="1000" fill="hold"/>
                                        <p:tgtEl>
                                          <p:spTgt spid="29"/>
                                        </p:tgtEl>
                                        <p:attrNameLst>
                                          <p:attrName>ppt_x</p:attrName>
                                        </p:attrNameLst>
                                      </p:cBhvr>
                                      <p:tavLst>
                                        <p:tav tm="0">
                                          <p:val>
                                            <p:strVal val="#ppt_x"/>
                                          </p:val>
                                        </p:tav>
                                        <p:tav tm="100000">
                                          <p:val>
                                            <p:strVal val="#ppt_x"/>
                                          </p:val>
                                        </p:tav>
                                      </p:tavLst>
                                    </p:anim>
                                    <p:anim calcmode="lin" valueType="num">
                                      <p:cBhvr>
                                        <p:cTn id="5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2" grpId="0" animBg="1"/>
      <p:bldP spid="24"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490938F7-89E4-410E-A3B7-918E0E58C7F7}"/>
              </a:ext>
            </a:extLst>
          </p:cNvPr>
          <p:cNvSpPr txBox="1">
            <a:spLocks/>
          </p:cNvSpPr>
          <p:nvPr/>
        </p:nvSpPr>
        <p:spPr>
          <a:xfrm>
            <a:off x="3491880" y="2290762"/>
            <a:ext cx="4752528" cy="561975"/>
          </a:xfrm>
          <a:prstGeom prst="rect">
            <a:avLst/>
          </a:prstGeom>
          <a:ln>
            <a:solidFill>
              <a:schemeClr val="accent1"/>
            </a:solidFill>
            <a:miter lim="800000"/>
            <a:headEnd/>
            <a:tailEnd/>
          </a:ln>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fr-FR" altLang="en-US" sz="2800" dirty="0">
                <a:latin typeface="Times New Roman" panose="02020603050405020304" pitchFamily="18" charset="0"/>
                <a:cs typeface="Times New Roman" panose="02020603050405020304" pitchFamily="18" charset="0"/>
              </a:rPr>
              <a:t>Analyse et conception</a:t>
            </a:r>
          </a:p>
          <a:p>
            <a:r>
              <a:rPr lang="fr-FR" altLang="en-US" sz="2700" dirty="0">
                <a:latin typeface="Times New Roman" panose="02020603050405020304" pitchFamily="18" charset="0"/>
                <a:cs typeface="Times New Roman" panose="02020603050405020304" pitchFamily="18" charset="0"/>
              </a:rPr>
              <a:t> </a:t>
            </a:r>
            <a:endParaRPr lang="en-US" altLang="en-US" sz="2700" dirty="0">
              <a:latin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18E327C0-A008-41A1-BE59-87CDA1AEAB1B}"/>
              </a:ext>
            </a:extLst>
          </p:cNvPr>
          <p:cNvSpPr txBox="1"/>
          <p:nvPr/>
        </p:nvSpPr>
        <p:spPr>
          <a:xfrm>
            <a:off x="2051720" y="2248583"/>
            <a:ext cx="432048" cy="646331"/>
          </a:xfrm>
          <a:prstGeom prst="rect">
            <a:avLst/>
          </a:prstGeom>
          <a:noFill/>
        </p:spPr>
        <p:txBody>
          <a:bodyPr wrap="square" rtlCol="0">
            <a:spAutoFit/>
          </a:bodyPr>
          <a:lstStyle/>
          <a:p>
            <a:r>
              <a:rPr lang="fr-FR" sz="3600" dirty="0">
                <a:solidFill>
                  <a:srgbClr val="0DD2D9"/>
                </a:solidFill>
                <a:latin typeface="Times New Roman" panose="02020603050405020304" pitchFamily="18" charset="0"/>
                <a:cs typeface="Times New Roman" panose="02020603050405020304" pitchFamily="18" charset="0"/>
              </a:rPr>
              <a:t>4</a:t>
            </a:r>
          </a:p>
        </p:txBody>
      </p:sp>
      <p:sp>
        <p:nvSpPr>
          <p:cNvPr id="8" name="Espace réservé du numéro de diapositive 2">
            <a:extLst>
              <a:ext uri="{FF2B5EF4-FFF2-40B4-BE49-F238E27FC236}">
                <a16:creationId xmlns:a16="http://schemas.microsoft.com/office/drawing/2014/main" id="{358196D3-8B1E-42C4-A4D5-5CD2F72DE8AA}"/>
              </a:ext>
            </a:extLst>
          </p:cNvPr>
          <p:cNvSpPr txBox="1">
            <a:spLocks/>
          </p:cNvSpPr>
          <p:nvPr/>
        </p:nvSpPr>
        <p:spPr>
          <a:xfrm>
            <a:off x="6457950" y="4767263"/>
            <a:ext cx="2057400" cy="273844"/>
          </a:xfrm>
          <a:prstGeom prst="rect">
            <a:avLst/>
          </a:prstGeom>
        </p:spPr>
        <p:txBody>
          <a:bodyPr vert="horz" lIns="91440" tIns="45720" rIns="91440" bIns="45720" rtlCol="0" anchor="ctr"/>
          <a:lstStyle>
            <a:defPPr>
              <a:defRPr lang="ko-KR"/>
            </a:defPPr>
            <a:lvl1pPr marL="0" algn="r" defTabSz="914400" rtl="0" eaLnBrk="1" fontAlgn="auto" latinLnBrk="1" hangingPunct="1">
              <a:spcBef>
                <a:spcPts val="0"/>
              </a:spcBef>
              <a:spcAft>
                <a:spcPts val="0"/>
              </a:spcAft>
              <a:defRPr sz="135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defTabSz="685800" latinLnBrk="0">
              <a:defRPr/>
            </a:pPr>
            <a:fld id="{DE219225-BE0E-4C13-BC3C-8DAA1D66B432}" type="slidenum">
              <a:rPr lang="en-US" smtClean="0">
                <a:solidFill>
                  <a:prstClr val="black"/>
                </a:solidFill>
                <a:latin typeface="Calibri" panose="020F0502020204030204"/>
              </a:rPr>
              <a:pPr defTabSz="685800" latinLnBrk="0">
                <a:defRPr/>
              </a:pPr>
              <a:t>12</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10120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6">
            <a:extLst>
              <a:ext uri="{FF2B5EF4-FFF2-40B4-BE49-F238E27FC236}">
                <a16:creationId xmlns:a16="http://schemas.microsoft.com/office/drawing/2014/main" id="{43AFEE93-0901-4A3F-8F53-5F8C34CCE051}"/>
              </a:ext>
            </a:extLst>
          </p:cNvPr>
          <p:cNvPicPr>
            <a:picLocks noGrp="1" noChangeAspect="1" noChangeArrowheads="1"/>
          </p:cNvPicPr>
          <p:nvPr>
            <p:ph type="pic" idx="1"/>
          </p:nvPr>
        </p:nvPicPr>
        <p:blipFill>
          <a:blip r:embed="rId3" cstate="print">
            <a:extLst>
              <a:ext uri="{28A0092B-C50C-407E-A947-70E740481C1C}">
                <a14:useLocalDpi xmlns:a14="http://schemas.microsoft.com/office/drawing/2010/main" val="0"/>
              </a:ext>
            </a:extLst>
          </a:blip>
          <a:srcRect l="4822" r="4822"/>
          <a:stretch>
            <a:fillRect/>
          </a:stretch>
        </p:blipFill>
        <p:spPr bwMode="auto">
          <a:xfrm>
            <a:off x="5292080" y="1419621"/>
            <a:ext cx="2808312" cy="209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ZoneTexte 3">
            <a:extLst>
              <a:ext uri="{FF2B5EF4-FFF2-40B4-BE49-F238E27FC236}">
                <a16:creationId xmlns:a16="http://schemas.microsoft.com/office/drawing/2014/main" id="{F3B857C8-FA54-4152-90B8-62F1C31EC289}"/>
              </a:ext>
            </a:extLst>
          </p:cNvPr>
          <p:cNvSpPr txBox="1">
            <a:spLocks noChangeArrowheads="1"/>
          </p:cNvSpPr>
          <p:nvPr/>
        </p:nvSpPr>
        <p:spPr bwMode="auto">
          <a:xfrm>
            <a:off x="249714" y="2466641"/>
            <a:ext cx="3893344" cy="1546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defTabSz="685800" fontAlgn="base" latinLnBrk="0">
              <a:lnSpc>
                <a:spcPct val="100000"/>
              </a:lnSpc>
              <a:spcBef>
                <a:spcPct val="0"/>
              </a:spcBef>
              <a:spcAft>
                <a:spcPct val="0"/>
              </a:spcAft>
              <a:buFont typeface="Arial" panose="020B0604020202020204" pitchFamily="34" charset="0"/>
              <a:buNone/>
            </a:pPr>
            <a:r>
              <a:rPr lang="fr-FR" altLang="fr-DZ" sz="1350" dirty="0">
                <a:solidFill>
                  <a:prstClr val="black"/>
                </a:solidFill>
                <a:latin typeface="Times New Roman" panose="02020603050405020304" pitchFamily="18" charset="0"/>
                <a:cs typeface="Times New Roman" panose="02020603050405020304" pitchFamily="18" charset="0"/>
              </a:rPr>
              <a:t>Nagios </a:t>
            </a:r>
            <a:r>
              <a:rPr lang="fr-FR" altLang="fr-DZ" sz="1350" dirty="0" err="1">
                <a:solidFill>
                  <a:prstClr val="black"/>
                </a:solidFill>
                <a:latin typeface="Times New Roman" panose="02020603050405020304" pitchFamily="18" charset="0"/>
                <a:cs typeface="Times New Roman" panose="02020603050405020304" pitchFamily="18" charset="0"/>
              </a:rPr>
              <a:t>Core</a:t>
            </a:r>
            <a:r>
              <a:rPr lang="fr-FR" altLang="fr-DZ" sz="1350" dirty="0">
                <a:solidFill>
                  <a:prstClr val="black"/>
                </a:solidFill>
                <a:latin typeface="Times New Roman" panose="02020603050405020304" pitchFamily="18" charset="0"/>
                <a:cs typeface="Times New Roman" panose="02020603050405020304" pitchFamily="18" charset="0"/>
              </a:rPr>
              <a:t> est un logiciel de surveillance de système et de réseau Open Source. Il surveille les hôtes et les services spécifié par l’administrateur, et alerte ce dernier en cas détection de problème, ou de correction de panne dans le système. Il peut superviser différents systèmes d’exploitation et divers périphériques réseau.</a:t>
            </a:r>
            <a:endParaRPr lang="fr-DZ" altLang="fr-DZ" sz="1350" dirty="0">
              <a:solidFill>
                <a:prstClr val="black"/>
              </a:solidFill>
              <a:latin typeface="Times New Roman" panose="02020603050405020304" pitchFamily="18" charset="0"/>
              <a:cs typeface="Times New Roman" panose="02020603050405020304" pitchFamily="18" charset="0"/>
            </a:endParaRPr>
          </a:p>
        </p:txBody>
      </p:sp>
      <p:pic>
        <p:nvPicPr>
          <p:cNvPr id="9" name="Picture 2" descr="Setting up Client and Daemon NRPE | Nagios - Brazilian Community Site">
            <a:extLst>
              <a:ext uri="{FF2B5EF4-FFF2-40B4-BE49-F238E27FC236}">
                <a16:creationId xmlns:a16="http://schemas.microsoft.com/office/drawing/2014/main" id="{D4FC26CC-A463-4056-9464-91A6CEABF35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091" b="88430" l="8153" r="93046">
                        <a14:foregroundMark x1="8393" y1="35537" x2="8393" y2="35537"/>
                        <a14:foregroundMark x1="12950" y1="60331" x2="12950" y2="60331"/>
                        <a14:foregroundMark x1="20144" y1="46281" x2="20144" y2="46281"/>
                        <a14:foregroundMark x1="42446" y1="32231" x2="42446" y2="32231"/>
                        <a14:foregroundMark x1="41966" y1="18182" x2="41966" y2="18182"/>
                        <a14:foregroundMark x1="47002" y1="42975" x2="47002" y2="42975"/>
                        <a14:foregroundMark x1="57554" y1="34711" x2="57554" y2="34711"/>
                        <a14:foregroundMark x1="65228" y1="23140" x2="65228" y2="23140"/>
                        <a14:foregroundMark x1="81055" y1="28926" x2="81055" y2="28926"/>
                        <a14:foregroundMark x1="93046" y1="26446" x2="93046" y2="26446"/>
                        <a14:foregroundMark x1="84652" y1="12397" x2="84652" y2="12397"/>
                        <a14:foregroundMark x1="85851" y1="9917" x2="85851" y2="9917"/>
                        <a14:foregroundMark x1="32134" y1="38017" x2="32134" y2="38017"/>
                        <a14:foregroundMark x1="41966" y1="82645" x2="41966" y2="82645"/>
                        <a14:foregroundMark x1="51079" y1="81818" x2="51079" y2="81818"/>
                        <a14:foregroundMark x1="59233" y1="80165" x2="59233" y2="80165"/>
                        <a14:foregroundMark x1="64748" y1="88430" x2="64748" y2="88430"/>
                        <a14:foregroundMark x1="73381" y1="68595" x2="73381" y2="68595"/>
                        <a14:foregroundMark x1="71463" y1="67769" x2="71463" y2="67769"/>
                      </a14:backgroundRemoval>
                    </a14:imgEffect>
                  </a14:imgLayer>
                </a14:imgProps>
              </a:ext>
              <a:ext uri="{28A0092B-C50C-407E-A947-70E740481C1C}">
                <a14:useLocalDpi xmlns:a14="http://schemas.microsoft.com/office/drawing/2010/main" val="0"/>
              </a:ext>
            </a:extLst>
          </a:blip>
          <a:srcRect/>
          <a:stretch>
            <a:fillRect/>
          </a:stretch>
        </p:blipFill>
        <p:spPr bwMode="auto">
          <a:xfrm>
            <a:off x="249714" y="987424"/>
            <a:ext cx="3146822" cy="864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re 1">
            <a:extLst>
              <a:ext uri="{FF2B5EF4-FFF2-40B4-BE49-F238E27FC236}">
                <a16:creationId xmlns:a16="http://schemas.microsoft.com/office/drawing/2014/main" id="{E52A8B2D-EFC5-4BD3-A019-BE2F13DEC025}"/>
              </a:ext>
            </a:extLst>
          </p:cNvPr>
          <p:cNvSpPr txBox="1">
            <a:spLocks/>
          </p:cNvSpPr>
          <p:nvPr/>
        </p:nvSpPr>
        <p:spPr bwMode="auto">
          <a:xfrm>
            <a:off x="812006" y="204788"/>
            <a:ext cx="7519988" cy="5619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685800" eaLnBrk="0" fontAlgn="base" latinLnBrk="0" hangingPunct="0">
              <a:lnSpc>
                <a:spcPct val="90000"/>
              </a:lnSpc>
              <a:spcBef>
                <a:spcPct val="0"/>
              </a:spcBef>
              <a:spcAft>
                <a:spcPct val="0"/>
              </a:spcAft>
              <a:buClrTx/>
              <a:buSzTx/>
              <a:buFont typeface="Arial" panose="020B0604020202020204" pitchFamily="34" charset="0"/>
              <a:buNone/>
              <a:tabLst/>
              <a:defRPr/>
            </a:pPr>
            <a:r>
              <a:rPr kumimoji="0" lang="fr-FR" altLang="en-US" sz="2700" b="0" i="0" u="none" strike="noStrike" kern="0" cap="none" spc="0" normalizeH="0" baseline="0" noProof="0" dirty="0">
                <a:ln>
                  <a:noFill/>
                </a:ln>
                <a:solidFill>
                  <a:srgbClr val="0DD2D9"/>
                </a:solidFill>
                <a:effectLst/>
                <a:uLnTx/>
                <a:uFillTx/>
                <a:latin typeface="Times New Roman" panose="02020603050405020304" pitchFamily="18" charset="0"/>
                <a:cs typeface="Times New Roman" panose="02020603050405020304" pitchFamily="18" charset="0"/>
              </a:rPr>
              <a:t>Présentation de Nagios</a:t>
            </a:r>
            <a:endParaRPr kumimoji="0" lang="en-US" altLang="en-US" sz="2700" b="0" i="0" u="none" strike="noStrike" kern="0" cap="none" spc="0" normalizeH="0" baseline="0" noProof="0" dirty="0">
              <a:ln>
                <a:noFill/>
              </a:ln>
              <a:solidFill>
                <a:srgbClr val="0DD2D9"/>
              </a:solidFill>
              <a:effectLst/>
              <a:uLnTx/>
              <a:uFillTx/>
              <a:latin typeface="Times New Roman" panose="02020603050405020304" pitchFamily="18" charset="0"/>
              <a:cs typeface="Times New Roman" panose="02020603050405020304" pitchFamily="18" charset="0"/>
            </a:endParaRPr>
          </a:p>
        </p:txBody>
      </p:sp>
      <p:sp>
        <p:nvSpPr>
          <p:cNvPr id="11" name="Espace réservé du numéro de diapositive 2">
            <a:extLst>
              <a:ext uri="{FF2B5EF4-FFF2-40B4-BE49-F238E27FC236}">
                <a16:creationId xmlns:a16="http://schemas.microsoft.com/office/drawing/2014/main" id="{554A4367-E66C-4263-975B-3108EA6B3C40}"/>
              </a:ext>
            </a:extLst>
          </p:cNvPr>
          <p:cNvSpPr txBox="1">
            <a:spLocks/>
          </p:cNvSpPr>
          <p:nvPr/>
        </p:nvSpPr>
        <p:spPr>
          <a:xfrm>
            <a:off x="6457950" y="4767263"/>
            <a:ext cx="2057400" cy="273844"/>
          </a:xfrm>
          <a:prstGeom prst="rect">
            <a:avLst/>
          </a:prstGeom>
        </p:spPr>
        <p:txBody>
          <a:bodyPr vert="horz" lIns="91440" tIns="45720" rIns="91440" bIns="45720" rtlCol="0" anchor="ctr"/>
          <a:lstStyle>
            <a:defPPr>
              <a:defRPr lang="ko-KR"/>
            </a:defPPr>
            <a:lvl1pPr marL="0" algn="r" defTabSz="914400" rtl="0" eaLnBrk="1" fontAlgn="auto" latinLnBrk="1" hangingPunct="1">
              <a:spcBef>
                <a:spcPts val="0"/>
              </a:spcBef>
              <a:spcAft>
                <a:spcPts val="0"/>
              </a:spcAft>
              <a:defRPr sz="135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defTabSz="685800" latinLnBrk="0">
              <a:defRPr/>
            </a:pPr>
            <a:fld id="{DE219225-BE0E-4C13-BC3C-8DAA1D66B432}" type="slidenum">
              <a:rPr lang="en-US" smtClean="0">
                <a:solidFill>
                  <a:prstClr val="black"/>
                </a:solidFill>
                <a:latin typeface="Calibri" panose="020F0502020204030204"/>
              </a:rPr>
              <a:pPr defTabSz="685800" latinLnBrk="0">
                <a:defRPr/>
              </a:pPr>
              <a:t>13</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276725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s-titre 4">
            <a:extLst>
              <a:ext uri="{FF2B5EF4-FFF2-40B4-BE49-F238E27FC236}">
                <a16:creationId xmlns:a16="http://schemas.microsoft.com/office/drawing/2014/main" id="{FD0F2A0A-B73A-4760-83A4-4869147404C3}"/>
              </a:ext>
            </a:extLst>
          </p:cNvPr>
          <p:cNvSpPr txBox="1">
            <a:spLocks noChangeArrowheads="1"/>
          </p:cNvSpPr>
          <p:nvPr/>
        </p:nvSpPr>
        <p:spPr bwMode="auto">
          <a:xfrm>
            <a:off x="442912" y="993313"/>
            <a:ext cx="4129088" cy="3011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lnSpc>
                <a:spcPct val="90000"/>
              </a:lnSpc>
              <a:spcBef>
                <a:spcPts val="750"/>
              </a:spcBef>
              <a:spcAft>
                <a:spcPct val="0"/>
              </a:spcAft>
              <a:buFont typeface="Arial" panose="020B0604020202020204" pitchFamily="34" charset="0"/>
              <a:buNone/>
              <a:defRPr sz="1800" kern="1200">
                <a:solidFill>
                  <a:schemeClr val="tx1"/>
                </a:solidFill>
                <a:latin typeface="+mn-lt"/>
                <a:ea typeface="+mn-ea"/>
                <a:cs typeface="+mn-cs"/>
              </a:defRPr>
            </a:lvl1pPr>
            <a:lvl2pPr marL="342900" indent="0" algn="ctr" rtl="0" eaLnBrk="0" fontAlgn="base" hangingPunct="0">
              <a:lnSpc>
                <a:spcPct val="90000"/>
              </a:lnSpc>
              <a:spcBef>
                <a:spcPts val="375"/>
              </a:spcBef>
              <a:spcAft>
                <a:spcPct val="0"/>
              </a:spcAft>
              <a:buFont typeface="Arial" panose="020B0604020202020204" pitchFamily="34" charset="0"/>
              <a:buNone/>
              <a:defRPr sz="1500" kern="1200">
                <a:solidFill>
                  <a:schemeClr val="tx1"/>
                </a:solidFill>
                <a:latin typeface="+mn-lt"/>
                <a:ea typeface="+mn-ea"/>
                <a:cs typeface="+mn-cs"/>
              </a:defRPr>
            </a:lvl2pPr>
            <a:lvl3pPr marL="685800" indent="0" algn="ctr" rtl="0" eaLnBrk="0" fontAlgn="base" hangingPunct="0">
              <a:lnSpc>
                <a:spcPct val="90000"/>
              </a:lnSpc>
              <a:spcBef>
                <a:spcPts val="375"/>
              </a:spcBef>
              <a:spcAft>
                <a:spcPct val="0"/>
              </a:spcAft>
              <a:buFont typeface="Arial" panose="020B0604020202020204" pitchFamily="34" charset="0"/>
              <a:buNone/>
              <a:defRPr sz="1350" kern="1200">
                <a:solidFill>
                  <a:schemeClr val="tx1"/>
                </a:solidFill>
                <a:latin typeface="+mn-lt"/>
                <a:ea typeface="+mn-ea"/>
                <a:cs typeface="+mn-cs"/>
              </a:defRPr>
            </a:lvl3pPr>
            <a:lvl4pPr marL="1028700" indent="0" algn="ctr" rtl="0" eaLnBrk="0" fontAlgn="base" hangingPunct="0">
              <a:lnSpc>
                <a:spcPct val="90000"/>
              </a:lnSpc>
              <a:spcBef>
                <a:spcPts val="375"/>
              </a:spcBef>
              <a:spcAft>
                <a:spcPct val="0"/>
              </a:spcAft>
              <a:buFont typeface="Arial" panose="020B0604020202020204" pitchFamily="34" charset="0"/>
              <a:buNone/>
              <a:defRPr sz="1200" kern="1200">
                <a:solidFill>
                  <a:schemeClr val="tx1"/>
                </a:solidFill>
                <a:latin typeface="+mn-lt"/>
                <a:ea typeface="+mn-ea"/>
                <a:cs typeface="+mn-cs"/>
              </a:defRPr>
            </a:lvl4pPr>
            <a:lvl5pPr marL="1371600" indent="0" algn="ctr" rtl="0" eaLnBrk="0" fontAlgn="base" hangingPunct="0">
              <a:lnSpc>
                <a:spcPct val="90000"/>
              </a:lnSpc>
              <a:spcBef>
                <a:spcPts val="375"/>
              </a:spcBef>
              <a:spcAft>
                <a:spcPct val="0"/>
              </a:spcAft>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257175" marR="0" lvl="0" indent="-257175" algn="l" defTabSz="914400" rtl="0" eaLnBrk="1" fontAlgn="base" latinLnBrk="0" hangingPunct="1">
              <a:lnSpc>
                <a:spcPct val="200000"/>
              </a:lnSpc>
              <a:spcBef>
                <a:spcPts val="750"/>
              </a:spcBef>
              <a:spcAft>
                <a:spcPct val="0"/>
              </a:spcAft>
              <a:buClrTx/>
              <a:buSzTx/>
              <a:buFont typeface="Wingdings" panose="05000000000000000000" pitchFamily="2" charset="2"/>
              <a:buChar char="Ø"/>
              <a:tabLst/>
              <a:defRPr/>
            </a:pPr>
            <a:r>
              <a:rPr kumimoji="0" lang="fr-FR" altLang="fr-DZ" sz="21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Surveillance multiplateforme</a:t>
            </a:r>
            <a:endParaRPr kumimoji="0" lang="fr-FR" altLang="fr-DZ" sz="18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257175" marR="0" lvl="0" indent="-257175" algn="l" defTabSz="914400" rtl="0" eaLnBrk="1" fontAlgn="base" latinLnBrk="0" hangingPunct="1">
              <a:lnSpc>
                <a:spcPct val="200000"/>
              </a:lnSpc>
              <a:spcBef>
                <a:spcPts val="750"/>
              </a:spcBef>
              <a:spcAft>
                <a:spcPct val="0"/>
              </a:spcAft>
              <a:buClrTx/>
              <a:buSzTx/>
              <a:buFont typeface="Wingdings" panose="05000000000000000000" pitchFamily="2" charset="2"/>
              <a:buChar char="Ø"/>
              <a:tabLst/>
              <a:defRPr/>
            </a:pPr>
            <a:r>
              <a:rPr kumimoji="0" lang="fr-FR" altLang="fr-DZ" sz="21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Notifications</a:t>
            </a:r>
          </a:p>
          <a:p>
            <a:pPr marL="257175" marR="0" lvl="0" indent="-257175" algn="l" defTabSz="914400" rtl="0" eaLnBrk="1" fontAlgn="base" latinLnBrk="0" hangingPunct="1">
              <a:lnSpc>
                <a:spcPct val="200000"/>
              </a:lnSpc>
              <a:spcBef>
                <a:spcPts val="750"/>
              </a:spcBef>
              <a:spcAft>
                <a:spcPct val="0"/>
              </a:spcAft>
              <a:buClrTx/>
              <a:buSzTx/>
              <a:buFont typeface="Wingdings" panose="05000000000000000000" pitchFamily="2" charset="2"/>
              <a:buChar char="Ø"/>
              <a:tabLst/>
              <a:defRPr/>
            </a:pPr>
            <a:r>
              <a:rPr kumimoji="0" lang="fr-FR" altLang="fr-DZ" sz="21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Gestion des événements</a:t>
            </a:r>
          </a:p>
          <a:p>
            <a:pPr marL="257175" marR="0" lvl="0" indent="-257175" algn="l" defTabSz="914400" rtl="0" eaLnBrk="1" fontAlgn="base" latinLnBrk="0" hangingPunct="1">
              <a:lnSpc>
                <a:spcPct val="200000"/>
              </a:lnSpc>
              <a:spcBef>
                <a:spcPts val="750"/>
              </a:spcBef>
              <a:spcAft>
                <a:spcPct val="0"/>
              </a:spcAft>
              <a:buClrTx/>
              <a:buSzTx/>
              <a:buFont typeface="Wingdings" panose="05000000000000000000" pitchFamily="2" charset="2"/>
              <a:buChar char="Ø"/>
              <a:tabLst/>
              <a:defRPr/>
            </a:pPr>
            <a:r>
              <a:rPr kumimoji="0" lang="fr-FR" altLang="fr-DZ" sz="21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Cartographie du réseau supervisé</a:t>
            </a:r>
            <a:endParaRPr kumimoji="0" lang="fr-FR" altLang="fr-DZ" sz="21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pic>
        <p:nvPicPr>
          <p:cNvPr id="5" name="Image 4">
            <a:extLst>
              <a:ext uri="{FF2B5EF4-FFF2-40B4-BE49-F238E27FC236}">
                <a16:creationId xmlns:a16="http://schemas.microsoft.com/office/drawing/2014/main" id="{4DA6829E-AF5B-424D-B13A-278479FCD1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1138411"/>
            <a:ext cx="3967163"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re 1">
            <a:extLst>
              <a:ext uri="{FF2B5EF4-FFF2-40B4-BE49-F238E27FC236}">
                <a16:creationId xmlns:a16="http://schemas.microsoft.com/office/drawing/2014/main" id="{45D23560-CA67-4AB2-A41C-BDC49B7B2788}"/>
              </a:ext>
            </a:extLst>
          </p:cNvPr>
          <p:cNvSpPr txBox="1">
            <a:spLocks/>
          </p:cNvSpPr>
          <p:nvPr/>
        </p:nvSpPr>
        <p:spPr bwMode="auto">
          <a:xfrm>
            <a:off x="812006" y="204788"/>
            <a:ext cx="7519988" cy="5619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685800" eaLnBrk="0" fontAlgn="base" latinLnBrk="0" hangingPunct="0">
              <a:lnSpc>
                <a:spcPct val="90000"/>
              </a:lnSpc>
              <a:spcBef>
                <a:spcPct val="0"/>
              </a:spcBef>
              <a:spcAft>
                <a:spcPct val="0"/>
              </a:spcAft>
              <a:buClrTx/>
              <a:buSzTx/>
              <a:buFont typeface="Arial" panose="020B0604020202020204" pitchFamily="34" charset="0"/>
              <a:buNone/>
              <a:tabLst/>
              <a:defRPr/>
            </a:pPr>
            <a:r>
              <a:rPr kumimoji="0" lang="fr-FR" altLang="en-US" sz="2700" b="0" i="0" u="none" strike="noStrike" kern="0" cap="none" spc="0" normalizeH="0" baseline="0" dirty="0">
                <a:ln>
                  <a:noFill/>
                </a:ln>
                <a:solidFill>
                  <a:srgbClr val="0DD2D9"/>
                </a:solidFill>
                <a:effectLst/>
                <a:uLnTx/>
                <a:uFillTx/>
                <a:latin typeface="Times New Roman" panose="02020603050405020304" pitchFamily="18" charset="0"/>
                <a:cs typeface="Times New Roman" panose="02020603050405020304" pitchFamily="18" charset="0"/>
              </a:rPr>
              <a:t>Fonctionnalités</a:t>
            </a:r>
            <a:r>
              <a:rPr kumimoji="0" lang="fr-FR" altLang="en-US" sz="2700" b="0" i="0" u="none" strike="noStrike" kern="0" cap="none" spc="0" normalizeH="0" baseline="0" noProof="0" dirty="0">
                <a:ln>
                  <a:noFill/>
                </a:ln>
                <a:solidFill>
                  <a:srgbClr val="0DD2D9"/>
                </a:solidFill>
                <a:effectLst/>
                <a:uLnTx/>
                <a:uFillTx/>
                <a:latin typeface="Times New Roman" panose="02020603050405020304" pitchFamily="18" charset="0"/>
                <a:cs typeface="Times New Roman" panose="02020603050405020304" pitchFamily="18" charset="0"/>
              </a:rPr>
              <a:t> de Nagios</a:t>
            </a:r>
            <a:endParaRPr kumimoji="0" lang="en-US" altLang="en-US" sz="2700" b="0" i="0" u="none" strike="noStrike" kern="0" cap="none" spc="0" normalizeH="0" baseline="0" noProof="0" dirty="0">
              <a:ln>
                <a:noFill/>
              </a:ln>
              <a:solidFill>
                <a:srgbClr val="0DD2D9"/>
              </a:solidFill>
              <a:effectLst/>
              <a:uLnTx/>
              <a:uFillTx/>
              <a:latin typeface="Times New Roman" panose="02020603050405020304" pitchFamily="18" charset="0"/>
              <a:cs typeface="Times New Roman" panose="02020603050405020304" pitchFamily="18" charset="0"/>
            </a:endParaRPr>
          </a:p>
        </p:txBody>
      </p:sp>
      <p:sp>
        <p:nvSpPr>
          <p:cNvPr id="7" name="Espace réservé du numéro de diapositive 2">
            <a:extLst>
              <a:ext uri="{FF2B5EF4-FFF2-40B4-BE49-F238E27FC236}">
                <a16:creationId xmlns:a16="http://schemas.microsoft.com/office/drawing/2014/main" id="{4BC8E3A3-324E-48AC-82CD-F71DB043F496}"/>
              </a:ext>
            </a:extLst>
          </p:cNvPr>
          <p:cNvSpPr txBox="1">
            <a:spLocks/>
          </p:cNvSpPr>
          <p:nvPr/>
        </p:nvSpPr>
        <p:spPr>
          <a:xfrm>
            <a:off x="6457950" y="4767263"/>
            <a:ext cx="2057400" cy="273844"/>
          </a:xfrm>
          <a:prstGeom prst="rect">
            <a:avLst/>
          </a:prstGeom>
        </p:spPr>
        <p:txBody>
          <a:bodyPr vert="horz" lIns="91440" tIns="45720" rIns="91440" bIns="45720" rtlCol="0" anchor="ctr"/>
          <a:lstStyle>
            <a:defPPr>
              <a:defRPr lang="ko-KR"/>
            </a:defPPr>
            <a:lvl1pPr marL="0" algn="r" defTabSz="914400" rtl="0" eaLnBrk="1" fontAlgn="auto" latinLnBrk="1" hangingPunct="1">
              <a:spcBef>
                <a:spcPts val="0"/>
              </a:spcBef>
              <a:spcAft>
                <a:spcPts val="0"/>
              </a:spcAft>
              <a:defRPr sz="135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defTabSz="685800" latinLnBrk="0">
              <a:defRPr/>
            </a:pPr>
            <a:fld id="{DE219225-BE0E-4C13-BC3C-8DAA1D66B432}" type="slidenum">
              <a:rPr lang="en-US" smtClean="0">
                <a:solidFill>
                  <a:prstClr val="black"/>
                </a:solidFill>
                <a:latin typeface="Calibri" panose="020F0502020204030204"/>
              </a:rPr>
              <a:pPr defTabSz="685800" latinLnBrk="0">
                <a:defRPr/>
              </a:pPr>
              <a:t>14</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270447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F75FA5B7-CB7A-4000-988B-E358BA878166}"/>
              </a:ext>
            </a:extLst>
          </p:cNvPr>
          <p:cNvSpPr txBox="1">
            <a:spLocks/>
          </p:cNvSpPr>
          <p:nvPr/>
        </p:nvSpPr>
        <p:spPr bwMode="auto">
          <a:xfrm>
            <a:off x="812006" y="204788"/>
            <a:ext cx="7519988" cy="5619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685800" eaLnBrk="0" fontAlgn="base" latinLnBrk="0" hangingPunct="0">
              <a:lnSpc>
                <a:spcPct val="90000"/>
              </a:lnSpc>
              <a:spcBef>
                <a:spcPct val="0"/>
              </a:spcBef>
              <a:spcAft>
                <a:spcPct val="0"/>
              </a:spcAft>
              <a:buClrTx/>
              <a:buSzTx/>
              <a:buFont typeface="Arial" panose="020B0604020202020204" pitchFamily="34" charset="0"/>
              <a:buNone/>
              <a:tabLst/>
              <a:defRPr/>
            </a:pPr>
            <a:r>
              <a:rPr kumimoji="0" lang="fr-FR" altLang="en-US" sz="2700" b="0" i="0" u="none" strike="noStrike" kern="0" cap="none" spc="0" normalizeH="0" baseline="0" dirty="0">
                <a:ln>
                  <a:noFill/>
                </a:ln>
                <a:solidFill>
                  <a:srgbClr val="0DD2D9"/>
                </a:solidFill>
                <a:effectLst/>
                <a:uLnTx/>
                <a:uFillTx/>
                <a:latin typeface="Times New Roman" panose="02020603050405020304" pitchFamily="18" charset="0"/>
                <a:cs typeface="Times New Roman" panose="02020603050405020304" pitchFamily="18" charset="0"/>
              </a:rPr>
              <a:t>Les Plugins</a:t>
            </a:r>
            <a:r>
              <a:rPr kumimoji="0" lang="fr-FR" altLang="en-US" sz="2700" b="0" i="0" u="none" strike="noStrike" kern="0" cap="none" spc="0" normalizeH="0" baseline="0" noProof="0" dirty="0">
                <a:ln>
                  <a:noFill/>
                </a:ln>
                <a:solidFill>
                  <a:srgbClr val="0DD2D9"/>
                </a:solidFill>
                <a:effectLst/>
                <a:uLnTx/>
                <a:uFillTx/>
                <a:latin typeface="Times New Roman" panose="02020603050405020304" pitchFamily="18" charset="0"/>
                <a:cs typeface="Times New Roman" panose="02020603050405020304" pitchFamily="18" charset="0"/>
              </a:rPr>
              <a:t> de Nagios</a:t>
            </a:r>
            <a:endParaRPr kumimoji="0" lang="en-US" altLang="en-US" sz="2700" b="0" i="0" u="none" strike="noStrike" kern="0" cap="none" spc="0" normalizeH="0" baseline="0" noProof="0" dirty="0">
              <a:ln>
                <a:noFill/>
              </a:ln>
              <a:solidFill>
                <a:srgbClr val="0DD2D9"/>
              </a:solidFill>
              <a:effectLst/>
              <a:uLnTx/>
              <a:uFillTx/>
              <a:latin typeface="Times New Roman" panose="02020603050405020304" pitchFamily="18" charset="0"/>
              <a:cs typeface="Times New Roman" panose="02020603050405020304" pitchFamily="18" charset="0"/>
            </a:endParaRPr>
          </a:p>
        </p:txBody>
      </p:sp>
      <p:sp>
        <p:nvSpPr>
          <p:cNvPr id="5" name="ZoneTexte 4">
            <a:extLst>
              <a:ext uri="{FF2B5EF4-FFF2-40B4-BE49-F238E27FC236}">
                <a16:creationId xmlns:a16="http://schemas.microsoft.com/office/drawing/2014/main" id="{11F9E015-29C1-42E7-8E4E-6D4D68BD8F06}"/>
              </a:ext>
            </a:extLst>
          </p:cNvPr>
          <p:cNvSpPr txBox="1"/>
          <p:nvPr/>
        </p:nvSpPr>
        <p:spPr>
          <a:xfrm>
            <a:off x="445294" y="674253"/>
            <a:ext cx="7886700" cy="3956852"/>
          </a:xfrm>
          <a:prstGeom prst="rect">
            <a:avLst/>
          </a:prstGeom>
          <a:noFill/>
        </p:spPr>
        <p:txBody>
          <a:bodyPr>
            <a:spAutoFit/>
          </a:bodyPr>
          <a:lstStyle/>
          <a:p>
            <a:pPr marL="214313" indent="-214313" algn="just" defTabSz="685800" eaLnBrk="0" fontAlgn="base" latinLnBrk="0" hangingPunct="0">
              <a:lnSpc>
                <a:spcPct val="200000"/>
              </a:lnSpc>
              <a:spcBef>
                <a:spcPct val="0"/>
              </a:spcBef>
              <a:spcAft>
                <a:spcPct val="0"/>
              </a:spcAft>
              <a:buFont typeface="Wingdings" panose="05000000000000000000" pitchFamily="2" charset="2"/>
              <a:buChar char="Ø"/>
              <a:defRPr/>
            </a:pPr>
            <a:r>
              <a:rPr lang="fr-FR" sz="1600" dirty="0">
                <a:latin typeface="Times New Roman" panose="02020603050405020304" pitchFamily="18" charset="0"/>
                <a:cs typeface="Times New Roman" panose="02020603050405020304" pitchFamily="18" charset="0"/>
              </a:rPr>
              <a:t>Les plugins Nagios permettent d'ajouter des fonctionnalités de surveillance spécifiques aux systèmes, réseaux et applications. Il existe des centaines de plugins disponibles, et il est également possible de créer ses propres plugins pour répondre à des besoins spécifiques. </a:t>
            </a:r>
          </a:p>
          <a:p>
            <a:pPr marL="214313" indent="-214313" algn="just" defTabSz="685800" eaLnBrk="0" fontAlgn="base" latinLnBrk="0" hangingPunct="0">
              <a:lnSpc>
                <a:spcPct val="200000"/>
              </a:lnSpc>
              <a:spcBef>
                <a:spcPct val="0"/>
              </a:spcBef>
              <a:spcAft>
                <a:spcPct val="0"/>
              </a:spcAft>
              <a:buFont typeface="Wingdings" panose="05000000000000000000" pitchFamily="2" charset="2"/>
              <a:buChar char="Ø"/>
              <a:defRPr/>
            </a:pPr>
            <a:r>
              <a:rPr lang="fr-FR" sz="1600" dirty="0">
                <a:latin typeface="Times New Roman" panose="02020603050405020304" pitchFamily="18" charset="0"/>
                <a:cs typeface="Times New Roman" panose="02020603050405020304" pitchFamily="18" charset="0"/>
              </a:rPr>
              <a:t>Parmi les principaux on trouve:</a:t>
            </a:r>
            <a:endParaRPr lang="en-US" sz="1600" dirty="0">
              <a:solidFill>
                <a:prstClr val="black"/>
              </a:solidFill>
              <a:latin typeface="Times New Roman" panose="02020603050405020304" pitchFamily="18" charset="0"/>
              <a:cs typeface="Times New Roman" panose="02020603050405020304" pitchFamily="18" charset="0"/>
            </a:endParaRPr>
          </a:p>
          <a:p>
            <a:pPr marL="671513" lvl="1" indent="-214313" algn="just" defTabSz="685800" eaLnBrk="0" fontAlgn="base" latinLnBrk="0" hangingPunct="0">
              <a:lnSpc>
                <a:spcPct val="200000"/>
              </a:lnSpc>
              <a:spcBef>
                <a:spcPct val="0"/>
              </a:spcBef>
              <a:spcAft>
                <a:spcPct val="0"/>
              </a:spcAft>
              <a:buFont typeface="Wingdings" panose="05000000000000000000" pitchFamily="2" charset="2"/>
              <a:buChar char="Ø"/>
              <a:defRPr/>
            </a:pPr>
            <a:r>
              <a:rPr lang="fr-FR" sz="1600" dirty="0">
                <a:latin typeface="Times New Roman" panose="02020603050405020304" pitchFamily="18" charset="0"/>
                <a:cs typeface="Times New Roman" panose="02020603050405020304" pitchFamily="18" charset="0"/>
              </a:rPr>
              <a:t>Check_http</a:t>
            </a:r>
          </a:p>
          <a:p>
            <a:pPr marL="671513" lvl="1" indent="-214313" algn="just" defTabSz="685800" eaLnBrk="0" fontAlgn="base" latinLnBrk="0" hangingPunct="0">
              <a:lnSpc>
                <a:spcPct val="200000"/>
              </a:lnSpc>
              <a:spcBef>
                <a:spcPct val="0"/>
              </a:spcBef>
              <a:spcAft>
                <a:spcPct val="0"/>
              </a:spcAft>
              <a:buFont typeface="Wingdings" panose="05000000000000000000" pitchFamily="2" charset="2"/>
              <a:buChar char="Ø"/>
              <a:defRPr/>
            </a:pPr>
            <a:r>
              <a:rPr lang="fr-FR" sz="1600" dirty="0">
                <a:latin typeface="Times New Roman" panose="02020603050405020304" pitchFamily="18" charset="0"/>
                <a:cs typeface="Times New Roman" panose="02020603050405020304" pitchFamily="18" charset="0"/>
              </a:rPr>
              <a:t>Check_disk</a:t>
            </a:r>
          </a:p>
          <a:p>
            <a:pPr marL="671513" lvl="1" indent="-214313" algn="just" defTabSz="685800" eaLnBrk="0" fontAlgn="base" latinLnBrk="0" hangingPunct="0">
              <a:lnSpc>
                <a:spcPct val="200000"/>
              </a:lnSpc>
              <a:spcBef>
                <a:spcPct val="0"/>
              </a:spcBef>
              <a:spcAft>
                <a:spcPct val="0"/>
              </a:spcAft>
              <a:buFont typeface="Wingdings" panose="05000000000000000000" pitchFamily="2" charset="2"/>
              <a:buChar char="Ø"/>
              <a:defRPr/>
            </a:pPr>
            <a:r>
              <a:rPr lang="fr-FR" sz="1600" dirty="0">
                <a:latin typeface="Times New Roman" panose="02020603050405020304" pitchFamily="18" charset="0"/>
                <a:cs typeface="Times New Roman" panose="02020603050405020304" pitchFamily="18" charset="0"/>
              </a:rPr>
              <a:t>Check_users</a:t>
            </a:r>
          </a:p>
          <a:p>
            <a:pPr marL="671513" lvl="1" indent="-214313" algn="just" defTabSz="685800" eaLnBrk="0" fontAlgn="base" latinLnBrk="0" hangingPunct="0">
              <a:lnSpc>
                <a:spcPct val="200000"/>
              </a:lnSpc>
              <a:spcBef>
                <a:spcPct val="0"/>
              </a:spcBef>
              <a:spcAft>
                <a:spcPct val="0"/>
              </a:spcAft>
              <a:buFont typeface="Wingdings" panose="05000000000000000000" pitchFamily="2" charset="2"/>
              <a:buChar char="Ø"/>
              <a:defRPr/>
            </a:pPr>
            <a:r>
              <a:rPr lang="fr-FR" sz="1600" dirty="0">
                <a:latin typeface="Times New Roman" panose="02020603050405020304" pitchFamily="18" charset="0"/>
                <a:cs typeface="Times New Roman" panose="02020603050405020304" pitchFamily="18" charset="0"/>
              </a:rPr>
              <a:t>Check_ load</a:t>
            </a:r>
          </a:p>
        </p:txBody>
      </p:sp>
      <p:pic>
        <p:nvPicPr>
          <p:cNvPr id="6" name="Image 5">
            <a:extLst>
              <a:ext uri="{FF2B5EF4-FFF2-40B4-BE49-F238E27FC236}">
                <a16:creationId xmlns:a16="http://schemas.microsoft.com/office/drawing/2014/main" id="{D268C6BD-DFDE-4C71-BECF-C8F1307045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5450" y="2879603"/>
            <a:ext cx="4896544" cy="175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Espace réservé du numéro de diapositive 2">
            <a:extLst>
              <a:ext uri="{FF2B5EF4-FFF2-40B4-BE49-F238E27FC236}">
                <a16:creationId xmlns:a16="http://schemas.microsoft.com/office/drawing/2014/main" id="{88E270FB-9351-47E3-9349-1CB776D6F866}"/>
              </a:ext>
            </a:extLst>
          </p:cNvPr>
          <p:cNvSpPr txBox="1">
            <a:spLocks/>
          </p:cNvSpPr>
          <p:nvPr/>
        </p:nvSpPr>
        <p:spPr>
          <a:xfrm>
            <a:off x="6457950" y="4767263"/>
            <a:ext cx="2057400" cy="273844"/>
          </a:xfrm>
          <a:prstGeom prst="rect">
            <a:avLst/>
          </a:prstGeom>
        </p:spPr>
        <p:txBody>
          <a:bodyPr vert="horz" lIns="91440" tIns="45720" rIns="91440" bIns="45720" rtlCol="0" anchor="ctr"/>
          <a:lstStyle>
            <a:defPPr>
              <a:defRPr lang="ko-KR"/>
            </a:defPPr>
            <a:lvl1pPr marL="0" algn="r" defTabSz="914400" rtl="0" eaLnBrk="1" fontAlgn="auto" latinLnBrk="1" hangingPunct="1">
              <a:spcBef>
                <a:spcPts val="0"/>
              </a:spcBef>
              <a:spcAft>
                <a:spcPts val="0"/>
              </a:spcAft>
              <a:defRPr sz="135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defTabSz="685800" latinLnBrk="0">
              <a:defRPr/>
            </a:pPr>
            <a:fld id="{DE219225-BE0E-4C13-BC3C-8DAA1D66B432}" type="slidenum">
              <a:rPr lang="en-US" smtClean="0">
                <a:solidFill>
                  <a:prstClr val="black"/>
                </a:solidFill>
                <a:latin typeface="Calibri" panose="020F0502020204030204"/>
              </a:rPr>
              <a:pPr defTabSz="685800" latinLnBrk="0">
                <a:defRPr/>
              </a:pPr>
              <a:t>15</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353620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1000"/>
                                        <p:tgtEl>
                                          <p:spTgt spid="5">
                                            <p:txEl>
                                              <p:pRg st="2" end="2"/>
                                            </p:txEl>
                                          </p:spTgt>
                                        </p:tgtEl>
                                      </p:cBhvr>
                                    </p:animEffect>
                                    <p:anim calcmode="lin" valueType="num">
                                      <p:cBhvr>
                                        <p:cTn id="2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fade">
                                      <p:cBhvr>
                                        <p:cTn id="35" dur="1000"/>
                                        <p:tgtEl>
                                          <p:spTgt spid="5">
                                            <p:txEl>
                                              <p:pRg st="3" end="3"/>
                                            </p:txEl>
                                          </p:spTgt>
                                        </p:tgtEl>
                                      </p:cBhvr>
                                    </p:animEffect>
                                    <p:anim calcmode="lin" valueType="num">
                                      <p:cBhvr>
                                        <p:cTn id="3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1000"/>
                                        <p:tgtEl>
                                          <p:spTgt spid="5">
                                            <p:txEl>
                                              <p:pRg st="4" end="4"/>
                                            </p:txEl>
                                          </p:spTgt>
                                        </p:tgtEl>
                                      </p:cBhvr>
                                    </p:animEffect>
                                    <p:anim calcmode="lin" valueType="num">
                                      <p:cBhvr>
                                        <p:cTn id="4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animEffect transition="in" filter="fade">
                                      <p:cBhvr>
                                        <p:cTn id="49" dur="1000"/>
                                        <p:tgtEl>
                                          <p:spTgt spid="5">
                                            <p:txEl>
                                              <p:pRg st="5" end="5"/>
                                            </p:txEl>
                                          </p:spTgt>
                                        </p:tgtEl>
                                      </p:cBhvr>
                                    </p:animEffect>
                                    <p:anim calcmode="lin" valueType="num">
                                      <p:cBhvr>
                                        <p:cTn id="5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1000"/>
                                        <p:tgtEl>
                                          <p:spTgt spid="6"/>
                                        </p:tgtEl>
                                      </p:cBhvr>
                                    </p:animEffect>
                                    <p:anim calcmode="lin" valueType="num">
                                      <p:cBhvr>
                                        <p:cTn id="57" dur="1000" fill="hold"/>
                                        <p:tgtEl>
                                          <p:spTgt spid="6"/>
                                        </p:tgtEl>
                                        <p:attrNameLst>
                                          <p:attrName>ppt_x</p:attrName>
                                        </p:attrNameLst>
                                      </p:cBhvr>
                                      <p:tavLst>
                                        <p:tav tm="0">
                                          <p:val>
                                            <p:strVal val="#ppt_x"/>
                                          </p:val>
                                        </p:tav>
                                        <p:tav tm="100000">
                                          <p:val>
                                            <p:strVal val="#ppt_x"/>
                                          </p:val>
                                        </p:tav>
                                      </p:tavLst>
                                    </p:anim>
                                    <p:anim calcmode="lin" valueType="num">
                                      <p:cBhvr>
                                        <p:cTn id="5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F46823A0-B569-43A1-86EA-7388A8533710}"/>
              </a:ext>
            </a:extLst>
          </p:cNvPr>
          <p:cNvSpPr txBox="1">
            <a:spLocks/>
          </p:cNvSpPr>
          <p:nvPr/>
        </p:nvSpPr>
        <p:spPr bwMode="auto">
          <a:xfrm>
            <a:off x="812006" y="204788"/>
            <a:ext cx="7519988" cy="5619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685800" eaLnBrk="0" fontAlgn="base" latinLnBrk="0" hangingPunct="0">
              <a:lnSpc>
                <a:spcPct val="90000"/>
              </a:lnSpc>
              <a:spcBef>
                <a:spcPct val="0"/>
              </a:spcBef>
              <a:spcAft>
                <a:spcPct val="0"/>
              </a:spcAft>
              <a:buClrTx/>
              <a:buSzTx/>
              <a:buFont typeface="Arial" panose="020B0604020202020204" pitchFamily="34" charset="0"/>
              <a:buNone/>
              <a:tabLst/>
              <a:defRPr/>
            </a:pPr>
            <a:r>
              <a:rPr kumimoji="0" lang="fr-FR" altLang="en-US" sz="2700" b="0" i="0" u="none" strike="noStrike" kern="0" cap="none" spc="0" normalizeH="0" baseline="0" dirty="0">
                <a:ln>
                  <a:noFill/>
                </a:ln>
                <a:solidFill>
                  <a:srgbClr val="0DD2D9"/>
                </a:solidFill>
                <a:effectLst/>
                <a:uLnTx/>
                <a:uFillTx/>
                <a:latin typeface="Times New Roman" panose="02020603050405020304" pitchFamily="18" charset="0"/>
                <a:cs typeface="Times New Roman" panose="02020603050405020304" pitchFamily="18" charset="0"/>
              </a:rPr>
              <a:t>Les fichiers de configuration de Nagios</a:t>
            </a:r>
            <a:endParaRPr kumimoji="0" lang="en-US" altLang="en-US" sz="2700" b="0" i="0" u="none" strike="noStrike" kern="0" cap="none" spc="0" normalizeH="0" baseline="0" noProof="0" dirty="0">
              <a:ln>
                <a:noFill/>
              </a:ln>
              <a:solidFill>
                <a:srgbClr val="0DD2D9"/>
              </a:solidFill>
              <a:effectLst/>
              <a:uLnTx/>
              <a:uFillTx/>
              <a:latin typeface="Times New Roman" panose="02020603050405020304" pitchFamily="18" charset="0"/>
              <a:cs typeface="Times New Roman" panose="02020603050405020304" pitchFamily="18" charset="0"/>
            </a:endParaRPr>
          </a:p>
        </p:txBody>
      </p:sp>
      <p:sp>
        <p:nvSpPr>
          <p:cNvPr id="5" name="Sous-titre 4">
            <a:extLst>
              <a:ext uri="{FF2B5EF4-FFF2-40B4-BE49-F238E27FC236}">
                <a16:creationId xmlns:a16="http://schemas.microsoft.com/office/drawing/2014/main" id="{D60B2DE2-D4EF-4CBD-B469-6FF1F3C2D9EF}"/>
              </a:ext>
            </a:extLst>
          </p:cNvPr>
          <p:cNvSpPr txBox="1">
            <a:spLocks noChangeArrowheads="1"/>
          </p:cNvSpPr>
          <p:nvPr/>
        </p:nvSpPr>
        <p:spPr bwMode="auto">
          <a:xfrm>
            <a:off x="1691680" y="1419622"/>
            <a:ext cx="4129088" cy="3651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lnSpc>
                <a:spcPct val="90000"/>
              </a:lnSpc>
              <a:spcBef>
                <a:spcPts val="750"/>
              </a:spcBef>
              <a:spcAft>
                <a:spcPct val="0"/>
              </a:spcAft>
              <a:buFont typeface="Arial" panose="020B0604020202020204" pitchFamily="34" charset="0"/>
              <a:buNone/>
              <a:defRPr sz="1800" kern="1200">
                <a:solidFill>
                  <a:schemeClr val="tx1"/>
                </a:solidFill>
                <a:latin typeface="+mn-lt"/>
                <a:ea typeface="+mn-ea"/>
                <a:cs typeface="+mn-cs"/>
              </a:defRPr>
            </a:lvl1pPr>
            <a:lvl2pPr marL="342900" indent="0" algn="ctr" rtl="0" eaLnBrk="0" fontAlgn="base" hangingPunct="0">
              <a:lnSpc>
                <a:spcPct val="90000"/>
              </a:lnSpc>
              <a:spcBef>
                <a:spcPts val="375"/>
              </a:spcBef>
              <a:spcAft>
                <a:spcPct val="0"/>
              </a:spcAft>
              <a:buFont typeface="Arial" panose="020B0604020202020204" pitchFamily="34" charset="0"/>
              <a:buNone/>
              <a:defRPr sz="1500" kern="1200">
                <a:solidFill>
                  <a:schemeClr val="tx1"/>
                </a:solidFill>
                <a:latin typeface="+mn-lt"/>
                <a:ea typeface="+mn-ea"/>
                <a:cs typeface="+mn-cs"/>
              </a:defRPr>
            </a:lvl2pPr>
            <a:lvl3pPr marL="685800" indent="0" algn="ctr" rtl="0" eaLnBrk="0" fontAlgn="base" hangingPunct="0">
              <a:lnSpc>
                <a:spcPct val="90000"/>
              </a:lnSpc>
              <a:spcBef>
                <a:spcPts val="375"/>
              </a:spcBef>
              <a:spcAft>
                <a:spcPct val="0"/>
              </a:spcAft>
              <a:buFont typeface="Arial" panose="020B0604020202020204" pitchFamily="34" charset="0"/>
              <a:buNone/>
              <a:defRPr sz="1350" kern="1200">
                <a:solidFill>
                  <a:schemeClr val="tx1"/>
                </a:solidFill>
                <a:latin typeface="+mn-lt"/>
                <a:ea typeface="+mn-ea"/>
                <a:cs typeface="+mn-cs"/>
              </a:defRPr>
            </a:lvl3pPr>
            <a:lvl4pPr marL="1028700" indent="0" algn="ctr" rtl="0" eaLnBrk="0" fontAlgn="base" hangingPunct="0">
              <a:lnSpc>
                <a:spcPct val="90000"/>
              </a:lnSpc>
              <a:spcBef>
                <a:spcPts val="375"/>
              </a:spcBef>
              <a:spcAft>
                <a:spcPct val="0"/>
              </a:spcAft>
              <a:buFont typeface="Arial" panose="020B0604020202020204" pitchFamily="34" charset="0"/>
              <a:buNone/>
              <a:defRPr sz="1200" kern="1200">
                <a:solidFill>
                  <a:schemeClr val="tx1"/>
                </a:solidFill>
                <a:latin typeface="+mn-lt"/>
                <a:ea typeface="+mn-ea"/>
                <a:cs typeface="+mn-cs"/>
              </a:defRPr>
            </a:lvl4pPr>
            <a:lvl5pPr marL="1371600" indent="0" algn="ctr" rtl="0" eaLnBrk="0" fontAlgn="base" hangingPunct="0">
              <a:lnSpc>
                <a:spcPct val="90000"/>
              </a:lnSpc>
              <a:spcBef>
                <a:spcPts val="375"/>
              </a:spcBef>
              <a:spcAft>
                <a:spcPct val="0"/>
              </a:spcAft>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257175" marR="0" lvl="0" indent="-257175" algn="l" defTabSz="914400" rtl="0" eaLnBrk="1" fontAlgn="base" latinLnBrk="0" hangingPunct="1">
              <a:lnSpc>
                <a:spcPct val="200000"/>
              </a:lnSpc>
              <a:spcBef>
                <a:spcPts val="750"/>
              </a:spcBef>
              <a:spcAft>
                <a:spcPct val="0"/>
              </a:spcAft>
              <a:buClrTx/>
              <a:buSzTx/>
              <a:buFont typeface="Wingdings" panose="05000000000000000000" pitchFamily="2" charset="2"/>
              <a:buChar char="Ø"/>
              <a:tabLst/>
              <a:defRPr/>
            </a:pPr>
            <a:r>
              <a:rPr kumimoji="0" lang="fr-FR" altLang="fr-DZ" sz="21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Nagios.cfg</a:t>
            </a:r>
          </a:p>
          <a:p>
            <a:pPr marL="257175" marR="0" lvl="0" indent="-257175" algn="l" defTabSz="914400" rtl="0" eaLnBrk="1" fontAlgn="base" latinLnBrk="0" hangingPunct="1">
              <a:lnSpc>
                <a:spcPct val="200000"/>
              </a:lnSpc>
              <a:spcBef>
                <a:spcPts val="750"/>
              </a:spcBef>
              <a:spcAft>
                <a:spcPct val="0"/>
              </a:spcAft>
              <a:buClrTx/>
              <a:buSzTx/>
              <a:buFont typeface="Wingdings" panose="05000000000000000000" pitchFamily="2" charset="2"/>
              <a:buChar char="Ø"/>
              <a:tabLst/>
              <a:defRPr/>
            </a:pPr>
            <a:r>
              <a:rPr lang="fr-FR" altLang="fr-DZ" sz="2100" dirty="0">
                <a:solidFill>
                  <a:sysClr val="windowText" lastClr="000000"/>
                </a:solidFill>
                <a:latin typeface="Times New Roman" panose="02020603050405020304" pitchFamily="18" charset="0"/>
                <a:cs typeface="Times New Roman" panose="02020603050405020304" pitchFamily="18" charset="0"/>
              </a:rPr>
              <a:t>Hosts.cfg</a:t>
            </a:r>
            <a:endParaRPr kumimoji="0" lang="fr-FR" altLang="fr-DZ" sz="18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257175" marR="0" lvl="0" indent="-257175" algn="l" defTabSz="914400" rtl="0" eaLnBrk="1" fontAlgn="base" latinLnBrk="0" hangingPunct="1">
              <a:lnSpc>
                <a:spcPct val="200000"/>
              </a:lnSpc>
              <a:spcBef>
                <a:spcPts val="750"/>
              </a:spcBef>
              <a:spcAft>
                <a:spcPct val="0"/>
              </a:spcAft>
              <a:buClrTx/>
              <a:buSzTx/>
              <a:buFont typeface="Wingdings" panose="05000000000000000000" pitchFamily="2" charset="2"/>
              <a:buChar char="Ø"/>
              <a:tabLst/>
              <a:defRPr/>
            </a:pPr>
            <a:r>
              <a:rPr kumimoji="0" lang="fr-FR" altLang="fr-DZ" sz="21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Services.cfg</a:t>
            </a:r>
          </a:p>
          <a:p>
            <a:pPr marL="257175" marR="0" lvl="0" indent="-257175" algn="l" defTabSz="914400" rtl="0" eaLnBrk="1" fontAlgn="base" latinLnBrk="0" hangingPunct="1">
              <a:lnSpc>
                <a:spcPct val="200000"/>
              </a:lnSpc>
              <a:spcBef>
                <a:spcPts val="750"/>
              </a:spcBef>
              <a:spcAft>
                <a:spcPct val="0"/>
              </a:spcAft>
              <a:buClrTx/>
              <a:buSzTx/>
              <a:buFont typeface="Wingdings" panose="05000000000000000000" pitchFamily="2" charset="2"/>
              <a:buChar char="Ø"/>
              <a:tabLst/>
              <a:defRPr/>
            </a:pPr>
            <a:r>
              <a:rPr kumimoji="0" lang="fr-FR" altLang="fr-DZ" sz="21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Commands.cfg</a:t>
            </a:r>
          </a:p>
          <a:p>
            <a:pPr marL="257175" marR="0" lvl="0" indent="-257175" algn="l" defTabSz="914400" rtl="0" eaLnBrk="1" fontAlgn="base" latinLnBrk="0" hangingPunct="1">
              <a:lnSpc>
                <a:spcPct val="200000"/>
              </a:lnSpc>
              <a:spcBef>
                <a:spcPts val="750"/>
              </a:spcBef>
              <a:spcAft>
                <a:spcPct val="0"/>
              </a:spcAft>
              <a:buClrTx/>
              <a:buSzTx/>
              <a:buFont typeface="Wingdings" panose="05000000000000000000" pitchFamily="2" charset="2"/>
              <a:buChar char="Ø"/>
              <a:tabLst/>
              <a:defRPr/>
            </a:pPr>
            <a:r>
              <a:rPr kumimoji="0" lang="fr-FR" altLang="fr-DZ" sz="21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Contacts.cfg</a:t>
            </a:r>
          </a:p>
        </p:txBody>
      </p:sp>
      <p:sp>
        <p:nvSpPr>
          <p:cNvPr id="7" name="Espace réservé du contenu 2">
            <a:extLst>
              <a:ext uri="{FF2B5EF4-FFF2-40B4-BE49-F238E27FC236}">
                <a16:creationId xmlns:a16="http://schemas.microsoft.com/office/drawing/2014/main" id="{69148740-6BA1-4B5B-BBEF-6D67DB0E2562}"/>
              </a:ext>
            </a:extLst>
          </p:cNvPr>
          <p:cNvSpPr txBox="1">
            <a:spLocks noChangeArrowheads="1"/>
          </p:cNvSpPr>
          <p:nvPr/>
        </p:nvSpPr>
        <p:spPr bwMode="auto">
          <a:xfrm>
            <a:off x="628650" y="766763"/>
            <a:ext cx="7886700" cy="844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algn="l"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rtl="0" eaLnBrk="0" fontAlgn="base" hangingPunct="0">
              <a:lnSpc>
                <a:spcPct val="90000"/>
              </a:lnSpc>
              <a:spcBef>
                <a:spcPts val="375"/>
              </a:spcBef>
              <a:spcAft>
                <a:spcPct val="0"/>
              </a:spcAft>
              <a:buFont typeface="Arial" panose="020B0604020202020204" pitchFamily="34" charset="0"/>
              <a:buChar char="•"/>
              <a:defRPr sz="1800" kern="1200">
                <a:solidFill>
                  <a:schemeClr val="tx1"/>
                </a:solidFill>
                <a:latin typeface="+mn-lt"/>
                <a:ea typeface="+mn-ea"/>
                <a:cs typeface="+mn-cs"/>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eaLnBrk="1" latinLnBrk="0" hangingPunct="1">
              <a:buFont typeface="Arial" panose="020B0604020202020204" pitchFamily="34" charset="0"/>
              <a:buNone/>
            </a:pPr>
            <a:r>
              <a:rPr lang="fr-FR" altLang="fr-DZ">
                <a:latin typeface="Times New Roman" panose="02020603050405020304" pitchFamily="18" charset="0"/>
                <a:cs typeface="Times New Roman" panose="02020603050405020304" pitchFamily="18" charset="0"/>
              </a:rPr>
              <a:t>Nagios s'appuie sur différents fichiers textes de configuration pour construire son infrastructure de supervision, Les plus importants sont :</a:t>
            </a:r>
            <a:endParaRPr lang="fr-DZ" altLang="fr-DZ" dirty="0">
              <a:latin typeface="Times New Roman" panose="02020603050405020304" pitchFamily="18" charset="0"/>
              <a:cs typeface="Times New Roman" panose="02020603050405020304" pitchFamily="18" charset="0"/>
            </a:endParaRPr>
          </a:p>
        </p:txBody>
      </p:sp>
      <p:sp>
        <p:nvSpPr>
          <p:cNvPr id="8" name="Espace réservé du numéro de diapositive 2">
            <a:extLst>
              <a:ext uri="{FF2B5EF4-FFF2-40B4-BE49-F238E27FC236}">
                <a16:creationId xmlns:a16="http://schemas.microsoft.com/office/drawing/2014/main" id="{A4684CE6-C0FF-4D84-967E-73982577E2D8}"/>
              </a:ext>
            </a:extLst>
          </p:cNvPr>
          <p:cNvSpPr txBox="1">
            <a:spLocks/>
          </p:cNvSpPr>
          <p:nvPr/>
        </p:nvSpPr>
        <p:spPr>
          <a:xfrm>
            <a:off x="6457950" y="4767263"/>
            <a:ext cx="2057400" cy="273844"/>
          </a:xfrm>
          <a:prstGeom prst="rect">
            <a:avLst/>
          </a:prstGeom>
        </p:spPr>
        <p:txBody>
          <a:bodyPr vert="horz" lIns="91440" tIns="45720" rIns="91440" bIns="45720" rtlCol="0" anchor="ctr"/>
          <a:lstStyle>
            <a:defPPr>
              <a:defRPr lang="ko-KR"/>
            </a:defPPr>
            <a:lvl1pPr marL="0" algn="r" defTabSz="914400" rtl="0" eaLnBrk="1" fontAlgn="auto" latinLnBrk="1" hangingPunct="1">
              <a:spcBef>
                <a:spcPts val="0"/>
              </a:spcBef>
              <a:spcAft>
                <a:spcPts val="0"/>
              </a:spcAft>
              <a:defRPr sz="135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defTabSz="685800" latinLnBrk="0">
              <a:defRPr/>
            </a:pPr>
            <a:fld id="{DE219225-BE0E-4C13-BC3C-8DAA1D66B432}" type="slidenum">
              <a:rPr lang="en-US" smtClean="0">
                <a:solidFill>
                  <a:prstClr val="black"/>
                </a:solidFill>
                <a:latin typeface="Calibri" panose="020F0502020204030204"/>
              </a:rPr>
              <a:pPr defTabSz="685800" latinLnBrk="0">
                <a:defRPr/>
              </a:pPr>
              <a:t>16</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267826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fade">
                                      <p:cBhvr>
                                        <p:cTn id="28" dur="1000"/>
                                        <p:tgtEl>
                                          <p:spTgt spid="5">
                                            <p:txEl>
                                              <p:pRg st="1" end="1"/>
                                            </p:txEl>
                                          </p:spTgt>
                                        </p:tgtEl>
                                      </p:cBhvr>
                                    </p:animEffect>
                                    <p:anim calcmode="lin" valueType="num">
                                      <p:cBhvr>
                                        <p:cTn id="29"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Effect transition="in" filter="fade">
                                      <p:cBhvr>
                                        <p:cTn id="35" dur="1000"/>
                                        <p:tgtEl>
                                          <p:spTgt spid="5">
                                            <p:txEl>
                                              <p:pRg st="2" end="2"/>
                                            </p:txEl>
                                          </p:spTgt>
                                        </p:tgtEl>
                                      </p:cBhvr>
                                    </p:animEffect>
                                    <p:anim calcmode="lin" valueType="num">
                                      <p:cBhvr>
                                        <p:cTn id="36"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animEffect transition="in" filter="fade">
                                      <p:cBhvr>
                                        <p:cTn id="42" dur="1000"/>
                                        <p:tgtEl>
                                          <p:spTgt spid="5">
                                            <p:txEl>
                                              <p:pRg st="3" end="3"/>
                                            </p:txEl>
                                          </p:spTgt>
                                        </p:tgtEl>
                                      </p:cBhvr>
                                    </p:animEffect>
                                    <p:anim calcmode="lin" valueType="num">
                                      <p:cBhvr>
                                        <p:cTn id="4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Effect transition="in" filter="fade">
                                      <p:cBhvr>
                                        <p:cTn id="49" dur="1000"/>
                                        <p:tgtEl>
                                          <p:spTgt spid="5">
                                            <p:txEl>
                                              <p:pRg st="4" end="4"/>
                                            </p:txEl>
                                          </p:spTgt>
                                        </p:tgtEl>
                                      </p:cBhvr>
                                    </p:animEffect>
                                    <p:anim calcmode="lin" valueType="num">
                                      <p:cBhvr>
                                        <p:cTn id="5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45EF289B-CA6E-4B85-B2DF-DEAA7F539AB8}"/>
              </a:ext>
            </a:extLst>
          </p:cNvPr>
          <p:cNvSpPr txBox="1">
            <a:spLocks/>
          </p:cNvSpPr>
          <p:nvPr/>
        </p:nvSpPr>
        <p:spPr bwMode="auto">
          <a:xfrm>
            <a:off x="812006" y="204788"/>
            <a:ext cx="7519988" cy="5619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685800" eaLnBrk="0" fontAlgn="base" latinLnBrk="0" hangingPunct="0">
              <a:lnSpc>
                <a:spcPct val="90000"/>
              </a:lnSpc>
              <a:spcBef>
                <a:spcPct val="0"/>
              </a:spcBef>
              <a:spcAft>
                <a:spcPct val="0"/>
              </a:spcAft>
              <a:buClrTx/>
              <a:buSzTx/>
              <a:buFont typeface="Arial" panose="020B0604020202020204" pitchFamily="34" charset="0"/>
              <a:buNone/>
              <a:tabLst/>
              <a:defRPr/>
            </a:pPr>
            <a:r>
              <a:rPr kumimoji="0" lang="fr-FR" altLang="en-US" sz="2700" b="0" i="0" u="none" strike="noStrike" kern="0" cap="none" spc="0" normalizeH="0" baseline="0" dirty="0">
                <a:ln>
                  <a:noFill/>
                </a:ln>
                <a:solidFill>
                  <a:srgbClr val="0DD2D9"/>
                </a:solidFill>
                <a:effectLst/>
                <a:uLnTx/>
                <a:uFillTx/>
                <a:latin typeface="Times New Roman" panose="02020603050405020304" pitchFamily="18" charset="0"/>
                <a:cs typeface="Times New Roman" panose="02020603050405020304" pitchFamily="18" charset="0"/>
              </a:rPr>
              <a:t>Identification</a:t>
            </a:r>
            <a:r>
              <a:rPr kumimoji="0" lang="fr-FR" altLang="en-US" sz="2700" b="0" i="0" u="none" strike="noStrike" kern="0" cap="none" spc="0" normalizeH="0" dirty="0">
                <a:ln>
                  <a:noFill/>
                </a:ln>
                <a:solidFill>
                  <a:srgbClr val="0DD2D9"/>
                </a:solidFill>
                <a:effectLst/>
                <a:uLnTx/>
                <a:uFillTx/>
                <a:latin typeface="Times New Roman" panose="02020603050405020304" pitchFamily="18" charset="0"/>
                <a:cs typeface="Times New Roman" panose="02020603050405020304" pitchFamily="18" charset="0"/>
              </a:rPr>
              <a:t> des acteurs</a:t>
            </a:r>
            <a:endParaRPr kumimoji="0" lang="en-US" altLang="en-US" sz="2700" b="0" i="0" u="none" strike="noStrike" kern="0" cap="none" spc="0" normalizeH="0" baseline="0" noProof="0" dirty="0">
              <a:ln>
                <a:noFill/>
              </a:ln>
              <a:solidFill>
                <a:srgbClr val="0DD2D9"/>
              </a:solidFill>
              <a:effectLst/>
              <a:uLnTx/>
              <a:uFillTx/>
              <a:latin typeface="Times New Roman" panose="02020603050405020304" pitchFamily="18" charset="0"/>
              <a:cs typeface="Times New Roman" panose="02020603050405020304" pitchFamily="18" charset="0"/>
            </a:endParaRPr>
          </a:p>
        </p:txBody>
      </p:sp>
      <p:sp>
        <p:nvSpPr>
          <p:cNvPr id="5" name="Round Same Side Corner Rectangle 8">
            <a:extLst>
              <a:ext uri="{FF2B5EF4-FFF2-40B4-BE49-F238E27FC236}">
                <a16:creationId xmlns:a16="http://schemas.microsoft.com/office/drawing/2014/main" id="{A811D698-0BF4-4843-99C2-18BA6E041A4E}"/>
              </a:ext>
            </a:extLst>
          </p:cNvPr>
          <p:cNvSpPr/>
          <p:nvPr/>
        </p:nvSpPr>
        <p:spPr>
          <a:xfrm>
            <a:off x="2267744" y="1779662"/>
            <a:ext cx="936104" cy="158417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Round Same Side Corner Rectangle 8">
            <a:extLst>
              <a:ext uri="{FF2B5EF4-FFF2-40B4-BE49-F238E27FC236}">
                <a16:creationId xmlns:a16="http://schemas.microsoft.com/office/drawing/2014/main" id="{D189C1DB-C6CF-4B37-9704-118397838D61}"/>
              </a:ext>
            </a:extLst>
          </p:cNvPr>
          <p:cNvSpPr/>
          <p:nvPr/>
        </p:nvSpPr>
        <p:spPr>
          <a:xfrm>
            <a:off x="5940154" y="1803916"/>
            <a:ext cx="936104" cy="158417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ZoneTexte 1">
            <a:extLst>
              <a:ext uri="{FF2B5EF4-FFF2-40B4-BE49-F238E27FC236}">
                <a16:creationId xmlns:a16="http://schemas.microsoft.com/office/drawing/2014/main" id="{002A6E4B-583C-4765-88BC-77C1A9A8C812}"/>
              </a:ext>
            </a:extLst>
          </p:cNvPr>
          <p:cNvSpPr txBox="1">
            <a:spLocks noChangeArrowheads="1"/>
          </p:cNvSpPr>
          <p:nvPr/>
        </p:nvSpPr>
        <p:spPr bwMode="auto">
          <a:xfrm>
            <a:off x="1829416" y="3651870"/>
            <a:ext cx="1812760" cy="507831"/>
          </a:xfrm>
          <a:prstGeom prst="rect">
            <a:avLst/>
          </a:prstGeom>
          <a:noFill/>
          <a:ln w="9525">
            <a:solidFill>
              <a:srgbClr val="0DD2D9"/>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6858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fr-FR" sz="1350" b="0" i="0" u="none" strike="noStrike" kern="0" cap="none" spc="0" normalizeH="0" baseline="0" dirty="0">
                <a:ln>
                  <a:noFill/>
                </a:ln>
                <a:solidFill>
                  <a:prstClr val="black"/>
                </a:solidFill>
                <a:effectLst/>
                <a:uLnTx/>
                <a:uFillTx/>
                <a:latin typeface="Calibri" panose="020F0502020204030204" pitchFamily="34" charset="0"/>
              </a:rPr>
              <a:t>Administrateur</a:t>
            </a:r>
            <a:r>
              <a:rPr kumimoji="0" lang="en-US" sz="1350" b="0" i="0" u="none" strike="noStrike" kern="0" cap="none" spc="0" normalizeH="0" baseline="0" noProof="0" dirty="0">
                <a:ln>
                  <a:noFill/>
                </a:ln>
                <a:solidFill>
                  <a:prstClr val="black"/>
                </a:solidFill>
                <a:effectLst/>
                <a:uLnTx/>
                <a:uFillTx/>
                <a:latin typeface="Calibri" panose="020F0502020204030204" pitchFamily="34" charset="0"/>
              </a:rPr>
              <a:t> de supervision</a:t>
            </a:r>
            <a:endParaRPr kumimoji="0" lang="en-US" altLang="en-US" sz="135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8" name="ZoneTexte 1">
            <a:extLst>
              <a:ext uri="{FF2B5EF4-FFF2-40B4-BE49-F238E27FC236}">
                <a16:creationId xmlns:a16="http://schemas.microsoft.com/office/drawing/2014/main" id="{5C7566A9-F61B-42D7-ABFC-7BE7F727C9C0}"/>
              </a:ext>
            </a:extLst>
          </p:cNvPr>
          <p:cNvSpPr txBox="1">
            <a:spLocks noChangeArrowheads="1"/>
          </p:cNvSpPr>
          <p:nvPr/>
        </p:nvSpPr>
        <p:spPr bwMode="auto">
          <a:xfrm>
            <a:off x="5501824" y="3651870"/>
            <a:ext cx="1812760" cy="507831"/>
          </a:xfrm>
          <a:prstGeom prst="rect">
            <a:avLst/>
          </a:prstGeom>
          <a:noFill/>
          <a:ln w="9525">
            <a:solidFill>
              <a:srgbClr val="0DD2D9"/>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algn="ctr" defTabSz="685800" eaLnBrk="0" fontAlgn="base" latinLnBrk="0" hangingPunct="0">
              <a:lnSpc>
                <a:spcPct val="100000"/>
              </a:lnSpc>
              <a:spcBef>
                <a:spcPct val="0"/>
              </a:spcBef>
              <a:spcAft>
                <a:spcPct val="0"/>
              </a:spcAft>
              <a:buNone/>
            </a:pPr>
            <a:r>
              <a:rPr lang="fr-FR" sz="1350" kern="0" dirty="0">
                <a:solidFill>
                  <a:prstClr val="black"/>
                </a:solidFill>
              </a:rPr>
              <a:t>Administrateur spécialisé</a:t>
            </a:r>
            <a:endParaRPr kumimoji="0" lang="en-US" altLang="en-US" sz="135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9" name="Espace réservé du numéro de diapositive 2">
            <a:extLst>
              <a:ext uri="{FF2B5EF4-FFF2-40B4-BE49-F238E27FC236}">
                <a16:creationId xmlns:a16="http://schemas.microsoft.com/office/drawing/2014/main" id="{542F5BA8-0BA5-4F6F-8BE8-7ED67DDFA239}"/>
              </a:ext>
            </a:extLst>
          </p:cNvPr>
          <p:cNvSpPr txBox="1">
            <a:spLocks/>
          </p:cNvSpPr>
          <p:nvPr/>
        </p:nvSpPr>
        <p:spPr>
          <a:xfrm>
            <a:off x="6457950" y="4767263"/>
            <a:ext cx="2057400" cy="273844"/>
          </a:xfrm>
          <a:prstGeom prst="rect">
            <a:avLst/>
          </a:prstGeom>
        </p:spPr>
        <p:txBody>
          <a:bodyPr vert="horz" lIns="91440" tIns="45720" rIns="91440" bIns="45720" rtlCol="0" anchor="ctr"/>
          <a:lstStyle>
            <a:defPPr>
              <a:defRPr lang="ko-KR"/>
            </a:defPPr>
            <a:lvl1pPr marL="0" algn="r" defTabSz="914400" rtl="0" eaLnBrk="1" fontAlgn="auto" latinLnBrk="1" hangingPunct="1">
              <a:spcBef>
                <a:spcPts val="0"/>
              </a:spcBef>
              <a:spcAft>
                <a:spcPts val="0"/>
              </a:spcAft>
              <a:defRPr sz="135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defTabSz="685800" latinLnBrk="0">
              <a:defRPr/>
            </a:pPr>
            <a:fld id="{DE219225-BE0E-4C13-BC3C-8DAA1D66B432}" type="slidenum">
              <a:rPr lang="en-US" smtClean="0">
                <a:solidFill>
                  <a:prstClr val="black"/>
                </a:solidFill>
                <a:latin typeface="Calibri" panose="020F0502020204030204"/>
              </a:rPr>
              <a:pPr defTabSz="685800" latinLnBrk="0">
                <a:defRPr/>
              </a:pPr>
              <a:t>17</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304012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79F03B7-C324-4C89-B8D0-42161F7DEC34}"/>
              </a:ext>
            </a:extLst>
          </p:cNvPr>
          <p:cNvSpPr txBox="1">
            <a:spLocks/>
          </p:cNvSpPr>
          <p:nvPr/>
        </p:nvSpPr>
        <p:spPr>
          <a:xfrm>
            <a:off x="476089" y="195486"/>
            <a:ext cx="8191822" cy="994172"/>
          </a:xfrm>
          <a:prstGeom prst="rect">
            <a:avLst/>
          </a:prstGeom>
          <a:ln>
            <a:noFill/>
            <a:miter lim="800000"/>
            <a:headEnd/>
            <a:tailEnd/>
          </a:ln>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fr-FR" altLang="fr-DZ" sz="3200" dirty="0">
                <a:latin typeface="Times New Roman" panose="02020603050405020304" pitchFamily="18" charset="0"/>
                <a:cs typeface="Times New Roman" panose="02020603050405020304" pitchFamily="18" charset="0"/>
              </a:rPr>
              <a:t>Diagramme des cas d’utilisation</a:t>
            </a:r>
            <a:endParaRPr lang="fr-DZ" altLang="fr-DZ" sz="3200" dirty="0">
              <a:latin typeface="Times New Roman" panose="02020603050405020304" pitchFamily="18" charset="0"/>
              <a:cs typeface="Times New Roman" panose="02020603050405020304" pitchFamily="18" charset="0"/>
            </a:endParaRPr>
          </a:p>
        </p:txBody>
      </p:sp>
      <p:pic>
        <p:nvPicPr>
          <p:cNvPr id="5" name="Image 6">
            <a:extLst>
              <a:ext uri="{FF2B5EF4-FFF2-40B4-BE49-F238E27FC236}">
                <a16:creationId xmlns:a16="http://schemas.microsoft.com/office/drawing/2014/main" id="{063AAF0F-1AA9-4802-90D3-518309DCD3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684" y="1227971"/>
            <a:ext cx="5688632" cy="3915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Espace réservé du numéro de diapositive 2">
            <a:extLst>
              <a:ext uri="{FF2B5EF4-FFF2-40B4-BE49-F238E27FC236}">
                <a16:creationId xmlns:a16="http://schemas.microsoft.com/office/drawing/2014/main" id="{66206458-1DC3-48B4-9FBA-2B91F371F6AE}"/>
              </a:ext>
            </a:extLst>
          </p:cNvPr>
          <p:cNvSpPr txBox="1">
            <a:spLocks/>
          </p:cNvSpPr>
          <p:nvPr/>
        </p:nvSpPr>
        <p:spPr>
          <a:xfrm>
            <a:off x="6457950" y="4767263"/>
            <a:ext cx="2057400" cy="273844"/>
          </a:xfrm>
          <a:prstGeom prst="rect">
            <a:avLst/>
          </a:prstGeom>
        </p:spPr>
        <p:txBody>
          <a:bodyPr vert="horz" lIns="91440" tIns="45720" rIns="91440" bIns="45720" rtlCol="0" anchor="ctr"/>
          <a:lstStyle>
            <a:defPPr>
              <a:defRPr lang="ko-KR"/>
            </a:defPPr>
            <a:lvl1pPr marL="0" algn="r" defTabSz="914400" rtl="0" eaLnBrk="1" fontAlgn="auto" latinLnBrk="1" hangingPunct="1">
              <a:spcBef>
                <a:spcPts val="0"/>
              </a:spcBef>
              <a:spcAft>
                <a:spcPts val="0"/>
              </a:spcAft>
              <a:defRPr sz="135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defTabSz="685800" latinLnBrk="0">
              <a:defRPr/>
            </a:pPr>
            <a:fld id="{DE219225-BE0E-4C13-BC3C-8DAA1D66B432}" type="slidenum">
              <a:rPr lang="en-US" smtClean="0">
                <a:solidFill>
                  <a:prstClr val="black"/>
                </a:solidFill>
                <a:latin typeface="Calibri" panose="020F0502020204030204"/>
              </a:rPr>
              <a:pPr defTabSz="685800" latinLnBrk="0">
                <a:defRPr/>
              </a:pPr>
              <a:t>18</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45519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79F03B7-C324-4C89-B8D0-42161F7DEC34}"/>
              </a:ext>
            </a:extLst>
          </p:cNvPr>
          <p:cNvSpPr txBox="1">
            <a:spLocks/>
          </p:cNvSpPr>
          <p:nvPr/>
        </p:nvSpPr>
        <p:spPr>
          <a:xfrm>
            <a:off x="476089" y="195486"/>
            <a:ext cx="8191822" cy="994172"/>
          </a:xfrm>
          <a:prstGeom prst="rect">
            <a:avLst/>
          </a:prstGeom>
          <a:ln>
            <a:noFill/>
            <a:miter lim="800000"/>
            <a:headEnd/>
            <a:tailEnd/>
          </a:ln>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fr-FR" altLang="fr-DZ" sz="3200" dirty="0">
                <a:latin typeface="Times New Roman" panose="02020603050405020304" pitchFamily="18" charset="0"/>
                <a:cs typeface="Times New Roman" panose="02020603050405020304" pitchFamily="18" charset="0"/>
              </a:rPr>
              <a:t>Diagramme des classes</a:t>
            </a:r>
            <a:endParaRPr lang="fr-DZ" altLang="fr-DZ" sz="3200" dirty="0">
              <a:latin typeface="Times New Roman" panose="02020603050405020304" pitchFamily="18" charset="0"/>
              <a:cs typeface="Times New Roman" panose="02020603050405020304" pitchFamily="18" charset="0"/>
            </a:endParaRPr>
          </a:p>
        </p:txBody>
      </p:sp>
      <p:pic>
        <p:nvPicPr>
          <p:cNvPr id="3" name="Image 5">
            <a:extLst>
              <a:ext uri="{FF2B5EF4-FFF2-40B4-BE49-F238E27FC236}">
                <a16:creationId xmlns:a16="http://schemas.microsoft.com/office/drawing/2014/main" id="{02FFB206-922C-4E69-95AC-FB7322BBF8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4448" y="1412528"/>
            <a:ext cx="6175104" cy="3730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Espace réservé du numéro de diapositive 2">
            <a:extLst>
              <a:ext uri="{FF2B5EF4-FFF2-40B4-BE49-F238E27FC236}">
                <a16:creationId xmlns:a16="http://schemas.microsoft.com/office/drawing/2014/main" id="{857793EC-FB76-45AA-B083-C013C6E0FA5C}"/>
              </a:ext>
            </a:extLst>
          </p:cNvPr>
          <p:cNvSpPr txBox="1">
            <a:spLocks/>
          </p:cNvSpPr>
          <p:nvPr/>
        </p:nvSpPr>
        <p:spPr>
          <a:xfrm>
            <a:off x="6457950" y="4767263"/>
            <a:ext cx="2057400" cy="273844"/>
          </a:xfrm>
          <a:prstGeom prst="rect">
            <a:avLst/>
          </a:prstGeom>
        </p:spPr>
        <p:txBody>
          <a:bodyPr vert="horz" lIns="91440" tIns="45720" rIns="91440" bIns="45720" rtlCol="0" anchor="ctr"/>
          <a:lstStyle>
            <a:defPPr>
              <a:defRPr lang="ko-KR"/>
            </a:defPPr>
            <a:lvl1pPr marL="0" algn="r" defTabSz="914400" rtl="0" eaLnBrk="1" fontAlgn="auto" latinLnBrk="1" hangingPunct="1">
              <a:spcBef>
                <a:spcPts val="0"/>
              </a:spcBef>
              <a:spcAft>
                <a:spcPts val="0"/>
              </a:spcAft>
              <a:defRPr sz="135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defTabSz="685800" latinLnBrk="0">
              <a:defRPr/>
            </a:pPr>
            <a:fld id="{DE219225-BE0E-4C13-BC3C-8DAA1D66B432}" type="slidenum">
              <a:rPr lang="en-US" smtClean="0">
                <a:solidFill>
                  <a:prstClr val="black"/>
                </a:solidFill>
                <a:latin typeface="Calibri" panose="020F0502020204030204"/>
              </a:rPr>
              <a:pPr defTabSz="685800" latinLnBrk="0">
                <a:defRPr/>
              </a:pPr>
              <a:t>19</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373746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1">
            <a:extLst>
              <a:ext uri="{FF2B5EF4-FFF2-40B4-BE49-F238E27FC236}">
                <a16:creationId xmlns:a16="http://schemas.microsoft.com/office/drawing/2014/main" id="{9A961905-02E6-4DC8-8D1F-E00D47F5C6A0}"/>
              </a:ext>
            </a:extLst>
          </p:cNvPr>
          <p:cNvSpPr txBox="1">
            <a:spLocks/>
          </p:cNvSpPr>
          <p:nvPr/>
        </p:nvSpPr>
        <p:spPr bwMode="auto">
          <a:xfrm>
            <a:off x="872729" y="214313"/>
            <a:ext cx="7398544" cy="592931"/>
          </a:xfrm>
          <a:prstGeom prst="rect">
            <a:avLst/>
          </a:prstGeom>
          <a:noFill/>
          <a:ln>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342900" algn="l" rtl="0" fontAlgn="base">
              <a:lnSpc>
                <a:spcPct val="90000"/>
              </a:lnSpc>
              <a:spcBef>
                <a:spcPct val="0"/>
              </a:spcBef>
              <a:spcAft>
                <a:spcPct val="0"/>
              </a:spcAft>
              <a:defRPr sz="3300">
                <a:solidFill>
                  <a:schemeClr val="tx1"/>
                </a:solidFill>
                <a:latin typeface="Calibri Light" panose="020F0302020204030204" pitchFamily="34" charset="0"/>
              </a:defRPr>
            </a:lvl6pPr>
            <a:lvl7pPr marL="685800" algn="l" rtl="0" fontAlgn="base">
              <a:lnSpc>
                <a:spcPct val="90000"/>
              </a:lnSpc>
              <a:spcBef>
                <a:spcPct val="0"/>
              </a:spcBef>
              <a:spcAft>
                <a:spcPct val="0"/>
              </a:spcAft>
              <a:defRPr sz="3300">
                <a:solidFill>
                  <a:schemeClr val="tx1"/>
                </a:solidFill>
                <a:latin typeface="Calibri Light" panose="020F0302020204030204" pitchFamily="34" charset="0"/>
              </a:defRPr>
            </a:lvl7pPr>
            <a:lvl8pPr marL="1028700" algn="l" rtl="0" fontAlgn="base">
              <a:lnSpc>
                <a:spcPct val="90000"/>
              </a:lnSpc>
              <a:spcBef>
                <a:spcPct val="0"/>
              </a:spcBef>
              <a:spcAft>
                <a:spcPct val="0"/>
              </a:spcAft>
              <a:defRPr sz="3300">
                <a:solidFill>
                  <a:schemeClr val="tx1"/>
                </a:solidFill>
                <a:latin typeface="Calibri Light" panose="020F0302020204030204" pitchFamily="34" charset="0"/>
              </a:defRPr>
            </a:lvl8pPr>
            <a:lvl9pPr marL="1371600" algn="l" rtl="0" fontAlgn="base">
              <a:lnSpc>
                <a:spcPct val="90000"/>
              </a:lnSpc>
              <a:spcBef>
                <a:spcPct val="0"/>
              </a:spcBef>
              <a:spcAft>
                <a:spcPct val="0"/>
              </a:spcAft>
              <a:defRPr sz="3300">
                <a:solidFill>
                  <a:schemeClr val="tx1"/>
                </a:solidFill>
                <a:latin typeface="Calibri Light" panose="020F030202020403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fr-FR" altLang="en-US" sz="27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j-ea"/>
                <a:cs typeface="Times New Roman" panose="02020603050405020304" pitchFamily="18" charset="0"/>
              </a:rPr>
              <a:t>SOMMAIRE </a:t>
            </a:r>
            <a:endParaRPr kumimoji="0" lang="en-US" altLang="en-US" sz="27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j-ea"/>
              <a:cs typeface="Times New Roman" panose="02020603050405020304" pitchFamily="18" charset="0"/>
            </a:endParaRPr>
          </a:p>
        </p:txBody>
      </p:sp>
      <p:sp>
        <p:nvSpPr>
          <p:cNvPr id="26" name="Espace réservé du contenu 2">
            <a:extLst>
              <a:ext uri="{FF2B5EF4-FFF2-40B4-BE49-F238E27FC236}">
                <a16:creationId xmlns:a16="http://schemas.microsoft.com/office/drawing/2014/main" id="{B8444362-935A-47E4-86C7-E8460C771962}"/>
              </a:ext>
            </a:extLst>
          </p:cNvPr>
          <p:cNvSpPr txBox="1">
            <a:spLocks noChangeArrowheads="1"/>
          </p:cNvSpPr>
          <p:nvPr/>
        </p:nvSpPr>
        <p:spPr bwMode="auto">
          <a:xfrm>
            <a:off x="872729" y="1107281"/>
            <a:ext cx="7854553" cy="376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algn="l"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rtl="0" eaLnBrk="0" fontAlgn="base" hangingPunct="0">
              <a:lnSpc>
                <a:spcPct val="90000"/>
              </a:lnSpc>
              <a:spcBef>
                <a:spcPts val="375"/>
              </a:spcBef>
              <a:spcAft>
                <a:spcPct val="0"/>
              </a:spcAft>
              <a:buFont typeface="Arial" panose="020B0604020202020204" pitchFamily="34" charset="0"/>
              <a:buChar char="•"/>
              <a:defRPr sz="1800" kern="1200">
                <a:solidFill>
                  <a:schemeClr val="tx1"/>
                </a:solidFill>
                <a:latin typeface="+mn-lt"/>
                <a:ea typeface="+mn-ea"/>
                <a:cs typeface="+mn-cs"/>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eaLnBrk="1" latinLnBrk="0" hangingPunct="1">
              <a:lnSpc>
                <a:spcPct val="125000"/>
              </a:lnSpc>
              <a:buClr>
                <a:schemeClr val="accent1"/>
              </a:buClr>
              <a:buFont typeface="+mj-lt"/>
              <a:buAutoNum type="arabicPeriod"/>
            </a:pPr>
            <a:r>
              <a:rPr lang="fr-FR" altLang="en-US" dirty="0">
                <a:latin typeface="Times New Roman" panose="02020603050405020304" pitchFamily="18" charset="0"/>
                <a:cs typeface="Times New Roman" panose="02020603050405020304" pitchFamily="18" charset="0"/>
              </a:rPr>
              <a:t>Introduction</a:t>
            </a:r>
          </a:p>
          <a:p>
            <a:pPr marL="457200" indent="-457200" eaLnBrk="1" latinLnBrk="0" hangingPunct="1">
              <a:lnSpc>
                <a:spcPct val="125000"/>
              </a:lnSpc>
              <a:buClr>
                <a:schemeClr val="accent1"/>
              </a:buClr>
              <a:buFont typeface="+mj-lt"/>
              <a:buAutoNum type="arabicPeriod"/>
            </a:pPr>
            <a:r>
              <a:rPr lang="fr-FR" altLang="en-US" dirty="0">
                <a:latin typeface="Times New Roman" panose="02020603050405020304" pitchFamily="18" charset="0"/>
                <a:cs typeface="Times New Roman" panose="02020603050405020304" pitchFamily="18" charset="0"/>
              </a:rPr>
              <a:t>Problématique</a:t>
            </a:r>
          </a:p>
          <a:p>
            <a:pPr marL="457200" indent="-457200" eaLnBrk="1" latinLnBrk="0" hangingPunct="1">
              <a:lnSpc>
                <a:spcPct val="125000"/>
              </a:lnSpc>
              <a:buClr>
                <a:schemeClr val="accent1"/>
              </a:buClr>
              <a:buFont typeface="+mj-lt"/>
              <a:buAutoNum type="arabicPeriod"/>
            </a:pPr>
            <a:r>
              <a:rPr lang="fr-FR" altLang="en-US" dirty="0">
                <a:latin typeface="Times New Roman" panose="02020603050405020304" pitchFamily="18" charset="0"/>
                <a:cs typeface="Times New Roman" panose="02020603050405020304" pitchFamily="18" charset="0"/>
              </a:rPr>
              <a:t>Solution proposée</a:t>
            </a:r>
          </a:p>
          <a:p>
            <a:pPr marL="457200" indent="-457200" eaLnBrk="1" latinLnBrk="0" hangingPunct="1">
              <a:lnSpc>
                <a:spcPct val="125000"/>
              </a:lnSpc>
              <a:buClr>
                <a:schemeClr val="accent1"/>
              </a:buClr>
              <a:buFont typeface="+mj-lt"/>
              <a:buAutoNum type="arabicPeriod"/>
            </a:pPr>
            <a:r>
              <a:rPr lang="fr-FR" altLang="en-US" dirty="0">
                <a:latin typeface="Times New Roman" panose="02020603050405020304" pitchFamily="18" charset="0"/>
                <a:cs typeface="Times New Roman" panose="02020603050405020304" pitchFamily="18" charset="0"/>
              </a:rPr>
              <a:t>Analyse et conception</a:t>
            </a:r>
          </a:p>
          <a:p>
            <a:pPr marL="457200" indent="-457200" eaLnBrk="1" latinLnBrk="0" hangingPunct="1">
              <a:lnSpc>
                <a:spcPct val="125000"/>
              </a:lnSpc>
              <a:buClr>
                <a:schemeClr val="accent1"/>
              </a:buClr>
              <a:buFont typeface="+mj-lt"/>
              <a:buAutoNum type="arabicPeriod"/>
            </a:pPr>
            <a:r>
              <a:rPr lang="fr-FR" altLang="en-US" dirty="0">
                <a:latin typeface="Times New Roman" panose="02020603050405020304" pitchFamily="18" charset="0"/>
                <a:cs typeface="Times New Roman" panose="02020603050405020304" pitchFamily="18" charset="0"/>
              </a:rPr>
              <a:t>Réalisation</a:t>
            </a:r>
          </a:p>
          <a:p>
            <a:pPr marL="457200" indent="-457200" eaLnBrk="1" latinLnBrk="0" hangingPunct="1">
              <a:lnSpc>
                <a:spcPct val="125000"/>
              </a:lnSpc>
              <a:buClr>
                <a:schemeClr val="accent1"/>
              </a:buClr>
              <a:buFont typeface="+mj-lt"/>
              <a:buAutoNum type="arabicPeriod"/>
            </a:pPr>
            <a:r>
              <a:rPr lang="fr-FR" altLang="en-US" dirty="0">
                <a:latin typeface="Times New Roman" panose="02020603050405020304" pitchFamily="18" charset="0"/>
                <a:cs typeface="Times New Roman" panose="02020603050405020304" pitchFamily="18" charset="0"/>
              </a:rPr>
              <a:t>Conclusion et perspectives  </a:t>
            </a:r>
          </a:p>
        </p:txBody>
      </p:sp>
      <p:sp>
        <p:nvSpPr>
          <p:cNvPr id="27" name="Espace réservé du numéro de diapositive 6">
            <a:extLst>
              <a:ext uri="{FF2B5EF4-FFF2-40B4-BE49-F238E27FC236}">
                <a16:creationId xmlns:a16="http://schemas.microsoft.com/office/drawing/2014/main" id="{08572E93-7C37-4D9C-8360-D25A19E87150}"/>
              </a:ext>
            </a:extLst>
          </p:cNvPr>
          <p:cNvSpPr txBox="1">
            <a:spLocks noChangeArrowheads="1"/>
          </p:cNvSpPr>
          <p:nvPr/>
        </p:nvSpPr>
        <p:spPr bwMode="auto">
          <a:xfrm>
            <a:off x="6457950" y="4767263"/>
            <a:ext cx="2057400" cy="2738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ko-KR"/>
            </a:defPPr>
            <a:lvl1pPr marL="0" algn="r" defTabSz="914400" rtl="0" eaLnBrk="1" fontAlgn="auto" latinLnBrk="1" hangingPunct="1">
              <a:lnSpc>
                <a:spcPct val="90000"/>
              </a:lnSpc>
              <a:spcBef>
                <a:spcPts val="750"/>
              </a:spcBef>
              <a:spcAft>
                <a:spcPts val="0"/>
              </a:spcAft>
              <a:buFont typeface="Arial" panose="020B0604020202020204" pitchFamily="34" charset="0"/>
              <a:buChar char="•"/>
              <a:defRPr sz="2100" kern="1200">
                <a:solidFill>
                  <a:schemeClr val="tx1"/>
                </a:solidFill>
                <a:latin typeface="Calibri" panose="020F0502020204030204" pitchFamily="34" charset="0"/>
                <a:ea typeface="+mn-ea"/>
                <a:cs typeface="+mn-cs"/>
              </a:defRPr>
            </a:lvl1pPr>
            <a:lvl2pPr marL="557213" indent="-214313" algn="l" defTabSz="914400" rtl="0" eaLnBrk="1" latinLnBrk="1" hangingPunct="1">
              <a:lnSpc>
                <a:spcPct val="90000"/>
              </a:lnSpc>
              <a:spcBef>
                <a:spcPts val="375"/>
              </a:spcBef>
              <a:buFont typeface="Arial" panose="020B0604020202020204" pitchFamily="34" charset="0"/>
              <a:buChar char="•"/>
              <a:defRPr sz="1800" kern="1200">
                <a:solidFill>
                  <a:schemeClr val="tx1"/>
                </a:solidFill>
                <a:latin typeface="Calibri" panose="020F0502020204030204" pitchFamily="34" charset="0"/>
                <a:ea typeface="+mn-ea"/>
                <a:cs typeface="+mn-cs"/>
              </a:defRPr>
            </a:lvl2pPr>
            <a:lvl3pPr marL="857250" indent="-171450" algn="l" defTabSz="914400" rtl="0" eaLnBrk="1" latinLnBrk="1" hangingPunct="1">
              <a:lnSpc>
                <a:spcPct val="90000"/>
              </a:lnSpc>
              <a:spcBef>
                <a:spcPts val="375"/>
              </a:spcBef>
              <a:buFont typeface="Arial" panose="020B0604020202020204" pitchFamily="34" charset="0"/>
              <a:buChar char="•"/>
              <a:defRPr sz="1500" kern="1200">
                <a:solidFill>
                  <a:schemeClr val="tx1"/>
                </a:solidFill>
                <a:latin typeface="Calibri" panose="020F0502020204030204" pitchFamily="34" charset="0"/>
                <a:ea typeface="+mn-ea"/>
                <a:cs typeface="+mn-cs"/>
              </a:defRPr>
            </a:lvl3pPr>
            <a:lvl4pPr marL="1200150" indent="-171450" algn="l" defTabSz="914400" rtl="0" eaLnBrk="1" latinLnBrk="1" hangingPunct="1">
              <a:lnSpc>
                <a:spcPct val="90000"/>
              </a:lnSpc>
              <a:spcBef>
                <a:spcPts val="375"/>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1543050" indent="-171450" algn="l" defTabSz="914400" rtl="0" eaLnBrk="1" latinLnBrk="1" hangingPunct="1">
              <a:lnSpc>
                <a:spcPct val="90000"/>
              </a:lnSpc>
              <a:spcBef>
                <a:spcPts val="375"/>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1885950" indent="-171450" algn="l" defTabSz="914400" rtl="0" eaLnBrk="0" fontAlgn="base" latinLnBrk="1" hangingPunct="0">
              <a:lnSpc>
                <a:spcPct val="90000"/>
              </a:lnSpc>
              <a:spcBef>
                <a:spcPts val="375"/>
              </a:spcBef>
              <a:spcAft>
                <a:spcPct val="0"/>
              </a:spcAft>
              <a:buFont typeface="Arial" panose="020B0604020202020204" pitchFamily="34" charset="0"/>
              <a:buChar char="•"/>
              <a:defRPr sz="1800" kern="1200">
                <a:solidFill>
                  <a:schemeClr val="tx1"/>
                </a:solidFill>
                <a:latin typeface="Calibri" panose="020F0502020204030204" pitchFamily="34" charset="0"/>
                <a:ea typeface="+mn-ea"/>
                <a:cs typeface="+mn-cs"/>
              </a:defRPr>
            </a:lvl6pPr>
            <a:lvl7pPr marL="2228850" indent="-171450" algn="l" defTabSz="914400" rtl="0" eaLnBrk="0" fontAlgn="base" latinLnBrk="1" hangingPunct="0">
              <a:lnSpc>
                <a:spcPct val="90000"/>
              </a:lnSpc>
              <a:spcBef>
                <a:spcPts val="375"/>
              </a:spcBef>
              <a:spcAft>
                <a:spcPct val="0"/>
              </a:spcAft>
              <a:buFont typeface="Arial" panose="020B0604020202020204" pitchFamily="34" charset="0"/>
              <a:buChar char="•"/>
              <a:defRPr sz="1800" kern="1200">
                <a:solidFill>
                  <a:schemeClr val="tx1"/>
                </a:solidFill>
                <a:latin typeface="Calibri" panose="020F0502020204030204" pitchFamily="34" charset="0"/>
                <a:ea typeface="+mn-ea"/>
                <a:cs typeface="+mn-cs"/>
              </a:defRPr>
            </a:lvl7pPr>
            <a:lvl8pPr marL="2571750" indent="-171450" algn="l" defTabSz="914400" rtl="0" eaLnBrk="0" fontAlgn="base" latinLnBrk="1" hangingPunct="0">
              <a:lnSpc>
                <a:spcPct val="90000"/>
              </a:lnSpc>
              <a:spcBef>
                <a:spcPts val="375"/>
              </a:spcBef>
              <a:spcAft>
                <a:spcPct val="0"/>
              </a:spcAft>
              <a:buFont typeface="Arial" panose="020B0604020202020204" pitchFamily="34" charset="0"/>
              <a:buChar char="•"/>
              <a:defRPr sz="1800" kern="1200">
                <a:solidFill>
                  <a:schemeClr val="tx1"/>
                </a:solidFill>
                <a:latin typeface="Calibri" panose="020F0502020204030204" pitchFamily="34" charset="0"/>
                <a:ea typeface="+mn-ea"/>
                <a:cs typeface="+mn-cs"/>
              </a:defRPr>
            </a:lvl8pPr>
            <a:lvl9pPr marL="2914650" indent="-171450" algn="l" defTabSz="914400" rtl="0" eaLnBrk="0" fontAlgn="base" latinLnBrk="1" hangingPunct="0">
              <a:lnSpc>
                <a:spcPct val="90000"/>
              </a:lnSpc>
              <a:spcBef>
                <a:spcPts val="375"/>
              </a:spcBef>
              <a:spcAft>
                <a:spcPct val="0"/>
              </a:spcAft>
              <a:buFont typeface="Arial" panose="020B0604020202020204" pitchFamily="34" charset="0"/>
              <a:buChar char="•"/>
              <a:defRPr sz="1800" kern="1200">
                <a:solidFill>
                  <a:schemeClr val="tx1"/>
                </a:solidFill>
                <a:latin typeface="Calibri" panose="020F0502020204030204" pitchFamily="34" charset="0"/>
                <a:ea typeface="+mn-ea"/>
                <a:cs typeface="+mn-cs"/>
              </a:defRPr>
            </a:lvl9p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tabLst/>
              <a:defRPr/>
            </a:pPr>
            <a:fld id="{9E60DDDC-DAD4-4867-B675-2E08DA7C675E}" type="slidenum">
              <a:rPr kumimoji="0" lang="en-US" altLang="en-US" sz="135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tabLst/>
                <a:defRPr/>
              </a:pPr>
              <a:t>2</a:t>
            </a:fld>
            <a:endParaRPr kumimoji="0" lang="en-US" altLang="en-US" sz="135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09505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
                                            <p:txEl>
                                              <p:pRg st="0" end="0"/>
                                            </p:txEl>
                                          </p:spTgt>
                                        </p:tgtEl>
                                        <p:attrNameLst>
                                          <p:attrName>style.visibility</p:attrName>
                                        </p:attrNameLst>
                                      </p:cBhvr>
                                      <p:to>
                                        <p:strVal val="visible"/>
                                      </p:to>
                                    </p:set>
                                    <p:animEffect transition="in" filter="fade">
                                      <p:cBhvr>
                                        <p:cTn id="14" dur="1000"/>
                                        <p:tgtEl>
                                          <p:spTgt spid="26">
                                            <p:txEl>
                                              <p:pRg st="0" end="0"/>
                                            </p:txEl>
                                          </p:spTgt>
                                        </p:tgtEl>
                                      </p:cBhvr>
                                    </p:animEffect>
                                    <p:anim calcmode="lin" valueType="num">
                                      <p:cBhvr>
                                        <p:cTn id="15"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
                                            <p:txEl>
                                              <p:pRg st="1" end="1"/>
                                            </p:txEl>
                                          </p:spTgt>
                                        </p:tgtEl>
                                        <p:attrNameLst>
                                          <p:attrName>style.visibility</p:attrName>
                                        </p:attrNameLst>
                                      </p:cBhvr>
                                      <p:to>
                                        <p:strVal val="visible"/>
                                      </p:to>
                                    </p:set>
                                    <p:animEffect transition="in" filter="fade">
                                      <p:cBhvr>
                                        <p:cTn id="21" dur="1000"/>
                                        <p:tgtEl>
                                          <p:spTgt spid="26">
                                            <p:txEl>
                                              <p:pRg st="1" end="1"/>
                                            </p:txEl>
                                          </p:spTgt>
                                        </p:tgtEl>
                                      </p:cBhvr>
                                    </p:animEffect>
                                    <p:anim calcmode="lin" valueType="num">
                                      <p:cBhvr>
                                        <p:cTn id="22" dur="1000" fill="hold"/>
                                        <p:tgtEl>
                                          <p:spTgt spid="26">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6">
                                            <p:txEl>
                                              <p:pRg st="2" end="2"/>
                                            </p:txEl>
                                          </p:spTgt>
                                        </p:tgtEl>
                                        <p:attrNameLst>
                                          <p:attrName>style.visibility</p:attrName>
                                        </p:attrNameLst>
                                      </p:cBhvr>
                                      <p:to>
                                        <p:strVal val="visible"/>
                                      </p:to>
                                    </p:set>
                                    <p:animEffect transition="in" filter="fade">
                                      <p:cBhvr>
                                        <p:cTn id="28" dur="1000"/>
                                        <p:tgtEl>
                                          <p:spTgt spid="26">
                                            <p:txEl>
                                              <p:pRg st="2" end="2"/>
                                            </p:txEl>
                                          </p:spTgt>
                                        </p:tgtEl>
                                      </p:cBhvr>
                                    </p:animEffect>
                                    <p:anim calcmode="lin" valueType="num">
                                      <p:cBhvr>
                                        <p:cTn id="29" dur="1000" fill="hold"/>
                                        <p:tgtEl>
                                          <p:spTgt spid="26">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6">
                                            <p:txEl>
                                              <p:pRg st="3" end="3"/>
                                            </p:txEl>
                                          </p:spTgt>
                                        </p:tgtEl>
                                        <p:attrNameLst>
                                          <p:attrName>style.visibility</p:attrName>
                                        </p:attrNameLst>
                                      </p:cBhvr>
                                      <p:to>
                                        <p:strVal val="visible"/>
                                      </p:to>
                                    </p:set>
                                    <p:animEffect transition="in" filter="fade">
                                      <p:cBhvr>
                                        <p:cTn id="35" dur="1000"/>
                                        <p:tgtEl>
                                          <p:spTgt spid="26">
                                            <p:txEl>
                                              <p:pRg st="3" end="3"/>
                                            </p:txEl>
                                          </p:spTgt>
                                        </p:tgtEl>
                                      </p:cBhvr>
                                    </p:animEffect>
                                    <p:anim calcmode="lin" valueType="num">
                                      <p:cBhvr>
                                        <p:cTn id="36" dur="1000" fill="hold"/>
                                        <p:tgtEl>
                                          <p:spTgt spid="26">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6">
                                            <p:txEl>
                                              <p:pRg st="4" end="4"/>
                                            </p:txEl>
                                          </p:spTgt>
                                        </p:tgtEl>
                                        <p:attrNameLst>
                                          <p:attrName>style.visibility</p:attrName>
                                        </p:attrNameLst>
                                      </p:cBhvr>
                                      <p:to>
                                        <p:strVal val="visible"/>
                                      </p:to>
                                    </p:set>
                                    <p:animEffect transition="in" filter="fade">
                                      <p:cBhvr>
                                        <p:cTn id="42" dur="1000"/>
                                        <p:tgtEl>
                                          <p:spTgt spid="26">
                                            <p:txEl>
                                              <p:pRg st="4" end="4"/>
                                            </p:txEl>
                                          </p:spTgt>
                                        </p:tgtEl>
                                      </p:cBhvr>
                                    </p:animEffect>
                                    <p:anim calcmode="lin" valueType="num">
                                      <p:cBhvr>
                                        <p:cTn id="43" dur="1000" fill="hold"/>
                                        <p:tgtEl>
                                          <p:spTgt spid="26">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6">
                                            <p:txEl>
                                              <p:pRg st="5" end="5"/>
                                            </p:txEl>
                                          </p:spTgt>
                                        </p:tgtEl>
                                        <p:attrNameLst>
                                          <p:attrName>style.visibility</p:attrName>
                                        </p:attrNameLst>
                                      </p:cBhvr>
                                      <p:to>
                                        <p:strVal val="visible"/>
                                      </p:to>
                                    </p:set>
                                    <p:animEffect transition="in" filter="fade">
                                      <p:cBhvr>
                                        <p:cTn id="49" dur="1000"/>
                                        <p:tgtEl>
                                          <p:spTgt spid="26">
                                            <p:txEl>
                                              <p:pRg st="5" end="5"/>
                                            </p:txEl>
                                          </p:spTgt>
                                        </p:tgtEl>
                                      </p:cBhvr>
                                    </p:animEffect>
                                    <p:anim calcmode="lin" valueType="num">
                                      <p:cBhvr>
                                        <p:cTn id="50" dur="1000" fill="hold"/>
                                        <p:tgtEl>
                                          <p:spTgt spid="26">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490938F7-89E4-410E-A3B7-918E0E58C7F7}"/>
              </a:ext>
            </a:extLst>
          </p:cNvPr>
          <p:cNvSpPr txBox="1">
            <a:spLocks/>
          </p:cNvSpPr>
          <p:nvPr/>
        </p:nvSpPr>
        <p:spPr>
          <a:xfrm>
            <a:off x="3491880" y="2290762"/>
            <a:ext cx="4752528" cy="561975"/>
          </a:xfrm>
          <a:prstGeom prst="rect">
            <a:avLst/>
          </a:prstGeom>
          <a:ln>
            <a:solidFill>
              <a:schemeClr val="accent1"/>
            </a:solidFill>
            <a:miter lim="800000"/>
            <a:headEnd/>
            <a:tailEnd/>
          </a:ln>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fr-FR" altLang="en-US" sz="2800" dirty="0">
                <a:latin typeface="Times New Roman" panose="02020603050405020304" pitchFamily="18" charset="0"/>
                <a:cs typeface="Times New Roman" panose="02020603050405020304" pitchFamily="18" charset="0"/>
              </a:rPr>
              <a:t>Réalisation</a:t>
            </a:r>
            <a:r>
              <a:rPr lang="fr-FR" altLang="en-US" sz="2700" dirty="0">
                <a:latin typeface="Times New Roman" panose="02020603050405020304" pitchFamily="18" charset="0"/>
                <a:cs typeface="Times New Roman" panose="02020603050405020304" pitchFamily="18" charset="0"/>
              </a:rPr>
              <a:t> </a:t>
            </a:r>
            <a:endParaRPr lang="en-US" altLang="en-US" sz="2700" dirty="0">
              <a:latin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18E327C0-A008-41A1-BE59-87CDA1AEAB1B}"/>
              </a:ext>
            </a:extLst>
          </p:cNvPr>
          <p:cNvSpPr txBox="1"/>
          <p:nvPr/>
        </p:nvSpPr>
        <p:spPr>
          <a:xfrm>
            <a:off x="2051720" y="2248583"/>
            <a:ext cx="432048" cy="646331"/>
          </a:xfrm>
          <a:prstGeom prst="rect">
            <a:avLst/>
          </a:prstGeom>
          <a:noFill/>
        </p:spPr>
        <p:txBody>
          <a:bodyPr wrap="square" rtlCol="0">
            <a:spAutoFit/>
          </a:bodyPr>
          <a:lstStyle/>
          <a:p>
            <a:r>
              <a:rPr lang="fr-FR" sz="3600" dirty="0">
                <a:solidFill>
                  <a:srgbClr val="0DD2D9"/>
                </a:solidFill>
                <a:latin typeface="Times New Roman" panose="02020603050405020304" pitchFamily="18" charset="0"/>
                <a:cs typeface="Times New Roman" panose="02020603050405020304" pitchFamily="18" charset="0"/>
              </a:rPr>
              <a:t>5</a:t>
            </a:r>
          </a:p>
        </p:txBody>
      </p:sp>
      <p:sp>
        <p:nvSpPr>
          <p:cNvPr id="8" name="Espace réservé du numéro de diapositive 2">
            <a:extLst>
              <a:ext uri="{FF2B5EF4-FFF2-40B4-BE49-F238E27FC236}">
                <a16:creationId xmlns:a16="http://schemas.microsoft.com/office/drawing/2014/main" id="{358196D3-8B1E-42C4-A4D5-5CD2F72DE8AA}"/>
              </a:ext>
            </a:extLst>
          </p:cNvPr>
          <p:cNvSpPr txBox="1">
            <a:spLocks/>
          </p:cNvSpPr>
          <p:nvPr/>
        </p:nvSpPr>
        <p:spPr>
          <a:xfrm>
            <a:off x="6457950" y="4767263"/>
            <a:ext cx="2057400" cy="273844"/>
          </a:xfrm>
          <a:prstGeom prst="rect">
            <a:avLst/>
          </a:prstGeom>
        </p:spPr>
        <p:txBody>
          <a:bodyPr vert="horz" lIns="91440" tIns="45720" rIns="91440" bIns="45720" rtlCol="0" anchor="ctr"/>
          <a:lstStyle>
            <a:defPPr>
              <a:defRPr lang="ko-KR"/>
            </a:defPPr>
            <a:lvl1pPr marL="0" algn="r" defTabSz="914400" rtl="0" eaLnBrk="1" fontAlgn="auto" latinLnBrk="1" hangingPunct="1">
              <a:spcBef>
                <a:spcPts val="0"/>
              </a:spcBef>
              <a:spcAft>
                <a:spcPts val="0"/>
              </a:spcAft>
              <a:defRPr sz="135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defTabSz="685800" latinLnBrk="0">
              <a:defRPr/>
            </a:pPr>
            <a:fld id="{DE219225-BE0E-4C13-BC3C-8DAA1D66B432}" type="slidenum">
              <a:rPr lang="en-US" smtClean="0">
                <a:solidFill>
                  <a:prstClr val="black"/>
                </a:solidFill>
                <a:latin typeface="Calibri" panose="020F0502020204030204"/>
              </a:rPr>
              <a:pPr defTabSz="685800" latinLnBrk="0">
                <a:defRPr/>
              </a:pPr>
              <a:t>20</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420535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1">
            <a:extLst>
              <a:ext uri="{FF2B5EF4-FFF2-40B4-BE49-F238E27FC236}">
                <a16:creationId xmlns:a16="http://schemas.microsoft.com/office/drawing/2014/main" id="{4B25C059-69E0-45EA-B412-24E8BF01B20C}"/>
              </a:ext>
            </a:extLst>
          </p:cNvPr>
          <p:cNvSpPr txBox="1">
            <a:spLocks/>
          </p:cNvSpPr>
          <p:nvPr/>
        </p:nvSpPr>
        <p:spPr>
          <a:xfrm>
            <a:off x="6457950" y="4767263"/>
            <a:ext cx="2057400" cy="273844"/>
          </a:xfrm>
          <a:prstGeom prst="rect">
            <a:avLst/>
          </a:prstGeom>
        </p:spPr>
        <p:txBody>
          <a:bodyPr vert="horz" lIns="91440" tIns="45720" rIns="91440" bIns="45720" rtlCol="0" anchor="ctr"/>
          <a:lstStyle>
            <a:defPPr>
              <a:defRPr lang="ko-KR"/>
            </a:defPPr>
            <a:lvl1pPr marL="0" algn="r" defTabSz="914400" rtl="0" eaLnBrk="1" fontAlgn="auto" latinLnBrk="1" hangingPunct="1">
              <a:spcBef>
                <a:spcPts val="0"/>
              </a:spcBef>
              <a:spcAft>
                <a:spcPts val="0"/>
              </a:spcAft>
              <a:defRPr sz="135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defTabSz="685800" latinLnBrk="0">
              <a:defRPr/>
            </a:pPr>
            <a:fld id="{08B76403-5B16-4B30-B99E-2C3CE99366DB}" type="slidenum">
              <a:rPr lang="en-US" smtClean="0">
                <a:solidFill>
                  <a:prstClr val="black"/>
                </a:solidFill>
                <a:latin typeface="Calibri" panose="020F0502020204030204"/>
              </a:rPr>
              <a:pPr defTabSz="685800" latinLnBrk="0">
                <a:defRPr/>
              </a:pPr>
              <a:t>21</a:t>
            </a:fld>
            <a:endParaRPr lang="en-US">
              <a:solidFill>
                <a:prstClr val="black"/>
              </a:solidFill>
              <a:latin typeface="Calibri" panose="020F0502020204030204"/>
            </a:endParaRPr>
          </a:p>
        </p:txBody>
      </p:sp>
      <p:sp>
        <p:nvSpPr>
          <p:cNvPr id="9" name="ZoneTexte 8">
            <a:extLst>
              <a:ext uri="{FF2B5EF4-FFF2-40B4-BE49-F238E27FC236}">
                <a16:creationId xmlns:a16="http://schemas.microsoft.com/office/drawing/2014/main" id="{3214DDA7-B99F-45D8-A023-967FD01385D1}"/>
              </a:ext>
            </a:extLst>
          </p:cNvPr>
          <p:cNvSpPr txBox="1">
            <a:spLocks noChangeArrowheads="1"/>
          </p:cNvSpPr>
          <p:nvPr/>
        </p:nvSpPr>
        <p:spPr bwMode="auto">
          <a:xfrm>
            <a:off x="809625" y="1089422"/>
            <a:ext cx="75247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defTabSz="685800" eaLnBrk="0" fontAlgn="base" latinLnBrk="0" hangingPunct="0">
              <a:lnSpc>
                <a:spcPct val="100000"/>
              </a:lnSpc>
              <a:spcBef>
                <a:spcPct val="0"/>
              </a:spcBef>
              <a:spcAft>
                <a:spcPct val="0"/>
              </a:spcAft>
              <a:buFont typeface="Wingdings" panose="05000000000000000000" pitchFamily="2" charset="2"/>
              <a:buChar char="Ø"/>
            </a:pPr>
            <a:r>
              <a:rPr lang="fr-FR" altLang="fr-DZ" sz="2100" dirty="0">
                <a:solidFill>
                  <a:prstClr val="black"/>
                </a:solidFill>
                <a:latin typeface="Times New Roman" panose="02020603050405020304" pitchFamily="18" charset="0"/>
                <a:cs typeface="Times New Roman" panose="02020603050405020304" pitchFamily="18" charset="0"/>
              </a:rPr>
              <a:t>Pour implémenter notre solution Nagios </a:t>
            </a:r>
            <a:r>
              <a:rPr lang="fr-FR" altLang="fr-DZ" sz="2100" dirty="0" err="1">
                <a:solidFill>
                  <a:prstClr val="black"/>
                </a:solidFill>
                <a:latin typeface="Times New Roman" panose="02020603050405020304" pitchFamily="18" charset="0"/>
                <a:cs typeface="Times New Roman" panose="02020603050405020304" pitchFamily="18" charset="0"/>
              </a:rPr>
              <a:t>Core</a:t>
            </a:r>
            <a:r>
              <a:rPr lang="fr-FR" altLang="fr-DZ" sz="2100" dirty="0">
                <a:solidFill>
                  <a:prstClr val="black"/>
                </a:solidFill>
                <a:latin typeface="Times New Roman" panose="02020603050405020304" pitchFamily="18" charset="0"/>
                <a:cs typeface="Times New Roman" panose="02020603050405020304" pitchFamily="18" charset="0"/>
              </a:rPr>
              <a:t>, nous avons utilisé le logiciel :</a:t>
            </a:r>
            <a:endParaRPr lang="fr-DZ" altLang="fr-DZ" sz="2100" dirty="0">
              <a:solidFill>
                <a:prstClr val="black"/>
              </a:solidFill>
              <a:latin typeface="Times New Roman" panose="02020603050405020304" pitchFamily="18" charset="0"/>
              <a:cs typeface="Times New Roman" panose="02020603050405020304" pitchFamily="18" charset="0"/>
            </a:endParaRPr>
          </a:p>
        </p:txBody>
      </p:sp>
      <p:pic>
        <p:nvPicPr>
          <p:cNvPr id="10" name="Image 9">
            <a:extLst>
              <a:ext uri="{FF2B5EF4-FFF2-40B4-BE49-F238E27FC236}">
                <a16:creationId xmlns:a16="http://schemas.microsoft.com/office/drawing/2014/main" id="{929FB36B-8219-474B-9B08-5050F12F1E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4231" y="2294335"/>
            <a:ext cx="2395538" cy="215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re 1">
            <a:extLst>
              <a:ext uri="{FF2B5EF4-FFF2-40B4-BE49-F238E27FC236}">
                <a16:creationId xmlns:a16="http://schemas.microsoft.com/office/drawing/2014/main" id="{72D56EF4-749E-4438-B7A6-93F8FA626846}"/>
              </a:ext>
            </a:extLst>
          </p:cNvPr>
          <p:cNvSpPr txBox="1">
            <a:spLocks/>
          </p:cNvSpPr>
          <p:nvPr/>
        </p:nvSpPr>
        <p:spPr bwMode="auto">
          <a:xfrm>
            <a:off x="812006" y="204788"/>
            <a:ext cx="7519988" cy="5619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685800" eaLnBrk="0" fontAlgn="base" latinLnBrk="0" hangingPunct="0">
              <a:lnSpc>
                <a:spcPct val="90000"/>
              </a:lnSpc>
              <a:spcBef>
                <a:spcPct val="0"/>
              </a:spcBef>
              <a:spcAft>
                <a:spcPct val="0"/>
              </a:spcAft>
              <a:buClrTx/>
              <a:buSzTx/>
              <a:buFont typeface="Arial" panose="020B0604020202020204" pitchFamily="34" charset="0"/>
              <a:buNone/>
              <a:tabLst/>
              <a:defRPr/>
            </a:pPr>
            <a:r>
              <a:rPr kumimoji="0" lang="fr-FR" altLang="en-US" sz="2700" b="0" i="0" u="none" strike="noStrike" kern="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a:t>Réalisation</a:t>
            </a:r>
            <a:endParaRPr kumimoji="0" lang="en-US" altLang="en-US" sz="2700" b="0" i="0" u="none" strike="noStrike" kern="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15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1000"/>
                                        <p:tgtEl>
                                          <p:spTgt spid="9">
                                            <p:txEl>
                                              <p:pRg st="0" end="0"/>
                                            </p:txEl>
                                          </p:spTgt>
                                        </p:tgtEl>
                                      </p:cBhvr>
                                    </p:animEffect>
                                    <p:anim calcmode="lin" valueType="num">
                                      <p:cBhvr>
                                        <p:cTn id="1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
            <a:extLst>
              <a:ext uri="{FF2B5EF4-FFF2-40B4-BE49-F238E27FC236}">
                <a16:creationId xmlns:a16="http://schemas.microsoft.com/office/drawing/2014/main" id="{7617D356-B3FE-4CEE-AC42-2676B76F9892}"/>
              </a:ext>
            </a:extLst>
          </p:cNvPr>
          <p:cNvSpPr txBox="1">
            <a:spLocks/>
          </p:cNvSpPr>
          <p:nvPr/>
        </p:nvSpPr>
        <p:spPr>
          <a:xfrm>
            <a:off x="6457950" y="4767263"/>
            <a:ext cx="2057400" cy="273844"/>
          </a:xfrm>
          <a:prstGeom prst="rect">
            <a:avLst/>
          </a:prstGeom>
        </p:spPr>
        <p:txBody>
          <a:bodyPr vert="horz" lIns="91440" tIns="45720" rIns="91440" bIns="45720" rtlCol="0" anchor="ctr"/>
          <a:lstStyle>
            <a:defPPr>
              <a:defRPr lang="ko-KR"/>
            </a:defPPr>
            <a:lvl1pPr marL="0" algn="r" defTabSz="914400" rtl="0" eaLnBrk="1" fontAlgn="auto" latinLnBrk="1" hangingPunct="1">
              <a:spcBef>
                <a:spcPts val="0"/>
              </a:spcBef>
              <a:spcAft>
                <a:spcPts val="0"/>
              </a:spcAft>
              <a:defRPr sz="135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defTabSz="685800" latinLnBrk="0">
              <a:defRPr/>
            </a:pPr>
            <a:fld id="{D36B866F-1141-4921-99E9-47210D45295E}" type="slidenum">
              <a:rPr lang="en-US" smtClean="0">
                <a:solidFill>
                  <a:prstClr val="black"/>
                </a:solidFill>
                <a:latin typeface="Calibri" panose="020F0502020204030204"/>
              </a:rPr>
              <a:pPr defTabSz="685800" latinLnBrk="0">
                <a:defRPr/>
              </a:pPr>
              <a:t>22</a:t>
            </a:fld>
            <a:endParaRPr lang="en-US">
              <a:solidFill>
                <a:prstClr val="black"/>
              </a:solidFill>
              <a:latin typeface="Calibri" panose="020F0502020204030204"/>
            </a:endParaRPr>
          </a:p>
        </p:txBody>
      </p:sp>
      <p:sp>
        <p:nvSpPr>
          <p:cNvPr id="8" name="ZoneTexte 7">
            <a:extLst>
              <a:ext uri="{FF2B5EF4-FFF2-40B4-BE49-F238E27FC236}">
                <a16:creationId xmlns:a16="http://schemas.microsoft.com/office/drawing/2014/main" id="{D8273836-4375-4D5F-A937-EC930D4DD176}"/>
              </a:ext>
            </a:extLst>
          </p:cNvPr>
          <p:cNvSpPr txBox="1">
            <a:spLocks noChangeArrowheads="1"/>
          </p:cNvSpPr>
          <p:nvPr/>
        </p:nvSpPr>
        <p:spPr bwMode="auto">
          <a:xfrm>
            <a:off x="809625" y="1089422"/>
            <a:ext cx="7524750" cy="322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1028700" indent="-5715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defTabSz="685800" eaLnBrk="0" fontAlgn="base" latinLnBrk="0" hangingPunct="0">
              <a:lnSpc>
                <a:spcPct val="200000"/>
              </a:lnSpc>
              <a:spcBef>
                <a:spcPct val="0"/>
              </a:spcBef>
              <a:spcAft>
                <a:spcPct val="0"/>
              </a:spcAft>
              <a:buFont typeface="Wingdings" panose="05000000000000000000" pitchFamily="2" charset="2"/>
              <a:buChar char="Ø"/>
            </a:pPr>
            <a:r>
              <a:rPr lang="fr-FR" altLang="fr-DZ" sz="2100" dirty="0">
                <a:solidFill>
                  <a:prstClr val="black"/>
                </a:solidFill>
                <a:latin typeface="Times New Roman" panose="02020603050405020304" pitchFamily="18" charset="0"/>
                <a:cs typeface="Times New Roman" panose="02020603050405020304" pitchFamily="18" charset="0"/>
              </a:rPr>
              <a:t>La mise en place de Nagios se décompose en 4 grandes étapes :</a:t>
            </a:r>
          </a:p>
          <a:p>
            <a:pPr marL="771525" lvl="1" indent="-428625" defTabSz="685800" eaLnBrk="0" fontAlgn="base" latinLnBrk="0" hangingPunct="0">
              <a:lnSpc>
                <a:spcPct val="200000"/>
              </a:lnSpc>
              <a:spcBef>
                <a:spcPct val="0"/>
              </a:spcBef>
              <a:spcAft>
                <a:spcPct val="0"/>
              </a:spcAft>
              <a:buFont typeface="Calibri Light" panose="020F0302020204030204" pitchFamily="34" charset="0"/>
              <a:buAutoNum type="romanUcPeriod"/>
            </a:pPr>
            <a:r>
              <a:rPr lang="fr-FR" altLang="fr-DZ" sz="2100" dirty="0">
                <a:solidFill>
                  <a:prstClr val="black"/>
                </a:solidFill>
                <a:latin typeface="Times New Roman" panose="02020603050405020304" pitchFamily="18" charset="0"/>
                <a:cs typeface="Times New Roman" panose="02020603050405020304" pitchFamily="18" charset="0"/>
              </a:rPr>
              <a:t>Installation de Nagios et de ces plugins</a:t>
            </a:r>
          </a:p>
          <a:p>
            <a:pPr marL="771525" lvl="1" indent="-428625" defTabSz="685800" eaLnBrk="0" fontAlgn="base" latinLnBrk="0" hangingPunct="0">
              <a:lnSpc>
                <a:spcPct val="200000"/>
              </a:lnSpc>
              <a:spcBef>
                <a:spcPct val="0"/>
              </a:spcBef>
              <a:spcAft>
                <a:spcPct val="0"/>
              </a:spcAft>
              <a:buFont typeface="Calibri Light" panose="020F0302020204030204" pitchFamily="34" charset="0"/>
              <a:buAutoNum type="romanUcPeriod"/>
            </a:pPr>
            <a:r>
              <a:rPr lang="fr-FR" altLang="fr-DZ" sz="2100" dirty="0">
                <a:solidFill>
                  <a:prstClr val="black"/>
                </a:solidFill>
                <a:latin typeface="Times New Roman" panose="02020603050405020304" pitchFamily="18" charset="0"/>
                <a:cs typeface="Times New Roman" panose="02020603050405020304" pitchFamily="18" charset="0"/>
              </a:rPr>
              <a:t>La supervision des machines Windows</a:t>
            </a:r>
          </a:p>
          <a:p>
            <a:pPr marL="771525" lvl="1" indent="-428625" defTabSz="685800" eaLnBrk="0" fontAlgn="base" latinLnBrk="0" hangingPunct="0">
              <a:lnSpc>
                <a:spcPct val="200000"/>
              </a:lnSpc>
              <a:spcBef>
                <a:spcPct val="0"/>
              </a:spcBef>
              <a:spcAft>
                <a:spcPct val="0"/>
              </a:spcAft>
              <a:buFont typeface="Calibri Light" panose="020F0302020204030204" pitchFamily="34" charset="0"/>
              <a:buAutoNum type="romanUcPeriod"/>
            </a:pPr>
            <a:r>
              <a:rPr lang="fr-FR" altLang="fr-DZ" sz="2100" dirty="0">
                <a:solidFill>
                  <a:prstClr val="black"/>
                </a:solidFill>
                <a:latin typeface="Times New Roman" panose="02020603050405020304" pitchFamily="18" charset="0"/>
                <a:cs typeface="Times New Roman" panose="02020603050405020304" pitchFamily="18" charset="0"/>
              </a:rPr>
              <a:t>La supervision des machines Linux</a:t>
            </a:r>
          </a:p>
          <a:p>
            <a:pPr marL="771525" lvl="1" indent="-428625" defTabSz="685800" eaLnBrk="0" fontAlgn="base" latinLnBrk="0" hangingPunct="0">
              <a:lnSpc>
                <a:spcPct val="200000"/>
              </a:lnSpc>
              <a:spcBef>
                <a:spcPct val="0"/>
              </a:spcBef>
              <a:spcAft>
                <a:spcPct val="0"/>
              </a:spcAft>
              <a:buFont typeface="Calibri Light" panose="020F0302020204030204" pitchFamily="34" charset="0"/>
              <a:buAutoNum type="romanUcPeriod"/>
            </a:pPr>
            <a:r>
              <a:rPr lang="fr-FR" altLang="fr-DZ" sz="2100" dirty="0">
                <a:solidFill>
                  <a:prstClr val="black"/>
                </a:solidFill>
                <a:latin typeface="Times New Roman" panose="02020603050405020304" pitchFamily="18" charset="0"/>
                <a:cs typeface="Times New Roman" panose="02020603050405020304" pitchFamily="18" charset="0"/>
              </a:rPr>
              <a:t>La configuration des alertes et des notifications. </a:t>
            </a:r>
            <a:endParaRPr lang="fr-DZ" altLang="fr-DZ" sz="2100" dirty="0">
              <a:solidFill>
                <a:prstClr val="black"/>
              </a:solidFill>
              <a:latin typeface="Times New Roman" panose="02020603050405020304" pitchFamily="18" charset="0"/>
              <a:cs typeface="Times New Roman" panose="02020603050405020304" pitchFamily="18" charset="0"/>
            </a:endParaRPr>
          </a:p>
        </p:txBody>
      </p:sp>
      <p:sp>
        <p:nvSpPr>
          <p:cNvPr id="9" name="Titre 1">
            <a:extLst>
              <a:ext uri="{FF2B5EF4-FFF2-40B4-BE49-F238E27FC236}">
                <a16:creationId xmlns:a16="http://schemas.microsoft.com/office/drawing/2014/main" id="{BF2B7BE6-27A7-4570-B6B6-FF3D99D0231B}"/>
              </a:ext>
            </a:extLst>
          </p:cNvPr>
          <p:cNvSpPr txBox="1">
            <a:spLocks/>
          </p:cNvSpPr>
          <p:nvPr/>
        </p:nvSpPr>
        <p:spPr bwMode="auto">
          <a:xfrm>
            <a:off x="812006" y="204788"/>
            <a:ext cx="7519988" cy="5619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685800" eaLnBrk="0" fontAlgn="base" latinLnBrk="0" hangingPunct="0">
              <a:lnSpc>
                <a:spcPct val="90000"/>
              </a:lnSpc>
              <a:spcBef>
                <a:spcPct val="0"/>
              </a:spcBef>
              <a:spcAft>
                <a:spcPct val="0"/>
              </a:spcAft>
              <a:buClrTx/>
              <a:buSzTx/>
              <a:buFont typeface="Arial" panose="020B0604020202020204" pitchFamily="34" charset="0"/>
              <a:buNone/>
              <a:tabLst/>
              <a:defRPr/>
            </a:pPr>
            <a:r>
              <a:rPr kumimoji="0" lang="fr-FR" altLang="en-US" sz="2700" b="0" i="0" u="none" strike="noStrike" kern="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a:t>Réalisation</a:t>
            </a:r>
            <a:endParaRPr kumimoji="0" lang="en-US" altLang="en-US" sz="2700" b="0" i="0" u="none" strike="noStrike" kern="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26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fade">
                                      <p:cBhvr>
                                        <p:cTn id="21" dur="1000"/>
                                        <p:tgtEl>
                                          <p:spTgt spid="8">
                                            <p:txEl>
                                              <p:pRg st="1" end="1"/>
                                            </p:txEl>
                                          </p:spTgt>
                                        </p:tgtEl>
                                      </p:cBhvr>
                                    </p:animEffect>
                                    <p:anim calcmode="lin" valueType="num">
                                      <p:cBhvr>
                                        <p:cTn id="22"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2" end="2"/>
                                            </p:txEl>
                                          </p:spTgt>
                                        </p:tgtEl>
                                        <p:attrNameLst>
                                          <p:attrName>style.visibility</p:attrName>
                                        </p:attrNameLst>
                                      </p:cBhvr>
                                      <p:to>
                                        <p:strVal val="visible"/>
                                      </p:to>
                                    </p:set>
                                    <p:animEffect transition="in" filter="fade">
                                      <p:cBhvr>
                                        <p:cTn id="28" dur="1000"/>
                                        <p:tgtEl>
                                          <p:spTgt spid="8">
                                            <p:txEl>
                                              <p:pRg st="2" end="2"/>
                                            </p:txEl>
                                          </p:spTgt>
                                        </p:tgtEl>
                                      </p:cBhvr>
                                    </p:animEffect>
                                    <p:anim calcmode="lin" valueType="num">
                                      <p:cBhvr>
                                        <p:cTn id="29"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animEffect transition="in" filter="fade">
                                      <p:cBhvr>
                                        <p:cTn id="35" dur="1000"/>
                                        <p:tgtEl>
                                          <p:spTgt spid="8">
                                            <p:txEl>
                                              <p:pRg st="3" end="3"/>
                                            </p:txEl>
                                          </p:spTgt>
                                        </p:tgtEl>
                                      </p:cBhvr>
                                    </p:animEffect>
                                    <p:anim calcmode="lin" valueType="num">
                                      <p:cBhvr>
                                        <p:cTn id="36"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xEl>
                                              <p:pRg st="4" end="4"/>
                                            </p:txEl>
                                          </p:spTgt>
                                        </p:tgtEl>
                                        <p:attrNameLst>
                                          <p:attrName>style.visibility</p:attrName>
                                        </p:attrNameLst>
                                      </p:cBhvr>
                                      <p:to>
                                        <p:strVal val="visible"/>
                                      </p:to>
                                    </p:set>
                                    <p:animEffect transition="in" filter="fade">
                                      <p:cBhvr>
                                        <p:cTn id="42" dur="1000"/>
                                        <p:tgtEl>
                                          <p:spTgt spid="8">
                                            <p:txEl>
                                              <p:pRg st="4" end="4"/>
                                            </p:txEl>
                                          </p:spTgt>
                                        </p:tgtEl>
                                      </p:cBhvr>
                                    </p:animEffect>
                                    <p:anim calcmode="lin" valueType="num">
                                      <p:cBhvr>
                                        <p:cTn id="43"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490938F7-89E4-410E-A3B7-918E0E58C7F7}"/>
              </a:ext>
            </a:extLst>
          </p:cNvPr>
          <p:cNvSpPr txBox="1">
            <a:spLocks/>
          </p:cNvSpPr>
          <p:nvPr/>
        </p:nvSpPr>
        <p:spPr>
          <a:xfrm>
            <a:off x="3491880" y="2290762"/>
            <a:ext cx="4752528" cy="561975"/>
          </a:xfrm>
          <a:prstGeom prst="rect">
            <a:avLst/>
          </a:prstGeom>
          <a:ln>
            <a:solidFill>
              <a:schemeClr val="accent1"/>
            </a:solidFill>
            <a:miter lim="800000"/>
            <a:headEnd/>
            <a:tailEnd/>
          </a:ln>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fr-FR" altLang="en-US" sz="2800" dirty="0">
                <a:latin typeface="Times New Roman" panose="02020603050405020304" pitchFamily="18" charset="0"/>
                <a:cs typeface="Times New Roman" panose="02020603050405020304" pitchFamily="18" charset="0"/>
              </a:rPr>
              <a:t>Conclusion et perspectives</a:t>
            </a:r>
            <a:r>
              <a:rPr lang="fr-FR" altLang="en-US" sz="2700" dirty="0">
                <a:latin typeface="Times New Roman" panose="02020603050405020304" pitchFamily="18" charset="0"/>
                <a:cs typeface="Times New Roman" panose="02020603050405020304" pitchFamily="18" charset="0"/>
              </a:rPr>
              <a:t> </a:t>
            </a:r>
            <a:endParaRPr lang="en-US" altLang="en-US" sz="2700" dirty="0">
              <a:latin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18E327C0-A008-41A1-BE59-87CDA1AEAB1B}"/>
              </a:ext>
            </a:extLst>
          </p:cNvPr>
          <p:cNvSpPr txBox="1"/>
          <p:nvPr/>
        </p:nvSpPr>
        <p:spPr>
          <a:xfrm>
            <a:off x="2051720" y="2248583"/>
            <a:ext cx="432048" cy="646331"/>
          </a:xfrm>
          <a:prstGeom prst="rect">
            <a:avLst/>
          </a:prstGeom>
          <a:noFill/>
        </p:spPr>
        <p:txBody>
          <a:bodyPr wrap="square" rtlCol="0">
            <a:spAutoFit/>
          </a:bodyPr>
          <a:lstStyle/>
          <a:p>
            <a:r>
              <a:rPr lang="fr-FR" sz="3600" dirty="0">
                <a:solidFill>
                  <a:srgbClr val="0DD2D9"/>
                </a:solidFill>
                <a:latin typeface="Times New Roman" panose="02020603050405020304" pitchFamily="18" charset="0"/>
                <a:cs typeface="Times New Roman" panose="02020603050405020304" pitchFamily="18" charset="0"/>
              </a:rPr>
              <a:t>6</a:t>
            </a:r>
          </a:p>
        </p:txBody>
      </p:sp>
      <p:sp>
        <p:nvSpPr>
          <p:cNvPr id="8" name="Espace réservé du numéro de diapositive 2">
            <a:extLst>
              <a:ext uri="{FF2B5EF4-FFF2-40B4-BE49-F238E27FC236}">
                <a16:creationId xmlns:a16="http://schemas.microsoft.com/office/drawing/2014/main" id="{358196D3-8B1E-42C4-A4D5-5CD2F72DE8AA}"/>
              </a:ext>
            </a:extLst>
          </p:cNvPr>
          <p:cNvSpPr txBox="1">
            <a:spLocks/>
          </p:cNvSpPr>
          <p:nvPr/>
        </p:nvSpPr>
        <p:spPr>
          <a:xfrm>
            <a:off x="6457950" y="4767263"/>
            <a:ext cx="2057400" cy="273844"/>
          </a:xfrm>
          <a:prstGeom prst="rect">
            <a:avLst/>
          </a:prstGeom>
        </p:spPr>
        <p:txBody>
          <a:bodyPr vert="horz" lIns="91440" tIns="45720" rIns="91440" bIns="45720" rtlCol="0" anchor="ctr"/>
          <a:lstStyle>
            <a:defPPr>
              <a:defRPr lang="ko-KR"/>
            </a:defPPr>
            <a:lvl1pPr marL="0" algn="r" defTabSz="914400" rtl="0" eaLnBrk="1" fontAlgn="auto" latinLnBrk="1" hangingPunct="1">
              <a:spcBef>
                <a:spcPts val="0"/>
              </a:spcBef>
              <a:spcAft>
                <a:spcPts val="0"/>
              </a:spcAft>
              <a:defRPr sz="135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defTabSz="685800" latinLnBrk="0">
              <a:defRPr/>
            </a:pPr>
            <a:fld id="{DE219225-BE0E-4C13-BC3C-8DAA1D66B432}" type="slidenum">
              <a:rPr lang="en-US" smtClean="0">
                <a:solidFill>
                  <a:prstClr val="black"/>
                </a:solidFill>
                <a:latin typeface="Calibri" panose="020F0502020204030204"/>
              </a:rPr>
              <a:pPr defTabSz="685800" latinLnBrk="0">
                <a:defRPr/>
              </a:pPr>
              <a:t>23</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130708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97FEA6A2-7BB5-4650-89C4-28C9145B9CD3}"/>
              </a:ext>
            </a:extLst>
          </p:cNvPr>
          <p:cNvSpPr txBox="1">
            <a:spLocks/>
          </p:cNvSpPr>
          <p:nvPr/>
        </p:nvSpPr>
        <p:spPr bwMode="auto">
          <a:xfrm>
            <a:off x="812006" y="204788"/>
            <a:ext cx="7519988" cy="56197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342900" algn="l" rtl="0" fontAlgn="base">
              <a:lnSpc>
                <a:spcPct val="90000"/>
              </a:lnSpc>
              <a:spcBef>
                <a:spcPct val="0"/>
              </a:spcBef>
              <a:spcAft>
                <a:spcPct val="0"/>
              </a:spcAft>
              <a:defRPr sz="3300">
                <a:solidFill>
                  <a:schemeClr val="tx1"/>
                </a:solidFill>
                <a:latin typeface="Calibri Light" panose="020F0302020204030204" pitchFamily="34" charset="0"/>
              </a:defRPr>
            </a:lvl6pPr>
            <a:lvl7pPr marL="685800" algn="l" rtl="0" fontAlgn="base">
              <a:lnSpc>
                <a:spcPct val="90000"/>
              </a:lnSpc>
              <a:spcBef>
                <a:spcPct val="0"/>
              </a:spcBef>
              <a:spcAft>
                <a:spcPct val="0"/>
              </a:spcAft>
              <a:defRPr sz="3300">
                <a:solidFill>
                  <a:schemeClr val="tx1"/>
                </a:solidFill>
                <a:latin typeface="Calibri Light" panose="020F0302020204030204" pitchFamily="34" charset="0"/>
              </a:defRPr>
            </a:lvl7pPr>
            <a:lvl8pPr marL="1028700" algn="l" rtl="0" fontAlgn="base">
              <a:lnSpc>
                <a:spcPct val="90000"/>
              </a:lnSpc>
              <a:spcBef>
                <a:spcPct val="0"/>
              </a:spcBef>
              <a:spcAft>
                <a:spcPct val="0"/>
              </a:spcAft>
              <a:defRPr sz="3300">
                <a:solidFill>
                  <a:schemeClr val="tx1"/>
                </a:solidFill>
                <a:latin typeface="Calibri Light" panose="020F0302020204030204" pitchFamily="34" charset="0"/>
              </a:defRPr>
            </a:lvl8pPr>
            <a:lvl9pPr marL="1371600" algn="l" rtl="0" fontAlgn="base">
              <a:lnSpc>
                <a:spcPct val="90000"/>
              </a:lnSpc>
              <a:spcBef>
                <a:spcPct val="0"/>
              </a:spcBef>
              <a:spcAft>
                <a:spcPct val="0"/>
              </a:spcAft>
              <a:defRPr sz="3300">
                <a:solidFill>
                  <a:schemeClr val="tx1"/>
                </a:solidFill>
                <a:latin typeface="Calibri Light" panose="020F0302020204030204" pitchFamily="34"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fr-FR" altLang="en-US" sz="27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j-ea"/>
                <a:cs typeface="Times New Roman" panose="02020603050405020304" pitchFamily="18" charset="0"/>
              </a:rPr>
              <a:t>Conclusion et perspectives</a:t>
            </a:r>
            <a:endParaRPr kumimoji="0" lang="en-US" altLang="en-US" sz="27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j-ea"/>
              <a:cs typeface="Times New Roman" panose="02020603050405020304" pitchFamily="18" charset="0"/>
            </a:endParaRPr>
          </a:p>
        </p:txBody>
      </p:sp>
      <p:sp>
        <p:nvSpPr>
          <p:cNvPr id="8" name="Espace réservé du numéro de diapositive 2">
            <a:extLst>
              <a:ext uri="{FF2B5EF4-FFF2-40B4-BE49-F238E27FC236}">
                <a16:creationId xmlns:a16="http://schemas.microsoft.com/office/drawing/2014/main" id="{D2C6E11E-6629-4747-B6DE-9737949989C0}"/>
              </a:ext>
            </a:extLst>
          </p:cNvPr>
          <p:cNvSpPr txBox="1">
            <a:spLocks/>
          </p:cNvSpPr>
          <p:nvPr/>
        </p:nvSpPr>
        <p:spPr>
          <a:xfrm>
            <a:off x="6457950" y="4767263"/>
            <a:ext cx="2057400" cy="273844"/>
          </a:xfrm>
          <a:prstGeom prst="rect">
            <a:avLst/>
          </a:prstGeom>
        </p:spPr>
        <p:txBody>
          <a:bodyPr vert="horz" lIns="91440" tIns="45720" rIns="91440" bIns="45720" rtlCol="0" anchor="ctr"/>
          <a:lstStyle>
            <a:defPPr>
              <a:defRPr lang="ko-KR"/>
            </a:defPPr>
            <a:lvl1pPr marL="0" algn="r" defTabSz="914400" rtl="0" eaLnBrk="1" fontAlgn="auto" latinLnBrk="1" hangingPunct="1">
              <a:spcBef>
                <a:spcPts val="0"/>
              </a:spcBef>
              <a:spcAft>
                <a:spcPts val="0"/>
              </a:spcAft>
              <a:defRPr sz="135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defTabSz="685800" latinLnBrk="0">
              <a:defRPr/>
            </a:pPr>
            <a:fld id="{F84F8899-CC0E-4328-970A-8C720CF04E57}" type="slidenum">
              <a:rPr lang="en-US" smtClean="0">
                <a:solidFill>
                  <a:prstClr val="black"/>
                </a:solidFill>
                <a:latin typeface="Calibri" panose="020F0502020204030204"/>
              </a:rPr>
              <a:pPr defTabSz="685800" latinLnBrk="0">
                <a:defRPr/>
              </a:pPr>
              <a:t>24</a:t>
            </a:fld>
            <a:endParaRPr lang="en-US">
              <a:solidFill>
                <a:prstClr val="black"/>
              </a:solidFill>
              <a:latin typeface="Calibri" panose="020F0502020204030204"/>
            </a:endParaRPr>
          </a:p>
        </p:txBody>
      </p:sp>
      <p:sp>
        <p:nvSpPr>
          <p:cNvPr id="9" name="ZoneTexte 8">
            <a:extLst>
              <a:ext uri="{FF2B5EF4-FFF2-40B4-BE49-F238E27FC236}">
                <a16:creationId xmlns:a16="http://schemas.microsoft.com/office/drawing/2014/main" id="{910216D3-C54E-4E79-8199-25AA23614D5A}"/>
              </a:ext>
            </a:extLst>
          </p:cNvPr>
          <p:cNvSpPr txBox="1"/>
          <p:nvPr/>
        </p:nvSpPr>
        <p:spPr>
          <a:xfrm>
            <a:off x="812006" y="1021556"/>
            <a:ext cx="7886700" cy="4322530"/>
          </a:xfrm>
          <a:prstGeom prst="rect">
            <a:avLst/>
          </a:prstGeom>
          <a:noFill/>
        </p:spPr>
        <p:txBody>
          <a:bodyPr>
            <a:spAutoFit/>
          </a:bodyPr>
          <a:lstStyle/>
          <a:p>
            <a:pPr marL="214313" indent="-214313" algn="just" defTabSz="685800" eaLnBrk="0" fontAlgn="base" latinLnBrk="0" hangingPunct="0">
              <a:lnSpc>
                <a:spcPct val="200000"/>
              </a:lnSpc>
              <a:spcBef>
                <a:spcPct val="0"/>
              </a:spcBef>
              <a:spcAft>
                <a:spcPct val="0"/>
              </a:spcAft>
              <a:buFont typeface="Wingdings" panose="05000000000000000000" pitchFamily="2" charset="2"/>
              <a:buChar char="Ø"/>
              <a:defRPr/>
            </a:pPr>
            <a:r>
              <a:rPr lang="fr-FR" altLang="en-US" dirty="0">
                <a:solidFill>
                  <a:prstClr val="black"/>
                </a:solidFill>
                <a:latin typeface="Times New Roman" panose="02020603050405020304" pitchFamily="18" charset="0"/>
                <a:cs typeface="Times New Roman" panose="02020603050405020304" pitchFamily="18" charset="0"/>
              </a:rPr>
              <a:t> Pour conclure, au cours de ce projet nous avons étudier et mis en œuvre une solution centrale de supervision des plateformes informatique qui est Nagios Core, et cela en suivant une méthodologie rigoureuse et en utilisant des diagrammes UML pour concevoir la solution.</a:t>
            </a:r>
          </a:p>
          <a:p>
            <a:pPr marL="257175" indent="-257175" algn="just" defTabSz="685800" eaLnBrk="0" fontAlgn="base" latinLnBrk="0" hangingPunct="0">
              <a:lnSpc>
                <a:spcPct val="200000"/>
              </a:lnSpc>
              <a:spcBef>
                <a:spcPct val="0"/>
              </a:spcBef>
              <a:spcAft>
                <a:spcPct val="0"/>
              </a:spcAft>
              <a:buFont typeface="Wingdings" panose="05000000000000000000" pitchFamily="2" charset="2"/>
              <a:buChar char="Ø"/>
              <a:defRPr/>
            </a:pPr>
            <a:r>
              <a:rPr lang="fr-FR" altLang="en-US" dirty="0">
                <a:solidFill>
                  <a:prstClr val="black"/>
                </a:solidFill>
                <a:latin typeface="Times New Roman" panose="02020603050405020304" pitchFamily="18" charset="0"/>
                <a:cs typeface="Times New Roman" panose="02020603050405020304" pitchFamily="18" charset="0"/>
              </a:rPr>
              <a:t>Nagios étant très modulable, cette solution n’est alors pas figée et peut être améliorer a l’avenir comme par exemple en ajoutant un outil complémentaire a Nagios qui est Centreon.</a:t>
            </a:r>
          </a:p>
          <a:p>
            <a:pPr defTabSz="685800" eaLnBrk="0" fontAlgn="base" latinLnBrk="0" hangingPunct="0">
              <a:lnSpc>
                <a:spcPct val="200000"/>
              </a:lnSpc>
              <a:spcBef>
                <a:spcPct val="0"/>
              </a:spcBef>
              <a:spcAft>
                <a:spcPct val="0"/>
              </a:spcAft>
              <a:defRPr/>
            </a:pPr>
            <a:endParaRPr lang="en-US" sz="135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461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1000"/>
                                        <p:tgtEl>
                                          <p:spTgt spid="9">
                                            <p:txEl>
                                              <p:pRg st="0" end="0"/>
                                            </p:txEl>
                                          </p:spTgt>
                                        </p:tgtEl>
                                      </p:cBhvr>
                                    </p:animEffect>
                                    <p:anim calcmode="lin" valueType="num">
                                      <p:cBhvr>
                                        <p:cTn id="1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Effect transition="in" filter="fade">
                                      <p:cBhvr>
                                        <p:cTn id="21" dur="1000"/>
                                        <p:tgtEl>
                                          <p:spTgt spid="9">
                                            <p:txEl>
                                              <p:pRg st="1" end="1"/>
                                            </p:txEl>
                                          </p:spTgt>
                                        </p:tgtEl>
                                      </p:cBhvr>
                                    </p:animEffect>
                                    <p:anim calcmode="lin" valueType="num">
                                      <p:cBhvr>
                                        <p:cTn id="22"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latin typeface="Times New Roman" panose="02020603050405020304" pitchFamily="18" charset="0"/>
                <a:cs typeface="Times New Roman" panose="02020603050405020304" pitchFamily="18" charset="0"/>
              </a:rPr>
              <a:t>FIN</a:t>
            </a:r>
            <a:endParaRPr lang="ko-KR" alt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1"/>
          </p:nvPr>
        </p:nvSpPr>
        <p:spPr/>
        <p:txBody>
          <a:bodyPr/>
          <a:lstStyle/>
          <a:p>
            <a:pPr lvl="0"/>
            <a:r>
              <a:rPr lang="en-US" altLang="ko-KR" sz="1600" dirty="0">
                <a:latin typeface="Times New Roman" panose="02020603050405020304" pitchFamily="18" charset="0"/>
                <a:cs typeface="Times New Roman" panose="02020603050405020304" pitchFamily="18" charset="0"/>
              </a:rPr>
              <a:t>Merci pour </a:t>
            </a:r>
            <a:r>
              <a:rPr lang="fr-FR" altLang="ko-KR" sz="1600" dirty="0">
                <a:latin typeface="Times New Roman" panose="02020603050405020304" pitchFamily="18" charset="0"/>
                <a:cs typeface="Times New Roman" panose="02020603050405020304" pitchFamily="18" charset="0"/>
              </a:rPr>
              <a:t>votre</a:t>
            </a:r>
            <a:r>
              <a:rPr lang="en-US" altLang="ko-KR" sz="1600" dirty="0">
                <a:latin typeface="Times New Roman" panose="02020603050405020304" pitchFamily="18" charset="0"/>
                <a:cs typeface="Times New Roman" panose="02020603050405020304" pitchFamily="18" charset="0"/>
              </a:rPr>
              <a:t> attention</a:t>
            </a:r>
          </a:p>
        </p:txBody>
      </p:sp>
    </p:spTree>
    <p:extLst>
      <p:ext uri="{BB962C8B-B14F-4D97-AF65-F5344CB8AC3E}">
        <p14:creationId xmlns:p14="http://schemas.microsoft.com/office/powerpoint/2010/main" val="1663840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490938F7-89E4-410E-A3B7-918E0E58C7F7}"/>
              </a:ext>
            </a:extLst>
          </p:cNvPr>
          <p:cNvSpPr txBox="1">
            <a:spLocks/>
          </p:cNvSpPr>
          <p:nvPr/>
        </p:nvSpPr>
        <p:spPr>
          <a:xfrm>
            <a:off x="3491880" y="2290762"/>
            <a:ext cx="4752528" cy="561975"/>
          </a:xfrm>
          <a:prstGeom prst="rect">
            <a:avLst/>
          </a:prstGeom>
          <a:ln>
            <a:solidFill>
              <a:schemeClr val="accent1"/>
            </a:solidFill>
            <a:miter lim="800000"/>
            <a:headEnd/>
            <a:tailEnd/>
          </a:ln>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fr-FR" altLang="en-US" sz="2700" dirty="0">
                <a:latin typeface="Times New Roman" panose="02020603050405020304" pitchFamily="18" charset="0"/>
                <a:cs typeface="Times New Roman" panose="02020603050405020304" pitchFamily="18" charset="0"/>
              </a:rPr>
              <a:t>Introduction </a:t>
            </a:r>
            <a:endParaRPr lang="en-US" altLang="en-US" sz="2700" dirty="0">
              <a:latin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18E327C0-A008-41A1-BE59-87CDA1AEAB1B}"/>
              </a:ext>
            </a:extLst>
          </p:cNvPr>
          <p:cNvSpPr txBox="1"/>
          <p:nvPr/>
        </p:nvSpPr>
        <p:spPr>
          <a:xfrm>
            <a:off x="2051720" y="2248583"/>
            <a:ext cx="432048" cy="646331"/>
          </a:xfrm>
          <a:prstGeom prst="rect">
            <a:avLst/>
          </a:prstGeom>
          <a:noFill/>
        </p:spPr>
        <p:txBody>
          <a:bodyPr wrap="square" rtlCol="0">
            <a:spAutoFit/>
          </a:bodyPr>
          <a:lstStyle/>
          <a:p>
            <a:r>
              <a:rPr lang="fr-FR" sz="3600" dirty="0">
                <a:solidFill>
                  <a:srgbClr val="0DD2D9"/>
                </a:solidFill>
                <a:latin typeface="Times New Roman" panose="02020603050405020304" pitchFamily="18" charset="0"/>
                <a:cs typeface="Times New Roman" panose="02020603050405020304" pitchFamily="18" charset="0"/>
              </a:rPr>
              <a:t>1</a:t>
            </a:r>
          </a:p>
        </p:txBody>
      </p:sp>
      <p:sp>
        <p:nvSpPr>
          <p:cNvPr id="8" name="Espace réservé du numéro de diapositive 2">
            <a:extLst>
              <a:ext uri="{FF2B5EF4-FFF2-40B4-BE49-F238E27FC236}">
                <a16:creationId xmlns:a16="http://schemas.microsoft.com/office/drawing/2014/main" id="{358196D3-8B1E-42C4-A4D5-5CD2F72DE8AA}"/>
              </a:ext>
            </a:extLst>
          </p:cNvPr>
          <p:cNvSpPr txBox="1">
            <a:spLocks/>
          </p:cNvSpPr>
          <p:nvPr/>
        </p:nvSpPr>
        <p:spPr>
          <a:xfrm>
            <a:off x="6457950" y="4767263"/>
            <a:ext cx="2057400" cy="273844"/>
          </a:xfrm>
          <a:prstGeom prst="rect">
            <a:avLst/>
          </a:prstGeom>
        </p:spPr>
        <p:txBody>
          <a:bodyPr vert="horz" lIns="91440" tIns="45720" rIns="91440" bIns="45720" rtlCol="0" anchor="ctr"/>
          <a:lstStyle>
            <a:defPPr>
              <a:defRPr lang="ko-KR"/>
            </a:defPPr>
            <a:lvl1pPr marL="0" algn="r" defTabSz="914400" rtl="0" eaLnBrk="1" fontAlgn="auto" latinLnBrk="1" hangingPunct="1">
              <a:spcBef>
                <a:spcPts val="0"/>
              </a:spcBef>
              <a:spcAft>
                <a:spcPts val="0"/>
              </a:spcAft>
              <a:defRPr sz="135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defTabSz="685800" latinLnBrk="0">
              <a:defRPr/>
            </a:pPr>
            <a:fld id="{DE219225-BE0E-4C13-BC3C-8DAA1D66B432}" type="slidenum">
              <a:rPr lang="en-US" smtClean="0">
                <a:solidFill>
                  <a:prstClr val="black"/>
                </a:solidFill>
                <a:latin typeface="Calibri" panose="020F0502020204030204"/>
              </a:rPr>
              <a:pPr defTabSz="685800" latinLnBrk="0">
                <a:defRPr/>
              </a:pPr>
              <a:t>3</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262238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990F6CD1-368A-4ED3-BC54-DC700B76A75C}"/>
              </a:ext>
            </a:extLst>
          </p:cNvPr>
          <p:cNvSpPr txBox="1">
            <a:spLocks/>
          </p:cNvSpPr>
          <p:nvPr/>
        </p:nvSpPr>
        <p:spPr bwMode="auto">
          <a:xfrm>
            <a:off x="882254" y="211932"/>
            <a:ext cx="7379494" cy="756047"/>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342900" algn="l" rtl="0" fontAlgn="base">
              <a:lnSpc>
                <a:spcPct val="90000"/>
              </a:lnSpc>
              <a:spcBef>
                <a:spcPct val="0"/>
              </a:spcBef>
              <a:spcAft>
                <a:spcPct val="0"/>
              </a:spcAft>
              <a:defRPr sz="3300">
                <a:solidFill>
                  <a:schemeClr val="tx1"/>
                </a:solidFill>
                <a:latin typeface="Calibri Light" panose="020F0302020204030204" pitchFamily="34" charset="0"/>
              </a:defRPr>
            </a:lvl6pPr>
            <a:lvl7pPr marL="685800" algn="l" rtl="0" fontAlgn="base">
              <a:lnSpc>
                <a:spcPct val="90000"/>
              </a:lnSpc>
              <a:spcBef>
                <a:spcPct val="0"/>
              </a:spcBef>
              <a:spcAft>
                <a:spcPct val="0"/>
              </a:spcAft>
              <a:defRPr sz="3300">
                <a:solidFill>
                  <a:schemeClr val="tx1"/>
                </a:solidFill>
                <a:latin typeface="Calibri Light" panose="020F0302020204030204" pitchFamily="34" charset="0"/>
              </a:defRPr>
            </a:lvl7pPr>
            <a:lvl8pPr marL="1028700" algn="l" rtl="0" fontAlgn="base">
              <a:lnSpc>
                <a:spcPct val="90000"/>
              </a:lnSpc>
              <a:spcBef>
                <a:spcPct val="0"/>
              </a:spcBef>
              <a:spcAft>
                <a:spcPct val="0"/>
              </a:spcAft>
              <a:defRPr sz="3300">
                <a:solidFill>
                  <a:schemeClr val="tx1"/>
                </a:solidFill>
                <a:latin typeface="Calibri Light" panose="020F0302020204030204" pitchFamily="34" charset="0"/>
              </a:defRPr>
            </a:lvl8pPr>
            <a:lvl9pPr marL="1371600" algn="l" rtl="0" fontAlgn="base">
              <a:lnSpc>
                <a:spcPct val="90000"/>
              </a:lnSpc>
              <a:spcBef>
                <a:spcPct val="0"/>
              </a:spcBef>
              <a:spcAft>
                <a:spcPct val="0"/>
              </a:spcAft>
              <a:defRPr sz="3300">
                <a:solidFill>
                  <a:schemeClr val="tx1"/>
                </a:solidFill>
                <a:latin typeface="Calibri Light" panose="020F030202020403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fr-FR" altLang="en-US" sz="27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j-ea"/>
                <a:cs typeface="Times New Roman" panose="02020603050405020304" pitchFamily="18" charset="0"/>
              </a:rPr>
              <a:t>Introduction</a:t>
            </a:r>
            <a:endParaRPr kumimoji="0" lang="en-US" altLang="en-US" sz="405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p:txBody>
      </p:sp>
      <p:sp>
        <p:nvSpPr>
          <p:cNvPr id="15" name="Espace réservé du numéro de diapositive 2">
            <a:extLst>
              <a:ext uri="{FF2B5EF4-FFF2-40B4-BE49-F238E27FC236}">
                <a16:creationId xmlns:a16="http://schemas.microsoft.com/office/drawing/2014/main" id="{FDF0C8C3-0A3E-4799-94F6-21FE288627B6}"/>
              </a:ext>
            </a:extLst>
          </p:cNvPr>
          <p:cNvSpPr txBox="1">
            <a:spLocks/>
          </p:cNvSpPr>
          <p:nvPr/>
        </p:nvSpPr>
        <p:spPr>
          <a:xfrm>
            <a:off x="6457950" y="4767263"/>
            <a:ext cx="2057400" cy="273844"/>
          </a:xfrm>
          <a:prstGeom prst="rect">
            <a:avLst/>
          </a:prstGeom>
        </p:spPr>
        <p:txBody>
          <a:bodyPr vert="horz" lIns="91440" tIns="45720" rIns="91440" bIns="45720" rtlCol="0" anchor="ctr"/>
          <a:lstStyle>
            <a:defPPr>
              <a:defRPr lang="ko-KR"/>
            </a:defPPr>
            <a:lvl1pPr marL="0" algn="r" defTabSz="914400" rtl="0" eaLnBrk="1" fontAlgn="auto" latinLnBrk="1" hangingPunct="1">
              <a:spcBef>
                <a:spcPts val="0"/>
              </a:spcBef>
              <a:spcAft>
                <a:spcPts val="0"/>
              </a:spcAft>
              <a:defRPr sz="135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defTabSz="685800" latinLnBrk="0">
              <a:defRPr/>
            </a:pPr>
            <a:fld id="{CCCB7789-FDD0-4040-A0E3-32EE22C7F7EB}" type="slidenum">
              <a:rPr lang="en-US" smtClean="0">
                <a:solidFill>
                  <a:prstClr val="black"/>
                </a:solidFill>
                <a:latin typeface="Calibri" panose="020F0502020204030204"/>
              </a:rPr>
              <a:pPr defTabSz="685800" latinLnBrk="0">
                <a:defRPr/>
              </a:pPr>
              <a:t>4</a:t>
            </a:fld>
            <a:endParaRPr lang="en-US">
              <a:solidFill>
                <a:prstClr val="black"/>
              </a:solidFill>
              <a:latin typeface="Calibri" panose="020F0502020204030204"/>
            </a:endParaRPr>
          </a:p>
        </p:txBody>
      </p:sp>
      <p:sp>
        <p:nvSpPr>
          <p:cNvPr id="16" name="ZoneTexte 1">
            <a:extLst>
              <a:ext uri="{FF2B5EF4-FFF2-40B4-BE49-F238E27FC236}">
                <a16:creationId xmlns:a16="http://schemas.microsoft.com/office/drawing/2014/main" id="{ECEBF685-9ED4-46ED-A852-73BCFDBCA92C}"/>
              </a:ext>
            </a:extLst>
          </p:cNvPr>
          <p:cNvSpPr txBox="1">
            <a:spLocks noChangeArrowheads="1"/>
          </p:cNvSpPr>
          <p:nvPr/>
        </p:nvSpPr>
        <p:spPr bwMode="auto">
          <a:xfrm>
            <a:off x="354806" y="4052887"/>
            <a:ext cx="901304" cy="300082"/>
          </a:xfrm>
          <a:prstGeom prst="rect">
            <a:avLst/>
          </a:prstGeom>
          <a:noFill/>
          <a:ln w="9525">
            <a:solidFill>
              <a:srgbClr val="0DD2D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6858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fr-FR" altLang="en-US" sz="135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Serveurs</a:t>
            </a:r>
            <a:endParaRPr kumimoji="0" lang="en-US" altLang="en-US" sz="135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cxnSp>
        <p:nvCxnSpPr>
          <p:cNvPr id="17" name="Connecteur droit avec flèche 16">
            <a:extLst>
              <a:ext uri="{FF2B5EF4-FFF2-40B4-BE49-F238E27FC236}">
                <a16:creationId xmlns:a16="http://schemas.microsoft.com/office/drawing/2014/main" id="{1CEF3CB1-B685-4141-A448-4FD1CE9B3A50}"/>
              </a:ext>
            </a:extLst>
          </p:cNvPr>
          <p:cNvCxnSpPr>
            <a:cxnSpLocks/>
          </p:cNvCxnSpPr>
          <p:nvPr/>
        </p:nvCxnSpPr>
        <p:spPr>
          <a:xfrm flipV="1">
            <a:off x="1256110" y="4099322"/>
            <a:ext cx="746522" cy="60722"/>
          </a:xfrm>
          <a:prstGeom prst="straightConnector1">
            <a:avLst/>
          </a:prstGeom>
          <a:noFill/>
          <a:ln w="38100" cap="flat" cmpd="sng" algn="ctr">
            <a:solidFill>
              <a:srgbClr val="0DD2D9"/>
            </a:solidFill>
            <a:prstDash val="solid"/>
            <a:miter lim="800000"/>
            <a:tailEnd type="triangle"/>
          </a:ln>
          <a:effectLst/>
        </p:spPr>
      </p:cxnSp>
      <p:sp>
        <p:nvSpPr>
          <p:cNvPr id="18" name="ZoneTexte 9">
            <a:extLst>
              <a:ext uri="{FF2B5EF4-FFF2-40B4-BE49-F238E27FC236}">
                <a16:creationId xmlns:a16="http://schemas.microsoft.com/office/drawing/2014/main" id="{2D17B883-759A-44B3-97AE-D530A95EA2E3}"/>
              </a:ext>
            </a:extLst>
          </p:cNvPr>
          <p:cNvSpPr txBox="1">
            <a:spLocks noChangeArrowheads="1"/>
          </p:cNvSpPr>
          <p:nvPr/>
        </p:nvSpPr>
        <p:spPr bwMode="auto">
          <a:xfrm>
            <a:off x="235744" y="2039541"/>
            <a:ext cx="1909763" cy="300082"/>
          </a:xfrm>
          <a:prstGeom prst="rect">
            <a:avLst/>
          </a:prstGeom>
          <a:noFill/>
          <a:ln w="9525">
            <a:solidFill>
              <a:srgbClr val="0DD2D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6858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fr-FR" altLang="en-US" sz="1350" b="0" i="0" u="none" strike="noStrike" kern="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a:t>Réseau informatique</a:t>
            </a:r>
            <a:endParaRPr kumimoji="0" lang="en-US" altLang="en-US" sz="1350" b="0" i="0" u="none" strike="noStrike" kern="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endParaRPr>
          </a:p>
        </p:txBody>
      </p:sp>
      <p:cxnSp>
        <p:nvCxnSpPr>
          <p:cNvPr id="19" name="Connecteur droit avec flèche 18">
            <a:extLst>
              <a:ext uri="{FF2B5EF4-FFF2-40B4-BE49-F238E27FC236}">
                <a16:creationId xmlns:a16="http://schemas.microsoft.com/office/drawing/2014/main" id="{2392BEE5-8EC8-4789-A127-29566202B86B}"/>
              </a:ext>
            </a:extLst>
          </p:cNvPr>
          <p:cNvCxnSpPr>
            <a:cxnSpLocks/>
          </p:cNvCxnSpPr>
          <p:nvPr/>
        </p:nvCxnSpPr>
        <p:spPr>
          <a:xfrm flipV="1">
            <a:off x="2145507" y="1921669"/>
            <a:ext cx="832247" cy="308372"/>
          </a:xfrm>
          <a:prstGeom prst="straightConnector1">
            <a:avLst/>
          </a:prstGeom>
          <a:noFill/>
          <a:ln w="38100" cap="flat" cmpd="sng" algn="ctr">
            <a:solidFill>
              <a:srgbClr val="0DD2D9"/>
            </a:solidFill>
            <a:prstDash val="solid"/>
            <a:miter lim="800000"/>
            <a:tailEnd type="triangle"/>
          </a:ln>
          <a:effectLst/>
        </p:spPr>
      </p:cxnSp>
      <p:sp>
        <p:nvSpPr>
          <p:cNvPr id="20" name="ZoneTexte 12">
            <a:extLst>
              <a:ext uri="{FF2B5EF4-FFF2-40B4-BE49-F238E27FC236}">
                <a16:creationId xmlns:a16="http://schemas.microsoft.com/office/drawing/2014/main" id="{1AD21DCE-91F9-41E0-BB24-24349D52F4C1}"/>
              </a:ext>
            </a:extLst>
          </p:cNvPr>
          <p:cNvSpPr txBox="1">
            <a:spLocks noChangeArrowheads="1"/>
          </p:cNvSpPr>
          <p:nvPr/>
        </p:nvSpPr>
        <p:spPr bwMode="auto">
          <a:xfrm>
            <a:off x="7700963" y="3990975"/>
            <a:ext cx="1375172" cy="300082"/>
          </a:xfrm>
          <a:prstGeom prst="rect">
            <a:avLst/>
          </a:prstGeom>
          <a:noFill/>
          <a:ln w="9525">
            <a:solidFill>
              <a:srgbClr val="0DD2D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6858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fr-FR" altLang="en-US" sz="1350" b="0" i="0" u="none" strike="noStrike" kern="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a:t>Baie de stockage</a:t>
            </a:r>
            <a:endParaRPr kumimoji="0" lang="en-US" altLang="en-US" sz="1350" b="0" i="0" u="none" strike="noStrike" kern="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endParaRPr>
          </a:p>
        </p:txBody>
      </p:sp>
      <p:cxnSp>
        <p:nvCxnSpPr>
          <p:cNvPr id="21" name="Connecteur droit avec flèche 20">
            <a:extLst>
              <a:ext uri="{FF2B5EF4-FFF2-40B4-BE49-F238E27FC236}">
                <a16:creationId xmlns:a16="http://schemas.microsoft.com/office/drawing/2014/main" id="{8D351A36-3FCF-4EFB-8F50-B345F9755111}"/>
              </a:ext>
            </a:extLst>
          </p:cNvPr>
          <p:cNvCxnSpPr>
            <a:cxnSpLocks/>
          </p:cNvCxnSpPr>
          <p:nvPr/>
        </p:nvCxnSpPr>
        <p:spPr>
          <a:xfrm flipH="1" flipV="1">
            <a:off x="6703219" y="4021932"/>
            <a:ext cx="997744" cy="108347"/>
          </a:xfrm>
          <a:prstGeom prst="straightConnector1">
            <a:avLst/>
          </a:prstGeom>
          <a:noFill/>
          <a:ln w="38100" cap="flat" cmpd="sng" algn="ctr">
            <a:solidFill>
              <a:srgbClr val="0DD2D9"/>
            </a:solidFill>
            <a:prstDash val="solid"/>
            <a:miter lim="800000"/>
            <a:tailEnd type="triangle"/>
          </a:ln>
          <a:effectLst/>
        </p:spPr>
      </p:cxnSp>
      <p:pic>
        <p:nvPicPr>
          <p:cNvPr id="22" name="Picture 5" descr="Serveurs informatiques Réseau informatique, autres, Réseau informatique, ordinateur  png | PNGEgg">
            <a:extLst>
              <a:ext uri="{FF2B5EF4-FFF2-40B4-BE49-F238E27FC236}">
                <a16:creationId xmlns:a16="http://schemas.microsoft.com/office/drawing/2014/main" id="{768A6A97-604A-4785-9304-0B2B935321B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1613" y="3221831"/>
            <a:ext cx="27813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 descr="Baie de disques Boîtiers et boîtiers d'ordinateurs Serveurs ...">
            <a:extLst>
              <a:ext uri="{FF2B5EF4-FFF2-40B4-BE49-F238E27FC236}">
                <a16:creationId xmlns:a16="http://schemas.microsoft.com/office/drawing/2014/main" id="{AD3DFB11-BCA5-4583-A69E-3990E45EAEC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3098006"/>
            <a:ext cx="2643188" cy="190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7" descr="Réseau informatique entreprise - Belgique">
            <a:extLst>
              <a:ext uri="{FF2B5EF4-FFF2-40B4-BE49-F238E27FC236}">
                <a16:creationId xmlns:a16="http://schemas.microsoft.com/office/drawing/2014/main" id="{F8DFCD9C-AA13-4ACA-A8D9-FCC9A9C63D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7753" y="709613"/>
            <a:ext cx="3529013" cy="264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582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1000"/>
                                        <p:tgtEl>
                                          <p:spTgt spid="25"/>
                                        </p:tgtEl>
                                      </p:cBhvr>
                                    </p:animEffect>
                                    <p:anim calcmode="lin" valueType="num">
                                      <p:cBhvr>
                                        <p:cTn id="25" dur="1000" fill="hold"/>
                                        <p:tgtEl>
                                          <p:spTgt spid="25"/>
                                        </p:tgtEl>
                                        <p:attrNameLst>
                                          <p:attrName>ppt_x</p:attrName>
                                        </p:attrNameLst>
                                      </p:cBhvr>
                                      <p:tavLst>
                                        <p:tav tm="0">
                                          <p:val>
                                            <p:strVal val="#ppt_x"/>
                                          </p:val>
                                        </p:tav>
                                        <p:tav tm="100000">
                                          <p:val>
                                            <p:strVal val="#ppt_x"/>
                                          </p:val>
                                        </p:tav>
                                      </p:tavLst>
                                    </p:anim>
                                    <p:anim calcmode="lin" valueType="num">
                                      <p:cBhvr>
                                        <p:cTn id="2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1000"/>
                                        <p:tgtEl>
                                          <p:spTgt spid="17"/>
                                        </p:tgtEl>
                                      </p:cBhvr>
                                    </p:animEffect>
                                    <p:anim calcmode="lin" valueType="num">
                                      <p:cBhvr>
                                        <p:cTn id="37" dur="1000" fill="hold"/>
                                        <p:tgtEl>
                                          <p:spTgt spid="17"/>
                                        </p:tgtEl>
                                        <p:attrNameLst>
                                          <p:attrName>ppt_x</p:attrName>
                                        </p:attrNameLst>
                                      </p:cBhvr>
                                      <p:tavLst>
                                        <p:tav tm="0">
                                          <p:val>
                                            <p:strVal val="#ppt_x"/>
                                          </p:val>
                                        </p:tav>
                                        <p:tav tm="100000">
                                          <p:val>
                                            <p:strVal val="#ppt_x"/>
                                          </p:val>
                                        </p:tav>
                                      </p:tavLst>
                                    </p:anim>
                                    <p:anim calcmode="lin" valueType="num">
                                      <p:cBhvr>
                                        <p:cTn id="38" dur="1000" fill="hold"/>
                                        <p:tgtEl>
                                          <p:spTgt spid="17"/>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1000"/>
                                        <p:tgtEl>
                                          <p:spTgt spid="22"/>
                                        </p:tgtEl>
                                      </p:cBhvr>
                                    </p:animEffect>
                                    <p:anim calcmode="lin" valueType="num">
                                      <p:cBhvr>
                                        <p:cTn id="42" dur="1000" fill="hold"/>
                                        <p:tgtEl>
                                          <p:spTgt spid="22"/>
                                        </p:tgtEl>
                                        <p:attrNameLst>
                                          <p:attrName>ppt_x</p:attrName>
                                        </p:attrNameLst>
                                      </p:cBhvr>
                                      <p:tavLst>
                                        <p:tav tm="0">
                                          <p:val>
                                            <p:strVal val="#ppt_x"/>
                                          </p:val>
                                        </p:tav>
                                        <p:tav tm="100000">
                                          <p:val>
                                            <p:strVal val="#ppt_x"/>
                                          </p:val>
                                        </p:tav>
                                      </p:tavLst>
                                    </p:anim>
                                    <p:anim calcmode="lin" valueType="num">
                                      <p:cBhvr>
                                        <p:cTn id="4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1000"/>
                                        <p:tgtEl>
                                          <p:spTgt spid="20"/>
                                        </p:tgtEl>
                                      </p:cBhvr>
                                    </p:animEffect>
                                    <p:anim calcmode="lin" valueType="num">
                                      <p:cBhvr>
                                        <p:cTn id="49" dur="1000" fill="hold"/>
                                        <p:tgtEl>
                                          <p:spTgt spid="20"/>
                                        </p:tgtEl>
                                        <p:attrNameLst>
                                          <p:attrName>ppt_x</p:attrName>
                                        </p:attrNameLst>
                                      </p:cBhvr>
                                      <p:tavLst>
                                        <p:tav tm="0">
                                          <p:val>
                                            <p:strVal val="#ppt_x"/>
                                          </p:val>
                                        </p:tav>
                                        <p:tav tm="100000">
                                          <p:val>
                                            <p:strVal val="#ppt_x"/>
                                          </p:val>
                                        </p:tav>
                                      </p:tavLst>
                                    </p:anim>
                                    <p:anim calcmode="lin" valueType="num">
                                      <p:cBhvr>
                                        <p:cTn id="50" dur="1000" fill="hold"/>
                                        <p:tgtEl>
                                          <p:spTgt spid="20"/>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anim calcmode="lin" valueType="num">
                                      <p:cBhvr>
                                        <p:cTn id="54" dur="1000" fill="hold"/>
                                        <p:tgtEl>
                                          <p:spTgt spid="21"/>
                                        </p:tgtEl>
                                        <p:attrNameLst>
                                          <p:attrName>ppt_x</p:attrName>
                                        </p:attrNameLst>
                                      </p:cBhvr>
                                      <p:tavLst>
                                        <p:tav tm="0">
                                          <p:val>
                                            <p:strVal val="#ppt_x"/>
                                          </p:val>
                                        </p:tav>
                                        <p:tav tm="100000">
                                          <p:val>
                                            <p:strVal val="#ppt_x"/>
                                          </p:val>
                                        </p:tav>
                                      </p:tavLst>
                                    </p:anim>
                                    <p:anim calcmode="lin" valueType="num">
                                      <p:cBhvr>
                                        <p:cTn id="55" dur="1000" fill="hold"/>
                                        <p:tgtEl>
                                          <p:spTgt spid="21"/>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1000"/>
                                        <p:tgtEl>
                                          <p:spTgt spid="23"/>
                                        </p:tgtEl>
                                      </p:cBhvr>
                                    </p:animEffect>
                                    <p:anim calcmode="lin" valueType="num">
                                      <p:cBhvr>
                                        <p:cTn id="59" dur="1000" fill="hold"/>
                                        <p:tgtEl>
                                          <p:spTgt spid="23"/>
                                        </p:tgtEl>
                                        <p:attrNameLst>
                                          <p:attrName>ppt_x</p:attrName>
                                        </p:attrNameLst>
                                      </p:cBhvr>
                                      <p:tavLst>
                                        <p:tav tm="0">
                                          <p:val>
                                            <p:strVal val="#ppt_x"/>
                                          </p:val>
                                        </p:tav>
                                        <p:tav tm="100000">
                                          <p:val>
                                            <p:strVal val="#ppt_x"/>
                                          </p:val>
                                        </p:tav>
                                      </p:tavLst>
                                    </p:anim>
                                    <p:anim calcmode="lin" valueType="num">
                                      <p:cBhvr>
                                        <p:cTn id="6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animBg="1"/>
      <p:bldP spid="18"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79F03B7-C324-4C89-B8D0-42161F7DEC34}"/>
              </a:ext>
            </a:extLst>
          </p:cNvPr>
          <p:cNvSpPr txBox="1">
            <a:spLocks/>
          </p:cNvSpPr>
          <p:nvPr/>
        </p:nvSpPr>
        <p:spPr>
          <a:xfrm>
            <a:off x="476089" y="195486"/>
            <a:ext cx="8191822" cy="994172"/>
          </a:xfrm>
          <a:prstGeom prst="rect">
            <a:avLst/>
          </a:prstGeom>
          <a:ln>
            <a:noFill/>
            <a:miter lim="800000"/>
            <a:headEnd/>
            <a:tailEnd/>
          </a:ln>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fr-FR" altLang="fr-DZ" sz="3200" dirty="0">
                <a:latin typeface="Times New Roman" panose="02020603050405020304" pitchFamily="18" charset="0"/>
                <a:cs typeface="Times New Roman" panose="02020603050405020304" pitchFamily="18" charset="0"/>
              </a:rPr>
              <a:t> Mais d’abord, c’est quoi la supervision ?</a:t>
            </a:r>
            <a:endParaRPr lang="fr-DZ" altLang="fr-DZ" sz="3200" dirty="0">
              <a:latin typeface="Times New Roman" panose="02020603050405020304" pitchFamily="18" charset="0"/>
              <a:cs typeface="Times New Roman" panose="02020603050405020304" pitchFamily="18" charset="0"/>
            </a:endParaRPr>
          </a:p>
        </p:txBody>
      </p:sp>
      <p:pic>
        <p:nvPicPr>
          <p:cNvPr id="1026" name="Picture 2" descr="340 meilleures idées sur Idées logo | idées logo, logos, petit bonhomme  blanc">
            <a:extLst>
              <a:ext uri="{FF2B5EF4-FFF2-40B4-BE49-F238E27FC236}">
                <a16:creationId xmlns:a16="http://schemas.microsoft.com/office/drawing/2014/main" id="{28C1B755-9B8B-4046-B58B-D149D3C8761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275" b="89855" l="9746" r="89831">
                        <a14:foregroundMark x1="55085" y1="9275" x2="55085" y2="9275"/>
                      </a14:backgroundRemoval>
                    </a14:imgEffect>
                  </a14:imgLayer>
                </a14:imgProps>
              </a:ext>
              <a:ext uri="{28A0092B-C50C-407E-A947-70E740481C1C}">
                <a14:useLocalDpi xmlns:a14="http://schemas.microsoft.com/office/drawing/2010/main" val="0"/>
              </a:ext>
            </a:extLst>
          </a:blip>
          <a:srcRect/>
          <a:stretch>
            <a:fillRect/>
          </a:stretch>
        </p:blipFill>
        <p:spPr bwMode="auto">
          <a:xfrm>
            <a:off x="3448050" y="1189658"/>
            <a:ext cx="2247900" cy="3286125"/>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numéro de diapositive 6">
            <a:extLst>
              <a:ext uri="{FF2B5EF4-FFF2-40B4-BE49-F238E27FC236}">
                <a16:creationId xmlns:a16="http://schemas.microsoft.com/office/drawing/2014/main" id="{EA3F57F0-F3D6-4B76-8785-AA40311282BB}"/>
              </a:ext>
            </a:extLst>
          </p:cNvPr>
          <p:cNvSpPr txBox="1">
            <a:spLocks noChangeArrowheads="1"/>
          </p:cNvSpPr>
          <p:nvPr/>
        </p:nvSpPr>
        <p:spPr bwMode="auto">
          <a:xfrm>
            <a:off x="6457950" y="4767263"/>
            <a:ext cx="2057400" cy="2738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ko-KR"/>
            </a:defPPr>
            <a:lvl1pPr marL="0" algn="r" defTabSz="914400" rtl="0" eaLnBrk="1" fontAlgn="auto" latinLnBrk="1" hangingPunct="1">
              <a:lnSpc>
                <a:spcPct val="90000"/>
              </a:lnSpc>
              <a:spcBef>
                <a:spcPts val="750"/>
              </a:spcBef>
              <a:spcAft>
                <a:spcPts val="0"/>
              </a:spcAft>
              <a:buFont typeface="Arial" panose="020B0604020202020204" pitchFamily="34" charset="0"/>
              <a:buChar char="•"/>
              <a:defRPr sz="2100" kern="1200">
                <a:solidFill>
                  <a:schemeClr val="tx1"/>
                </a:solidFill>
                <a:latin typeface="Calibri" panose="020F0502020204030204" pitchFamily="34" charset="0"/>
                <a:ea typeface="+mn-ea"/>
                <a:cs typeface="+mn-cs"/>
              </a:defRPr>
            </a:lvl1pPr>
            <a:lvl2pPr marL="557213" indent="-214313" algn="l" defTabSz="914400" rtl="0" eaLnBrk="1" latinLnBrk="1" hangingPunct="1">
              <a:lnSpc>
                <a:spcPct val="90000"/>
              </a:lnSpc>
              <a:spcBef>
                <a:spcPts val="375"/>
              </a:spcBef>
              <a:buFont typeface="Arial" panose="020B0604020202020204" pitchFamily="34" charset="0"/>
              <a:buChar char="•"/>
              <a:defRPr sz="1800" kern="1200">
                <a:solidFill>
                  <a:schemeClr val="tx1"/>
                </a:solidFill>
                <a:latin typeface="Calibri" panose="020F0502020204030204" pitchFamily="34" charset="0"/>
                <a:ea typeface="+mn-ea"/>
                <a:cs typeface="+mn-cs"/>
              </a:defRPr>
            </a:lvl2pPr>
            <a:lvl3pPr marL="857250" indent="-171450" algn="l" defTabSz="914400" rtl="0" eaLnBrk="1" latinLnBrk="1" hangingPunct="1">
              <a:lnSpc>
                <a:spcPct val="90000"/>
              </a:lnSpc>
              <a:spcBef>
                <a:spcPts val="375"/>
              </a:spcBef>
              <a:buFont typeface="Arial" panose="020B0604020202020204" pitchFamily="34" charset="0"/>
              <a:buChar char="•"/>
              <a:defRPr sz="1500" kern="1200">
                <a:solidFill>
                  <a:schemeClr val="tx1"/>
                </a:solidFill>
                <a:latin typeface="Calibri" panose="020F0502020204030204" pitchFamily="34" charset="0"/>
                <a:ea typeface="+mn-ea"/>
                <a:cs typeface="+mn-cs"/>
              </a:defRPr>
            </a:lvl3pPr>
            <a:lvl4pPr marL="1200150" indent="-171450" algn="l" defTabSz="914400" rtl="0" eaLnBrk="1" latinLnBrk="1" hangingPunct="1">
              <a:lnSpc>
                <a:spcPct val="90000"/>
              </a:lnSpc>
              <a:spcBef>
                <a:spcPts val="375"/>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1543050" indent="-171450" algn="l" defTabSz="914400" rtl="0" eaLnBrk="1" latinLnBrk="1" hangingPunct="1">
              <a:lnSpc>
                <a:spcPct val="90000"/>
              </a:lnSpc>
              <a:spcBef>
                <a:spcPts val="375"/>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1885950" indent="-171450" algn="l" defTabSz="914400" rtl="0" eaLnBrk="0" fontAlgn="base" latinLnBrk="1" hangingPunct="0">
              <a:lnSpc>
                <a:spcPct val="90000"/>
              </a:lnSpc>
              <a:spcBef>
                <a:spcPts val="375"/>
              </a:spcBef>
              <a:spcAft>
                <a:spcPct val="0"/>
              </a:spcAft>
              <a:buFont typeface="Arial" panose="020B0604020202020204" pitchFamily="34" charset="0"/>
              <a:buChar char="•"/>
              <a:defRPr sz="1800" kern="1200">
                <a:solidFill>
                  <a:schemeClr val="tx1"/>
                </a:solidFill>
                <a:latin typeface="Calibri" panose="020F0502020204030204" pitchFamily="34" charset="0"/>
                <a:ea typeface="+mn-ea"/>
                <a:cs typeface="+mn-cs"/>
              </a:defRPr>
            </a:lvl6pPr>
            <a:lvl7pPr marL="2228850" indent="-171450" algn="l" defTabSz="914400" rtl="0" eaLnBrk="0" fontAlgn="base" latinLnBrk="1" hangingPunct="0">
              <a:lnSpc>
                <a:spcPct val="90000"/>
              </a:lnSpc>
              <a:spcBef>
                <a:spcPts val="375"/>
              </a:spcBef>
              <a:spcAft>
                <a:spcPct val="0"/>
              </a:spcAft>
              <a:buFont typeface="Arial" panose="020B0604020202020204" pitchFamily="34" charset="0"/>
              <a:buChar char="•"/>
              <a:defRPr sz="1800" kern="1200">
                <a:solidFill>
                  <a:schemeClr val="tx1"/>
                </a:solidFill>
                <a:latin typeface="Calibri" panose="020F0502020204030204" pitchFamily="34" charset="0"/>
                <a:ea typeface="+mn-ea"/>
                <a:cs typeface="+mn-cs"/>
              </a:defRPr>
            </a:lvl7pPr>
            <a:lvl8pPr marL="2571750" indent="-171450" algn="l" defTabSz="914400" rtl="0" eaLnBrk="0" fontAlgn="base" latinLnBrk="1" hangingPunct="0">
              <a:lnSpc>
                <a:spcPct val="90000"/>
              </a:lnSpc>
              <a:spcBef>
                <a:spcPts val="375"/>
              </a:spcBef>
              <a:spcAft>
                <a:spcPct val="0"/>
              </a:spcAft>
              <a:buFont typeface="Arial" panose="020B0604020202020204" pitchFamily="34" charset="0"/>
              <a:buChar char="•"/>
              <a:defRPr sz="1800" kern="1200">
                <a:solidFill>
                  <a:schemeClr val="tx1"/>
                </a:solidFill>
                <a:latin typeface="Calibri" panose="020F0502020204030204" pitchFamily="34" charset="0"/>
                <a:ea typeface="+mn-ea"/>
                <a:cs typeface="+mn-cs"/>
              </a:defRPr>
            </a:lvl8pPr>
            <a:lvl9pPr marL="2914650" indent="-171450" algn="l" defTabSz="914400" rtl="0" eaLnBrk="0" fontAlgn="base" latinLnBrk="1" hangingPunct="0">
              <a:lnSpc>
                <a:spcPct val="90000"/>
              </a:lnSpc>
              <a:spcBef>
                <a:spcPts val="375"/>
              </a:spcBef>
              <a:spcAft>
                <a:spcPct val="0"/>
              </a:spcAft>
              <a:buFont typeface="Arial" panose="020B0604020202020204" pitchFamily="34" charset="0"/>
              <a:buChar char="•"/>
              <a:defRPr sz="1800" kern="1200">
                <a:solidFill>
                  <a:schemeClr val="tx1"/>
                </a:solidFill>
                <a:latin typeface="Calibri" panose="020F0502020204030204" pitchFamily="34" charset="0"/>
                <a:ea typeface="+mn-ea"/>
                <a:cs typeface="+mn-cs"/>
              </a:defRPr>
            </a:lvl9p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tabLst/>
              <a:defRPr/>
            </a:pPr>
            <a:fld id="{9E60DDDC-DAD4-4867-B675-2E08DA7C675E}" type="slidenum">
              <a:rPr kumimoji="0" lang="en-US" altLang="en-US" sz="135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tabLst/>
                <a:defRPr/>
              </a:pPr>
              <a:t>5</a:t>
            </a:fld>
            <a:endParaRPr kumimoji="0" lang="en-US" altLang="en-US" sz="135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62505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Environnement : des serveurs informatiques pour chauffer les immeubles">
            <a:extLst>
              <a:ext uri="{FF2B5EF4-FFF2-40B4-BE49-F238E27FC236}">
                <a16:creationId xmlns:a16="http://schemas.microsoft.com/office/drawing/2014/main" id="{4A44A158-7488-44E4-A3DA-83F3BD1134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1" y="0"/>
            <a:ext cx="3921547"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3">
            <a:extLst>
              <a:ext uri="{FF2B5EF4-FFF2-40B4-BE49-F238E27FC236}">
                <a16:creationId xmlns:a16="http://schemas.microsoft.com/office/drawing/2014/main" id="{3EFE36E4-7F11-4924-8B62-41687D70CF17}"/>
              </a:ext>
            </a:extLst>
          </p:cNvPr>
          <p:cNvSpPr txBox="1">
            <a:spLocks noChangeArrowheads="1"/>
          </p:cNvSpPr>
          <p:nvPr/>
        </p:nvSpPr>
        <p:spPr bwMode="auto">
          <a:xfrm>
            <a:off x="2076955" y="339502"/>
            <a:ext cx="313491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685800" eaLnBrk="0" fontAlgn="base" latinLnBrk="0" hangingPunct="0">
              <a:lnSpc>
                <a:spcPct val="100000"/>
              </a:lnSpc>
              <a:spcBef>
                <a:spcPct val="0"/>
              </a:spcBef>
              <a:spcAft>
                <a:spcPct val="0"/>
              </a:spcAft>
              <a:buFont typeface="Arial" panose="020B0604020202020204" pitchFamily="34" charset="0"/>
              <a:buNone/>
            </a:pPr>
            <a:r>
              <a:rPr lang="fr-FR" altLang="fr-DZ" sz="2700" b="1" dirty="0">
                <a:solidFill>
                  <a:srgbClr val="0DD2D9"/>
                </a:solidFill>
                <a:latin typeface="Times New Roman" panose="02020603050405020304" pitchFamily="18" charset="0"/>
                <a:cs typeface="Times New Roman" panose="02020603050405020304" pitchFamily="18" charset="0"/>
              </a:rPr>
              <a:t>La Supervision</a:t>
            </a:r>
          </a:p>
        </p:txBody>
      </p:sp>
      <p:sp>
        <p:nvSpPr>
          <p:cNvPr id="9" name="ZoneTexte 8">
            <a:extLst>
              <a:ext uri="{FF2B5EF4-FFF2-40B4-BE49-F238E27FC236}">
                <a16:creationId xmlns:a16="http://schemas.microsoft.com/office/drawing/2014/main" id="{D2EE3C6A-E28F-438A-B010-2252388B96CA}"/>
              </a:ext>
            </a:extLst>
          </p:cNvPr>
          <p:cNvSpPr txBox="1">
            <a:spLocks noChangeArrowheads="1"/>
          </p:cNvSpPr>
          <p:nvPr/>
        </p:nvSpPr>
        <p:spPr bwMode="auto">
          <a:xfrm>
            <a:off x="2076955" y="1279088"/>
            <a:ext cx="2783681"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defTabSz="685800" eaLnBrk="0" fontAlgn="base" latinLnBrk="0" hangingPunct="0">
              <a:lnSpc>
                <a:spcPct val="100000"/>
              </a:lnSpc>
              <a:spcBef>
                <a:spcPct val="0"/>
              </a:spcBef>
              <a:spcAft>
                <a:spcPct val="0"/>
              </a:spcAft>
              <a:buFont typeface="Arial" panose="020B0604020202020204" pitchFamily="34" charset="0"/>
              <a:buNone/>
            </a:pPr>
            <a:r>
              <a:rPr lang="fr-FR" altLang="fr-DZ" sz="1350" dirty="0">
                <a:solidFill>
                  <a:prstClr val="black"/>
                </a:solidFill>
                <a:latin typeface="Times New Roman" panose="02020603050405020304" pitchFamily="18" charset="0"/>
                <a:ea typeface="Times New Roman" panose="02020603050405020304" pitchFamily="18" charset="0"/>
                <a:cs typeface="Arial" panose="020B0604020202020204" pitchFamily="34" charset="0"/>
              </a:rPr>
              <a:t>La supervision informatique est un processus essentiel qui implique la surveillance et la gestion continues des systèmes informatiques et des réseaux d'une organisation. Elle vise à assurer leur bon fonctionnement, leur performance optimale et leur sécurité en détectant les problèmes potentiels, en collectant des données pertinentes et en fournissant des alertes en temps réel a l’administrateur.</a:t>
            </a:r>
            <a:endParaRPr lang="fr-DZ" altLang="fr-DZ" sz="1350" dirty="0">
              <a:solidFill>
                <a:prstClr val="black"/>
              </a:solidFill>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8855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490938F7-89E4-410E-A3B7-918E0E58C7F7}"/>
              </a:ext>
            </a:extLst>
          </p:cNvPr>
          <p:cNvSpPr txBox="1">
            <a:spLocks/>
          </p:cNvSpPr>
          <p:nvPr/>
        </p:nvSpPr>
        <p:spPr>
          <a:xfrm>
            <a:off x="3491880" y="2290762"/>
            <a:ext cx="4752528" cy="561975"/>
          </a:xfrm>
          <a:prstGeom prst="rect">
            <a:avLst/>
          </a:prstGeom>
          <a:ln>
            <a:solidFill>
              <a:schemeClr val="accent1"/>
            </a:solidFill>
            <a:miter lim="800000"/>
            <a:headEnd/>
            <a:tailEnd/>
          </a:ln>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fr-FR" altLang="en-US" sz="2800" dirty="0">
                <a:latin typeface="Times New Roman" panose="02020603050405020304" pitchFamily="18" charset="0"/>
                <a:cs typeface="Times New Roman" panose="02020603050405020304" pitchFamily="18" charset="0"/>
              </a:rPr>
              <a:t>Problématique</a:t>
            </a:r>
            <a:r>
              <a:rPr lang="fr-FR" altLang="en-US" sz="2700" dirty="0">
                <a:latin typeface="Times New Roman" panose="02020603050405020304" pitchFamily="18" charset="0"/>
                <a:cs typeface="Times New Roman" panose="02020603050405020304" pitchFamily="18" charset="0"/>
              </a:rPr>
              <a:t> </a:t>
            </a:r>
            <a:endParaRPr lang="en-US" altLang="en-US" sz="2700" dirty="0">
              <a:latin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18E327C0-A008-41A1-BE59-87CDA1AEAB1B}"/>
              </a:ext>
            </a:extLst>
          </p:cNvPr>
          <p:cNvSpPr txBox="1"/>
          <p:nvPr/>
        </p:nvSpPr>
        <p:spPr>
          <a:xfrm>
            <a:off x="2051720" y="2248583"/>
            <a:ext cx="432048" cy="646331"/>
          </a:xfrm>
          <a:prstGeom prst="rect">
            <a:avLst/>
          </a:prstGeom>
          <a:noFill/>
        </p:spPr>
        <p:txBody>
          <a:bodyPr wrap="square" rtlCol="0">
            <a:spAutoFit/>
          </a:bodyPr>
          <a:lstStyle/>
          <a:p>
            <a:r>
              <a:rPr lang="fr-FR" sz="3600" dirty="0">
                <a:solidFill>
                  <a:srgbClr val="0DD2D9"/>
                </a:solidFill>
                <a:latin typeface="Times New Roman" panose="02020603050405020304" pitchFamily="18" charset="0"/>
                <a:cs typeface="Times New Roman" panose="02020603050405020304" pitchFamily="18" charset="0"/>
              </a:rPr>
              <a:t>2</a:t>
            </a:r>
          </a:p>
        </p:txBody>
      </p:sp>
      <p:sp>
        <p:nvSpPr>
          <p:cNvPr id="8" name="Espace réservé du numéro de diapositive 2">
            <a:extLst>
              <a:ext uri="{FF2B5EF4-FFF2-40B4-BE49-F238E27FC236}">
                <a16:creationId xmlns:a16="http://schemas.microsoft.com/office/drawing/2014/main" id="{358196D3-8B1E-42C4-A4D5-5CD2F72DE8AA}"/>
              </a:ext>
            </a:extLst>
          </p:cNvPr>
          <p:cNvSpPr txBox="1">
            <a:spLocks/>
          </p:cNvSpPr>
          <p:nvPr/>
        </p:nvSpPr>
        <p:spPr>
          <a:xfrm>
            <a:off x="6457950" y="4767263"/>
            <a:ext cx="2057400" cy="273844"/>
          </a:xfrm>
          <a:prstGeom prst="rect">
            <a:avLst/>
          </a:prstGeom>
        </p:spPr>
        <p:txBody>
          <a:bodyPr vert="horz" lIns="91440" tIns="45720" rIns="91440" bIns="45720" rtlCol="0" anchor="ctr"/>
          <a:lstStyle>
            <a:defPPr>
              <a:defRPr lang="ko-KR"/>
            </a:defPPr>
            <a:lvl1pPr marL="0" algn="r" defTabSz="914400" rtl="0" eaLnBrk="1" fontAlgn="auto" latinLnBrk="1" hangingPunct="1">
              <a:spcBef>
                <a:spcPts val="0"/>
              </a:spcBef>
              <a:spcAft>
                <a:spcPts val="0"/>
              </a:spcAft>
              <a:defRPr sz="135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defTabSz="685800" latinLnBrk="0">
              <a:defRPr/>
            </a:pPr>
            <a:fld id="{DE219225-BE0E-4C13-BC3C-8DAA1D66B432}" type="slidenum">
              <a:rPr lang="en-US" smtClean="0">
                <a:solidFill>
                  <a:prstClr val="black"/>
                </a:solidFill>
                <a:latin typeface="Calibri" panose="020F0502020204030204"/>
              </a:rPr>
              <a:pPr defTabSz="685800" latinLnBrk="0">
                <a:defRPr/>
              </a:pPr>
              <a:t>7</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50818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gn="ctr"/>
            <a:r>
              <a:rPr lang="fr-FR" sz="3600" kern="1200" dirty="0">
                <a:solidFill>
                  <a:srgbClr val="000000"/>
                </a:solidFill>
                <a:effectLst/>
                <a:latin typeface="Times New Roman" panose="02020603050405020304" pitchFamily="18" charset="0"/>
                <a:ea typeface="+mn-ea"/>
                <a:cs typeface="Times New Roman" panose="02020603050405020304" pitchFamily="18" charset="0"/>
              </a:rPr>
              <a:t>Problématique</a:t>
            </a:r>
            <a:endParaRPr lang="ko-KR" altLang="en-US" dirty="0"/>
          </a:p>
        </p:txBody>
      </p:sp>
      <p:pic>
        <p:nvPicPr>
          <p:cNvPr id="2" name="Espace réservé pour une image  1">
            <a:extLst>
              <a:ext uri="{FF2B5EF4-FFF2-40B4-BE49-F238E27FC236}">
                <a16:creationId xmlns:a16="http://schemas.microsoft.com/office/drawing/2014/main" id="{3A1A397D-C5BA-4647-AF24-D5090D4EDD03}"/>
              </a:ext>
            </a:extLst>
          </p:cNvPr>
          <p:cNvPicPr>
            <a:picLocks noGrp="1" noChangeAspect="1"/>
          </p:cNvPicPr>
          <p:nvPr>
            <p:ph type="pic" idx="1"/>
          </p:nvPr>
        </p:nvPicPr>
        <p:blipFill>
          <a:blip r:embed="rId3"/>
          <a:srcRect l="2649" r="2649"/>
          <a:stretch>
            <a:fillRect/>
          </a:stretch>
        </p:blipFill>
        <p:spPr>
          <a:xfrm>
            <a:off x="1768474" y="1374775"/>
            <a:ext cx="2319541" cy="1584464"/>
          </a:xfrm>
          <a:prstGeom prst="rect">
            <a:avLst/>
          </a:prstGeom>
        </p:spPr>
      </p:pic>
      <p:sp>
        <p:nvSpPr>
          <p:cNvPr id="24" name="그림 개체 틀 23">
            <a:extLst>
              <a:ext uri="{FF2B5EF4-FFF2-40B4-BE49-F238E27FC236}">
                <a16:creationId xmlns:a16="http://schemas.microsoft.com/office/drawing/2014/main" id="{4AE750FB-9152-4FED-B510-3180054C8866}"/>
              </a:ext>
            </a:extLst>
          </p:cNvPr>
          <p:cNvSpPr>
            <a:spLocks noGrp="1"/>
          </p:cNvSpPr>
          <p:nvPr>
            <p:ph type="pic" idx="12"/>
          </p:nvPr>
        </p:nvSpPr>
        <p:spPr/>
      </p:sp>
      <p:pic>
        <p:nvPicPr>
          <p:cNvPr id="27" name="Picture 4" descr="EMC Unisphere Central - Dell Community">
            <a:extLst>
              <a:ext uri="{FF2B5EF4-FFF2-40B4-BE49-F238E27FC236}">
                <a16:creationId xmlns:a16="http://schemas.microsoft.com/office/drawing/2014/main" id="{B7F5DDF2-F4D1-4B48-8150-B261857313A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83972" y="1385318"/>
            <a:ext cx="2319328" cy="1573921"/>
          </a:xfrm>
          <a:prstGeom prst="rect">
            <a:avLst/>
          </a:prstGeom>
          <a:noFill/>
          <a:extLst>
            <a:ext uri="{909E8E84-426E-40DD-AFC4-6F175D3DCCD1}">
              <a14:hiddenFill xmlns:a14="http://schemas.microsoft.com/office/drawing/2010/main">
                <a:solidFill>
                  <a:srgbClr val="FFFFFF"/>
                </a:solidFill>
              </a14:hiddenFill>
            </a:ext>
          </a:extLst>
        </p:spPr>
      </p:pic>
      <p:sp>
        <p:nvSpPr>
          <p:cNvPr id="28" name="ZoneTexte 1">
            <a:extLst>
              <a:ext uri="{FF2B5EF4-FFF2-40B4-BE49-F238E27FC236}">
                <a16:creationId xmlns:a16="http://schemas.microsoft.com/office/drawing/2014/main" id="{ADBA7ADE-94EE-4862-878C-84763E2CCF28}"/>
              </a:ext>
            </a:extLst>
          </p:cNvPr>
          <p:cNvSpPr txBox="1">
            <a:spLocks noChangeArrowheads="1"/>
          </p:cNvSpPr>
          <p:nvPr/>
        </p:nvSpPr>
        <p:spPr bwMode="auto">
          <a:xfrm>
            <a:off x="1768475" y="4219659"/>
            <a:ext cx="2319540" cy="507831"/>
          </a:xfrm>
          <a:prstGeom prst="rect">
            <a:avLst/>
          </a:prstGeom>
          <a:noFill/>
          <a:ln w="9525">
            <a:solidFill>
              <a:srgbClr val="0DD2D9"/>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6858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sz="1350" b="0" i="0" u="none" strike="noStrike" kern="0" cap="none" spc="0" normalizeH="0" baseline="0" noProof="0" dirty="0">
                <a:ln>
                  <a:noFill/>
                </a:ln>
                <a:solidFill>
                  <a:prstClr val="black"/>
                </a:solidFill>
                <a:effectLst/>
                <a:uLnTx/>
                <a:uFillTx/>
                <a:latin typeface="Calibri" panose="020F0502020204030204" pitchFamily="34" charset="0"/>
              </a:rPr>
              <a:t>Dell Open Manage System Administrator</a:t>
            </a:r>
            <a:endParaRPr kumimoji="0" lang="en-US" altLang="en-US" sz="135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9" name="ZoneTexte 1">
            <a:extLst>
              <a:ext uri="{FF2B5EF4-FFF2-40B4-BE49-F238E27FC236}">
                <a16:creationId xmlns:a16="http://schemas.microsoft.com/office/drawing/2014/main" id="{F7C8E4E4-256D-4E59-BF16-0C8D4A798147}"/>
              </a:ext>
            </a:extLst>
          </p:cNvPr>
          <p:cNvSpPr txBox="1">
            <a:spLocks noChangeArrowheads="1"/>
          </p:cNvSpPr>
          <p:nvPr/>
        </p:nvSpPr>
        <p:spPr bwMode="auto">
          <a:xfrm>
            <a:off x="5311216" y="4323533"/>
            <a:ext cx="1664840" cy="300082"/>
          </a:xfrm>
          <a:prstGeom prst="rect">
            <a:avLst/>
          </a:prstGeom>
          <a:noFill/>
          <a:ln w="9525">
            <a:solidFill>
              <a:srgbClr val="0DD2D9"/>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6858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sz="1350" b="0" i="0" u="none" strike="noStrike" kern="0" cap="none" spc="0" normalizeH="0" baseline="0" noProof="0" dirty="0">
                <a:ln>
                  <a:noFill/>
                </a:ln>
                <a:solidFill>
                  <a:prstClr val="black"/>
                </a:solidFill>
                <a:effectLst/>
                <a:uLnTx/>
                <a:uFillTx/>
                <a:latin typeface="Calibri" panose="020F0502020204030204" pitchFamily="34" charset="0"/>
              </a:rPr>
              <a:t>EMC Unisphere</a:t>
            </a:r>
            <a:endParaRPr kumimoji="0" lang="en-US" altLang="en-US" sz="135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8" name="Espace réservé du numéro de diapositive 6">
            <a:extLst>
              <a:ext uri="{FF2B5EF4-FFF2-40B4-BE49-F238E27FC236}">
                <a16:creationId xmlns:a16="http://schemas.microsoft.com/office/drawing/2014/main" id="{A4A8484B-C2B3-450B-9BD3-4F5B9F231FA3}"/>
              </a:ext>
            </a:extLst>
          </p:cNvPr>
          <p:cNvSpPr txBox="1">
            <a:spLocks noChangeArrowheads="1"/>
          </p:cNvSpPr>
          <p:nvPr/>
        </p:nvSpPr>
        <p:spPr bwMode="auto">
          <a:xfrm>
            <a:off x="6457950" y="4767263"/>
            <a:ext cx="2057400" cy="2738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ko-KR"/>
            </a:defPPr>
            <a:lvl1pPr marL="0" algn="r" defTabSz="914400" rtl="0" eaLnBrk="1" fontAlgn="auto" latinLnBrk="1" hangingPunct="1">
              <a:lnSpc>
                <a:spcPct val="90000"/>
              </a:lnSpc>
              <a:spcBef>
                <a:spcPts val="750"/>
              </a:spcBef>
              <a:spcAft>
                <a:spcPts val="0"/>
              </a:spcAft>
              <a:buFont typeface="Arial" panose="020B0604020202020204" pitchFamily="34" charset="0"/>
              <a:buChar char="•"/>
              <a:defRPr sz="2100" kern="1200">
                <a:solidFill>
                  <a:schemeClr val="tx1"/>
                </a:solidFill>
                <a:latin typeface="Calibri" panose="020F0502020204030204" pitchFamily="34" charset="0"/>
                <a:ea typeface="+mn-ea"/>
                <a:cs typeface="+mn-cs"/>
              </a:defRPr>
            </a:lvl1pPr>
            <a:lvl2pPr marL="557213" indent="-214313" algn="l" defTabSz="914400" rtl="0" eaLnBrk="1" latinLnBrk="1" hangingPunct="1">
              <a:lnSpc>
                <a:spcPct val="90000"/>
              </a:lnSpc>
              <a:spcBef>
                <a:spcPts val="375"/>
              </a:spcBef>
              <a:buFont typeface="Arial" panose="020B0604020202020204" pitchFamily="34" charset="0"/>
              <a:buChar char="•"/>
              <a:defRPr sz="1800" kern="1200">
                <a:solidFill>
                  <a:schemeClr val="tx1"/>
                </a:solidFill>
                <a:latin typeface="Calibri" panose="020F0502020204030204" pitchFamily="34" charset="0"/>
                <a:ea typeface="+mn-ea"/>
                <a:cs typeface="+mn-cs"/>
              </a:defRPr>
            </a:lvl2pPr>
            <a:lvl3pPr marL="857250" indent="-171450" algn="l" defTabSz="914400" rtl="0" eaLnBrk="1" latinLnBrk="1" hangingPunct="1">
              <a:lnSpc>
                <a:spcPct val="90000"/>
              </a:lnSpc>
              <a:spcBef>
                <a:spcPts val="375"/>
              </a:spcBef>
              <a:buFont typeface="Arial" panose="020B0604020202020204" pitchFamily="34" charset="0"/>
              <a:buChar char="•"/>
              <a:defRPr sz="1500" kern="1200">
                <a:solidFill>
                  <a:schemeClr val="tx1"/>
                </a:solidFill>
                <a:latin typeface="Calibri" panose="020F0502020204030204" pitchFamily="34" charset="0"/>
                <a:ea typeface="+mn-ea"/>
                <a:cs typeface="+mn-cs"/>
              </a:defRPr>
            </a:lvl3pPr>
            <a:lvl4pPr marL="1200150" indent="-171450" algn="l" defTabSz="914400" rtl="0" eaLnBrk="1" latinLnBrk="1" hangingPunct="1">
              <a:lnSpc>
                <a:spcPct val="90000"/>
              </a:lnSpc>
              <a:spcBef>
                <a:spcPts val="375"/>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1543050" indent="-171450" algn="l" defTabSz="914400" rtl="0" eaLnBrk="1" latinLnBrk="1" hangingPunct="1">
              <a:lnSpc>
                <a:spcPct val="90000"/>
              </a:lnSpc>
              <a:spcBef>
                <a:spcPts val="375"/>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1885950" indent="-171450" algn="l" defTabSz="914400" rtl="0" eaLnBrk="0" fontAlgn="base" latinLnBrk="1" hangingPunct="0">
              <a:lnSpc>
                <a:spcPct val="90000"/>
              </a:lnSpc>
              <a:spcBef>
                <a:spcPts val="375"/>
              </a:spcBef>
              <a:spcAft>
                <a:spcPct val="0"/>
              </a:spcAft>
              <a:buFont typeface="Arial" panose="020B0604020202020204" pitchFamily="34" charset="0"/>
              <a:buChar char="•"/>
              <a:defRPr sz="1800" kern="1200">
                <a:solidFill>
                  <a:schemeClr val="tx1"/>
                </a:solidFill>
                <a:latin typeface="Calibri" panose="020F0502020204030204" pitchFamily="34" charset="0"/>
                <a:ea typeface="+mn-ea"/>
                <a:cs typeface="+mn-cs"/>
              </a:defRPr>
            </a:lvl6pPr>
            <a:lvl7pPr marL="2228850" indent="-171450" algn="l" defTabSz="914400" rtl="0" eaLnBrk="0" fontAlgn="base" latinLnBrk="1" hangingPunct="0">
              <a:lnSpc>
                <a:spcPct val="90000"/>
              </a:lnSpc>
              <a:spcBef>
                <a:spcPts val="375"/>
              </a:spcBef>
              <a:spcAft>
                <a:spcPct val="0"/>
              </a:spcAft>
              <a:buFont typeface="Arial" panose="020B0604020202020204" pitchFamily="34" charset="0"/>
              <a:buChar char="•"/>
              <a:defRPr sz="1800" kern="1200">
                <a:solidFill>
                  <a:schemeClr val="tx1"/>
                </a:solidFill>
                <a:latin typeface="Calibri" panose="020F0502020204030204" pitchFamily="34" charset="0"/>
                <a:ea typeface="+mn-ea"/>
                <a:cs typeface="+mn-cs"/>
              </a:defRPr>
            </a:lvl7pPr>
            <a:lvl8pPr marL="2571750" indent="-171450" algn="l" defTabSz="914400" rtl="0" eaLnBrk="0" fontAlgn="base" latinLnBrk="1" hangingPunct="0">
              <a:lnSpc>
                <a:spcPct val="90000"/>
              </a:lnSpc>
              <a:spcBef>
                <a:spcPts val="375"/>
              </a:spcBef>
              <a:spcAft>
                <a:spcPct val="0"/>
              </a:spcAft>
              <a:buFont typeface="Arial" panose="020B0604020202020204" pitchFamily="34" charset="0"/>
              <a:buChar char="•"/>
              <a:defRPr sz="1800" kern="1200">
                <a:solidFill>
                  <a:schemeClr val="tx1"/>
                </a:solidFill>
                <a:latin typeface="Calibri" panose="020F0502020204030204" pitchFamily="34" charset="0"/>
                <a:ea typeface="+mn-ea"/>
                <a:cs typeface="+mn-cs"/>
              </a:defRPr>
            </a:lvl8pPr>
            <a:lvl9pPr marL="2914650" indent="-171450" algn="l" defTabSz="914400" rtl="0" eaLnBrk="0" fontAlgn="base" latinLnBrk="1" hangingPunct="0">
              <a:lnSpc>
                <a:spcPct val="90000"/>
              </a:lnSpc>
              <a:spcBef>
                <a:spcPts val="375"/>
              </a:spcBef>
              <a:spcAft>
                <a:spcPct val="0"/>
              </a:spcAft>
              <a:buFont typeface="Arial" panose="020B0604020202020204" pitchFamily="34" charset="0"/>
              <a:buChar char="•"/>
              <a:defRPr sz="1800" kern="1200">
                <a:solidFill>
                  <a:schemeClr val="tx1"/>
                </a:solidFill>
                <a:latin typeface="Calibri" panose="020F0502020204030204" pitchFamily="34" charset="0"/>
                <a:ea typeface="+mn-ea"/>
                <a:cs typeface="+mn-cs"/>
              </a:defRPr>
            </a:lvl9p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tabLst/>
              <a:defRPr/>
            </a:pPr>
            <a:fld id="{9E60DDDC-DAD4-4867-B675-2E08DA7C675E}" type="slidenum">
              <a:rPr kumimoji="0" lang="en-US" altLang="en-US" sz="135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tabLst/>
                <a:defRPr/>
              </a:pPr>
              <a:t>8</a:t>
            </a:fld>
            <a:endParaRPr kumimoji="0" lang="en-US" altLang="en-US" sz="135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2085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1000"/>
                                        <p:tgtEl>
                                          <p:spTgt spid="27"/>
                                        </p:tgtEl>
                                      </p:cBhvr>
                                    </p:animEffect>
                                    <p:anim calcmode="lin" valueType="num">
                                      <p:cBhvr>
                                        <p:cTn id="27" dur="1000" fill="hold"/>
                                        <p:tgtEl>
                                          <p:spTgt spid="27"/>
                                        </p:tgtEl>
                                        <p:attrNameLst>
                                          <p:attrName>ppt_x</p:attrName>
                                        </p:attrNameLst>
                                      </p:cBhvr>
                                      <p:tavLst>
                                        <p:tav tm="0">
                                          <p:val>
                                            <p:strVal val="#ppt_x"/>
                                          </p:val>
                                        </p:tav>
                                        <p:tav tm="100000">
                                          <p:val>
                                            <p:strVal val="#ppt_x"/>
                                          </p:val>
                                        </p:tav>
                                      </p:tavLst>
                                    </p:anim>
                                    <p:anim calcmode="lin" valueType="num">
                                      <p:cBhvr>
                                        <p:cTn id="28" dur="1000" fill="hold"/>
                                        <p:tgtEl>
                                          <p:spTgt spid="27"/>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anim calcmode="lin" valueType="num">
                                      <p:cBhvr>
                                        <p:cTn id="32" dur="1000" fill="hold"/>
                                        <p:tgtEl>
                                          <p:spTgt spid="29"/>
                                        </p:tgtEl>
                                        <p:attrNameLst>
                                          <p:attrName>ppt_x</p:attrName>
                                        </p:attrNameLst>
                                      </p:cBhvr>
                                      <p:tavLst>
                                        <p:tav tm="0">
                                          <p:val>
                                            <p:strVal val="#ppt_x"/>
                                          </p:val>
                                        </p:tav>
                                        <p:tav tm="100000">
                                          <p:val>
                                            <p:strVal val="#ppt_x"/>
                                          </p:val>
                                        </p:tav>
                                      </p:tavLst>
                                    </p:anim>
                                    <p:anim calcmode="lin" valueType="num">
                                      <p:cBhvr>
                                        <p:cTn id="33"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8" grpId="0" animBg="1"/>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79F03B7-C324-4C89-B8D0-42161F7DEC34}"/>
              </a:ext>
            </a:extLst>
          </p:cNvPr>
          <p:cNvSpPr txBox="1">
            <a:spLocks/>
          </p:cNvSpPr>
          <p:nvPr/>
        </p:nvSpPr>
        <p:spPr>
          <a:xfrm>
            <a:off x="476089" y="195486"/>
            <a:ext cx="8191822" cy="994172"/>
          </a:xfrm>
          <a:prstGeom prst="rect">
            <a:avLst/>
          </a:prstGeom>
          <a:ln>
            <a:noFill/>
            <a:miter lim="800000"/>
            <a:headEnd/>
            <a:tailEnd/>
          </a:ln>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fr-FR" altLang="fr-DZ" sz="3200" dirty="0">
                <a:latin typeface="Times New Roman" panose="02020603050405020304" pitchFamily="18" charset="0"/>
                <a:cs typeface="Times New Roman" panose="02020603050405020304" pitchFamily="18" charset="0"/>
              </a:rPr>
              <a:t>Quel est donc l’objectif ?</a:t>
            </a:r>
            <a:endParaRPr lang="fr-DZ" altLang="fr-DZ" sz="3200" dirty="0">
              <a:latin typeface="Times New Roman" panose="02020603050405020304" pitchFamily="18" charset="0"/>
              <a:cs typeface="Times New Roman" panose="02020603050405020304" pitchFamily="18" charset="0"/>
            </a:endParaRPr>
          </a:p>
        </p:txBody>
      </p:sp>
      <p:pic>
        <p:nvPicPr>
          <p:cNvPr id="1026" name="Picture 2" descr="340 meilleures idées sur Idées logo | idées logo, logos, petit bonhomme  blanc">
            <a:extLst>
              <a:ext uri="{FF2B5EF4-FFF2-40B4-BE49-F238E27FC236}">
                <a16:creationId xmlns:a16="http://schemas.microsoft.com/office/drawing/2014/main" id="{28C1B755-9B8B-4046-B58B-D149D3C8761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275" b="89855" l="9746" r="89831">
                        <a14:foregroundMark x1="55085" y1="9275" x2="55085" y2="9275"/>
                      </a14:backgroundRemoval>
                    </a14:imgEffect>
                  </a14:imgLayer>
                </a14:imgProps>
              </a:ext>
              <a:ext uri="{28A0092B-C50C-407E-A947-70E740481C1C}">
                <a14:useLocalDpi xmlns:a14="http://schemas.microsoft.com/office/drawing/2010/main" val="0"/>
              </a:ext>
            </a:extLst>
          </a:blip>
          <a:srcRect/>
          <a:stretch>
            <a:fillRect/>
          </a:stretch>
        </p:blipFill>
        <p:spPr bwMode="auto">
          <a:xfrm>
            <a:off x="3448050" y="1189658"/>
            <a:ext cx="2247900" cy="3286125"/>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numéro de diapositive 6">
            <a:extLst>
              <a:ext uri="{FF2B5EF4-FFF2-40B4-BE49-F238E27FC236}">
                <a16:creationId xmlns:a16="http://schemas.microsoft.com/office/drawing/2014/main" id="{7E94FEDD-189F-44E5-AE75-3DD9233A7951}"/>
              </a:ext>
            </a:extLst>
          </p:cNvPr>
          <p:cNvSpPr txBox="1">
            <a:spLocks noChangeArrowheads="1"/>
          </p:cNvSpPr>
          <p:nvPr/>
        </p:nvSpPr>
        <p:spPr bwMode="auto">
          <a:xfrm>
            <a:off x="6457950" y="4767263"/>
            <a:ext cx="2057400" cy="2738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ko-KR"/>
            </a:defPPr>
            <a:lvl1pPr marL="0" algn="r" defTabSz="914400" rtl="0" eaLnBrk="1" fontAlgn="auto" latinLnBrk="1" hangingPunct="1">
              <a:lnSpc>
                <a:spcPct val="90000"/>
              </a:lnSpc>
              <a:spcBef>
                <a:spcPts val="750"/>
              </a:spcBef>
              <a:spcAft>
                <a:spcPts val="0"/>
              </a:spcAft>
              <a:buFont typeface="Arial" panose="020B0604020202020204" pitchFamily="34" charset="0"/>
              <a:buChar char="•"/>
              <a:defRPr sz="2100" kern="1200">
                <a:solidFill>
                  <a:schemeClr val="tx1"/>
                </a:solidFill>
                <a:latin typeface="Calibri" panose="020F0502020204030204" pitchFamily="34" charset="0"/>
                <a:ea typeface="+mn-ea"/>
                <a:cs typeface="+mn-cs"/>
              </a:defRPr>
            </a:lvl1pPr>
            <a:lvl2pPr marL="557213" indent="-214313" algn="l" defTabSz="914400" rtl="0" eaLnBrk="1" latinLnBrk="1" hangingPunct="1">
              <a:lnSpc>
                <a:spcPct val="90000"/>
              </a:lnSpc>
              <a:spcBef>
                <a:spcPts val="375"/>
              </a:spcBef>
              <a:buFont typeface="Arial" panose="020B0604020202020204" pitchFamily="34" charset="0"/>
              <a:buChar char="•"/>
              <a:defRPr sz="1800" kern="1200">
                <a:solidFill>
                  <a:schemeClr val="tx1"/>
                </a:solidFill>
                <a:latin typeface="Calibri" panose="020F0502020204030204" pitchFamily="34" charset="0"/>
                <a:ea typeface="+mn-ea"/>
                <a:cs typeface="+mn-cs"/>
              </a:defRPr>
            </a:lvl2pPr>
            <a:lvl3pPr marL="857250" indent="-171450" algn="l" defTabSz="914400" rtl="0" eaLnBrk="1" latinLnBrk="1" hangingPunct="1">
              <a:lnSpc>
                <a:spcPct val="90000"/>
              </a:lnSpc>
              <a:spcBef>
                <a:spcPts val="375"/>
              </a:spcBef>
              <a:buFont typeface="Arial" panose="020B0604020202020204" pitchFamily="34" charset="0"/>
              <a:buChar char="•"/>
              <a:defRPr sz="1500" kern="1200">
                <a:solidFill>
                  <a:schemeClr val="tx1"/>
                </a:solidFill>
                <a:latin typeface="Calibri" panose="020F0502020204030204" pitchFamily="34" charset="0"/>
                <a:ea typeface="+mn-ea"/>
                <a:cs typeface="+mn-cs"/>
              </a:defRPr>
            </a:lvl3pPr>
            <a:lvl4pPr marL="1200150" indent="-171450" algn="l" defTabSz="914400" rtl="0" eaLnBrk="1" latinLnBrk="1" hangingPunct="1">
              <a:lnSpc>
                <a:spcPct val="90000"/>
              </a:lnSpc>
              <a:spcBef>
                <a:spcPts val="375"/>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1543050" indent="-171450" algn="l" defTabSz="914400" rtl="0" eaLnBrk="1" latinLnBrk="1" hangingPunct="1">
              <a:lnSpc>
                <a:spcPct val="90000"/>
              </a:lnSpc>
              <a:spcBef>
                <a:spcPts val="375"/>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1885950" indent="-171450" algn="l" defTabSz="914400" rtl="0" eaLnBrk="0" fontAlgn="base" latinLnBrk="1" hangingPunct="0">
              <a:lnSpc>
                <a:spcPct val="90000"/>
              </a:lnSpc>
              <a:spcBef>
                <a:spcPts val="375"/>
              </a:spcBef>
              <a:spcAft>
                <a:spcPct val="0"/>
              </a:spcAft>
              <a:buFont typeface="Arial" panose="020B0604020202020204" pitchFamily="34" charset="0"/>
              <a:buChar char="•"/>
              <a:defRPr sz="1800" kern="1200">
                <a:solidFill>
                  <a:schemeClr val="tx1"/>
                </a:solidFill>
                <a:latin typeface="Calibri" panose="020F0502020204030204" pitchFamily="34" charset="0"/>
                <a:ea typeface="+mn-ea"/>
                <a:cs typeface="+mn-cs"/>
              </a:defRPr>
            </a:lvl6pPr>
            <a:lvl7pPr marL="2228850" indent="-171450" algn="l" defTabSz="914400" rtl="0" eaLnBrk="0" fontAlgn="base" latinLnBrk="1" hangingPunct="0">
              <a:lnSpc>
                <a:spcPct val="90000"/>
              </a:lnSpc>
              <a:spcBef>
                <a:spcPts val="375"/>
              </a:spcBef>
              <a:spcAft>
                <a:spcPct val="0"/>
              </a:spcAft>
              <a:buFont typeface="Arial" panose="020B0604020202020204" pitchFamily="34" charset="0"/>
              <a:buChar char="•"/>
              <a:defRPr sz="1800" kern="1200">
                <a:solidFill>
                  <a:schemeClr val="tx1"/>
                </a:solidFill>
                <a:latin typeface="Calibri" panose="020F0502020204030204" pitchFamily="34" charset="0"/>
                <a:ea typeface="+mn-ea"/>
                <a:cs typeface="+mn-cs"/>
              </a:defRPr>
            </a:lvl7pPr>
            <a:lvl8pPr marL="2571750" indent="-171450" algn="l" defTabSz="914400" rtl="0" eaLnBrk="0" fontAlgn="base" latinLnBrk="1" hangingPunct="0">
              <a:lnSpc>
                <a:spcPct val="90000"/>
              </a:lnSpc>
              <a:spcBef>
                <a:spcPts val="375"/>
              </a:spcBef>
              <a:spcAft>
                <a:spcPct val="0"/>
              </a:spcAft>
              <a:buFont typeface="Arial" panose="020B0604020202020204" pitchFamily="34" charset="0"/>
              <a:buChar char="•"/>
              <a:defRPr sz="1800" kern="1200">
                <a:solidFill>
                  <a:schemeClr val="tx1"/>
                </a:solidFill>
                <a:latin typeface="Calibri" panose="020F0502020204030204" pitchFamily="34" charset="0"/>
                <a:ea typeface="+mn-ea"/>
                <a:cs typeface="+mn-cs"/>
              </a:defRPr>
            </a:lvl8pPr>
            <a:lvl9pPr marL="2914650" indent="-171450" algn="l" defTabSz="914400" rtl="0" eaLnBrk="0" fontAlgn="base" latinLnBrk="1" hangingPunct="0">
              <a:lnSpc>
                <a:spcPct val="90000"/>
              </a:lnSpc>
              <a:spcBef>
                <a:spcPts val="375"/>
              </a:spcBef>
              <a:spcAft>
                <a:spcPct val="0"/>
              </a:spcAft>
              <a:buFont typeface="Arial" panose="020B0604020202020204" pitchFamily="34" charset="0"/>
              <a:buChar char="•"/>
              <a:defRPr sz="1800" kern="1200">
                <a:solidFill>
                  <a:schemeClr val="tx1"/>
                </a:solidFill>
                <a:latin typeface="Calibri" panose="020F0502020204030204" pitchFamily="34" charset="0"/>
                <a:ea typeface="+mn-ea"/>
                <a:cs typeface="+mn-cs"/>
              </a:defRPr>
            </a:lvl9p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tabLst/>
              <a:defRPr/>
            </a:pPr>
            <a:fld id="{9E60DDDC-DAD4-4867-B675-2E08DA7C675E}" type="slidenum">
              <a:rPr kumimoji="0" lang="en-US" altLang="en-US" sz="135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tabLst/>
                <a:defRPr/>
              </a:pPr>
              <a:t>9</a:t>
            </a:fld>
            <a:endParaRPr kumimoji="0" lang="en-US" altLang="en-US" sz="135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8363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Cover and End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2013</TotalTime>
  <Words>1627</Words>
  <Application>Microsoft Office PowerPoint</Application>
  <PresentationFormat>Affichage à l'écran (16:9)</PresentationFormat>
  <Paragraphs>171</Paragraphs>
  <Slides>25</Slides>
  <Notes>17</Notes>
  <HiddenSlides>0</HiddenSlides>
  <MMClips>0</MMClips>
  <ScaleCrop>false</ScaleCrop>
  <HeadingPairs>
    <vt:vector size="6" baseType="variant">
      <vt:variant>
        <vt:lpstr>Polices utilisées</vt:lpstr>
      </vt:variant>
      <vt:variant>
        <vt:i4>7</vt:i4>
      </vt:variant>
      <vt:variant>
        <vt:lpstr>Thème</vt:lpstr>
      </vt:variant>
      <vt:variant>
        <vt:i4>3</vt:i4>
      </vt:variant>
      <vt:variant>
        <vt:lpstr>Titres des diapositives</vt:lpstr>
      </vt:variant>
      <vt:variant>
        <vt:i4>25</vt:i4>
      </vt:variant>
    </vt:vector>
  </HeadingPairs>
  <TitlesOfParts>
    <vt:vector size="35" baseType="lpstr">
      <vt:lpstr>맑은 고딕</vt:lpstr>
      <vt:lpstr>Arial</vt:lpstr>
      <vt:lpstr>Calibri</vt:lpstr>
      <vt:lpstr>Calibri Light</vt:lpstr>
      <vt:lpstr>Söhne</vt:lpstr>
      <vt:lpstr>Times New Roman</vt:lpstr>
      <vt:lpstr>Wingdings</vt:lpstr>
      <vt:lpstr>Cover and End Slide Master</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MA Chikhi</cp:lastModifiedBy>
  <cp:revision>139</cp:revision>
  <dcterms:created xsi:type="dcterms:W3CDTF">2016-12-05T23:26:54Z</dcterms:created>
  <dcterms:modified xsi:type="dcterms:W3CDTF">2023-07-04T14:19:33Z</dcterms:modified>
</cp:coreProperties>
</file>