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16" d="100"/>
          <a:sy n="116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BA68BF7-7197-B04D-ADD6-A4F729BF548A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063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8BF7-7197-B04D-ADD6-A4F729BF548A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8BF7-7197-B04D-ADD6-A4F729BF548A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5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Corbel" panose="020B0503020204020204" pitchFamily="34" charset="0"/>
              </a:defRPr>
            </a:lvl1pPr>
            <a:lvl2pPr>
              <a:defRPr b="0" i="0">
                <a:latin typeface="Corbel" panose="020B0503020204020204" pitchFamily="34" charset="0"/>
              </a:defRPr>
            </a:lvl2pPr>
            <a:lvl3pPr>
              <a:defRPr b="0" i="0">
                <a:latin typeface="Corbel" panose="020B0503020204020204" pitchFamily="34" charset="0"/>
              </a:defRPr>
            </a:lvl3pPr>
            <a:lvl4pPr>
              <a:defRPr b="0" i="0">
                <a:latin typeface="Corbel" panose="020B0503020204020204" pitchFamily="34" charset="0"/>
              </a:defRPr>
            </a:lvl4pPr>
            <a:lvl5pPr>
              <a:defRPr b="0" i="0"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8BF7-7197-B04D-ADD6-A4F729BF548A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0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A68BF7-7197-B04D-ADD6-A4F729BF548A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8697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8BF7-7197-B04D-ADD6-A4F729BF548A}" type="datetimeFigureOut">
              <a:rPr lang="en-US" smtClean="0"/>
              <a:t>8/16/24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66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8BF7-7197-B04D-ADD6-A4F729BF548A}" type="datetimeFigureOut">
              <a:rPr lang="en-US" smtClean="0"/>
              <a:t>8/16/24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53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8BF7-7197-B04D-ADD6-A4F729BF548A}" type="datetimeFigureOut">
              <a:rPr lang="en-US" smtClean="0"/>
              <a:t>8/16/24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3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8BF7-7197-B04D-ADD6-A4F729BF548A}" type="datetimeFigureOut">
              <a:rPr lang="en-US" smtClean="0"/>
              <a:t>8/16/24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2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BA68BF7-7197-B04D-ADD6-A4F729BF548A}" type="datetimeFigureOut">
              <a:rPr lang="en-US" smtClean="0"/>
              <a:t>8/16/24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4731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BA68BF7-7197-B04D-ADD6-A4F729BF548A}" type="datetimeFigureOut">
              <a:rPr lang="en-US" smtClean="0"/>
              <a:t>8/16/24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6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BA68BF7-7197-B04D-ADD6-A4F729BF548A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219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b="0" i="0" kern="1200">
          <a:solidFill>
            <a:schemeClr val="tx1">
              <a:lumMod val="65000"/>
              <a:lumOff val="35000"/>
            </a:schemeClr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b="0" i="0" kern="1200">
          <a:solidFill>
            <a:schemeClr val="tx1">
              <a:lumMod val="65000"/>
              <a:lumOff val="35000"/>
            </a:schemeClr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b="0" i="0" kern="1200">
          <a:solidFill>
            <a:schemeClr val="tx1">
              <a:lumMod val="65000"/>
              <a:lumOff val="35000"/>
            </a:schemeClr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b="0" i="0" kern="1200">
          <a:solidFill>
            <a:schemeClr val="tx1">
              <a:lumMod val="65000"/>
              <a:lumOff val="35000"/>
            </a:schemeClr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AB9D6-D5A8-A0C6-5A5E-BE96D7410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Experiencing Website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D2ADC-9F3E-7305-080A-40232C20B9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 the basics, please</a:t>
            </a:r>
          </a:p>
        </p:txBody>
      </p:sp>
    </p:spTree>
    <p:extLst>
      <p:ext uri="{BB962C8B-B14F-4D97-AF65-F5344CB8AC3E}">
        <p14:creationId xmlns:p14="http://schemas.microsoft.com/office/powerpoint/2010/main" val="300908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BC78-A9D3-D762-EC1B-61266388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0BD4D-1938-6BE0-614A-45EF53979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7615"/>
            <a:ext cx="9291464" cy="4171978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US" dirty="0"/>
              <a:t>Gain some exposure to two of three core dev tools for webpage creation:</a:t>
            </a:r>
            <a:br>
              <a:rPr lang="en-US" dirty="0"/>
            </a:br>
            <a:r>
              <a:rPr lang="en-US" dirty="0"/>
              <a:t>HTML and CSS</a:t>
            </a:r>
          </a:p>
          <a:p>
            <a:pPr>
              <a:spcBef>
                <a:spcPts val="2000"/>
              </a:spcBef>
            </a:pPr>
            <a:r>
              <a:rPr lang="en-US" dirty="0"/>
              <a:t>See if you </a:t>
            </a:r>
            <a:r>
              <a:rPr lang="en-US" i="1" dirty="0"/>
              <a:t>feel</a:t>
            </a:r>
            <a:r>
              <a:rPr lang="en-US" dirty="0"/>
              <a:t> a sense of "magic" in the way a webpage design can be transformed with just a few mark up changes.</a:t>
            </a:r>
          </a:p>
          <a:p>
            <a:pPr>
              <a:spcBef>
                <a:spcPts val="2000"/>
              </a:spcBef>
            </a:pPr>
            <a:r>
              <a:rPr lang="en-US" dirty="0"/>
              <a:t>Gain some exposure to the development tool, Visual Studio Code, to see how it can be useful while writing HTML mark-up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5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9F7C-6B8C-B2C7-E25A-C273CB38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4E0C3-D24C-0960-043D-7B0AE8E2B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5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2D090-1BF7-48FA-0C70-6DA6737A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308F60-B859-86A9-DCAA-236649800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9908409" cy="4601098"/>
          </a:xfrm>
        </p:spPr>
        <p:txBody>
          <a:bodyPr>
            <a:normAutofit/>
          </a:bodyPr>
          <a:lstStyle/>
          <a:p>
            <a:r>
              <a:rPr lang="en-US" dirty="0"/>
              <a:t>Launch Visual Studio Code (VSC). Through that app, you will download the activity files.</a:t>
            </a:r>
          </a:p>
          <a:p>
            <a:r>
              <a:rPr lang="en-US" dirty="0"/>
              <a:t>Open the downloaded folder " SVP-LLM-Web". Open the Edge browser.</a:t>
            </a:r>
          </a:p>
          <a:p>
            <a:r>
              <a:rPr lang="en-US" dirty="0"/>
              <a:t>Drag the </a:t>
            </a:r>
            <a:r>
              <a:rPr lang="en-US" i="1" dirty="0" err="1"/>
              <a:t>index.html</a:t>
            </a:r>
            <a:r>
              <a:rPr lang="en-US" dirty="0"/>
              <a:t> file from the SVP-LLM-Web folder into the browser window.</a:t>
            </a:r>
          </a:p>
          <a:p>
            <a:r>
              <a:rPr lang="en-US" dirty="0"/>
              <a:t>In VSC, click the </a:t>
            </a:r>
            <a:r>
              <a:rPr lang="en-US" i="1" dirty="0" err="1"/>
              <a:t>index.html</a:t>
            </a:r>
            <a:r>
              <a:rPr lang="en-US" dirty="0"/>
              <a:t> file in the left column. This is the markup 'code' for the page you see in the browser window.</a:t>
            </a:r>
          </a:p>
          <a:p>
            <a:r>
              <a:rPr lang="en-US" dirty="0"/>
              <a:t>What you see in the browser is a plain, "AI collaborator". You can give it a question and the AI will display an answer.  </a:t>
            </a:r>
            <a:r>
              <a:rPr lang="en-US" i="1" dirty="0"/>
              <a:t>Give that a try.</a:t>
            </a:r>
            <a:endParaRPr lang="en-US" dirty="0"/>
          </a:p>
          <a:p>
            <a:r>
              <a:rPr lang="en-US" dirty="0"/>
              <a:t>You will begin with a simple page connected to an </a:t>
            </a:r>
            <a:r>
              <a:rPr lang="en-US" i="1" dirty="0"/>
              <a:t>AI collaborator</a:t>
            </a:r>
            <a:r>
              <a:rPr lang="en-US" dirty="0"/>
              <a:t> that prompts you to enter a query. That part works.</a:t>
            </a:r>
          </a:p>
          <a:p>
            <a:r>
              <a:rPr lang="en-US" dirty="0"/>
              <a:t>The web page is rather gray and boring. So, let's try to "enhance it" - with RIT colors!</a:t>
            </a:r>
          </a:p>
        </p:txBody>
      </p:sp>
    </p:spTree>
    <p:extLst>
      <p:ext uri="{BB962C8B-B14F-4D97-AF65-F5344CB8AC3E}">
        <p14:creationId xmlns:p14="http://schemas.microsoft.com/office/powerpoint/2010/main" val="178970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BCD3-FE40-CF38-B085-B5EEB8C3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working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9A01-E04A-9D3E-EAF0-CF68FBC87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Visual Studio Code</a:t>
            </a:r>
            <a:r>
              <a:rPr lang="en-US" dirty="0">
                <a:solidFill>
                  <a:srgbClr val="FF0000"/>
                </a:solidFill>
              </a:rPr>
              <a:t>. [HELP COMPLETE THIS]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0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01F3-F16B-629E-E754-47034C3E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28622"/>
          </a:xfrm>
        </p:spPr>
        <p:txBody>
          <a:bodyPr/>
          <a:lstStyle/>
          <a:p>
            <a:r>
              <a:rPr lang="en-US" dirty="0"/>
              <a:t>Tasks in VSC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5AFB-FBD4-2DE3-F2D3-5EA0B4B6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007"/>
            <a:ext cx="9886375" cy="5277080"/>
          </a:xfrm>
        </p:spPr>
        <p:txBody>
          <a:bodyPr>
            <a:normAutofit/>
          </a:bodyPr>
          <a:lstStyle/>
          <a:p>
            <a:pPr marL="295275" indent="-295275">
              <a:buFont typeface="+mj-lt"/>
              <a:buAutoNum type="arabicPeriod"/>
            </a:pPr>
            <a:r>
              <a:rPr lang="en-US" dirty="0"/>
              <a:t>The plain web page needs some instructions. To add some instructions, search (</a:t>
            </a:r>
            <a:r>
              <a:rPr lang="en-US" dirty="0" err="1"/>
              <a:t>Crtl+f</a:t>
            </a:r>
            <a:r>
              <a:rPr lang="en-US" dirty="0"/>
              <a:t>) for the comment "Task 1...". Beneath the comment add these lines, then Save (</a:t>
            </a:r>
            <a:r>
              <a:rPr lang="en-US" dirty="0" err="1"/>
              <a:t>Ctrl+s</a:t>
            </a:r>
            <a:r>
              <a:rPr lang="en-US" dirty="0"/>
              <a:t>).</a:t>
            </a:r>
          </a:p>
          <a:p>
            <a:pPr marL="34925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&lt;div id="instruction" class="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borderdash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"&gt;</a:t>
            </a:r>
          </a:p>
          <a:p>
            <a:pPr marL="579438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ol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 marL="809625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&lt;li&gt;Step 1:  Click in the field at the bottom.&lt;/li&gt;</a:t>
            </a:r>
          </a:p>
          <a:p>
            <a:pPr marL="809625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&lt;li&gt;Step 2:   Type in a question.&lt;/li&gt;</a:t>
            </a:r>
          </a:p>
          <a:p>
            <a:pPr marL="809625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&lt;li&gt;Step 3:  Press RETURN or click Send&lt;/li&gt;</a:t>
            </a:r>
          </a:p>
          <a:p>
            <a:pPr marL="579438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ol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 marL="34925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&lt;/div&gt;</a:t>
            </a:r>
          </a:p>
          <a:p>
            <a:pPr marL="349250" indent="-349250">
              <a:buFont typeface="+mj-lt"/>
              <a:buAutoNum type="arabicPeriod" startAt="2"/>
            </a:pPr>
            <a:r>
              <a:rPr lang="en-US" dirty="0"/>
              <a:t>Refresh the webpage in the browser. </a:t>
            </a:r>
            <a:r>
              <a:rPr lang="en-US" u="sng" dirty="0"/>
              <a:t>Do this after each time you save changes in VSC</a:t>
            </a:r>
            <a:r>
              <a:rPr lang="en-US" dirty="0"/>
              <a:t>.</a:t>
            </a:r>
          </a:p>
          <a:p>
            <a:pPr marL="295275" indent="-295275">
              <a:buFont typeface="+mj-lt"/>
              <a:buAutoNum type="arabicPeriod" startAt="2"/>
            </a:pPr>
            <a:r>
              <a:rPr lang="en-US" dirty="0"/>
              <a:t>Next, change the page background color to "RIT orange". Search for "Task 2..." and change the &lt;body&gt; element to this: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&lt;body data-bs-theme="light" </a:t>
            </a:r>
            <a:r>
              <a:rPr lang="en-US" sz="14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class="body-</a:t>
            </a:r>
            <a:r>
              <a:rPr lang="en-US" sz="14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rit</a:t>
            </a:r>
            <a:r>
              <a:rPr lang="en-US" sz="14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-orange"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 marL="349250" lvl="1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Menlo" panose="020B0609030804020204" pitchFamily="49" charset="0"/>
                <a:cs typeface="Menlo" panose="020B0609030804020204" pitchFamily="49" charset="0"/>
              </a:rPr>
              <a:t>Save and refresh the browser.</a:t>
            </a:r>
          </a:p>
        </p:txBody>
      </p:sp>
    </p:spTree>
    <p:extLst>
      <p:ext uri="{BB962C8B-B14F-4D97-AF65-F5344CB8AC3E}">
        <p14:creationId xmlns:p14="http://schemas.microsoft.com/office/powerpoint/2010/main" val="415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01F3-F16B-629E-E754-47034C3E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28622"/>
          </a:xfrm>
        </p:spPr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5AFB-FBD4-2DE3-F2D3-5EA0B4B6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007"/>
            <a:ext cx="9886375" cy="5277080"/>
          </a:xfrm>
        </p:spPr>
        <p:txBody>
          <a:bodyPr>
            <a:normAutofit/>
          </a:bodyPr>
          <a:lstStyle/>
          <a:p>
            <a:pPr marL="287338" indent="-287338">
              <a:buFont typeface="+mj-lt"/>
              <a:buAutoNum type="arabicPeriod" startAt="6"/>
            </a:pPr>
            <a:r>
              <a:rPr lang="en-US" dirty="0"/>
              <a:t>Add a cool background color gradient at the page top. Search for "Task 3..." and change the &lt;div&gt; element by adding '</a:t>
            </a:r>
            <a:r>
              <a:rPr lang="en-US" dirty="0" err="1"/>
              <a:t>bg</a:t>
            </a:r>
            <a:r>
              <a:rPr lang="en-US" dirty="0"/>
              <a:t>-grad-yellow-trans' as shown:</a:t>
            </a:r>
          </a:p>
          <a:p>
            <a:pPr marL="0" indent="0">
              <a:spcBef>
                <a:spcPts val="300"/>
              </a:spcBef>
              <a:buNone/>
              <a:tabLst>
                <a:tab pos="284163" algn="l"/>
                <a:tab pos="568325" algn="l"/>
              </a:tabLs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400" dirty="0">
                <a:solidFill>
                  <a:srgbClr val="00206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&lt;div class="position-fixed w-100 fix-top </a:t>
            </a:r>
            <a:r>
              <a:rPr lang="en-US" sz="14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bg</a:t>
            </a:r>
            <a:r>
              <a:rPr lang="en-US" sz="14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-grad-yellow-trans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"&gt;</a:t>
            </a:r>
          </a:p>
          <a:p>
            <a:pPr marL="295275" indent="-295275">
              <a:spcBef>
                <a:spcPts val="1200"/>
              </a:spcBef>
              <a:buFont typeface="+mj-lt"/>
              <a:buAutoNum type="arabicPeriod" startAt="7"/>
            </a:pPr>
            <a:r>
              <a:rPr lang="en-US" dirty="0"/>
              <a:t>Add a tiger logo image in front of the title &lt;h1&gt;</a:t>
            </a:r>
            <a:r>
              <a:rPr lang="en-US" dirty="0" err="1"/>
              <a:t>TigerGPT</a:t>
            </a:r>
            <a:r>
              <a:rPr lang="en-US" dirty="0"/>
              <a:t>&lt;/h1&gt;. Search for "Task 4..." and add this line:</a:t>
            </a:r>
          </a:p>
          <a:p>
            <a:pPr marL="579438" lvl="1" indent="0">
              <a:buNone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img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Roaring_Tiger_rgb.svg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alt="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tiger spirit mark" width="150" &gt;</a:t>
            </a:r>
            <a:endParaRPr lang="en-US" sz="1400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Save and refresh. Whoa!</a:t>
            </a:r>
          </a:p>
          <a:p>
            <a:pPr lvl="1"/>
            <a:r>
              <a:rPr lang="en-US" dirty="0"/>
              <a:t>Let's "tame" the huge tiger! Add  the following 'width="150"' to the end of the &lt;</a:t>
            </a:r>
            <a:r>
              <a:rPr lang="en-US" dirty="0" err="1"/>
              <a:t>img</a:t>
            </a:r>
            <a:r>
              <a:rPr lang="en-US" dirty="0"/>
              <a:t>&gt; element:</a:t>
            </a:r>
          </a:p>
          <a:p>
            <a:pPr marL="579438" lvl="1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img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.... mark" </a:t>
            </a:r>
            <a:r>
              <a:rPr lang="en-US" sz="14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width="150"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 marL="295275" indent="-295275">
              <a:spcBef>
                <a:spcPts val="1200"/>
              </a:spcBef>
              <a:buFont typeface="+mj-lt"/>
              <a:buAutoNum type="arabicPeriod" startAt="7"/>
            </a:pPr>
            <a:r>
              <a:rPr lang="en-US" dirty="0"/>
              <a:t>Make the logo to look more futuristic (changing the </a:t>
            </a:r>
            <a:r>
              <a:rPr lang="en-US" i="1" dirty="0"/>
              <a:t>font-family). </a:t>
            </a:r>
            <a:r>
              <a:rPr lang="en-US" dirty="0"/>
              <a:t>Search for "Task 5..." and modify the &lt;h1&gt; tag as shown below:</a:t>
            </a:r>
          </a:p>
          <a:p>
            <a:pPr marL="0" indent="0">
              <a:spcBef>
                <a:spcPts val="300"/>
              </a:spcBef>
              <a:buNone/>
              <a:tabLst>
                <a:tab pos="568325" algn="l"/>
              </a:tabLs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&lt;h1 </a:t>
            </a:r>
            <a:r>
              <a:rPr lang="en-US" sz="14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class="</a:t>
            </a:r>
            <a:r>
              <a:rPr lang="en-US" sz="14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orbitron</a:t>
            </a:r>
            <a:r>
              <a:rPr lang="en-US" sz="14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-fancy"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TigerGPT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&lt;/h1&gt;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95275" lvl="1" indent="0">
              <a:spcBef>
                <a:spcPts val="1000"/>
              </a:spcBef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Menlo" panose="020B0609030804020204" pitchFamily="49" charset="0"/>
                <a:cs typeface="Menlo" panose="020B0609030804020204" pitchFamily="49" charset="0"/>
              </a:rPr>
              <a:t>Save in VSC and refresh the browser window.</a:t>
            </a:r>
          </a:p>
          <a:p>
            <a:pPr marL="457200" lvl="1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93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01F3-F16B-629E-E754-47034C3E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28622"/>
          </a:xfrm>
        </p:spPr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5AFB-FBD4-2DE3-F2D3-5EA0B4B6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007"/>
            <a:ext cx="9886375" cy="5277080"/>
          </a:xfrm>
        </p:spPr>
        <p:txBody>
          <a:bodyPr>
            <a:normAutofit/>
          </a:bodyPr>
          <a:lstStyle/>
          <a:p>
            <a:pPr marL="295275" indent="-295275">
              <a:buFont typeface="+mj-lt"/>
              <a:buAutoNum type="arabicPeriod" startAt="9"/>
            </a:pPr>
            <a:r>
              <a:rPr lang="en-US" dirty="0"/>
              <a:t>Lastly: move the text field, at the bottom from the screen's edge, up from the edge. </a:t>
            </a:r>
            <a:br>
              <a:rPr lang="en-US" dirty="0"/>
            </a:br>
            <a:r>
              <a:rPr lang="en-US" dirty="0"/>
              <a:t>Search for "Task 6..." and modify the line beneath, adding "mb-25" at the end of '</a:t>
            </a:r>
            <a:r>
              <a:rPr lang="en-US" i="1" dirty="0"/>
              <a:t>class=' :</a:t>
            </a:r>
            <a:endParaRPr lang="en-US" dirty="0"/>
          </a:p>
          <a:p>
            <a:pPr marL="0" indent="0">
              <a:buNone/>
              <a:tabLst>
                <a:tab pos="568325" algn="l"/>
              </a:tabLs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&lt;div class="container p-2 card</a:t>
            </a:r>
            <a:r>
              <a:rPr lang="en-US" sz="14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mb-25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id="input-area"&gt;</a:t>
            </a:r>
          </a:p>
          <a:p>
            <a:pPr marL="295275" indent="0">
              <a:buNone/>
              <a:tabLst>
                <a:tab pos="568325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Menlo" panose="020B0609030804020204" pitchFamily="49" charset="0"/>
                <a:cs typeface="Menlo" panose="020B0609030804020204" pitchFamily="49" charset="0"/>
              </a:rPr>
              <a:t>Save in VSC and refresh.</a:t>
            </a:r>
          </a:p>
          <a:p>
            <a:pPr marL="295275" indent="0" algn="ctr">
              <a:buNone/>
              <a:tabLst>
                <a:tab pos="568325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Menlo" panose="020B0609030804020204" pitchFamily="49" charset="0"/>
                <a:cs typeface="Menlo" panose="020B0609030804020204" pitchFamily="49" charset="0"/>
              </a:rPr>
              <a:t>-----------</a:t>
            </a:r>
          </a:p>
          <a:p>
            <a:pPr marL="295275" indent="0">
              <a:buNone/>
              <a:tabLst>
                <a:tab pos="568325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Menlo" panose="020B0609030804020204" pitchFamily="49" charset="0"/>
                <a:cs typeface="Menlo" panose="020B0609030804020204" pitchFamily="49" charset="0"/>
              </a:rPr>
              <a:t>What do you think? Is the webpage somewhat more inviting?</a:t>
            </a:r>
          </a:p>
          <a:p>
            <a:pPr marL="295275" indent="0">
              <a:buNone/>
              <a:tabLst>
                <a:tab pos="568325" algn="l"/>
              </a:tabLst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95275" indent="0">
              <a:buNone/>
              <a:tabLst>
                <a:tab pos="568325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Menlo" panose="020B0609030804020204" pitchFamily="49" charset="0"/>
                <a:cs typeface="Menlo" panose="020B0609030804020204" pitchFamily="49" charset="0"/>
              </a:rPr>
              <a:t>Think of a question to ask the AI, type it in - and see what kind of answer you get.</a:t>
            </a: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307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628</TotalTime>
  <Words>707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Corbel</vt:lpstr>
      <vt:lpstr>Gill Sans MT</vt:lpstr>
      <vt:lpstr>Impact</vt:lpstr>
      <vt:lpstr>Menlo</vt:lpstr>
      <vt:lpstr>Badge</vt:lpstr>
      <vt:lpstr>Experiencing Website Development</vt:lpstr>
      <vt:lpstr>Goals for This activity</vt:lpstr>
      <vt:lpstr>Activity Overview</vt:lpstr>
      <vt:lpstr>Activity Overview</vt:lpstr>
      <vt:lpstr>Getting the working files</vt:lpstr>
      <vt:lpstr>Tasks in VSC</vt:lpstr>
      <vt:lpstr>Tasks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Walter Bubie</dc:creator>
  <cp:lastModifiedBy>Walter Bubie</cp:lastModifiedBy>
  <cp:revision>6</cp:revision>
  <dcterms:created xsi:type="dcterms:W3CDTF">2024-08-16T04:09:40Z</dcterms:created>
  <dcterms:modified xsi:type="dcterms:W3CDTF">2024-08-16T14:39:03Z</dcterms:modified>
</cp:coreProperties>
</file>