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63" r:id="rId11"/>
    <p:sldId id="271" r:id="rId12"/>
    <p:sldId id="272" r:id="rId13"/>
    <p:sldId id="273" r:id="rId14"/>
    <p:sldId id="261" r:id="rId15"/>
    <p:sldId id="262" r:id="rId16"/>
    <p:sldId id="264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91"/>
  </p:normalViewPr>
  <p:slideViewPr>
    <p:cSldViewPr snapToGrid="0">
      <p:cViewPr varScale="1">
        <p:scale>
          <a:sx n="158" d="100"/>
          <a:sy n="158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6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orbel" panose="020B0503020204020204" pitchFamily="34" charset="0"/>
              </a:defRPr>
            </a:lvl1pPr>
            <a:lvl2pPr>
              <a:defRPr b="0" i="0">
                <a:latin typeface="Corbel" panose="020B0503020204020204" pitchFamily="34" charset="0"/>
              </a:defRPr>
            </a:lvl2pPr>
            <a:lvl3pPr>
              <a:defRPr b="0" i="0">
                <a:latin typeface="Corbel" panose="020B0503020204020204" pitchFamily="34" charset="0"/>
              </a:defRPr>
            </a:lvl3pPr>
            <a:lvl4pPr>
              <a:defRPr b="0" i="0">
                <a:latin typeface="Corbel" panose="020B0503020204020204" pitchFamily="34" charset="0"/>
              </a:defRPr>
            </a:lvl4pPr>
            <a:lvl5pPr>
              <a:defRPr b="0" i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697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6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47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1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index.php/doctor-with-point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B9D6-D5A8-A0C6-5A5E-BE96D741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Experiencing Website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D2ADC-9F3E-7305-080A-40232C20B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the basics, please</a:t>
            </a:r>
          </a:p>
        </p:txBody>
      </p:sp>
    </p:spTree>
    <p:extLst>
      <p:ext uri="{BB962C8B-B14F-4D97-AF65-F5344CB8AC3E}">
        <p14:creationId xmlns:p14="http://schemas.microsoft.com/office/powerpoint/2010/main" val="300908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BCD3-FE40-CF38-B085-B5EEB8C3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your environment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A01-E04A-9D3E-EAF0-CF68FBC8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34288"/>
          </a:xfrm>
        </p:spPr>
        <p:txBody>
          <a:bodyPr>
            <a:normAutofit/>
          </a:bodyPr>
          <a:lstStyle/>
          <a:p>
            <a:r>
              <a:rPr lang="en-US" dirty="0"/>
              <a:t>This part</a:t>
            </a:r>
            <a:r>
              <a:rPr lang="en-US" u="sng" dirty="0"/>
              <a:t> may already be done for you</a:t>
            </a:r>
            <a:r>
              <a:rPr lang="en-US" dirty="0"/>
              <a:t>. But just in case:</a:t>
            </a:r>
          </a:p>
          <a:p>
            <a:pPr lvl="1"/>
            <a:r>
              <a:rPr lang="en-US" dirty="0"/>
              <a:t>To open Visual Studio Code (VSC)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In the Windows search box in the task bar, enter “Visual Studio Code”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In the pop-up, click on “open” in the right-hand column</a:t>
            </a:r>
          </a:p>
          <a:p>
            <a:pPr lvl="1"/>
            <a:r>
              <a:rPr lang="en-US" dirty="0"/>
              <a:t>To open the Edge Browser:</a:t>
            </a:r>
          </a:p>
          <a:p>
            <a:pPr lvl="2"/>
            <a:r>
              <a:rPr lang="en-US" sz="1800" dirty="0"/>
              <a:t>Click on the Edge app icon in the taskbar</a:t>
            </a:r>
          </a:p>
          <a:p>
            <a:pPr lvl="1"/>
            <a:r>
              <a:rPr lang="en-US" dirty="0"/>
              <a:t>To position these two windows so you can work more efficiently: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Select the VSC window and press the “Windows” and left-arrow keys at the same time; </a:t>
            </a:r>
            <a:br>
              <a:rPr lang="en-US" sz="1800" dirty="0"/>
            </a:br>
            <a:r>
              <a:rPr lang="en-US" sz="1800" dirty="0"/>
              <a:t>the VSC window should move to the left side of your screen  </a:t>
            </a:r>
            <a:r>
              <a:rPr lang="en-US" sz="1800" i="1" dirty="0"/>
              <a:t>(you can release the keys)</a:t>
            </a:r>
            <a:endParaRPr lang="en-US" sz="18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Click on the Edge icon in the window that appears to the right; </a:t>
            </a:r>
            <a:br>
              <a:rPr lang="en-US" sz="1800" dirty="0"/>
            </a:br>
            <a:r>
              <a:rPr lang="en-US" sz="1800" dirty="0"/>
              <a:t>the browser should fill the right side of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BCD3-FE40-CF38-B085-B5EEB8C3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your environment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A01-E04A-9D3E-EAF0-CF68FBC8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89372"/>
          </a:xfrm>
        </p:spPr>
        <p:txBody>
          <a:bodyPr>
            <a:normAutofit/>
          </a:bodyPr>
          <a:lstStyle/>
          <a:p>
            <a:r>
              <a:rPr lang="en-US" dirty="0"/>
              <a:t>Locate and open the folder </a:t>
            </a:r>
            <a:r>
              <a:rPr lang="en-US" b="1" dirty="0"/>
              <a:t>SVP-LLM-Web2</a:t>
            </a:r>
          </a:p>
          <a:p>
            <a:r>
              <a:rPr lang="en-US" dirty="0"/>
              <a:t>In that folder, locate the </a:t>
            </a:r>
            <a:r>
              <a:rPr lang="en-US" b="1" dirty="0"/>
              <a:t>index</a:t>
            </a:r>
            <a:r>
              <a:rPr lang="en-US" dirty="0"/>
              <a:t> file</a:t>
            </a:r>
          </a:p>
          <a:p>
            <a:r>
              <a:rPr lang="en-US" dirty="0"/>
              <a:t>Using the mouse, drag the </a:t>
            </a:r>
            <a:r>
              <a:rPr lang="en-US" b="1" dirty="0"/>
              <a:t>index</a:t>
            </a:r>
            <a:r>
              <a:rPr lang="en-US" dirty="0"/>
              <a:t> file to the VSC window</a:t>
            </a:r>
          </a:p>
          <a:p>
            <a:pPr lvl="1"/>
            <a:r>
              <a:rPr lang="en-US" sz="2000" dirty="0"/>
              <a:t>VSC should display the code of that file; </a:t>
            </a:r>
            <a:r>
              <a:rPr lang="en-US" sz="2000" i="1" dirty="0"/>
              <a:t>(if a pop shows asking to </a:t>
            </a:r>
            <a:r>
              <a:rPr lang="en-US" sz="2000" dirty="0"/>
              <a:t>Trust</a:t>
            </a:r>
            <a:r>
              <a:rPr lang="en-US" sz="2000" i="1" dirty="0"/>
              <a:t> the file, click </a:t>
            </a:r>
            <a:r>
              <a:rPr lang="en-US" sz="2000" dirty="0"/>
              <a:t>Open</a:t>
            </a:r>
            <a:r>
              <a:rPr lang="en-US" sz="2000" i="1" dirty="0"/>
              <a:t>)</a:t>
            </a:r>
            <a:endParaRPr lang="en-US" sz="2000" dirty="0"/>
          </a:p>
          <a:p>
            <a:r>
              <a:rPr lang="en-US" dirty="0"/>
              <a:t>Using the mouse, drag the </a:t>
            </a:r>
            <a:r>
              <a:rPr lang="en-US" b="1" dirty="0"/>
              <a:t>index</a:t>
            </a:r>
            <a:r>
              <a:rPr lang="en-US" dirty="0"/>
              <a:t> file to the browser (Edge) window</a:t>
            </a:r>
          </a:p>
          <a:p>
            <a:pPr lvl="1"/>
            <a:r>
              <a:rPr lang="en-US" sz="2000" dirty="0"/>
              <a:t>The web page will display;  </a:t>
            </a:r>
            <a:r>
              <a:rPr lang="en-US" sz="2000" i="1" dirty="0"/>
              <a:t>(the browser interprets the code you see in VSC)</a:t>
            </a:r>
            <a:endParaRPr lang="en-US" sz="2000" dirty="0"/>
          </a:p>
          <a:p>
            <a:pPr lvl="1"/>
            <a:r>
              <a:rPr lang="en-US" sz="2000" dirty="0"/>
              <a:t>The page will have a yellow-to-orange background color transition and a title using the </a:t>
            </a:r>
            <a:r>
              <a:rPr lang="en-US" sz="2000" dirty="0" err="1"/>
              <a:t>Orbitron</a:t>
            </a:r>
            <a:r>
              <a:rPr lang="en-US" sz="2000" dirty="0"/>
              <a:t> font -- the state of the web page you created on Monday.</a:t>
            </a:r>
          </a:p>
          <a:p>
            <a:r>
              <a:rPr lang="en-US" dirty="0"/>
              <a:t>Your screen should now look like the image on the </a:t>
            </a:r>
            <a:r>
              <a:rPr lang="en-US" i="1" dirty="0"/>
              <a:t>next page...</a:t>
            </a:r>
          </a:p>
        </p:txBody>
      </p:sp>
    </p:spTree>
    <p:extLst>
      <p:ext uri="{BB962C8B-B14F-4D97-AF65-F5344CB8AC3E}">
        <p14:creationId xmlns:p14="http://schemas.microsoft.com/office/powerpoint/2010/main" val="294541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B6AF7C-92E7-D4A3-C441-E720FD31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19" y="489622"/>
            <a:ext cx="10146090" cy="5457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8C884D-F701-DB00-0065-873C8F2EE8A1}"/>
              </a:ext>
            </a:extLst>
          </p:cNvPr>
          <p:cNvSpPr txBox="1"/>
          <p:nvPr/>
        </p:nvSpPr>
        <p:spPr>
          <a:xfrm>
            <a:off x="3074973" y="6133763"/>
            <a:ext cx="62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rbel" panose="020B0503020204020204" pitchFamily="34" charset="0"/>
              </a:rPr>
              <a:t>One more preparation step...</a:t>
            </a:r>
          </a:p>
        </p:txBody>
      </p:sp>
    </p:spTree>
    <p:extLst>
      <p:ext uri="{BB962C8B-B14F-4D97-AF65-F5344CB8AC3E}">
        <p14:creationId xmlns:p14="http://schemas.microsoft.com/office/powerpoint/2010/main" val="339191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BCD3-FE40-CF38-B085-B5EEB8C3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your environment –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A01-E04A-9D3E-EAF0-CF68FBC8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9710105" cy="4489372"/>
          </a:xfrm>
        </p:spPr>
        <p:txBody>
          <a:bodyPr>
            <a:normAutofit/>
          </a:bodyPr>
          <a:lstStyle/>
          <a:p>
            <a:r>
              <a:rPr lang="en-US" dirty="0"/>
              <a:t>Let's do one more thing in VSC - to make you even more efficient!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Select from the </a:t>
            </a:r>
            <a:r>
              <a:rPr lang="en-US" sz="2000" i="1" dirty="0"/>
              <a:t>File</a:t>
            </a:r>
            <a:r>
              <a:rPr lang="en-US" sz="2000" dirty="0"/>
              <a:t> menu: </a:t>
            </a:r>
            <a:r>
              <a:rPr lang="en-US" sz="2000" i="1" dirty="0"/>
              <a:t>Preferences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Beneath the title "Commonly Used", note the option: </a:t>
            </a:r>
            <a:r>
              <a:rPr lang="en-US" sz="2000" i="1" dirty="0"/>
              <a:t>Files: Auto Save</a:t>
            </a:r>
            <a:r>
              <a:rPr lang="en-US" sz="2000" dirty="0"/>
              <a:t>  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Select from the drop-down menu "</a:t>
            </a:r>
            <a:r>
              <a:rPr lang="en-US" sz="2000" dirty="0" err="1"/>
              <a:t>onWindowChange</a:t>
            </a:r>
            <a:r>
              <a:rPr lang="en-US" sz="2000" dirty="0"/>
              <a:t>". </a:t>
            </a:r>
            <a:br>
              <a:rPr lang="en-US" sz="2000" dirty="0"/>
            </a:br>
            <a:r>
              <a:rPr lang="en-US" sz="2000" i="1" dirty="0"/>
              <a:t>If you recall that on Monday, you needed to remember to </a:t>
            </a:r>
            <a:r>
              <a:rPr lang="en-US" sz="2000" dirty="0"/>
              <a:t>Save</a:t>
            </a:r>
            <a:r>
              <a:rPr lang="en-US" sz="2000" i="1" dirty="0"/>
              <a:t> in VSC before switching to Edge and refreshing.</a:t>
            </a:r>
            <a:br>
              <a:rPr lang="en-US" sz="2000" i="1" dirty="0"/>
            </a:br>
            <a:r>
              <a:rPr lang="en-US" sz="2000" i="1" dirty="0"/>
              <a:t>This setting will automatically save your VSC changes when you select the Edge window and refresh the page.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Close the Settings tab </a:t>
            </a:r>
            <a:r>
              <a:rPr lang="en-US" sz="2000" i="1" dirty="0"/>
              <a:t> (click the 'x')</a:t>
            </a:r>
            <a:endParaRPr lang="en-US" dirty="0"/>
          </a:p>
          <a:p>
            <a:pPr marL="0" indent="0" algn="ctr">
              <a:spcBef>
                <a:spcPts val="1500"/>
              </a:spcBef>
              <a:buNone/>
            </a:pPr>
            <a:r>
              <a:rPr lang="en-US" b="1" dirty="0"/>
              <a:t>Everything is in place! </a:t>
            </a:r>
            <a:r>
              <a:rPr lang="en-US" dirty="0"/>
              <a:t> </a:t>
            </a:r>
            <a:r>
              <a:rPr lang="en-US" b="1" i="1" dirty="0"/>
              <a:t>Let’s make some page changes!!!</a:t>
            </a:r>
          </a:p>
        </p:txBody>
      </p:sp>
    </p:spTree>
    <p:extLst>
      <p:ext uri="{BB962C8B-B14F-4D97-AF65-F5344CB8AC3E}">
        <p14:creationId xmlns:p14="http://schemas.microsoft.com/office/powerpoint/2010/main" val="163711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D171D2-6C1F-1060-16C1-035A19CF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39"/>
          <a:stretch/>
        </p:blipFill>
        <p:spPr>
          <a:xfrm>
            <a:off x="6885542" y="1808520"/>
            <a:ext cx="4855362" cy="4346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 1 in VSC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311007"/>
            <a:ext cx="5633863" cy="5277080"/>
          </a:xfrm>
        </p:spPr>
        <p:txBody>
          <a:bodyPr>
            <a:normAutofit/>
          </a:bodyPr>
          <a:lstStyle/>
          <a:p>
            <a:pPr marL="295275" indent="-295275">
              <a:buFont typeface="+mj-lt"/>
              <a:buAutoNum type="arabicPeriod"/>
            </a:pPr>
            <a:r>
              <a:rPr lang="en-US" dirty="0"/>
              <a:t>The basic web page needs some instructions. To add some instructions, search (</a:t>
            </a:r>
            <a:r>
              <a:rPr lang="en-US" dirty="0" err="1"/>
              <a:t>Crtl+f</a:t>
            </a:r>
            <a:r>
              <a:rPr lang="en-US" dirty="0"/>
              <a:t>) for the comment "Task 1...". Beneath the comment add these lines:</a:t>
            </a:r>
          </a:p>
          <a:p>
            <a:pPr marL="34925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&lt;div id="instruction"&gt;</a:t>
            </a:r>
          </a:p>
          <a:p>
            <a:pPr marL="579438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&lt;li&gt;Step 1:Click in the field at the bottom.&lt;/li&gt;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&lt;li&gt;Step 2:Type in a question.&lt;/li&gt;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&lt;li&gt;Step 3:Press RETURN/ENTER or click Send&lt;/li&gt;</a:t>
            </a:r>
          </a:p>
          <a:p>
            <a:pPr marL="579438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34925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&lt;/div&gt;</a:t>
            </a:r>
          </a:p>
          <a:p>
            <a:pPr marL="349250" indent="-349250">
              <a:buFont typeface="+mj-lt"/>
              <a:buAutoNum type="arabicPeriod" startAt="2"/>
            </a:pPr>
            <a:r>
              <a:rPr lang="en-US" dirty="0"/>
              <a:t>Refresh the webpage in the browser.</a:t>
            </a:r>
            <a:r>
              <a:rPr lang="en-US" i="1" dirty="0"/>
              <a:t> Do this after each time you make changes in VSC.</a:t>
            </a:r>
          </a:p>
          <a:p>
            <a:pPr marL="349250" indent="-349250">
              <a:buFont typeface="+mj-lt"/>
              <a:buAutoNum type="arabicPeriod" startAt="2"/>
            </a:pPr>
            <a:r>
              <a:rPr lang="en-US" dirty="0"/>
              <a:t>Your page should look like the one shown here:</a:t>
            </a:r>
          </a:p>
        </p:txBody>
      </p:sp>
    </p:spTree>
    <p:extLst>
      <p:ext uri="{BB962C8B-B14F-4D97-AF65-F5344CB8AC3E}">
        <p14:creationId xmlns:p14="http://schemas.microsoft.com/office/powerpoint/2010/main" val="41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A82799-A8F3-0746-9906-2EA82E68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1659"/>
          <a:stretch/>
        </p:blipFill>
        <p:spPr>
          <a:xfrm>
            <a:off x="6588390" y="1311008"/>
            <a:ext cx="5136201" cy="4632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4844321" cy="527708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 startAt="4"/>
            </a:pPr>
            <a:r>
              <a:rPr lang="en-US" dirty="0"/>
              <a:t>Add a tiger logo image in front of the title &lt;h1&gt;</a:t>
            </a:r>
            <a:r>
              <a:rPr lang="en-US" dirty="0" err="1"/>
              <a:t>TigerGPT</a:t>
            </a:r>
            <a:r>
              <a:rPr lang="en-US" dirty="0"/>
              <a:t>&lt;/h1&gt;. Search for "Task 2..." and add this line:</a:t>
            </a:r>
          </a:p>
          <a:p>
            <a:pPr marL="579438" lvl="1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Roaring_Tiger_rgb.svg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alt="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rit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tiger spirit mark"  &gt;</a:t>
            </a:r>
            <a:endParaRPr lang="en-US" sz="16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Save and refresh. </a:t>
            </a:r>
            <a:r>
              <a:rPr lang="en-US" sz="2000" i="1" dirty="0"/>
              <a:t>Whoa!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Let's "tame" the huge tiger!  Add  the following: width="150" , to the end of the &lt;</a:t>
            </a:r>
            <a:r>
              <a:rPr lang="en-US" dirty="0" err="1"/>
              <a:t>img</a:t>
            </a:r>
            <a:r>
              <a:rPr lang="en-US" dirty="0"/>
              <a:t>&gt; element:</a:t>
            </a:r>
          </a:p>
          <a:p>
            <a:pPr marL="579438" lvl="1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.... mark" </a:t>
            </a:r>
            <a:r>
              <a:rPr lang="en-US" sz="16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width="150"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/>
              <a:t>Refresh the webpage in the browser)</a:t>
            </a:r>
            <a:endParaRPr lang="en-US" sz="2000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3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5034821" cy="52770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Move the text field at the bottom, up from the screen's edge. Search for </a:t>
            </a:r>
            <a:br>
              <a:rPr lang="en-US" dirty="0"/>
            </a:br>
            <a:r>
              <a:rPr lang="en-US" dirty="0"/>
              <a:t>"Task 3..." and modify the line beneath the comment, adding: "mb-25"  at the end of the class attribute:</a:t>
            </a:r>
          </a:p>
          <a:p>
            <a:pPr marL="514350" indent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568325" algn="l"/>
              </a:tabLst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&lt;div class="container p-2 card</a:t>
            </a:r>
            <a:r>
              <a:rPr lang="en-US" sz="16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br>
              <a:rPr lang="en-US" sz="16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mb-25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id="input-area"&gt;</a:t>
            </a:r>
          </a:p>
          <a:p>
            <a:pPr marL="45878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– Refresh the webpage.</a:t>
            </a:r>
          </a:p>
          <a:p>
            <a:pPr marL="295275" indent="0" algn="ctr">
              <a:buNone/>
              <a:tabLst>
                <a:tab pos="568325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-----------</a:t>
            </a:r>
          </a:p>
          <a:p>
            <a:pPr marL="295275" indent="0">
              <a:buNone/>
              <a:tabLst>
                <a:tab pos="568325" algn="l"/>
              </a:tabLst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What do you think? Is the webpage somewhat more inviting?</a:t>
            </a:r>
          </a:p>
          <a:p>
            <a:pPr marL="295275" indent="0">
              <a:buNone/>
              <a:tabLst>
                <a:tab pos="568325" algn="l"/>
              </a:tabLst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Surely the instruction box could be improved...</a:t>
            </a:r>
          </a:p>
          <a:p>
            <a:pPr marL="295275" indent="0">
              <a:buNone/>
              <a:tabLst>
                <a:tab pos="568325" algn="l"/>
              </a:tabLs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37AB1-7276-4AC6-BCA8-28453C2A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1178192"/>
            <a:ext cx="5404958" cy="499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Why do we use VSC?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311007"/>
            <a:ext cx="5182172" cy="4869456"/>
          </a:xfrm>
        </p:spPr>
        <p:txBody>
          <a:bodyPr>
            <a:normAutofit/>
          </a:bodyPr>
          <a:lstStyle/>
          <a:p>
            <a:r>
              <a:rPr lang="en-US" dirty="0"/>
              <a:t>So far, we have been editing essentially plain text. That is all an HTML file is. Sure, there is a proliferation of "&lt;" and "&gt;" symbols, but a plain text editor could do the job. </a:t>
            </a:r>
          </a:p>
          <a:p>
            <a:pPr>
              <a:spcBef>
                <a:spcPts val="1000"/>
              </a:spcBef>
            </a:pPr>
            <a:r>
              <a:rPr lang="en-US" dirty="0"/>
              <a:t>VSC can tell you when you have errors in your mark up, and even provide hints to needed corrections. </a:t>
            </a:r>
          </a:p>
          <a:p>
            <a:pPr>
              <a:spcBef>
                <a:spcPts val="1000"/>
              </a:spcBef>
            </a:pPr>
            <a:r>
              <a:rPr lang="en-US" dirty="0"/>
              <a:t>Study the example on the right. Follow also a demonstration by the instructor...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Picture 5" descr="Doctor with pointer | Free SVG">
            <a:extLst>
              <a:ext uri="{FF2B5EF4-FFF2-40B4-BE49-F238E27FC236}">
                <a16:creationId xmlns:a16="http://schemas.microsoft.com/office/drawing/2014/main" id="{5D790382-FB1D-E8D5-2AAD-3EA96897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402383" y="4570615"/>
            <a:ext cx="19050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087F1-33EF-3C99-25AD-B27A0DE8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591" y="1231106"/>
            <a:ext cx="5061076" cy="25648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435F0-812B-E263-2905-36F3EE7648D7}"/>
              </a:ext>
            </a:extLst>
          </p:cNvPr>
          <p:cNvSpPr txBox="1">
            <a:spLocks/>
          </p:cNvSpPr>
          <p:nvPr/>
        </p:nvSpPr>
        <p:spPr>
          <a:xfrm>
            <a:off x="6913443" y="3830436"/>
            <a:ext cx="5061076" cy="81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The orange zig-zag underline indicates problems in that line or adjacent lines.</a:t>
            </a:r>
            <a:endParaRPr lang="en-US" sz="1800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32D583-4344-001B-FC2F-EC3E18B63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484" y="4644627"/>
            <a:ext cx="4923289" cy="118959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265A5A-1920-BC97-5E0C-9C0E36A2E5FC}"/>
              </a:ext>
            </a:extLst>
          </p:cNvPr>
          <p:cNvSpPr txBox="1">
            <a:spLocks/>
          </p:cNvSpPr>
          <p:nvPr/>
        </p:nvSpPr>
        <p:spPr>
          <a:xfrm>
            <a:off x="6884619" y="5868756"/>
            <a:ext cx="4801154" cy="81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Hover the mouse cursor on the underline to read what the error might be. </a:t>
            </a:r>
            <a:endParaRPr lang="en-US" sz="1800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Working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5211751" cy="527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make some changing in CSS, to experience its power.</a:t>
            </a:r>
          </a:p>
          <a:p>
            <a:r>
              <a:rPr lang="en-US" dirty="0"/>
              <a:t>In the SVP-LLM-Web folder, locate the </a:t>
            </a:r>
            <a:r>
              <a:rPr lang="en-US" b="1" dirty="0" err="1"/>
              <a:t>svpcss.css</a:t>
            </a:r>
            <a:r>
              <a:rPr lang="en-US" dirty="0"/>
              <a:t> file. Drag the file icon </a:t>
            </a:r>
            <a:r>
              <a:rPr lang="en-US" i="1" dirty="0"/>
              <a:t>next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the tab with </a:t>
            </a:r>
            <a:r>
              <a:rPr lang="en-US" dirty="0" err="1"/>
              <a:t>index.html</a:t>
            </a:r>
            <a:r>
              <a:rPr lang="en-US" dirty="0"/>
              <a:t>, and release.</a:t>
            </a:r>
            <a:br>
              <a:rPr lang="en-US" dirty="0"/>
            </a:br>
            <a:r>
              <a:rPr lang="en-US" i="1" dirty="0"/>
              <a:t>You should be looking at CSS code...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We will next work on improving the instruction box in a variety of ways. 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03B6A-FF13-76C1-638A-C2287B74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47" t="41481" r="14903"/>
          <a:stretch/>
        </p:blipFill>
        <p:spPr>
          <a:xfrm>
            <a:off x="6664529" y="1689100"/>
            <a:ext cx="5113994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6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 4 -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5898422" cy="52770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Search for "Task 4". Below the comment is the ID instruction (block) rule. Change the lines of CSS between the { } brackets to what is shown below: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margin-inline: auto;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width: 50%;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background-color: var(--</a:t>
            </a:r>
            <a:r>
              <a:rPr lang="en-US" sz="18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rit-accgreen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color:white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margin-bottom:15px;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padding-top:15px;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border-radius: 10px;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border: 5px solid </a:t>
            </a:r>
            <a:r>
              <a:rPr lang="en-US" sz="18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darkgreen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460375" indent="0">
              <a:spcBef>
                <a:spcPts val="1200"/>
              </a:spcBef>
              <a:buNone/>
            </a:pPr>
            <a:r>
              <a:rPr lang="en-US" dirty="0"/>
              <a:t>Save the CSS file and refresh Edge.</a:t>
            </a:r>
          </a:p>
          <a:p>
            <a:pPr marL="460375" indent="0">
              <a:buNone/>
            </a:pPr>
            <a:r>
              <a:rPr lang="en-US" i="1" dirty="0"/>
              <a:t>Better?</a:t>
            </a:r>
          </a:p>
          <a:p>
            <a:pPr marL="460375" indent="0">
              <a:buNone/>
            </a:pPr>
            <a:r>
              <a:rPr lang="en-US" i="1" dirty="0"/>
              <a:t>You get the idea -- the potential of customizing a web page. </a:t>
            </a:r>
            <a:r>
              <a:rPr lang="en-US" b="1" i="1" dirty="0"/>
              <a:t>GREAT WORK!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3022F-F570-FCD4-FB47-595C2948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555750"/>
            <a:ext cx="4490499" cy="41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BC78-A9D3-D762-EC1B-61266388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BD4D-1938-6BE0-614A-45EF5397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7615"/>
            <a:ext cx="9291464" cy="4171978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To “peek behind the curtain” of the languages used to create web pages.</a:t>
            </a:r>
          </a:p>
          <a:p>
            <a:pPr>
              <a:spcBef>
                <a:spcPts val="2000"/>
              </a:spcBef>
            </a:pPr>
            <a:r>
              <a:rPr lang="en-US" dirty="0"/>
              <a:t>To learn about two of the three core developer tools for webpage creation: HTML and CSS.</a:t>
            </a:r>
          </a:p>
          <a:p>
            <a:pPr>
              <a:spcBef>
                <a:spcPts val="2000"/>
              </a:spcBef>
            </a:pPr>
            <a:r>
              <a:rPr lang="en-US" dirty="0"/>
              <a:t>See if you </a:t>
            </a:r>
            <a:r>
              <a:rPr lang="en-US" i="1" dirty="0"/>
              <a:t>feel</a:t>
            </a:r>
            <a:r>
              <a:rPr lang="en-US" dirty="0"/>
              <a:t> a sense of "magic" in how a webpage design can be transformed with just a few markup changes.</a:t>
            </a:r>
          </a:p>
          <a:p>
            <a:pPr>
              <a:spcBef>
                <a:spcPts val="2000"/>
              </a:spcBef>
            </a:pPr>
            <a:r>
              <a:rPr lang="en-US" dirty="0"/>
              <a:t>Gain some exposure to the development tool </a:t>
            </a:r>
            <a:r>
              <a:rPr lang="en-US" b="1" i="1" dirty="0"/>
              <a:t>Visual Studio Code</a:t>
            </a:r>
            <a:r>
              <a:rPr lang="en-US" dirty="0"/>
              <a:t> to see how it can be useful while writing HTML mark-up.  </a:t>
            </a:r>
            <a:r>
              <a:rPr lang="en-US" i="1" dirty="0"/>
              <a:t>(Visual Studio Code is the #1 web development tool/editor in the world!)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5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Finally, Ask a question!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5211751" cy="527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page has a function - it is a simple AI chat bot. Type in a question and evaluate the answer it gives you.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Example: </a:t>
            </a:r>
            <a:r>
              <a:rPr lang="en-US" i="1" dirty="0"/>
              <a:t>what are 10 good study habits for a college freshman?</a:t>
            </a:r>
          </a:p>
          <a:p>
            <a:pPr>
              <a:spcBef>
                <a:spcPts val="1200"/>
              </a:spcBef>
            </a:pPr>
            <a:r>
              <a:rPr lang="en-US" i="1" dirty="0"/>
              <a:t>What are the top 10 things I should learn about HTML5?</a:t>
            </a:r>
          </a:p>
          <a:p>
            <a:pPr>
              <a:spcBef>
                <a:spcPts val="1200"/>
              </a:spcBef>
            </a:pPr>
            <a:r>
              <a:rPr lang="en-US" i="1" dirty="0"/>
              <a:t>How are 5 ways I can maintain my mental health as a freshman college student?</a:t>
            </a:r>
          </a:p>
          <a:p>
            <a:pPr>
              <a:spcBef>
                <a:spcPts val="1200"/>
              </a:spcBef>
            </a:pPr>
            <a:endParaRPr lang="en-US" i="1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i="1" dirty="0"/>
              <a:t>Thank you for attending.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b="1" i="1" dirty="0">
                <a:solidFill>
                  <a:srgbClr val="0070C0"/>
                </a:solidFill>
              </a:rPr>
              <a:t>QUESTIONS??</a:t>
            </a:r>
            <a:endParaRPr lang="en-US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03B6A-FF13-76C1-638A-C2287B74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47" t="41481" r="14903"/>
          <a:stretch/>
        </p:blipFill>
        <p:spPr>
          <a:xfrm>
            <a:off x="6664529" y="1689100"/>
            <a:ext cx="5113994" cy="401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DC3B2-031F-D40C-6EF3-7DA15F6DDBC6}"/>
              </a:ext>
            </a:extLst>
          </p:cNvPr>
          <p:cNvSpPr txBox="1"/>
          <p:nvPr/>
        </p:nvSpPr>
        <p:spPr>
          <a:xfrm>
            <a:off x="7962563" y="2387150"/>
            <a:ext cx="2981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 NEED TO BE</a:t>
            </a:r>
          </a:p>
          <a:p>
            <a:r>
              <a:rPr lang="en-US" dirty="0"/>
              <a:t>CHANGED TO ONE</a:t>
            </a:r>
          </a:p>
          <a:p>
            <a:r>
              <a:rPr lang="en-US" dirty="0"/>
              <a:t>THAT SHOWS THE AI WITH</a:t>
            </a:r>
          </a:p>
          <a:p>
            <a:r>
              <a:rPr lang="en-US" dirty="0"/>
              <a:t>ANSWERS.</a:t>
            </a:r>
          </a:p>
        </p:txBody>
      </p:sp>
    </p:spTree>
    <p:extLst>
      <p:ext uri="{BB962C8B-B14F-4D97-AF65-F5344CB8AC3E}">
        <p14:creationId xmlns:p14="http://schemas.microsoft.com/office/powerpoint/2010/main" val="60830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D4A-95E1-0A2C-6EF7-91D15943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pages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B6BD-E8CD-1197-B2A9-B802288B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277138" cy="3593591"/>
          </a:xfrm>
        </p:spPr>
        <p:txBody>
          <a:bodyPr/>
          <a:lstStyle/>
          <a:p>
            <a:r>
              <a:rPr lang="en-US" dirty="0"/>
              <a:t>Three primary parts:</a:t>
            </a:r>
          </a:p>
          <a:p>
            <a:pPr lvl="1"/>
            <a:r>
              <a:rPr lang="en-US" dirty="0"/>
              <a:t>HTML (Hypertext Markup Language)</a:t>
            </a:r>
          </a:p>
          <a:p>
            <a:pPr lvl="1"/>
            <a:r>
              <a:rPr lang="en-US" dirty="0"/>
              <a:t>CSS (Cascading Style Sheets)</a:t>
            </a:r>
          </a:p>
          <a:p>
            <a:pPr lvl="1"/>
            <a:r>
              <a:rPr lang="en-US" dirty="0"/>
              <a:t>JavaScript (Programming Language)</a:t>
            </a:r>
          </a:p>
          <a:p>
            <a:r>
              <a:rPr lang="en-US" dirty="0"/>
              <a:t>These three parts work together to define a </a:t>
            </a:r>
            <a:br>
              <a:rPr lang="en-US" dirty="0"/>
            </a:br>
            <a:r>
              <a:rPr lang="en-US" dirty="0"/>
              <a:t>web page and 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F6F57-A031-1127-DAB9-6C51D67A67E1}"/>
              </a:ext>
            </a:extLst>
          </p:cNvPr>
          <p:cNvSpPr/>
          <p:nvPr/>
        </p:nvSpPr>
        <p:spPr>
          <a:xfrm>
            <a:off x="8065008" y="2295145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94801-487D-6600-3A34-D62578BEE53B}"/>
              </a:ext>
            </a:extLst>
          </p:cNvPr>
          <p:cNvSpPr/>
          <p:nvPr/>
        </p:nvSpPr>
        <p:spPr>
          <a:xfrm>
            <a:off x="9589008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81A4F-C25F-2741-87D4-E163C209B7BD}"/>
              </a:ext>
            </a:extLst>
          </p:cNvPr>
          <p:cNvSpPr/>
          <p:nvPr/>
        </p:nvSpPr>
        <p:spPr>
          <a:xfrm>
            <a:off x="6615684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B33FF-010C-6052-0649-03C9DD80437B}"/>
              </a:ext>
            </a:extLst>
          </p:cNvPr>
          <p:cNvCxnSpPr/>
          <p:nvPr/>
        </p:nvCxnSpPr>
        <p:spPr>
          <a:xfrm flipH="1">
            <a:off x="7854696" y="2898649"/>
            <a:ext cx="484632" cy="819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E332A0-3783-90F0-0E44-D0DFADB1C6D0}"/>
              </a:ext>
            </a:extLst>
          </p:cNvPr>
          <p:cNvCxnSpPr>
            <a:cxnSpLocks/>
          </p:cNvCxnSpPr>
          <p:nvPr/>
        </p:nvCxnSpPr>
        <p:spPr>
          <a:xfrm>
            <a:off x="9509760" y="2893313"/>
            <a:ext cx="507492" cy="83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E734BC-1C66-DF4F-2C14-3214362D029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70748" y="4020313"/>
            <a:ext cx="1318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D4A-95E1-0A2C-6EF7-91D15943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HTML – 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B6BD-E8CD-1197-B2A9-B802288B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6854837" cy="4390221"/>
          </a:xfrm>
        </p:spPr>
        <p:txBody>
          <a:bodyPr>
            <a:normAutofit/>
          </a:bodyPr>
          <a:lstStyle/>
          <a:p>
            <a:r>
              <a:rPr lang="en-US" dirty="0"/>
              <a:t>HTML defines: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content</a:t>
            </a:r>
            <a:r>
              <a:rPr lang="en-US" dirty="0"/>
              <a:t> that is </a:t>
            </a:r>
            <a:r>
              <a:rPr lang="en-US" i="1" dirty="0"/>
              <a:t>displayed</a:t>
            </a:r>
            <a:r>
              <a:rPr lang="en-US" dirty="0"/>
              <a:t> on the page</a:t>
            </a:r>
          </a:p>
          <a:p>
            <a:pPr lvl="2"/>
            <a:r>
              <a:rPr lang="en-US" sz="1800" dirty="0"/>
              <a:t>The words</a:t>
            </a:r>
          </a:p>
          <a:p>
            <a:pPr lvl="2"/>
            <a:r>
              <a:rPr lang="en-US" sz="1800" dirty="0"/>
              <a:t>The images</a:t>
            </a:r>
          </a:p>
          <a:p>
            <a:pPr lvl="2"/>
            <a:r>
              <a:rPr lang="en-US" sz="1800" dirty="0"/>
              <a:t>The media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structure </a:t>
            </a:r>
            <a:r>
              <a:rPr lang="en-US" dirty="0"/>
              <a:t>for the page, e.g., </a:t>
            </a:r>
          </a:p>
          <a:p>
            <a:pPr lvl="2"/>
            <a:r>
              <a:rPr lang="en-US" sz="1800" dirty="0"/>
              <a:t>Headings</a:t>
            </a:r>
          </a:p>
          <a:p>
            <a:pPr lvl="2"/>
            <a:r>
              <a:rPr lang="en-US" sz="1800" dirty="0"/>
              <a:t>Paragraphs</a:t>
            </a:r>
          </a:p>
          <a:p>
            <a:pPr lvl="2"/>
            <a:r>
              <a:rPr lang="en-US" sz="1800" dirty="0"/>
              <a:t>Sections ...</a:t>
            </a:r>
          </a:p>
          <a:p>
            <a:r>
              <a:rPr lang="en-US" dirty="0"/>
              <a:t>HTML </a:t>
            </a:r>
            <a:r>
              <a:rPr lang="en-US" b="1" i="1" dirty="0"/>
              <a:t>does not</a:t>
            </a:r>
            <a:r>
              <a:rPr lang="en-US" dirty="0"/>
              <a:t> control the appearance of the page.</a:t>
            </a:r>
          </a:p>
          <a:p>
            <a:r>
              <a:rPr lang="en-US" dirty="0"/>
              <a:t>One more thing, HTML is not really "code" -- it is </a:t>
            </a:r>
            <a:r>
              <a:rPr lang="en-US" i="1" dirty="0"/>
              <a:t>mark up</a:t>
            </a:r>
            <a:r>
              <a:rPr lang="en-US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F6F57-A031-1127-DAB9-6C51D67A67E1}"/>
              </a:ext>
            </a:extLst>
          </p:cNvPr>
          <p:cNvSpPr/>
          <p:nvPr/>
        </p:nvSpPr>
        <p:spPr>
          <a:xfrm>
            <a:off x="8065008" y="2295145"/>
            <a:ext cx="1655064" cy="6035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94801-487D-6600-3A34-D62578BEE53B}"/>
              </a:ext>
            </a:extLst>
          </p:cNvPr>
          <p:cNvSpPr/>
          <p:nvPr/>
        </p:nvSpPr>
        <p:spPr>
          <a:xfrm>
            <a:off x="9589008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81A4F-C25F-2741-87D4-E163C209B7BD}"/>
              </a:ext>
            </a:extLst>
          </p:cNvPr>
          <p:cNvSpPr/>
          <p:nvPr/>
        </p:nvSpPr>
        <p:spPr>
          <a:xfrm>
            <a:off x="6615684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B33FF-010C-6052-0649-03C9DD80437B}"/>
              </a:ext>
            </a:extLst>
          </p:cNvPr>
          <p:cNvCxnSpPr/>
          <p:nvPr/>
        </p:nvCxnSpPr>
        <p:spPr>
          <a:xfrm flipH="1">
            <a:off x="7854696" y="2898649"/>
            <a:ext cx="484632" cy="819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E332A0-3783-90F0-0E44-D0DFADB1C6D0}"/>
              </a:ext>
            </a:extLst>
          </p:cNvPr>
          <p:cNvCxnSpPr>
            <a:cxnSpLocks/>
          </p:cNvCxnSpPr>
          <p:nvPr/>
        </p:nvCxnSpPr>
        <p:spPr>
          <a:xfrm>
            <a:off x="9509760" y="2893313"/>
            <a:ext cx="507492" cy="83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E734BC-1C66-DF4F-2C14-3214362D029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70748" y="4020313"/>
            <a:ext cx="1318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5A77E9-F1F0-E100-4365-8302D609EDB2}"/>
              </a:ext>
            </a:extLst>
          </p:cNvPr>
          <p:cNvSpPr txBox="1"/>
          <p:nvPr/>
        </p:nvSpPr>
        <p:spPr>
          <a:xfrm>
            <a:off x="7975450" y="1944103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Content &amp; structure</a:t>
            </a:r>
          </a:p>
        </p:txBody>
      </p:sp>
    </p:spTree>
    <p:extLst>
      <p:ext uri="{BB962C8B-B14F-4D97-AF65-F5344CB8AC3E}">
        <p14:creationId xmlns:p14="http://schemas.microsoft.com/office/powerpoint/2010/main" val="220887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B403-5728-15E9-2198-60B83EC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3B9A-C172-C7F4-0F92-288107DE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35506" cy="4269035"/>
          </a:xfrm>
        </p:spPr>
        <p:txBody>
          <a:bodyPr>
            <a:normAutofit/>
          </a:bodyPr>
          <a:lstStyle/>
          <a:p>
            <a:r>
              <a:rPr lang="en-US" dirty="0"/>
              <a:t>CSS defines: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appearance</a:t>
            </a:r>
            <a:r>
              <a:rPr lang="en-US" dirty="0"/>
              <a:t> of the page, e.g.:</a:t>
            </a:r>
          </a:p>
          <a:p>
            <a:pPr lvl="2"/>
            <a:r>
              <a:rPr lang="en-US" sz="1800" dirty="0"/>
              <a:t>Colors</a:t>
            </a:r>
          </a:p>
          <a:p>
            <a:pPr lvl="2"/>
            <a:r>
              <a:rPr lang="en-US" sz="1800" dirty="0"/>
              <a:t>Positioning</a:t>
            </a:r>
          </a:p>
          <a:p>
            <a:pPr lvl="2"/>
            <a:r>
              <a:rPr lang="en-US" sz="1800" dirty="0"/>
              <a:t>Sizing</a:t>
            </a:r>
          </a:p>
          <a:p>
            <a:pPr lvl="2"/>
            <a:r>
              <a:rPr lang="en-US" sz="1800" i="1" dirty="0"/>
              <a:t>etc.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design </a:t>
            </a:r>
            <a:r>
              <a:rPr lang="en-US" dirty="0"/>
              <a:t>of the page for different platforms</a:t>
            </a:r>
          </a:p>
          <a:p>
            <a:pPr lvl="2"/>
            <a:r>
              <a:rPr lang="en-US" sz="1800" dirty="0"/>
              <a:t>Desktop</a:t>
            </a:r>
          </a:p>
          <a:p>
            <a:pPr lvl="2"/>
            <a:r>
              <a:rPr lang="en-US" sz="1800" dirty="0"/>
              <a:t>Tablet</a:t>
            </a:r>
          </a:p>
          <a:p>
            <a:pPr lvl="2"/>
            <a:r>
              <a:rPr lang="en-US" sz="1800" dirty="0"/>
              <a:t>Phone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86EBC-C882-B6C0-A98A-E06F5844112C}"/>
              </a:ext>
            </a:extLst>
          </p:cNvPr>
          <p:cNvSpPr/>
          <p:nvPr/>
        </p:nvSpPr>
        <p:spPr>
          <a:xfrm>
            <a:off x="8065008" y="2295145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2246C-D7D9-01B4-1275-9BB07F446AF4}"/>
              </a:ext>
            </a:extLst>
          </p:cNvPr>
          <p:cNvSpPr/>
          <p:nvPr/>
        </p:nvSpPr>
        <p:spPr>
          <a:xfrm>
            <a:off x="9589008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57440-49BD-CAC1-CFD1-D19744A46EC0}"/>
              </a:ext>
            </a:extLst>
          </p:cNvPr>
          <p:cNvSpPr/>
          <p:nvPr/>
        </p:nvSpPr>
        <p:spPr>
          <a:xfrm>
            <a:off x="6615684" y="3718561"/>
            <a:ext cx="1655064" cy="6035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529150-37BD-D09C-BACB-649E5E2A7EB6}"/>
              </a:ext>
            </a:extLst>
          </p:cNvPr>
          <p:cNvCxnSpPr/>
          <p:nvPr/>
        </p:nvCxnSpPr>
        <p:spPr>
          <a:xfrm flipH="1">
            <a:off x="7854696" y="2898649"/>
            <a:ext cx="484632" cy="819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BB3C5-9711-1421-29E4-2A09A0C80366}"/>
              </a:ext>
            </a:extLst>
          </p:cNvPr>
          <p:cNvCxnSpPr>
            <a:cxnSpLocks/>
          </p:cNvCxnSpPr>
          <p:nvPr/>
        </p:nvCxnSpPr>
        <p:spPr>
          <a:xfrm>
            <a:off x="9509760" y="2893313"/>
            <a:ext cx="507492" cy="83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A2A64D-2191-FEA3-4055-93AB0637E9F4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70748" y="4020313"/>
            <a:ext cx="1318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79C23F-C915-46B6-2286-8105A0FC34CD}"/>
              </a:ext>
            </a:extLst>
          </p:cNvPr>
          <p:cNvSpPr txBox="1"/>
          <p:nvPr/>
        </p:nvSpPr>
        <p:spPr>
          <a:xfrm>
            <a:off x="6691151" y="4331209"/>
            <a:ext cx="150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Appearance &amp; </a:t>
            </a:r>
            <a:br>
              <a:rPr lang="en-US" i="1" dirty="0"/>
            </a:br>
            <a:r>
              <a:rPr lang="en-US" i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11160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B403-5728-15E9-2198-60B83EC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3B9A-C172-C7F4-0F92-288107DE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534438" cy="4189614"/>
          </a:xfrm>
        </p:spPr>
        <p:txBody>
          <a:bodyPr>
            <a:normAutofit/>
          </a:bodyPr>
          <a:lstStyle/>
          <a:p>
            <a:r>
              <a:rPr lang="en-US" dirty="0"/>
              <a:t>JavaScript defines:</a:t>
            </a:r>
          </a:p>
          <a:p>
            <a:pPr lvl="1"/>
            <a:r>
              <a:rPr lang="en-US" dirty="0"/>
              <a:t>The user </a:t>
            </a:r>
            <a:r>
              <a:rPr lang="en-US" b="1" i="1" dirty="0"/>
              <a:t>control</a:t>
            </a:r>
            <a:r>
              <a:rPr lang="en-US" dirty="0"/>
              <a:t> and </a:t>
            </a:r>
            <a:r>
              <a:rPr lang="en-US" b="1" i="1" dirty="0"/>
              <a:t>feedback</a:t>
            </a:r>
            <a:r>
              <a:rPr lang="en-US" dirty="0"/>
              <a:t> the user gets when interacting with a page:</a:t>
            </a:r>
          </a:p>
          <a:p>
            <a:pPr lvl="2"/>
            <a:r>
              <a:rPr lang="en-US" sz="1800" dirty="0"/>
              <a:t>Display changes</a:t>
            </a:r>
          </a:p>
          <a:p>
            <a:pPr lvl="2"/>
            <a:r>
              <a:rPr lang="en-US" sz="1800" dirty="0"/>
              <a:t>Basic form processing</a:t>
            </a:r>
          </a:p>
          <a:p>
            <a:pPr lvl="2"/>
            <a:r>
              <a:rPr lang="en-US" sz="1800" dirty="0"/>
              <a:t>Dynamic HTML changes</a:t>
            </a:r>
          </a:p>
          <a:p>
            <a:pPr lvl="2"/>
            <a:r>
              <a:rPr lang="en-US" sz="1800" dirty="0"/>
              <a:t>Dynamic CSS changes</a:t>
            </a:r>
          </a:p>
          <a:p>
            <a:pPr lvl="2"/>
            <a:endParaRPr lang="en-US" sz="1800" dirty="0"/>
          </a:p>
          <a:p>
            <a:r>
              <a:rPr lang="en-US" dirty="0"/>
              <a:t>Over time, quite a bit of interaction and animation is made possible in CSS updates, which simplifies development.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86EBC-C882-B6C0-A98A-E06F5844112C}"/>
              </a:ext>
            </a:extLst>
          </p:cNvPr>
          <p:cNvSpPr/>
          <p:nvPr/>
        </p:nvSpPr>
        <p:spPr>
          <a:xfrm>
            <a:off x="8065008" y="2295145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2246C-D7D9-01B4-1275-9BB07F446AF4}"/>
              </a:ext>
            </a:extLst>
          </p:cNvPr>
          <p:cNvSpPr/>
          <p:nvPr/>
        </p:nvSpPr>
        <p:spPr>
          <a:xfrm>
            <a:off x="9589008" y="3718561"/>
            <a:ext cx="1655064" cy="6035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57440-49BD-CAC1-CFD1-D19744A46EC0}"/>
              </a:ext>
            </a:extLst>
          </p:cNvPr>
          <p:cNvSpPr/>
          <p:nvPr/>
        </p:nvSpPr>
        <p:spPr>
          <a:xfrm>
            <a:off x="6615684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529150-37BD-D09C-BACB-649E5E2A7EB6}"/>
              </a:ext>
            </a:extLst>
          </p:cNvPr>
          <p:cNvCxnSpPr/>
          <p:nvPr/>
        </p:nvCxnSpPr>
        <p:spPr>
          <a:xfrm flipH="1">
            <a:off x="7854696" y="2898649"/>
            <a:ext cx="484632" cy="819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BB3C5-9711-1421-29E4-2A09A0C80366}"/>
              </a:ext>
            </a:extLst>
          </p:cNvPr>
          <p:cNvCxnSpPr>
            <a:cxnSpLocks/>
          </p:cNvCxnSpPr>
          <p:nvPr/>
        </p:nvCxnSpPr>
        <p:spPr>
          <a:xfrm>
            <a:off x="9509760" y="2893313"/>
            <a:ext cx="507492" cy="83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A2A64D-2191-FEA3-4055-93AB0637E9F4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70748" y="4020313"/>
            <a:ext cx="1318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79C23F-C915-46B6-2286-8105A0FC34CD}"/>
              </a:ext>
            </a:extLst>
          </p:cNvPr>
          <p:cNvSpPr txBox="1"/>
          <p:nvPr/>
        </p:nvSpPr>
        <p:spPr>
          <a:xfrm>
            <a:off x="9866456" y="4322065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2569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B403-5728-15E9-2198-60B83EC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3B9A-C172-C7F4-0F92-288107DE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0"/>
            <a:ext cx="5799117" cy="4445305"/>
          </a:xfrm>
        </p:spPr>
        <p:txBody>
          <a:bodyPr>
            <a:normAutofit/>
          </a:bodyPr>
          <a:lstStyle/>
          <a:p>
            <a:r>
              <a:rPr lang="en-US" sz="2200" dirty="0"/>
              <a:t>There are </a:t>
            </a:r>
            <a:r>
              <a:rPr lang="en-US" sz="2200" b="1" i="1" dirty="0"/>
              <a:t>many</a:t>
            </a:r>
            <a:r>
              <a:rPr lang="en-US" sz="2200" i="1" dirty="0"/>
              <a:t> </a:t>
            </a:r>
            <a:r>
              <a:rPr lang="en-US" sz="2200" dirty="0"/>
              <a:t>frameworks for web development!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Bootstrap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React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Angular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ASP.NET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And many others</a:t>
            </a:r>
          </a:p>
          <a:p>
            <a:pPr>
              <a:spcBef>
                <a:spcPts val="1200"/>
              </a:spcBef>
            </a:pPr>
            <a:r>
              <a:rPr lang="en-US" dirty="0"/>
              <a:t>Frameworks work with all three parts of the page (HTML, CSS, JavaScript) to make development of sophisticated web pages easier.</a:t>
            </a:r>
          </a:p>
          <a:p>
            <a:r>
              <a:rPr lang="en-US" dirty="0"/>
              <a:t>Our activity file uses aspects of Bootstrap...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86EBC-C882-B6C0-A98A-E06F5844112C}"/>
              </a:ext>
            </a:extLst>
          </p:cNvPr>
          <p:cNvSpPr/>
          <p:nvPr/>
        </p:nvSpPr>
        <p:spPr>
          <a:xfrm>
            <a:off x="8097012" y="1874517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2246C-D7D9-01B4-1275-9BB07F446AF4}"/>
              </a:ext>
            </a:extLst>
          </p:cNvPr>
          <p:cNvSpPr/>
          <p:nvPr/>
        </p:nvSpPr>
        <p:spPr>
          <a:xfrm>
            <a:off x="9899904" y="4204979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57440-49BD-CAC1-CFD1-D19744A46EC0}"/>
              </a:ext>
            </a:extLst>
          </p:cNvPr>
          <p:cNvSpPr/>
          <p:nvPr/>
        </p:nvSpPr>
        <p:spPr>
          <a:xfrm>
            <a:off x="6547104" y="4204979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529150-37BD-D09C-BACB-649E5E2A7EB6}"/>
              </a:ext>
            </a:extLst>
          </p:cNvPr>
          <p:cNvCxnSpPr>
            <a:cxnSpLocks/>
          </p:cNvCxnSpPr>
          <p:nvPr/>
        </p:nvCxnSpPr>
        <p:spPr>
          <a:xfrm flipH="1">
            <a:off x="7786116" y="2478021"/>
            <a:ext cx="598170" cy="1726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BB3C5-9711-1421-29E4-2A09A0C80366}"/>
              </a:ext>
            </a:extLst>
          </p:cNvPr>
          <p:cNvCxnSpPr>
            <a:cxnSpLocks/>
          </p:cNvCxnSpPr>
          <p:nvPr/>
        </p:nvCxnSpPr>
        <p:spPr>
          <a:xfrm>
            <a:off x="9555480" y="2505580"/>
            <a:ext cx="676656" cy="1699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A2A64D-2191-FEA3-4055-93AB0637E9F4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02168" y="4506731"/>
            <a:ext cx="1697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tar: 10 Points 15">
            <a:extLst>
              <a:ext uri="{FF2B5EF4-FFF2-40B4-BE49-F238E27FC236}">
                <a16:creationId xmlns:a16="http://schemas.microsoft.com/office/drawing/2014/main" id="{4E159049-9EDC-4803-06CC-B827C6100A08}"/>
              </a:ext>
            </a:extLst>
          </p:cNvPr>
          <p:cNvSpPr/>
          <p:nvPr/>
        </p:nvSpPr>
        <p:spPr>
          <a:xfrm>
            <a:off x="8097012" y="2889504"/>
            <a:ext cx="1802892" cy="1408175"/>
          </a:xfrm>
          <a:prstGeom prst="star10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343392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F7C-6B8C-B2C7-E25A-C273CB3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4E0C3-D24C-0960-043D-7B0AE8E2B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2D090-1BF7-48FA-0C70-6DA6737A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08F60-B859-86A9-DCAA-23664980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415185" cy="4601098"/>
          </a:xfrm>
        </p:spPr>
        <p:txBody>
          <a:bodyPr>
            <a:normAutofit/>
          </a:bodyPr>
          <a:lstStyle/>
          <a:p>
            <a:r>
              <a:rPr lang="en-US" dirty="0"/>
              <a:t>Today, you’ll continue to improve the web page you revised on Monday</a:t>
            </a:r>
          </a:p>
          <a:p>
            <a:pPr lvl="1"/>
            <a:r>
              <a:rPr lang="en-US" sz="2000" dirty="0"/>
              <a:t>We will supply you with a copy of Monday’s completed page</a:t>
            </a:r>
          </a:p>
          <a:p>
            <a:pPr lvl="1"/>
            <a:r>
              <a:rPr lang="en-US" sz="2000" dirty="0"/>
              <a:t>You’ll set up your environment to edit and view the page</a:t>
            </a:r>
          </a:p>
          <a:p>
            <a:pPr lvl="1"/>
            <a:r>
              <a:rPr lang="en-US" sz="2000" dirty="0"/>
              <a:t>You’ll add more content to enhance the page</a:t>
            </a:r>
          </a:p>
          <a:p>
            <a:pPr lvl="1"/>
            <a:r>
              <a:rPr lang="en-US" sz="2000" dirty="0"/>
              <a:t>Along the way, we’ll explain how your changes are examples of the HTML/CSS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035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1071</TotalTime>
  <Words>1516</Words>
  <Application>Microsoft Macintosh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Corbel</vt:lpstr>
      <vt:lpstr>Gill Sans MT</vt:lpstr>
      <vt:lpstr>Impact</vt:lpstr>
      <vt:lpstr>Menlo</vt:lpstr>
      <vt:lpstr>Badge</vt:lpstr>
      <vt:lpstr>Experiencing Website Development</vt:lpstr>
      <vt:lpstr>Goals for This activity</vt:lpstr>
      <vt:lpstr>How do web pages work?</vt:lpstr>
      <vt:lpstr>HTML – Hypertext Markup Language</vt:lpstr>
      <vt:lpstr>CSS – Cascading Style Sheets</vt:lpstr>
      <vt:lpstr>Javascript</vt:lpstr>
      <vt:lpstr>frameworks</vt:lpstr>
      <vt:lpstr>Activity Overview</vt:lpstr>
      <vt:lpstr>Activity Overview</vt:lpstr>
      <vt:lpstr>Preparing your environment – I </vt:lpstr>
      <vt:lpstr>Preparing your environment – II </vt:lpstr>
      <vt:lpstr>PowerPoint Presentation</vt:lpstr>
      <vt:lpstr>Preparing your environment – III </vt:lpstr>
      <vt:lpstr>Task 1 in VSC</vt:lpstr>
      <vt:lpstr>Task 2 </vt:lpstr>
      <vt:lpstr>Task 3</vt:lpstr>
      <vt:lpstr>Why do we use VSC?</vt:lpstr>
      <vt:lpstr>Working In CSS</vt:lpstr>
      <vt:lpstr>Task 4 - In CSS</vt:lpstr>
      <vt:lpstr>Finally, Ask a question!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Walter Bubie</dc:creator>
  <cp:lastModifiedBy>Walter Bubie</cp:lastModifiedBy>
  <cp:revision>18</cp:revision>
  <dcterms:created xsi:type="dcterms:W3CDTF">2024-08-16T04:09:40Z</dcterms:created>
  <dcterms:modified xsi:type="dcterms:W3CDTF">2024-08-22T00:29:51Z</dcterms:modified>
</cp:coreProperties>
</file>