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58" r:id="rId9"/>
    <p:sldId id="259" r:id="rId10"/>
    <p:sldId id="270" r:id="rId11"/>
    <p:sldId id="263" r:id="rId12"/>
    <p:sldId id="271" r:id="rId13"/>
    <p:sldId id="273" r:id="rId14"/>
    <p:sldId id="272" r:id="rId15"/>
    <p:sldId id="261" r:id="rId16"/>
    <p:sldId id="262" r:id="rId17"/>
    <p:sldId id="264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5"/>
    <p:restoredTop sz="94645"/>
  </p:normalViewPr>
  <p:slideViewPr>
    <p:cSldViewPr snapToGrid="0">
      <p:cViewPr>
        <p:scale>
          <a:sx n="100" d="100"/>
          <a:sy n="100" d="100"/>
        </p:scale>
        <p:origin x="1576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BA68BF7-7197-B04D-ADD6-A4F729BF548A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CEC1619-ECFE-A840-A182-288E83CEAD1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063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8BF7-7197-B04D-ADD6-A4F729BF548A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1619-ECFE-A840-A182-288E83CEA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8BF7-7197-B04D-ADD6-A4F729BF548A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1619-ECFE-A840-A182-288E83CEA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5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Corbel" panose="020B0503020204020204" pitchFamily="34" charset="0"/>
              </a:defRPr>
            </a:lvl1pPr>
            <a:lvl2pPr>
              <a:defRPr b="0" i="0">
                <a:latin typeface="Corbel" panose="020B0503020204020204" pitchFamily="34" charset="0"/>
              </a:defRPr>
            </a:lvl2pPr>
            <a:lvl3pPr>
              <a:defRPr b="0" i="0">
                <a:latin typeface="Corbel" panose="020B0503020204020204" pitchFamily="34" charset="0"/>
              </a:defRPr>
            </a:lvl3pPr>
            <a:lvl4pPr>
              <a:defRPr b="0" i="0">
                <a:latin typeface="Corbel" panose="020B0503020204020204" pitchFamily="34" charset="0"/>
              </a:defRPr>
            </a:lvl4pPr>
            <a:lvl5pPr>
              <a:defRPr b="0" i="0"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8BF7-7197-B04D-ADD6-A4F729BF548A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1619-ECFE-A840-A182-288E83CEA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0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BA68BF7-7197-B04D-ADD6-A4F729BF548A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CEC1619-ECFE-A840-A182-288E83CEAD1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86975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8BF7-7197-B04D-ADD6-A4F729BF548A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1619-ECFE-A840-A182-288E83CEA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66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8BF7-7197-B04D-ADD6-A4F729BF548A}" type="datetimeFigureOut">
              <a:rPr lang="en-US" smtClean="0"/>
              <a:t>8/20/24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1619-ECFE-A840-A182-288E83CEA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53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8BF7-7197-B04D-ADD6-A4F729BF548A}" type="datetimeFigureOut">
              <a:rPr lang="en-US" smtClean="0"/>
              <a:t>8/20/24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1619-ECFE-A840-A182-288E83CEA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3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8BF7-7197-B04D-ADD6-A4F729BF548A}" type="datetimeFigureOut">
              <a:rPr lang="en-US" smtClean="0"/>
              <a:t>8/20/24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1619-ECFE-A840-A182-288E83CEA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2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BA68BF7-7197-B04D-ADD6-A4F729BF548A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CEC1619-ECFE-A840-A182-288E83CEAD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4731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BA68BF7-7197-B04D-ADD6-A4F729BF548A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CEC1619-ECFE-A840-A182-288E83CEA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6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BA68BF7-7197-B04D-ADD6-A4F729BF548A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CEC1619-ECFE-A840-A182-288E83CEAD1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219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b="0" i="0" kern="1200">
          <a:solidFill>
            <a:schemeClr val="tx1">
              <a:lumMod val="65000"/>
              <a:lumOff val="35000"/>
            </a:schemeClr>
          </a:solidFill>
          <a:latin typeface="Corbel" panose="020B05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b="0" i="0" kern="1200">
          <a:solidFill>
            <a:schemeClr val="tx1">
              <a:lumMod val="65000"/>
              <a:lumOff val="35000"/>
            </a:schemeClr>
          </a:solidFill>
          <a:latin typeface="Corbel" panose="020B05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b="0" i="0" kern="1200">
          <a:solidFill>
            <a:schemeClr val="tx1">
              <a:lumMod val="65000"/>
              <a:lumOff val="35000"/>
            </a:schemeClr>
          </a:solidFill>
          <a:latin typeface="Corbel" panose="020B05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b="0" i="0" kern="1200">
          <a:solidFill>
            <a:schemeClr val="tx1">
              <a:lumMod val="65000"/>
              <a:lumOff val="35000"/>
            </a:schemeClr>
          </a:solidFill>
          <a:latin typeface="Corbel" panose="020B05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b="0" i="0" kern="1200">
          <a:solidFill>
            <a:schemeClr val="tx1">
              <a:lumMod val="65000"/>
              <a:lumOff val="35000"/>
            </a:schemeClr>
          </a:solidFill>
          <a:latin typeface="Corbel" panose="020B05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vg.org/index.php/doctor-with-pointe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AB9D6-D5A8-A0C6-5A5E-BE96D74107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Experiencing Website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D2ADC-9F3E-7305-080A-40232C20B9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 the basics, please</a:t>
            </a:r>
          </a:p>
        </p:txBody>
      </p:sp>
    </p:spTree>
    <p:extLst>
      <p:ext uri="{BB962C8B-B14F-4D97-AF65-F5344CB8AC3E}">
        <p14:creationId xmlns:p14="http://schemas.microsoft.com/office/powerpoint/2010/main" val="300908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2D090-1BF7-48FA-0C70-6DA6737A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308F60-B859-86A9-DCAA-236649800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9908409" cy="4601098"/>
          </a:xfrm>
        </p:spPr>
        <p:txBody>
          <a:bodyPr>
            <a:normAutofit/>
          </a:bodyPr>
          <a:lstStyle/>
          <a:p>
            <a:r>
              <a:rPr lang="en-US" dirty="0"/>
              <a:t>Launch Visual Studio Code (VSC). Through that app, you will download the activity files.</a:t>
            </a:r>
          </a:p>
          <a:p>
            <a:r>
              <a:rPr lang="en-US" dirty="0"/>
              <a:t>Open the downloaded folder " SVP-LLM-Web". Open the Edge browser.</a:t>
            </a:r>
          </a:p>
          <a:p>
            <a:r>
              <a:rPr lang="en-US" dirty="0"/>
              <a:t>Drag the </a:t>
            </a:r>
            <a:r>
              <a:rPr lang="en-US" i="1" dirty="0"/>
              <a:t>index2 </a:t>
            </a:r>
            <a:r>
              <a:rPr lang="en-US" dirty="0"/>
              <a:t>file from the SVP-LLM-Web folder into the browser window.</a:t>
            </a:r>
          </a:p>
          <a:p>
            <a:r>
              <a:rPr lang="en-US" dirty="0"/>
              <a:t>In VSC, click the </a:t>
            </a:r>
            <a:r>
              <a:rPr lang="en-US" i="1" dirty="0"/>
              <a:t>indexs.html</a:t>
            </a:r>
            <a:r>
              <a:rPr lang="en-US" dirty="0"/>
              <a:t> file in the left column. This is the markup 'code' for the page you see in the browser window.</a:t>
            </a:r>
          </a:p>
          <a:p>
            <a:r>
              <a:rPr lang="en-US" dirty="0"/>
              <a:t>What you see in the browser is a plain, "AI collaborator". You can give it a question and the AI will display an answer.  </a:t>
            </a:r>
            <a:r>
              <a:rPr lang="en-US" i="1" dirty="0"/>
              <a:t>Give that a try.</a:t>
            </a:r>
            <a:endParaRPr lang="en-US" dirty="0"/>
          </a:p>
          <a:p>
            <a:r>
              <a:rPr lang="en-US" dirty="0"/>
              <a:t>You will begin with a simple page connected to an </a:t>
            </a:r>
            <a:r>
              <a:rPr lang="en-US" i="1" dirty="0"/>
              <a:t>AI collaborator</a:t>
            </a:r>
            <a:r>
              <a:rPr lang="en-US" dirty="0"/>
              <a:t> that prompts you to enter a query. That part works.</a:t>
            </a:r>
          </a:p>
          <a:p>
            <a:r>
              <a:rPr lang="en-US" dirty="0"/>
              <a:t>The web page is rather gray and boring. So, let's try to "enhance it" - with RIT colors!</a:t>
            </a:r>
          </a:p>
        </p:txBody>
      </p:sp>
    </p:spTree>
    <p:extLst>
      <p:ext uri="{BB962C8B-B14F-4D97-AF65-F5344CB8AC3E}">
        <p14:creationId xmlns:p14="http://schemas.microsoft.com/office/powerpoint/2010/main" val="253317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CBCD3-FE40-CF38-B085-B5EEB8C3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your environment – 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79A01-E04A-9D3E-EAF0-CF68FBC87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434288"/>
          </a:xfrm>
        </p:spPr>
        <p:txBody>
          <a:bodyPr>
            <a:normAutofit/>
          </a:bodyPr>
          <a:lstStyle/>
          <a:p>
            <a:r>
              <a:rPr lang="en-US" dirty="0"/>
              <a:t>This part</a:t>
            </a:r>
            <a:r>
              <a:rPr lang="en-US" u="sng" dirty="0"/>
              <a:t> may already be done for you</a:t>
            </a:r>
            <a:r>
              <a:rPr lang="en-US" dirty="0"/>
              <a:t>. But just in case:</a:t>
            </a:r>
          </a:p>
          <a:p>
            <a:pPr lvl="1"/>
            <a:r>
              <a:rPr lang="en-US" dirty="0"/>
              <a:t>To open Visual Studio Code (VSC)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In the Windows search box in the task bar, enter “Visual Studio Code”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In the pop-up, click on “open” in the right-hand column</a:t>
            </a:r>
          </a:p>
          <a:p>
            <a:pPr lvl="1"/>
            <a:r>
              <a:rPr lang="en-US" dirty="0"/>
              <a:t>To open the Edge Browser:</a:t>
            </a:r>
          </a:p>
          <a:p>
            <a:pPr lvl="2"/>
            <a:r>
              <a:rPr lang="en-US" sz="1800" dirty="0"/>
              <a:t>Click on the Edge app icon in the taskbar</a:t>
            </a:r>
          </a:p>
          <a:p>
            <a:pPr lvl="1"/>
            <a:r>
              <a:rPr lang="en-US" dirty="0"/>
              <a:t>To position these two windows so you can work more efficiently: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Select the VSC window and press the “Windows” and left-arrow keys at the same time; </a:t>
            </a:r>
            <a:br>
              <a:rPr lang="en-US" sz="1800" dirty="0"/>
            </a:br>
            <a:r>
              <a:rPr lang="en-US" sz="1800" dirty="0"/>
              <a:t>the VSC window should move to the left side of your screen  </a:t>
            </a:r>
            <a:r>
              <a:rPr lang="en-US" sz="1800" i="1" dirty="0"/>
              <a:t>(you can release the keys)</a:t>
            </a:r>
            <a:endParaRPr lang="en-US" sz="1800" dirty="0"/>
          </a:p>
          <a:p>
            <a:pPr marL="1257300" lvl="2" indent="-342900">
              <a:buFont typeface="+mj-lt"/>
              <a:buAutoNum type="arabicPeriod"/>
            </a:pPr>
            <a:r>
              <a:rPr lang="en-US" sz="1800" dirty="0"/>
              <a:t>Click on the Edge icon in the window that appears to the right; </a:t>
            </a:r>
            <a:br>
              <a:rPr lang="en-US" sz="1800" dirty="0"/>
            </a:br>
            <a:r>
              <a:rPr lang="en-US" sz="1800" dirty="0"/>
              <a:t>the browser should fill the right side of the screen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05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CBCD3-FE40-CF38-B085-B5EEB8C3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your environment – II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79A01-E04A-9D3E-EAF0-CF68FBC87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489372"/>
          </a:xfrm>
        </p:spPr>
        <p:txBody>
          <a:bodyPr>
            <a:normAutofit/>
          </a:bodyPr>
          <a:lstStyle/>
          <a:p>
            <a:r>
              <a:rPr lang="en-US" dirty="0"/>
              <a:t>Locate and open the folder </a:t>
            </a:r>
            <a:r>
              <a:rPr lang="en-US" b="1" dirty="0"/>
              <a:t>SVP-LLM-Web2</a:t>
            </a:r>
          </a:p>
          <a:p>
            <a:r>
              <a:rPr lang="en-US" dirty="0"/>
              <a:t>In that folder, locate the </a:t>
            </a:r>
            <a:r>
              <a:rPr lang="en-US" b="1" dirty="0"/>
              <a:t>index</a:t>
            </a:r>
            <a:r>
              <a:rPr lang="en-US" dirty="0"/>
              <a:t> file</a:t>
            </a:r>
          </a:p>
          <a:p>
            <a:r>
              <a:rPr lang="en-US" dirty="0"/>
              <a:t>Using the mouse, drag the </a:t>
            </a:r>
            <a:r>
              <a:rPr lang="en-US" b="1" dirty="0"/>
              <a:t>index</a:t>
            </a:r>
            <a:r>
              <a:rPr lang="en-US" dirty="0"/>
              <a:t> file to the VSC window</a:t>
            </a:r>
          </a:p>
          <a:p>
            <a:pPr lvl="1"/>
            <a:r>
              <a:rPr lang="en-US" sz="2000" dirty="0"/>
              <a:t>VSC should display the code of that file; </a:t>
            </a:r>
            <a:r>
              <a:rPr lang="en-US" sz="2000" i="1" dirty="0"/>
              <a:t>(if a pop shows asking to </a:t>
            </a:r>
            <a:r>
              <a:rPr lang="en-US" sz="2000" dirty="0"/>
              <a:t>Trust</a:t>
            </a:r>
            <a:r>
              <a:rPr lang="en-US" sz="2000" i="1" dirty="0"/>
              <a:t> the file, click </a:t>
            </a:r>
            <a:r>
              <a:rPr lang="en-US" sz="2000" dirty="0"/>
              <a:t>Open</a:t>
            </a:r>
            <a:r>
              <a:rPr lang="en-US" sz="2000" i="1" dirty="0"/>
              <a:t>)</a:t>
            </a:r>
            <a:endParaRPr lang="en-US" sz="2000" dirty="0"/>
          </a:p>
          <a:p>
            <a:r>
              <a:rPr lang="en-US" dirty="0"/>
              <a:t>Using the mouse, drag the </a:t>
            </a:r>
            <a:r>
              <a:rPr lang="en-US" b="1" dirty="0"/>
              <a:t>index</a:t>
            </a:r>
            <a:r>
              <a:rPr lang="en-US" dirty="0"/>
              <a:t> file to the browser (Edge) window</a:t>
            </a:r>
          </a:p>
          <a:p>
            <a:pPr lvl="1"/>
            <a:r>
              <a:rPr lang="en-US" sz="2000" dirty="0"/>
              <a:t>The web page will display;  </a:t>
            </a:r>
            <a:r>
              <a:rPr lang="en-US" sz="2000" i="1" dirty="0"/>
              <a:t>(the browser interprets the code you see in VSC)</a:t>
            </a:r>
            <a:endParaRPr lang="en-US" sz="2000" dirty="0"/>
          </a:p>
          <a:p>
            <a:pPr lvl="1"/>
            <a:r>
              <a:rPr lang="en-US" sz="2000" dirty="0"/>
              <a:t>The page will have a yellow-to-orange background color transition and a title using the </a:t>
            </a:r>
            <a:r>
              <a:rPr lang="en-US" sz="2000" dirty="0" err="1"/>
              <a:t>Orbitron</a:t>
            </a:r>
            <a:r>
              <a:rPr lang="en-US" sz="2000" dirty="0"/>
              <a:t> font -- the state of the web page you created on Monday.</a:t>
            </a:r>
          </a:p>
          <a:p>
            <a:r>
              <a:rPr lang="en-US" dirty="0"/>
              <a:t>Your screen should now look like the image on the </a:t>
            </a:r>
            <a:r>
              <a:rPr lang="en-US" i="1" dirty="0"/>
              <a:t>next page</a:t>
            </a:r>
          </a:p>
          <a:p>
            <a:r>
              <a:rPr lang="en-US" dirty="0"/>
              <a:t>Everything is in place!  </a:t>
            </a:r>
            <a:r>
              <a:rPr lang="en-US" b="1" i="1" dirty="0"/>
              <a:t>Let’s move on!!!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17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CBCD3-FE40-CF38-B085-B5EEB8C3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your environment – III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79A01-E04A-9D3E-EAF0-CF68FBC87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9710105" cy="44893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Your screen should now look like the image on the </a:t>
            </a:r>
            <a:r>
              <a:rPr lang="en-US" i="1" dirty="0"/>
              <a:t>next page.</a:t>
            </a:r>
            <a:endParaRPr lang="en-US" dirty="0"/>
          </a:p>
          <a:p>
            <a:r>
              <a:rPr lang="en-US" dirty="0"/>
              <a:t>Let's do one more thing in VSC - to make you even more efficient!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Select from the </a:t>
            </a:r>
            <a:r>
              <a:rPr lang="en-US" sz="2000" i="1" dirty="0"/>
              <a:t>File</a:t>
            </a:r>
            <a:r>
              <a:rPr lang="en-US" sz="2000" dirty="0"/>
              <a:t> menu: </a:t>
            </a:r>
            <a:r>
              <a:rPr lang="en-US" sz="2000" i="1" dirty="0"/>
              <a:t>Preferences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Beneath the title "Commonly Used", note the option: </a:t>
            </a:r>
            <a:r>
              <a:rPr lang="en-US" sz="2000" i="1" dirty="0"/>
              <a:t>Files: Auto Save</a:t>
            </a:r>
            <a:r>
              <a:rPr lang="en-US" sz="2000" dirty="0"/>
              <a:t>  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Select from the drop-down menu "</a:t>
            </a:r>
            <a:r>
              <a:rPr lang="en-US" sz="2000" dirty="0" err="1"/>
              <a:t>onWindowChange</a:t>
            </a:r>
            <a:r>
              <a:rPr lang="en-US" sz="2000" dirty="0"/>
              <a:t>". </a:t>
            </a:r>
            <a:br>
              <a:rPr lang="en-US" sz="2000" dirty="0"/>
            </a:br>
            <a:r>
              <a:rPr lang="en-US" sz="2000" i="1" dirty="0"/>
              <a:t>If you recall that on Monday, you needed to remember to </a:t>
            </a:r>
            <a:r>
              <a:rPr lang="en-US" sz="2000" dirty="0"/>
              <a:t>Save</a:t>
            </a:r>
            <a:r>
              <a:rPr lang="en-US" sz="2000" i="1" dirty="0"/>
              <a:t> in VSC before switching to Edge and refreshing.</a:t>
            </a:r>
            <a:br>
              <a:rPr lang="en-US" sz="2000" i="1" dirty="0"/>
            </a:br>
            <a:r>
              <a:rPr lang="en-US" sz="2000" i="1" dirty="0"/>
              <a:t>This setting will automatically save your VSC changes when you select the Edge window and refresh the page.</a:t>
            </a:r>
            <a:endParaRPr lang="en-US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Close the Settings tab </a:t>
            </a:r>
            <a:r>
              <a:rPr lang="en-US" sz="2000" i="1" dirty="0"/>
              <a:t> (click the 'x')</a:t>
            </a:r>
            <a:endParaRPr lang="en-US" dirty="0"/>
          </a:p>
          <a:p>
            <a:pPr>
              <a:spcBef>
                <a:spcPts val="1500"/>
              </a:spcBef>
            </a:pPr>
            <a:r>
              <a:rPr lang="en-US" dirty="0"/>
              <a:t>Everything is in place!  </a:t>
            </a:r>
            <a:r>
              <a:rPr lang="en-US" b="1" i="1" dirty="0"/>
              <a:t>Let’s move on!!!</a:t>
            </a:r>
          </a:p>
        </p:txBody>
      </p:sp>
    </p:spTree>
    <p:extLst>
      <p:ext uri="{BB962C8B-B14F-4D97-AF65-F5344CB8AC3E}">
        <p14:creationId xmlns:p14="http://schemas.microsoft.com/office/powerpoint/2010/main" val="1637118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3B6AF7C-92E7-D4A3-C441-E720FD310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7" y="700015"/>
            <a:ext cx="10146090" cy="545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11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9D171D2-6C1F-1060-16C1-035A19CF93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139"/>
          <a:stretch/>
        </p:blipFill>
        <p:spPr>
          <a:xfrm>
            <a:off x="6885542" y="1808520"/>
            <a:ext cx="4855362" cy="43469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EA01F3-F16B-629E-E754-47034C3E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28622"/>
          </a:xfrm>
        </p:spPr>
        <p:txBody>
          <a:bodyPr/>
          <a:lstStyle/>
          <a:p>
            <a:r>
              <a:rPr lang="en-US" dirty="0"/>
              <a:t>Task 1 in VSC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5AFB-FBD4-2DE3-F2D3-5EA0B4B66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1311007"/>
            <a:ext cx="5633863" cy="5277080"/>
          </a:xfrm>
        </p:spPr>
        <p:txBody>
          <a:bodyPr>
            <a:normAutofit/>
          </a:bodyPr>
          <a:lstStyle/>
          <a:p>
            <a:pPr marL="295275" indent="-295275">
              <a:buFont typeface="+mj-lt"/>
              <a:buAutoNum type="arabicPeriod"/>
            </a:pPr>
            <a:r>
              <a:rPr lang="en-US" dirty="0"/>
              <a:t>The basic web page needs some instructions. To add some instructions, search (</a:t>
            </a:r>
            <a:r>
              <a:rPr lang="en-US" dirty="0" err="1"/>
              <a:t>Crtl+f</a:t>
            </a:r>
            <a:r>
              <a:rPr lang="en-US" dirty="0"/>
              <a:t>) for the comment "Task 1...". Beneath the comment add these lines:</a:t>
            </a:r>
          </a:p>
          <a:p>
            <a:pPr marL="34925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&lt;div id="instruction" class="border"&gt;</a:t>
            </a:r>
          </a:p>
          <a:p>
            <a:pPr marL="579438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6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ol</a:t>
            </a:r>
            <a:r>
              <a:rPr lang="en-US" sz="16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pPr marL="809625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&lt;li&gt;Step 1:Click in the field at the bottom.&lt;/li&gt;</a:t>
            </a:r>
          </a:p>
          <a:p>
            <a:pPr marL="809625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&lt;li&gt;Step 2:Type in a question.&lt;/li&gt;</a:t>
            </a:r>
          </a:p>
          <a:p>
            <a:pPr marL="809625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&lt;li&gt;Step 3:Press RETURN/ENTER or click Send&lt;/li&gt;</a:t>
            </a:r>
          </a:p>
          <a:p>
            <a:pPr marL="579438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</a:t>
            </a:r>
            <a:r>
              <a:rPr lang="en-US" sz="16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ol</a:t>
            </a:r>
            <a:r>
              <a:rPr lang="en-US" sz="16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pPr marL="34925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&lt;/div&gt;</a:t>
            </a:r>
          </a:p>
          <a:p>
            <a:pPr marL="349250" indent="-349250">
              <a:buFont typeface="+mj-lt"/>
              <a:buAutoNum type="arabicPeriod" startAt="2"/>
            </a:pPr>
            <a:r>
              <a:rPr lang="en-US" dirty="0"/>
              <a:t>Refresh the webpage in the browser.</a:t>
            </a:r>
            <a:r>
              <a:rPr lang="en-US" i="1" dirty="0"/>
              <a:t> Do this after each time you make changes in VSC.</a:t>
            </a:r>
          </a:p>
          <a:p>
            <a:pPr marL="349250" indent="-349250">
              <a:buFont typeface="+mj-lt"/>
              <a:buAutoNum type="arabicPeriod" startAt="2"/>
            </a:pPr>
            <a:r>
              <a:rPr lang="en-US" dirty="0"/>
              <a:t>Your page should look like the one shown here:</a:t>
            </a:r>
          </a:p>
        </p:txBody>
      </p:sp>
    </p:spTree>
    <p:extLst>
      <p:ext uri="{BB962C8B-B14F-4D97-AF65-F5344CB8AC3E}">
        <p14:creationId xmlns:p14="http://schemas.microsoft.com/office/powerpoint/2010/main" val="4152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BA82799-A8F3-0746-9906-2EA82E6867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b="1659"/>
          <a:stretch/>
        </p:blipFill>
        <p:spPr>
          <a:xfrm>
            <a:off x="6588390" y="1311008"/>
            <a:ext cx="5136201" cy="46325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EA01F3-F16B-629E-E754-47034C3E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28622"/>
          </a:xfrm>
        </p:spPr>
        <p:txBody>
          <a:bodyPr/>
          <a:lstStyle/>
          <a:p>
            <a:r>
              <a:rPr lang="en-US" dirty="0"/>
              <a:t>Task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5AFB-FBD4-2DE3-F2D3-5EA0B4B66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11007"/>
            <a:ext cx="4844321" cy="5277080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1200"/>
              </a:spcBef>
              <a:buFont typeface="+mj-lt"/>
              <a:buAutoNum type="arabicPeriod" startAt="4"/>
            </a:pPr>
            <a:r>
              <a:rPr lang="en-US" dirty="0"/>
              <a:t>Add a tiger logo image in front of the title &lt;h1&gt;</a:t>
            </a:r>
            <a:r>
              <a:rPr lang="en-US" dirty="0" err="1"/>
              <a:t>TigerGPT</a:t>
            </a:r>
            <a:r>
              <a:rPr lang="en-US" dirty="0"/>
              <a:t>&lt;/h1&gt;. Search for "Task 2..." and add this line:</a:t>
            </a:r>
          </a:p>
          <a:p>
            <a:pPr marL="579438" lvl="1" indent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6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6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img</a:t>
            </a:r>
            <a:r>
              <a:rPr lang="en-US" sz="16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src</a:t>
            </a:r>
            <a:r>
              <a:rPr lang="en-US" sz="16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</a:t>
            </a:r>
            <a:r>
              <a:rPr lang="en-US" sz="16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Roaring_Tiger_rgb.svg</a:t>
            </a:r>
            <a:r>
              <a:rPr lang="en-US" sz="16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alt="</a:t>
            </a:r>
            <a:r>
              <a:rPr lang="en-US" sz="16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rit</a:t>
            </a:r>
            <a:r>
              <a:rPr lang="en-US" sz="16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tiger spirit mark"  &gt;</a:t>
            </a:r>
            <a:endParaRPr lang="en-US" sz="1600" dirty="0">
              <a:solidFill>
                <a:srgbClr val="0070C0"/>
              </a:solidFill>
            </a:endParaRPr>
          </a:p>
          <a:p>
            <a:pPr lvl="1"/>
            <a:r>
              <a:rPr lang="en-US" sz="2000" dirty="0"/>
              <a:t>Save and refresh. </a:t>
            </a:r>
            <a:r>
              <a:rPr lang="en-US" sz="2000" i="1" dirty="0"/>
              <a:t>Whoa!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Let's "tame" the huge tiger!  Add  the following: width="150" , to the end of the &lt;</a:t>
            </a:r>
            <a:r>
              <a:rPr lang="en-US" dirty="0" err="1"/>
              <a:t>img</a:t>
            </a:r>
            <a:r>
              <a:rPr lang="en-US" dirty="0"/>
              <a:t>&gt; element:</a:t>
            </a:r>
          </a:p>
          <a:p>
            <a:pPr marL="579438" lvl="1" indent="0">
              <a:spcBef>
                <a:spcPts val="100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6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img</a:t>
            </a:r>
            <a:r>
              <a:rPr lang="en-US" sz="16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src</a:t>
            </a:r>
            <a:r>
              <a:rPr lang="en-US" sz="16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.... mark" </a:t>
            </a:r>
            <a:r>
              <a:rPr lang="en-US" sz="16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width="150"</a:t>
            </a:r>
            <a:r>
              <a:rPr lang="en-US" sz="16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sz="2000" dirty="0"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2000" dirty="0"/>
              <a:t>Refresh the webpage in the browser)</a:t>
            </a:r>
            <a:endParaRPr lang="en-US" sz="2000" dirty="0"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932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01F3-F16B-629E-E754-47034C3E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28622"/>
          </a:xfrm>
        </p:spPr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5AFB-FBD4-2DE3-F2D3-5EA0B4B66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11007"/>
            <a:ext cx="5034821" cy="527708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/>
              <a:t>Move the text field at the bottom, up from the screen's edge. Search for </a:t>
            </a:r>
            <a:br>
              <a:rPr lang="en-US" dirty="0"/>
            </a:br>
            <a:r>
              <a:rPr lang="en-US" dirty="0"/>
              <a:t>"Task 3..." and modify the line beneath the comment, adding: "mb-25"  at the end of the class attribute:</a:t>
            </a:r>
          </a:p>
          <a:p>
            <a:pPr marL="514350" indent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None/>
              <a:tabLst>
                <a:tab pos="568325" algn="l"/>
              </a:tabLst>
            </a:pPr>
            <a:r>
              <a:rPr lang="en-US" sz="16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&lt;div class="container p-2 card</a:t>
            </a:r>
            <a:r>
              <a:rPr lang="en-US" sz="16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br>
              <a:rPr lang="en-US" sz="16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6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mb-25</a:t>
            </a:r>
            <a:r>
              <a:rPr lang="en-US" sz="16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id="input-area"&gt;</a:t>
            </a:r>
          </a:p>
          <a:p>
            <a:pPr marL="458788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Menlo" panose="020B0609030804020204" pitchFamily="49" charset="0"/>
                <a:cs typeface="Menlo" panose="020B0609030804020204" pitchFamily="49" charset="0"/>
              </a:rPr>
              <a:t>– Refresh the webpage.</a:t>
            </a:r>
          </a:p>
          <a:p>
            <a:pPr marL="295275" indent="0" algn="ctr">
              <a:buNone/>
              <a:tabLst>
                <a:tab pos="568325" algn="l"/>
              </a:tabLs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Menlo" panose="020B0609030804020204" pitchFamily="49" charset="0"/>
                <a:cs typeface="Menlo" panose="020B0609030804020204" pitchFamily="49" charset="0"/>
              </a:rPr>
              <a:t>-----------</a:t>
            </a:r>
          </a:p>
          <a:p>
            <a:pPr marL="295275" indent="0">
              <a:buNone/>
              <a:tabLst>
                <a:tab pos="568325" algn="l"/>
              </a:tabLst>
            </a:pP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ea typeface="Menlo" panose="020B0609030804020204" pitchFamily="49" charset="0"/>
                <a:cs typeface="Menlo" panose="020B0609030804020204" pitchFamily="49" charset="0"/>
              </a:rPr>
              <a:t>What do you think? Is the webpage somewhat more inviting?</a:t>
            </a:r>
          </a:p>
          <a:p>
            <a:pPr marL="295275" indent="0">
              <a:buNone/>
              <a:tabLst>
                <a:tab pos="568325" algn="l"/>
              </a:tabLst>
            </a:pP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ea typeface="Menlo" panose="020B0609030804020204" pitchFamily="49" charset="0"/>
                <a:cs typeface="Menlo" panose="020B0609030804020204" pitchFamily="49" charset="0"/>
              </a:rPr>
              <a:t>Surely the instruction box could be improved...</a:t>
            </a:r>
          </a:p>
          <a:p>
            <a:pPr marL="295275" indent="0">
              <a:buNone/>
              <a:tabLst>
                <a:tab pos="568325" algn="l"/>
              </a:tabLst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A37AB1-7276-4AC6-BCA8-28453C2A6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839" y="1178192"/>
            <a:ext cx="5404958" cy="499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3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01F3-F16B-629E-E754-47034C3E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28622"/>
          </a:xfrm>
        </p:spPr>
        <p:txBody>
          <a:bodyPr/>
          <a:lstStyle/>
          <a:p>
            <a:r>
              <a:rPr lang="en-US" dirty="0"/>
              <a:t>Why do we use VSC?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5AFB-FBD4-2DE3-F2D3-5EA0B4B66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1311007"/>
            <a:ext cx="5182172" cy="4869456"/>
          </a:xfrm>
        </p:spPr>
        <p:txBody>
          <a:bodyPr>
            <a:normAutofit/>
          </a:bodyPr>
          <a:lstStyle/>
          <a:p>
            <a:r>
              <a:rPr lang="en-US" dirty="0"/>
              <a:t>So far, we have been editing essentially plain text. That is all an HTML file is. Sure, there is a proliferation of "&lt;" and "&gt;" symbols, but a plain text editor could do the job. </a:t>
            </a:r>
          </a:p>
          <a:p>
            <a:pPr>
              <a:spcBef>
                <a:spcPts val="1000"/>
              </a:spcBef>
            </a:pPr>
            <a:r>
              <a:rPr lang="en-US" dirty="0"/>
              <a:t>VSC can tell you when you have errors in your mark up, and even provide hints to needed corrections. </a:t>
            </a:r>
          </a:p>
          <a:p>
            <a:pPr>
              <a:spcBef>
                <a:spcPts val="1000"/>
              </a:spcBef>
            </a:pPr>
            <a:r>
              <a:rPr lang="en-US" dirty="0"/>
              <a:t>Study the example on the right. Follow also a demonstration by the instructor...</a:t>
            </a:r>
          </a:p>
          <a:p>
            <a:pPr marL="0" indent="0">
              <a:buNone/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6" name="Picture 5" descr="Doctor with pointer | Free SVG">
            <a:extLst>
              <a:ext uri="{FF2B5EF4-FFF2-40B4-BE49-F238E27FC236}">
                <a16:creationId xmlns:a16="http://schemas.microsoft.com/office/drawing/2014/main" id="{5D790382-FB1D-E8D5-2AAD-3EA968972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3402383" y="4570615"/>
            <a:ext cx="1905000" cy="190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F087F1-33EF-3C99-25AD-B27A0DE81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591" y="1231106"/>
            <a:ext cx="5061076" cy="25648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D435F0-812B-E263-2905-36F3EE7648D7}"/>
              </a:ext>
            </a:extLst>
          </p:cNvPr>
          <p:cNvSpPr txBox="1">
            <a:spLocks/>
          </p:cNvSpPr>
          <p:nvPr/>
        </p:nvSpPr>
        <p:spPr>
          <a:xfrm>
            <a:off x="6913443" y="3830436"/>
            <a:ext cx="5061076" cy="814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The orange zig-zag underline indicates problems in that line or adjacent lines.</a:t>
            </a:r>
            <a:endParaRPr lang="en-US" sz="1800" dirty="0"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Font typeface="Gill Sans MT" panose="020B0502020104020203" pitchFamily="34" charset="0"/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32D583-4344-001B-FC2F-EC3E18B63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484" y="4644627"/>
            <a:ext cx="4923289" cy="118959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6265A5A-1920-BC97-5E0C-9C0E36A2E5FC}"/>
              </a:ext>
            </a:extLst>
          </p:cNvPr>
          <p:cNvSpPr txBox="1">
            <a:spLocks/>
          </p:cNvSpPr>
          <p:nvPr/>
        </p:nvSpPr>
        <p:spPr>
          <a:xfrm>
            <a:off x="6884619" y="5868756"/>
            <a:ext cx="4801154" cy="814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Hover the mouse cursor on the underline to read what the error might be. </a:t>
            </a:r>
            <a:endParaRPr lang="en-US" sz="1800" dirty="0"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Font typeface="Gill Sans MT" panose="020B0502020104020203" pitchFamily="34" charset="0"/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1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01F3-F16B-629E-E754-47034C3E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28622"/>
          </a:xfrm>
        </p:spPr>
        <p:txBody>
          <a:bodyPr/>
          <a:lstStyle/>
          <a:p>
            <a:r>
              <a:rPr lang="en-US" dirty="0"/>
              <a:t>Working In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5AFB-FBD4-2DE3-F2D3-5EA0B4B66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11007"/>
            <a:ext cx="5211751" cy="5277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Let's make some changing in CSS, to experience its power.</a:t>
            </a:r>
          </a:p>
          <a:p>
            <a:r>
              <a:rPr lang="en-US" dirty="0"/>
              <a:t>In the SVP-LLM-Web folder, locate the </a:t>
            </a:r>
            <a:r>
              <a:rPr lang="en-US" b="1" dirty="0" err="1"/>
              <a:t>svpcss.css</a:t>
            </a:r>
            <a:r>
              <a:rPr lang="en-US" dirty="0"/>
              <a:t> file. Drag the file icon </a:t>
            </a:r>
            <a:r>
              <a:rPr lang="en-US" i="1" dirty="0"/>
              <a:t>next</a:t>
            </a:r>
            <a:r>
              <a:rPr lang="en-US" dirty="0"/>
              <a:t> to </a:t>
            </a:r>
            <a:br>
              <a:rPr lang="en-US" dirty="0"/>
            </a:br>
            <a:r>
              <a:rPr lang="en-US" dirty="0"/>
              <a:t>the tab with </a:t>
            </a:r>
            <a:r>
              <a:rPr lang="en-US" dirty="0" err="1"/>
              <a:t>index.html</a:t>
            </a:r>
            <a:r>
              <a:rPr lang="en-US" dirty="0"/>
              <a:t>, and release.</a:t>
            </a:r>
            <a:br>
              <a:rPr lang="en-US" dirty="0"/>
            </a:br>
            <a:r>
              <a:rPr lang="en-US" i="1" dirty="0"/>
              <a:t>You should be looking at CSS code...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/>
              <a:t>We will next work on improving the instruction box in a variety of ways. 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103B6A-FF13-76C1-638A-C2287B7443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147" t="41481" r="14903"/>
          <a:stretch/>
        </p:blipFill>
        <p:spPr>
          <a:xfrm>
            <a:off x="6664529" y="1689100"/>
            <a:ext cx="5113994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2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BC78-A9D3-D762-EC1B-61266388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0BD4D-1938-6BE0-614A-45EF53979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07615"/>
            <a:ext cx="9291464" cy="4171978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en-US" dirty="0"/>
              <a:t>To “peek behind the curtain” of the languages used to create web pages.</a:t>
            </a:r>
          </a:p>
          <a:p>
            <a:pPr>
              <a:spcBef>
                <a:spcPts val="2000"/>
              </a:spcBef>
            </a:pPr>
            <a:r>
              <a:rPr lang="en-US" dirty="0"/>
              <a:t>To learn about two of the three core developer tools for webpage creation: HTML and CSS.</a:t>
            </a:r>
          </a:p>
          <a:p>
            <a:pPr>
              <a:spcBef>
                <a:spcPts val="2000"/>
              </a:spcBef>
            </a:pPr>
            <a:r>
              <a:rPr lang="en-US" dirty="0"/>
              <a:t>See if you </a:t>
            </a:r>
            <a:r>
              <a:rPr lang="en-US" i="1" dirty="0"/>
              <a:t>feel</a:t>
            </a:r>
            <a:r>
              <a:rPr lang="en-US" dirty="0"/>
              <a:t> a sense of "magic" in how a webpage design can be transformed with just a few markup changes.</a:t>
            </a:r>
          </a:p>
          <a:p>
            <a:pPr>
              <a:spcBef>
                <a:spcPts val="2000"/>
              </a:spcBef>
            </a:pPr>
            <a:r>
              <a:rPr lang="en-US" dirty="0"/>
              <a:t>Gain some exposure to the development tool </a:t>
            </a:r>
            <a:r>
              <a:rPr lang="en-US" b="1" i="1" dirty="0"/>
              <a:t>Visual Studio Code</a:t>
            </a:r>
            <a:r>
              <a:rPr lang="en-US" dirty="0"/>
              <a:t> to see how it can be useful while writing HTML mark-up.  </a:t>
            </a:r>
            <a:r>
              <a:rPr lang="en-US" i="1" dirty="0"/>
              <a:t>(Visual Studio Code is the #1 web development tool/editor in the world!)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057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01F3-F16B-629E-E754-47034C3E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28622"/>
          </a:xfrm>
        </p:spPr>
        <p:txBody>
          <a:bodyPr/>
          <a:lstStyle/>
          <a:p>
            <a:r>
              <a:rPr lang="en-US" dirty="0"/>
              <a:t>Task 4 - In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5AFB-FBD4-2DE3-F2D3-5EA0B4B66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11007"/>
            <a:ext cx="5898422" cy="527708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/>
              <a:t>Search for "Task 4". Below the comment is the ID instruction (block) rule. Change the lines of CSS between the { } brackets to what is shown below: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margin-inline: auto;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width: 50%;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background-color: var(--</a:t>
            </a:r>
            <a:r>
              <a:rPr lang="en-US" sz="18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rit-accgreen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color:white</a:t>
            </a: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margin-bottom:15px;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padding-top:15px;</a:t>
            </a:r>
          </a:p>
          <a:p>
            <a:pPr marL="460375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border-radius: 10px;</a:t>
            </a:r>
          </a:p>
          <a:p>
            <a:pPr marL="460375" indent="0">
              <a:spcBef>
                <a:spcPts val="1200"/>
              </a:spcBef>
              <a:buNone/>
            </a:pPr>
            <a:r>
              <a:rPr lang="en-US" dirty="0"/>
              <a:t>Save the CSS file and refresh Edge.</a:t>
            </a:r>
          </a:p>
          <a:p>
            <a:pPr marL="460375" indent="0">
              <a:buNone/>
            </a:pPr>
            <a:r>
              <a:rPr lang="en-US" i="1" dirty="0"/>
              <a:t>Better?</a:t>
            </a:r>
          </a:p>
          <a:p>
            <a:pPr marL="460375" indent="0">
              <a:buNone/>
            </a:pPr>
            <a:r>
              <a:rPr lang="en-US" i="1" dirty="0"/>
              <a:t>You get the idea -- the potential of customizing a web page. </a:t>
            </a:r>
            <a:r>
              <a:rPr lang="en-US" b="1" i="1" dirty="0"/>
              <a:t>GREAT WORK!</a:t>
            </a:r>
          </a:p>
          <a:p>
            <a:pPr marL="0" indent="0">
              <a:buNone/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457200" lvl="1" indent="0">
              <a:buNone/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D3022F-F570-FCD4-FB47-595C29482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555750"/>
            <a:ext cx="4490499" cy="417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8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0D4A-95E1-0A2C-6EF7-91D15943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web pages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DB6BD-E8CD-1197-B2A9-B802288B3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5277138" cy="3593591"/>
          </a:xfrm>
        </p:spPr>
        <p:txBody>
          <a:bodyPr/>
          <a:lstStyle/>
          <a:p>
            <a:r>
              <a:rPr lang="en-US" dirty="0"/>
              <a:t>Three primary parts:</a:t>
            </a:r>
          </a:p>
          <a:p>
            <a:pPr lvl="1"/>
            <a:r>
              <a:rPr lang="en-US" dirty="0"/>
              <a:t>HTML (Hypertext Markup Language)</a:t>
            </a:r>
          </a:p>
          <a:p>
            <a:pPr lvl="1"/>
            <a:r>
              <a:rPr lang="en-US" dirty="0"/>
              <a:t>CSS (Cascading Style Sheets)</a:t>
            </a:r>
          </a:p>
          <a:p>
            <a:pPr lvl="1"/>
            <a:r>
              <a:rPr lang="en-US" dirty="0"/>
              <a:t>JavaScript (Programming Language)</a:t>
            </a:r>
          </a:p>
          <a:p>
            <a:r>
              <a:rPr lang="en-US" dirty="0"/>
              <a:t>These three parts work together to define a </a:t>
            </a:r>
            <a:br>
              <a:rPr lang="en-US" dirty="0"/>
            </a:br>
            <a:r>
              <a:rPr lang="en-US" dirty="0"/>
              <a:t>web page and how it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3F6F57-A031-1127-DAB9-6C51D67A67E1}"/>
              </a:ext>
            </a:extLst>
          </p:cNvPr>
          <p:cNvSpPr/>
          <p:nvPr/>
        </p:nvSpPr>
        <p:spPr>
          <a:xfrm>
            <a:off x="8065008" y="2295145"/>
            <a:ext cx="1655064" cy="603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HTML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A94801-487D-6600-3A34-D62578BEE53B}"/>
              </a:ext>
            </a:extLst>
          </p:cNvPr>
          <p:cNvSpPr/>
          <p:nvPr/>
        </p:nvSpPr>
        <p:spPr>
          <a:xfrm>
            <a:off x="9589008" y="3718561"/>
            <a:ext cx="1655064" cy="603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JavaScript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581A4F-C25F-2741-87D4-E163C209B7BD}"/>
              </a:ext>
            </a:extLst>
          </p:cNvPr>
          <p:cNvSpPr/>
          <p:nvPr/>
        </p:nvSpPr>
        <p:spPr>
          <a:xfrm>
            <a:off x="6615684" y="3718561"/>
            <a:ext cx="1655064" cy="603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0B33FF-010C-6052-0649-03C9DD80437B}"/>
              </a:ext>
            </a:extLst>
          </p:cNvPr>
          <p:cNvCxnSpPr/>
          <p:nvPr/>
        </p:nvCxnSpPr>
        <p:spPr>
          <a:xfrm flipH="1">
            <a:off x="7854696" y="2898649"/>
            <a:ext cx="484632" cy="819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E332A0-3783-90F0-0E44-D0DFADB1C6D0}"/>
              </a:ext>
            </a:extLst>
          </p:cNvPr>
          <p:cNvCxnSpPr>
            <a:cxnSpLocks/>
          </p:cNvCxnSpPr>
          <p:nvPr/>
        </p:nvCxnSpPr>
        <p:spPr>
          <a:xfrm>
            <a:off x="9509760" y="2893313"/>
            <a:ext cx="507492" cy="8359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E734BC-1C66-DF4F-2C14-3214362D029E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>
            <a:off x="8270748" y="4020313"/>
            <a:ext cx="13182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1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0D4A-95E1-0A2C-6EF7-91D15943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HTML – Hypertext Markup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DB6BD-E8CD-1197-B2A9-B802288B3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2286001"/>
            <a:ext cx="6854837" cy="4390221"/>
          </a:xfrm>
        </p:spPr>
        <p:txBody>
          <a:bodyPr>
            <a:normAutofit/>
          </a:bodyPr>
          <a:lstStyle/>
          <a:p>
            <a:r>
              <a:rPr lang="en-US" dirty="0"/>
              <a:t>HTML defines:</a:t>
            </a:r>
          </a:p>
          <a:p>
            <a:pPr lvl="1"/>
            <a:r>
              <a:rPr lang="en-US" dirty="0"/>
              <a:t>The </a:t>
            </a:r>
            <a:r>
              <a:rPr lang="en-US" b="1" i="1" dirty="0"/>
              <a:t>content</a:t>
            </a:r>
            <a:r>
              <a:rPr lang="en-US" dirty="0"/>
              <a:t> that is </a:t>
            </a:r>
            <a:r>
              <a:rPr lang="en-US" i="1" dirty="0"/>
              <a:t>displayed</a:t>
            </a:r>
            <a:r>
              <a:rPr lang="en-US" dirty="0"/>
              <a:t> on the page</a:t>
            </a:r>
          </a:p>
          <a:p>
            <a:pPr lvl="2"/>
            <a:r>
              <a:rPr lang="en-US" sz="1800" dirty="0"/>
              <a:t>The words</a:t>
            </a:r>
          </a:p>
          <a:p>
            <a:pPr lvl="2"/>
            <a:r>
              <a:rPr lang="en-US" sz="1800" dirty="0"/>
              <a:t>The images</a:t>
            </a:r>
          </a:p>
          <a:p>
            <a:pPr lvl="2"/>
            <a:r>
              <a:rPr lang="en-US" sz="1800" dirty="0"/>
              <a:t>The media</a:t>
            </a:r>
          </a:p>
          <a:p>
            <a:pPr lvl="1"/>
            <a:r>
              <a:rPr lang="en-US" dirty="0"/>
              <a:t>The </a:t>
            </a:r>
            <a:r>
              <a:rPr lang="en-US" b="1" i="1" dirty="0"/>
              <a:t>structure </a:t>
            </a:r>
            <a:r>
              <a:rPr lang="en-US" dirty="0"/>
              <a:t>for the page, e.g., </a:t>
            </a:r>
          </a:p>
          <a:p>
            <a:pPr lvl="2"/>
            <a:r>
              <a:rPr lang="en-US" sz="1800" dirty="0"/>
              <a:t>Headings</a:t>
            </a:r>
          </a:p>
          <a:p>
            <a:pPr lvl="2"/>
            <a:r>
              <a:rPr lang="en-US" sz="1800" dirty="0"/>
              <a:t>Paragraphs</a:t>
            </a:r>
          </a:p>
          <a:p>
            <a:pPr lvl="2"/>
            <a:r>
              <a:rPr lang="en-US" sz="1800" dirty="0"/>
              <a:t>Sections ...</a:t>
            </a:r>
          </a:p>
          <a:p>
            <a:r>
              <a:rPr lang="en-US" dirty="0"/>
              <a:t>HTML </a:t>
            </a:r>
            <a:r>
              <a:rPr lang="en-US" b="1" i="1" dirty="0"/>
              <a:t>does not</a:t>
            </a:r>
            <a:r>
              <a:rPr lang="en-US" dirty="0"/>
              <a:t> control the appearance of the page.</a:t>
            </a:r>
          </a:p>
          <a:p>
            <a:r>
              <a:rPr lang="en-US" dirty="0"/>
              <a:t>One more thing, HTML is not really "code" -- it is </a:t>
            </a:r>
            <a:r>
              <a:rPr lang="en-US" i="1" dirty="0"/>
              <a:t>mark up</a:t>
            </a:r>
            <a:r>
              <a:rPr lang="en-US" dirty="0"/>
              <a:t>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3F6F57-A031-1127-DAB9-6C51D67A67E1}"/>
              </a:ext>
            </a:extLst>
          </p:cNvPr>
          <p:cNvSpPr/>
          <p:nvPr/>
        </p:nvSpPr>
        <p:spPr>
          <a:xfrm>
            <a:off x="8065008" y="2295145"/>
            <a:ext cx="1655064" cy="60350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HTML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A94801-487D-6600-3A34-D62578BEE53B}"/>
              </a:ext>
            </a:extLst>
          </p:cNvPr>
          <p:cNvSpPr/>
          <p:nvPr/>
        </p:nvSpPr>
        <p:spPr>
          <a:xfrm>
            <a:off x="9589008" y="3718561"/>
            <a:ext cx="1655064" cy="603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JavaScript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581A4F-C25F-2741-87D4-E163C209B7BD}"/>
              </a:ext>
            </a:extLst>
          </p:cNvPr>
          <p:cNvSpPr/>
          <p:nvPr/>
        </p:nvSpPr>
        <p:spPr>
          <a:xfrm>
            <a:off x="6615684" y="3718561"/>
            <a:ext cx="1655064" cy="603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0B33FF-010C-6052-0649-03C9DD80437B}"/>
              </a:ext>
            </a:extLst>
          </p:cNvPr>
          <p:cNvCxnSpPr/>
          <p:nvPr/>
        </p:nvCxnSpPr>
        <p:spPr>
          <a:xfrm flipH="1">
            <a:off x="7854696" y="2898649"/>
            <a:ext cx="484632" cy="819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E332A0-3783-90F0-0E44-D0DFADB1C6D0}"/>
              </a:ext>
            </a:extLst>
          </p:cNvPr>
          <p:cNvCxnSpPr>
            <a:cxnSpLocks/>
          </p:cNvCxnSpPr>
          <p:nvPr/>
        </p:nvCxnSpPr>
        <p:spPr>
          <a:xfrm>
            <a:off x="9509760" y="2893313"/>
            <a:ext cx="507492" cy="8359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E734BC-1C66-DF4F-2C14-3214362D029E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>
            <a:off x="8270748" y="4020313"/>
            <a:ext cx="13182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5A77E9-F1F0-E100-4365-8302D609EDB2}"/>
              </a:ext>
            </a:extLst>
          </p:cNvPr>
          <p:cNvSpPr txBox="1"/>
          <p:nvPr/>
        </p:nvSpPr>
        <p:spPr>
          <a:xfrm>
            <a:off x="7975450" y="1944103"/>
            <a:ext cx="1908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Content &amp; structure</a:t>
            </a:r>
          </a:p>
        </p:txBody>
      </p:sp>
    </p:spTree>
    <p:extLst>
      <p:ext uri="{BB962C8B-B14F-4D97-AF65-F5344CB8AC3E}">
        <p14:creationId xmlns:p14="http://schemas.microsoft.com/office/powerpoint/2010/main" val="220887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B403-5728-15E9-2198-60B83EC1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– Cascading Style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D3B9A-C172-C7F4-0F92-288107DE5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5935506" cy="4269035"/>
          </a:xfrm>
        </p:spPr>
        <p:txBody>
          <a:bodyPr>
            <a:normAutofit/>
          </a:bodyPr>
          <a:lstStyle/>
          <a:p>
            <a:r>
              <a:rPr lang="en-US" dirty="0"/>
              <a:t>CSS defines:</a:t>
            </a:r>
          </a:p>
          <a:p>
            <a:pPr lvl="1"/>
            <a:r>
              <a:rPr lang="en-US" dirty="0"/>
              <a:t>The </a:t>
            </a:r>
            <a:r>
              <a:rPr lang="en-US" b="1" i="1" dirty="0"/>
              <a:t>appearance</a:t>
            </a:r>
            <a:r>
              <a:rPr lang="en-US" dirty="0"/>
              <a:t> of the page, e.g.:</a:t>
            </a:r>
          </a:p>
          <a:p>
            <a:pPr lvl="2"/>
            <a:r>
              <a:rPr lang="en-US" sz="1800" dirty="0"/>
              <a:t>Colors</a:t>
            </a:r>
          </a:p>
          <a:p>
            <a:pPr lvl="2"/>
            <a:r>
              <a:rPr lang="en-US" sz="1800" dirty="0"/>
              <a:t>Positioning</a:t>
            </a:r>
          </a:p>
          <a:p>
            <a:pPr lvl="2"/>
            <a:r>
              <a:rPr lang="en-US" sz="1800" dirty="0"/>
              <a:t>Sizing</a:t>
            </a:r>
          </a:p>
          <a:p>
            <a:pPr lvl="2"/>
            <a:r>
              <a:rPr lang="en-US" sz="1800" i="1" dirty="0"/>
              <a:t>etc.</a:t>
            </a:r>
          </a:p>
          <a:p>
            <a:pPr lvl="1"/>
            <a:r>
              <a:rPr lang="en-US" dirty="0"/>
              <a:t>The </a:t>
            </a:r>
            <a:r>
              <a:rPr lang="en-US" b="1" i="1" dirty="0"/>
              <a:t>design </a:t>
            </a:r>
            <a:r>
              <a:rPr lang="en-US" dirty="0"/>
              <a:t>of the page for different platforms</a:t>
            </a:r>
          </a:p>
          <a:p>
            <a:pPr lvl="2"/>
            <a:r>
              <a:rPr lang="en-US" sz="1800" dirty="0"/>
              <a:t>Desktop</a:t>
            </a:r>
          </a:p>
          <a:p>
            <a:pPr lvl="2"/>
            <a:r>
              <a:rPr lang="en-US" sz="1800" dirty="0"/>
              <a:t>Tablet</a:t>
            </a:r>
          </a:p>
          <a:p>
            <a:pPr lvl="2"/>
            <a:r>
              <a:rPr lang="en-US" sz="1800" dirty="0"/>
              <a:t>Phone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86EBC-C882-B6C0-A98A-E06F5844112C}"/>
              </a:ext>
            </a:extLst>
          </p:cNvPr>
          <p:cNvSpPr/>
          <p:nvPr/>
        </p:nvSpPr>
        <p:spPr>
          <a:xfrm>
            <a:off x="8065008" y="2295145"/>
            <a:ext cx="1655064" cy="603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HTML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2246C-D7D9-01B4-1275-9BB07F446AF4}"/>
              </a:ext>
            </a:extLst>
          </p:cNvPr>
          <p:cNvSpPr/>
          <p:nvPr/>
        </p:nvSpPr>
        <p:spPr>
          <a:xfrm>
            <a:off x="9589008" y="3718561"/>
            <a:ext cx="1655064" cy="603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JavaScript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B57440-49BD-CAC1-CFD1-D19744A46EC0}"/>
              </a:ext>
            </a:extLst>
          </p:cNvPr>
          <p:cNvSpPr/>
          <p:nvPr/>
        </p:nvSpPr>
        <p:spPr>
          <a:xfrm>
            <a:off x="6615684" y="3718561"/>
            <a:ext cx="1655064" cy="60350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CSS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529150-37BD-D09C-BACB-649E5E2A7EB6}"/>
              </a:ext>
            </a:extLst>
          </p:cNvPr>
          <p:cNvCxnSpPr/>
          <p:nvPr/>
        </p:nvCxnSpPr>
        <p:spPr>
          <a:xfrm flipH="1">
            <a:off x="7854696" y="2898649"/>
            <a:ext cx="484632" cy="819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0BB3C5-9711-1421-29E4-2A09A0C80366}"/>
              </a:ext>
            </a:extLst>
          </p:cNvPr>
          <p:cNvCxnSpPr>
            <a:cxnSpLocks/>
          </p:cNvCxnSpPr>
          <p:nvPr/>
        </p:nvCxnSpPr>
        <p:spPr>
          <a:xfrm>
            <a:off x="9509760" y="2893313"/>
            <a:ext cx="507492" cy="8359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A2A64D-2191-FEA3-4055-93AB0637E9F4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>
            <a:off x="8270748" y="4020313"/>
            <a:ext cx="13182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79C23F-C915-46B6-2286-8105A0FC34CD}"/>
              </a:ext>
            </a:extLst>
          </p:cNvPr>
          <p:cNvSpPr txBox="1"/>
          <p:nvPr/>
        </p:nvSpPr>
        <p:spPr>
          <a:xfrm>
            <a:off x="6691151" y="4331209"/>
            <a:ext cx="1504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Appearance &amp; </a:t>
            </a:r>
            <a:br>
              <a:rPr lang="en-US" i="1" dirty="0"/>
            </a:br>
            <a:r>
              <a:rPr lang="en-US" i="1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111607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B403-5728-15E9-2198-60B83EC1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D3B9A-C172-C7F4-0F92-288107DE5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6534438" cy="4189614"/>
          </a:xfrm>
        </p:spPr>
        <p:txBody>
          <a:bodyPr>
            <a:normAutofit/>
          </a:bodyPr>
          <a:lstStyle/>
          <a:p>
            <a:r>
              <a:rPr lang="en-US" dirty="0"/>
              <a:t>JavaScript defines:</a:t>
            </a:r>
          </a:p>
          <a:p>
            <a:pPr lvl="1"/>
            <a:r>
              <a:rPr lang="en-US" dirty="0"/>
              <a:t>The user </a:t>
            </a:r>
            <a:r>
              <a:rPr lang="en-US" b="1" i="1" dirty="0"/>
              <a:t>control</a:t>
            </a:r>
            <a:r>
              <a:rPr lang="en-US" dirty="0"/>
              <a:t> and </a:t>
            </a:r>
            <a:r>
              <a:rPr lang="en-US" b="1" i="1" dirty="0"/>
              <a:t>feedback</a:t>
            </a:r>
            <a:r>
              <a:rPr lang="en-US" dirty="0"/>
              <a:t> the user gets when interacting with a page:</a:t>
            </a:r>
          </a:p>
          <a:p>
            <a:pPr lvl="2"/>
            <a:r>
              <a:rPr lang="en-US" sz="1800" dirty="0"/>
              <a:t>Display changes</a:t>
            </a:r>
          </a:p>
          <a:p>
            <a:pPr lvl="2"/>
            <a:r>
              <a:rPr lang="en-US" sz="1800" dirty="0"/>
              <a:t>Basic form processing</a:t>
            </a:r>
          </a:p>
          <a:p>
            <a:pPr lvl="2"/>
            <a:r>
              <a:rPr lang="en-US" sz="1800" dirty="0"/>
              <a:t>Dynamic HTML changes</a:t>
            </a:r>
          </a:p>
          <a:p>
            <a:pPr lvl="2"/>
            <a:r>
              <a:rPr lang="en-US" sz="1800" dirty="0"/>
              <a:t>Dynamic CSS changes</a:t>
            </a:r>
          </a:p>
          <a:p>
            <a:pPr lvl="2"/>
            <a:endParaRPr lang="en-US" sz="1800" dirty="0"/>
          </a:p>
          <a:p>
            <a:r>
              <a:rPr lang="en-US" dirty="0"/>
              <a:t>Over time, quite a bit of interaction and animation is made possible in CSS updates, which simplifies development.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86EBC-C882-B6C0-A98A-E06F5844112C}"/>
              </a:ext>
            </a:extLst>
          </p:cNvPr>
          <p:cNvSpPr/>
          <p:nvPr/>
        </p:nvSpPr>
        <p:spPr>
          <a:xfrm>
            <a:off x="8065008" y="2295145"/>
            <a:ext cx="1655064" cy="603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HTML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2246C-D7D9-01B4-1275-9BB07F446AF4}"/>
              </a:ext>
            </a:extLst>
          </p:cNvPr>
          <p:cNvSpPr/>
          <p:nvPr/>
        </p:nvSpPr>
        <p:spPr>
          <a:xfrm>
            <a:off x="9589008" y="3718561"/>
            <a:ext cx="1655064" cy="60350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JavaScript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B57440-49BD-CAC1-CFD1-D19744A46EC0}"/>
              </a:ext>
            </a:extLst>
          </p:cNvPr>
          <p:cNvSpPr/>
          <p:nvPr/>
        </p:nvSpPr>
        <p:spPr>
          <a:xfrm>
            <a:off x="6615684" y="3718561"/>
            <a:ext cx="1655064" cy="603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CSS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529150-37BD-D09C-BACB-649E5E2A7EB6}"/>
              </a:ext>
            </a:extLst>
          </p:cNvPr>
          <p:cNvCxnSpPr/>
          <p:nvPr/>
        </p:nvCxnSpPr>
        <p:spPr>
          <a:xfrm flipH="1">
            <a:off x="7854696" y="2898649"/>
            <a:ext cx="484632" cy="819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0BB3C5-9711-1421-29E4-2A09A0C80366}"/>
              </a:ext>
            </a:extLst>
          </p:cNvPr>
          <p:cNvCxnSpPr>
            <a:cxnSpLocks/>
          </p:cNvCxnSpPr>
          <p:nvPr/>
        </p:nvCxnSpPr>
        <p:spPr>
          <a:xfrm>
            <a:off x="9509760" y="2893313"/>
            <a:ext cx="507492" cy="8359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A2A64D-2191-FEA3-4055-93AB0637E9F4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>
            <a:off x="8270748" y="4020313"/>
            <a:ext cx="13182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79C23F-C915-46B6-2286-8105A0FC34CD}"/>
              </a:ext>
            </a:extLst>
          </p:cNvPr>
          <p:cNvSpPr txBox="1"/>
          <p:nvPr/>
        </p:nvSpPr>
        <p:spPr>
          <a:xfrm>
            <a:off x="9866456" y="4322065"/>
            <a:ext cx="110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1256930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B403-5728-15E9-2198-60B83EC1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D3B9A-C172-C7F4-0F92-288107DE5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2286000"/>
            <a:ext cx="5799117" cy="4445305"/>
          </a:xfrm>
        </p:spPr>
        <p:txBody>
          <a:bodyPr>
            <a:normAutofit/>
          </a:bodyPr>
          <a:lstStyle/>
          <a:p>
            <a:r>
              <a:rPr lang="en-US" sz="2200" dirty="0"/>
              <a:t>There are </a:t>
            </a:r>
            <a:r>
              <a:rPr lang="en-US" sz="2200" b="1" i="1" dirty="0"/>
              <a:t>many</a:t>
            </a:r>
            <a:r>
              <a:rPr lang="en-US" sz="2200" i="1" dirty="0"/>
              <a:t> </a:t>
            </a:r>
            <a:r>
              <a:rPr lang="en-US" sz="2200" dirty="0"/>
              <a:t>frameworks for web development!</a:t>
            </a:r>
          </a:p>
          <a:p>
            <a:pPr lvl="1">
              <a:spcBef>
                <a:spcPts val="600"/>
              </a:spcBef>
            </a:pPr>
            <a:r>
              <a:rPr lang="en-US" sz="1900" dirty="0"/>
              <a:t>Bootstrap</a:t>
            </a:r>
          </a:p>
          <a:p>
            <a:pPr lvl="1">
              <a:spcBef>
                <a:spcPts val="600"/>
              </a:spcBef>
            </a:pPr>
            <a:r>
              <a:rPr lang="en-US" sz="1900" dirty="0"/>
              <a:t>React</a:t>
            </a:r>
          </a:p>
          <a:p>
            <a:pPr lvl="1">
              <a:spcBef>
                <a:spcPts val="600"/>
              </a:spcBef>
            </a:pPr>
            <a:r>
              <a:rPr lang="en-US" sz="1900" dirty="0"/>
              <a:t>Angular</a:t>
            </a:r>
          </a:p>
          <a:p>
            <a:pPr lvl="1">
              <a:spcBef>
                <a:spcPts val="600"/>
              </a:spcBef>
            </a:pPr>
            <a:r>
              <a:rPr lang="en-US" sz="1900" dirty="0"/>
              <a:t>ASP.NET</a:t>
            </a:r>
          </a:p>
          <a:p>
            <a:pPr lvl="1">
              <a:spcBef>
                <a:spcPts val="600"/>
              </a:spcBef>
            </a:pPr>
            <a:r>
              <a:rPr lang="en-US" sz="1900" dirty="0"/>
              <a:t>And many others</a:t>
            </a:r>
          </a:p>
          <a:p>
            <a:pPr>
              <a:spcBef>
                <a:spcPts val="1200"/>
              </a:spcBef>
            </a:pPr>
            <a:r>
              <a:rPr lang="en-US" dirty="0"/>
              <a:t>Frameworks work with all three parts of the page (HTML, CSS, JavaScript) to make development of sophisticated web pages easier.</a:t>
            </a:r>
          </a:p>
          <a:p>
            <a:r>
              <a:rPr lang="en-US" dirty="0"/>
              <a:t>Our activity file uses aspects of Bootstrap...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86EBC-C882-B6C0-A98A-E06F5844112C}"/>
              </a:ext>
            </a:extLst>
          </p:cNvPr>
          <p:cNvSpPr/>
          <p:nvPr/>
        </p:nvSpPr>
        <p:spPr>
          <a:xfrm>
            <a:off x="8097012" y="1874517"/>
            <a:ext cx="1655064" cy="603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HTML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2246C-D7D9-01B4-1275-9BB07F446AF4}"/>
              </a:ext>
            </a:extLst>
          </p:cNvPr>
          <p:cNvSpPr/>
          <p:nvPr/>
        </p:nvSpPr>
        <p:spPr>
          <a:xfrm>
            <a:off x="9899904" y="4204979"/>
            <a:ext cx="1655064" cy="603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JavaScript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B57440-49BD-CAC1-CFD1-D19744A46EC0}"/>
              </a:ext>
            </a:extLst>
          </p:cNvPr>
          <p:cNvSpPr/>
          <p:nvPr/>
        </p:nvSpPr>
        <p:spPr>
          <a:xfrm>
            <a:off x="6547104" y="4204979"/>
            <a:ext cx="1655064" cy="603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CSS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529150-37BD-D09C-BACB-649E5E2A7EB6}"/>
              </a:ext>
            </a:extLst>
          </p:cNvPr>
          <p:cNvCxnSpPr>
            <a:cxnSpLocks/>
          </p:cNvCxnSpPr>
          <p:nvPr/>
        </p:nvCxnSpPr>
        <p:spPr>
          <a:xfrm flipH="1">
            <a:off x="7786116" y="2478021"/>
            <a:ext cx="598170" cy="17269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0BB3C5-9711-1421-29E4-2A09A0C80366}"/>
              </a:ext>
            </a:extLst>
          </p:cNvPr>
          <p:cNvCxnSpPr>
            <a:cxnSpLocks/>
          </p:cNvCxnSpPr>
          <p:nvPr/>
        </p:nvCxnSpPr>
        <p:spPr>
          <a:xfrm>
            <a:off x="9555480" y="2505580"/>
            <a:ext cx="676656" cy="16993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A2A64D-2191-FEA3-4055-93AB0637E9F4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>
            <a:off x="8202168" y="4506731"/>
            <a:ext cx="16977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Star: 10 Points 15">
            <a:extLst>
              <a:ext uri="{FF2B5EF4-FFF2-40B4-BE49-F238E27FC236}">
                <a16:creationId xmlns:a16="http://schemas.microsoft.com/office/drawing/2014/main" id="{4E159049-9EDC-4803-06CC-B827C6100A08}"/>
              </a:ext>
            </a:extLst>
          </p:cNvPr>
          <p:cNvSpPr/>
          <p:nvPr/>
        </p:nvSpPr>
        <p:spPr>
          <a:xfrm>
            <a:off x="8097012" y="2889504"/>
            <a:ext cx="1802892" cy="1408175"/>
          </a:xfrm>
          <a:prstGeom prst="star10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Frameworks</a:t>
            </a:r>
          </a:p>
        </p:txBody>
      </p:sp>
    </p:spTree>
    <p:extLst>
      <p:ext uri="{BB962C8B-B14F-4D97-AF65-F5344CB8AC3E}">
        <p14:creationId xmlns:p14="http://schemas.microsoft.com/office/powerpoint/2010/main" val="3433924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9F7C-6B8C-B2C7-E25A-C273CB38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4E0C3-D24C-0960-043D-7B0AE8E2B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55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2D090-1BF7-48FA-0C70-6DA6737A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308F60-B859-86A9-DCAA-236649800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415185" cy="4601098"/>
          </a:xfrm>
        </p:spPr>
        <p:txBody>
          <a:bodyPr>
            <a:normAutofit/>
          </a:bodyPr>
          <a:lstStyle/>
          <a:p>
            <a:r>
              <a:rPr lang="en-US" dirty="0"/>
              <a:t>Today, you’ll continue to improve the web page you revised on Monday</a:t>
            </a:r>
          </a:p>
          <a:p>
            <a:pPr lvl="1"/>
            <a:r>
              <a:rPr lang="en-US" sz="2000" dirty="0"/>
              <a:t>We will supply you with a copy of Monday’s completed page</a:t>
            </a:r>
          </a:p>
          <a:p>
            <a:pPr lvl="1"/>
            <a:r>
              <a:rPr lang="en-US" sz="2000" dirty="0"/>
              <a:t>You’ll set up your environment to edit and view the page</a:t>
            </a:r>
          </a:p>
          <a:p>
            <a:pPr lvl="1"/>
            <a:r>
              <a:rPr lang="en-US" sz="2000" dirty="0"/>
              <a:t>You’ll add more content to enhance the page</a:t>
            </a:r>
          </a:p>
          <a:p>
            <a:pPr lvl="1"/>
            <a:r>
              <a:rPr lang="en-US" sz="2000" dirty="0"/>
              <a:t>Along the way, we’ll explain how your changes are examples of the HTML/CSS model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0351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1049</TotalTime>
  <Words>1588</Words>
  <Application>Microsoft Macintosh PowerPoint</Application>
  <PresentationFormat>Widescreen</PresentationFormat>
  <Paragraphs>168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Corbel</vt:lpstr>
      <vt:lpstr>Gill Sans MT</vt:lpstr>
      <vt:lpstr>Impact</vt:lpstr>
      <vt:lpstr>Menlo</vt:lpstr>
      <vt:lpstr>Badge</vt:lpstr>
      <vt:lpstr>Experiencing Website Development</vt:lpstr>
      <vt:lpstr>Goals for This activity</vt:lpstr>
      <vt:lpstr>How do web pages work?</vt:lpstr>
      <vt:lpstr>HTML – Hypertext Markup Language</vt:lpstr>
      <vt:lpstr>CSS – Cascading Style Sheets</vt:lpstr>
      <vt:lpstr>Javascript</vt:lpstr>
      <vt:lpstr>frameworks</vt:lpstr>
      <vt:lpstr>Activity Overview</vt:lpstr>
      <vt:lpstr>Activity Overview</vt:lpstr>
      <vt:lpstr>Activity Overview</vt:lpstr>
      <vt:lpstr>Preparing your environment – I </vt:lpstr>
      <vt:lpstr>Preparing your environment – II </vt:lpstr>
      <vt:lpstr>Preparing your environment – III </vt:lpstr>
      <vt:lpstr>PowerPoint Presentation</vt:lpstr>
      <vt:lpstr>Task 1 in VSC</vt:lpstr>
      <vt:lpstr>Task 2 </vt:lpstr>
      <vt:lpstr>Task 3</vt:lpstr>
      <vt:lpstr>Why do we use VSC?</vt:lpstr>
      <vt:lpstr>Working In CSS</vt:lpstr>
      <vt:lpstr>Task 4 - In 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Walter Bubie</dc:creator>
  <cp:lastModifiedBy>Walter Bubie</cp:lastModifiedBy>
  <cp:revision>16</cp:revision>
  <dcterms:created xsi:type="dcterms:W3CDTF">2024-08-16T04:09:40Z</dcterms:created>
  <dcterms:modified xsi:type="dcterms:W3CDTF">2024-08-21T05:19:55Z</dcterms:modified>
</cp:coreProperties>
</file>