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sldIdLst>
    <p:sldId id="257" r:id="rId5"/>
    <p:sldId id="258" r:id="rId6"/>
    <p:sldId id="259" r:id="rId7"/>
    <p:sldId id="263" r:id="rId8"/>
    <p:sldId id="264" r:id="rId9"/>
    <p:sldId id="262" r:id="rId10"/>
    <p:sldId id="265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42" autoAdjust="0"/>
    <p:restoredTop sz="96327"/>
  </p:normalViewPr>
  <p:slideViewPr>
    <p:cSldViewPr snapToGrid="0">
      <p:cViewPr varScale="1">
        <p:scale>
          <a:sx n="131" d="100"/>
          <a:sy n="131" d="100"/>
        </p:scale>
        <p:origin x="5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D8CAF-20AC-4E1D-9769-829DF7FA93EB}" type="datetimeFigureOut">
              <a:rPr lang="en-US" smtClean="0"/>
              <a:t>8/17/22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721F1-E8DF-4DFC-8623-F681BCDC6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06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286659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286659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1486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31474F-5BC4-FF40-B9D3-3F37CC6A7E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" y="6401030"/>
            <a:ext cx="612149" cy="3145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5CA69A5-E330-444F-B327-F1AF7F21E485}"/>
              </a:ext>
            </a:extLst>
          </p:cNvPr>
          <p:cNvSpPr txBox="1"/>
          <p:nvPr userDrawn="1"/>
        </p:nvSpPr>
        <p:spPr>
          <a:xfrm>
            <a:off x="1032642" y="6381780"/>
            <a:ext cx="225826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National Technical Institute for the Deaf</a:t>
            </a:r>
          </a:p>
          <a:p>
            <a:r>
              <a:rPr lang="en-US" sz="900" b="1" dirty="0"/>
              <a:t>Information and Computing Studies</a:t>
            </a:r>
          </a:p>
        </p:txBody>
      </p:sp>
      <p:sp>
        <p:nvSpPr>
          <p:cNvPr id="15" name="Slide Number Placeholder 27">
            <a:extLst>
              <a:ext uri="{FF2B5EF4-FFF2-40B4-BE49-F238E27FC236}">
                <a16:creationId xmlns:a16="http://schemas.microsoft.com/office/drawing/2014/main" id="{3103D986-266E-B748-AB50-48301DBE8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4051" y="6468279"/>
            <a:ext cx="500641" cy="269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71C127D8-A965-43EE-8667-FA378A81CD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593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27">
            <a:extLst>
              <a:ext uri="{FF2B5EF4-FFF2-40B4-BE49-F238E27FC236}">
                <a16:creationId xmlns:a16="http://schemas.microsoft.com/office/drawing/2014/main" id="{76E6D68F-42CE-F44E-8DF2-697B4BA67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4051" y="6468279"/>
            <a:ext cx="500641" cy="269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71C127D8-A965-43EE-8667-FA378A81CD6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58856ED-E5A7-FF43-B175-19F598A0B7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311" y="6402799"/>
            <a:ext cx="612149" cy="31457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23D5C0E-D1E6-9743-841B-20D838A154DE}"/>
              </a:ext>
            </a:extLst>
          </p:cNvPr>
          <p:cNvSpPr txBox="1"/>
          <p:nvPr userDrawn="1"/>
        </p:nvSpPr>
        <p:spPr>
          <a:xfrm>
            <a:off x="1033753" y="6383549"/>
            <a:ext cx="225826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National Technical Institute for the Deaf</a:t>
            </a:r>
          </a:p>
          <a:p>
            <a:r>
              <a:rPr lang="en-US" sz="900" b="1" dirty="0"/>
              <a:t>Information and Computing Studies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7DF0C7-E01D-AC71-BE1B-0BA8D0181BD1}"/>
              </a:ext>
            </a:extLst>
          </p:cNvPr>
          <p:cNvSpPr txBox="1"/>
          <p:nvPr userDrawn="1"/>
        </p:nvSpPr>
        <p:spPr>
          <a:xfrm>
            <a:off x="6493686" y="6479775"/>
            <a:ext cx="4480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cap="all" baseline="0" dirty="0">
                <a:latin typeface="+mj-lt"/>
              </a:rPr>
              <a:t>NACT 230: Introduction to Programming</a:t>
            </a:r>
          </a:p>
        </p:txBody>
      </p:sp>
    </p:spTree>
    <p:extLst>
      <p:ext uri="{BB962C8B-B14F-4D97-AF65-F5344CB8AC3E}">
        <p14:creationId xmlns:p14="http://schemas.microsoft.com/office/powerpoint/2010/main" val="2459246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1194"/>
            <a:ext cx="12192000" cy="20848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>
            <a:lvl1pPr marL="182880" indent="-182880">
              <a:buFont typeface="Wingdings" panose="05000000000000000000" pitchFamily="2" charset="2"/>
              <a:buChar char="§"/>
              <a:defRPr sz="2800">
                <a:solidFill>
                  <a:schemeClr val="bg2">
                    <a:lumMod val="10000"/>
                    <a:lumOff val="90000"/>
                  </a:schemeClr>
                </a:solidFill>
              </a:defRPr>
            </a:lvl1pPr>
            <a:lvl2pPr>
              <a:defRPr sz="2400">
                <a:solidFill>
                  <a:schemeClr val="bg2">
                    <a:lumMod val="10000"/>
                    <a:lumOff val="9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800">
                <a:solidFill>
                  <a:schemeClr val="bg2">
                    <a:lumMod val="10000"/>
                    <a:lumOff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sz="1800">
                <a:solidFill>
                  <a:schemeClr val="bg2">
                    <a:lumMod val="10000"/>
                    <a:lumOff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sz="1800">
                <a:solidFill>
                  <a:schemeClr val="bg2">
                    <a:lumMod val="10000"/>
                    <a:lumOff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2084832"/>
            <a:ext cx="12192000" cy="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61161" y="826477"/>
            <a:ext cx="0" cy="91440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Slide Number Placeholder 27">
            <a:extLst>
              <a:ext uri="{FF2B5EF4-FFF2-40B4-BE49-F238E27FC236}">
                <a16:creationId xmlns:a16="http://schemas.microsoft.com/office/drawing/2014/main" id="{B150C1CB-0D05-474B-B562-B0996E6E2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4051" y="6468279"/>
            <a:ext cx="500641" cy="269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71C127D8-A965-43EE-8667-FA378A81CD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370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1486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01CF4F-F8FA-AA41-A1C8-2CEB051BA1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311" y="6402799"/>
            <a:ext cx="612149" cy="31457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D8C72AD-6286-F64B-8259-EAA118320E57}"/>
              </a:ext>
            </a:extLst>
          </p:cNvPr>
          <p:cNvSpPr txBox="1"/>
          <p:nvPr userDrawn="1"/>
        </p:nvSpPr>
        <p:spPr>
          <a:xfrm>
            <a:off x="1033753" y="6383549"/>
            <a:ext cx="225826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National Technical Institute for the Deaf</a:t>
            </a:r>
          </a:p>
          <a:p>
            <a:r>
              <a:rPr lang="en-US" sz="900" b="1" dirty="0"/>
              <a:t>Information and Computing Studies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6E7808C1-A3B3-FC49-9493-59FFE2159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286659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8D7DF82F-8551-B54E-A099-3EDE923B5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286659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2" name="Slide Number Placeholder 27">
            <a:extLst>
              <a:ext uri="{FF2B5EF4-FFF2-40B4-BE49-F238E27FC236}">
                <a16:creationId xmlns:a16="http://schemas.microsoft.com/office/drawing/2014/main" id="{85E68888-98E6-E848-9249-F4FC489BC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4051" y="6468279"/>
            <a:ext cx="500641" cy="269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71C127D8-A965-43EE-8667-FA378A81CD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A66E91-0CDE-F44C-4D26-519C6430B8A3}"/>
              </a:ext>
            </a:extLst>
          </p:cNvPr>
          <p:cNvSpPr txBox="1"/>
          <p:nvPr userDrawn="1"/>
        </p:nvSpPr>
        <p:spPr>
          <a:xfrm>
            <a:off x="6493686" y="6479775"/>
            <a:ext cx="4480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cap="all" baseline="0" dirty="0">
                <a:latin typeface="+mj-lt"/>
              </a:rPr>
              <a:t>NACT 230: Introduction to Programming</a:t>
            </a:r>
          </a:p>
        </p:txBody>
      </p:sp>
    </p:spTree>
    <p:extLst>
      <p:ext uri="{BB962C8B-B14F-4D97-AF65-F5344CB8AC3E}">
        <p14:creationId xmlns:p14="http://schemas.microsoft.com/office/powerpoint/2010/main" val="301846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194"/>
            <a:ext cx="12192000" cy="20848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>
            <a:lvl1pPr marL="182880" indent="-182880">
              <a:buFont typeface="Wingdings" panose="05000000000000000000" pitchFamily="2" charset="2"/>
              <a:buChar char="§"/>
              <a:defRPr>
                <a:solidFill>
                  <a:schemeClr val="bg2">
                    <a:lumMod val="10000"/>
                    <a:lumOff val="90000"/>
                  </a:schemeClr>
                </a:solidFill>
              </a:defRPr>
            </a:lvl1pPr>
            <a:lvl2pPr>
              <a:defRPr>
                <a:solidFill>
                  <a:schemeClr val="bg2">
                    <a:lumMod val="10000"/>
                    <a:lumOff val="90000"/>
                  </a:schemeClr>
                </a:solidFill>
              </a:defRPr>
            </a:lvl2pPr>
            <a:lvl3pPr>
              <a:defRPr>
                <a:solidFill>
                  <a:schemeClr val="bg2">
                    <a:lumMod val="10000"/>
                    <a:lumOff val="90000"/>
                  </a:schemeClr>
                </a:solidFill>
              </a:defRPr>
            </a:lvl3pPr>
            <a:lvl4pPr>
              <a:defRPr>
                <a:solidFill>
                  <a:schemeClr val="bg2">
                    <a:lumMod val="10000"/>
                    <a:lumOff val="90000"/>
                  </a:schemeClr>
                </a:solidFill>
              </a:defRPr>
            </a:lvl4pPr>
            <a:lvl5pPr>
              <a:defRPr>
                <a:solidFill>
                  <a:schemeClr val="bg2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>
            <a:lvl1pPr marL="182880" indent="-182880">
              <a:buFont typeface="Wingdings" panose="05000000000000000000" pitchFamily="2" charset="2"/>
              <a:buChar char="§"/>
              <a:defRPr>
                <a:solidFill>
                  <a:schemeClr val="bg2">
                    <a:lumMod val="10000"/>
                    <a:lumOff val="90000"/>
                  </a:schemeClr>
                </a:solidFill>
              </a:defRPr>
            </a:lvl1pPr>
            <a:lvl2pPr>
              <a:defRPr>
                <a:solidFill>
                  <a:schemeClr val="bg2">
                    <a:lumMod val="10000"/>
                    <a:lumOff val="90000"/>
                  </a:schemeClr>
                </a:solidFill>
              </a:defRPr>
            </a:lvl2pPr>
            <a:lvl3pPr>
              <a:defRPr>
                <a:solidFill>
                  <a:schemeClr val="bg2">
                    <a:lumMod val="10000"/>
                    <a:lumOff val="90000"/>
                  </a:schemeClr>
                </a:solidFill>
              </a:defRPr>
            </a:lvl3pPr>
            <a:lvl4pPr>
              <a:defRPr>
                <a:solidFill>
                  <a:schemeClr val="bg2">
                    <a:lumMod val="10000"/>
                    <a:lumOff val="90000"/>
                  </a:schemeClr>
                </a:solidFill>
              </a:defRPr>
            </a:lvl4pPr>
            <a:lvl5pPr>
              <a:defRPr>
                <a:solidFill>
                  <a:schemeClr val="bg2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761161" y="826477"/>
            <a:ext cx="0" cy="91440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2084832"/>
            <a:ext cx="12192000" cy="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27">
            <a:extLst>
              <a:ext uri="{FF2B5EF4-FFF2-40B4-BE49-F238E27FC236}">
                <a16:creationId xmlns:a16="http://schemas.microsoft.com/office/drawing/2014/main" id="{0546B206-070F-5245-B0B4-7704AEC7B0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4051" y="6468279"/>
            <a:ext cx="500641" cy="269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71C127D8-A965-43EE-8667-FA378A81CD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946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27">
            <a:extLst>
              <a:ext uri="{FF2B5EF4-FFF2-40B4-BE49-F238E27FC236}">
                <a16:creationId xmlns:a16="http://schemas.microsoft.com/office/drawing/2014/main" id="{4CC11740-9859-7B46-BE15-B0E8BC9962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34051" y="6468279"/>
            <a:ext cx="500641" cy="269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71C127D8-A965-43EE-8667-FA378A81CD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863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27">
            <a:extLst>
              <a:ext uri="{FF2B5EF4-FFF2-40B4-BE49-F238E27FC236}">
                <a16:creationId xmlns:a16="http://schemas.microsoft.com/office/drawing/2014/main" id="{CAFC419E-DEB8-3F47-B7A1-113C54C44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4051" y="6468279"/>
            <a:ext cx="500641" cy="269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71C127D8-A965-43EE-8667-FA378A81CD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028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7">
            <a:extLst>
              <a:ext uri="{FF2B5EF4-FFF2-40B4-BE49-F238E27FC236}">
                <a16:creationId xmlns:a16="http://schemas.microsoft.com/office/drawing/2014/main" id="{457CCA10-EC26-0043-9143-F3DFA1918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4051" y="6468279"/>
            <a:ext cx="500641" cy="269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71C127D8-A965-43EE-8667-FA378A81CD6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94CF64C-2353-5B4C-A0BB-1E60CD2488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311" y="6402799"/>
            <a:ext cx="612149" cy="3145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E5F3ED9-1402-EC47-9C14-E5CBD3B8973F}"/>
              </a:ext>
            </a:extLst>
          </p:cNvPr>
          <p:cNvSpPr txBox="1"/>
          <p:nvPr userDrawn="1"/>
        </p:nvSpPr>
        <p:spPr>
          <a:xfrm>
            <a:off x="1033753" y="6383549"/>
            <a:ext cx="225826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National Technical Institute for the Deaf</a:t>
            </a:r>
          </a:p>
          <a:p>
            <a:r>
              <a:rPr lang="en-US" sz="900" b="1" dirty="0"/>
              <a:t>Information and Computing Studies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065920-220F-5DFE-A1DC-8917F1125F0D}"/>
              </a:ext>
            </a:extLst>
          </p:cNvPr>
          <p:cNvSpPr txBox="1"/>
          <p:nvPr userDrawn="1"/>
        </p:nvSpPr>
        <p:spPr>
          <a:xfrm>
            <a:off x="6493686" y="6479775"/>
            <a:ext cx="4480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cap="all" baseline="0" dirty="0">
                <a:latin typeface="+mj-lt"/>
              </a:rPr>
              <a:t>NACT 230: Introduction to Programming</a:t>
            </a:r>
          </a:p>
        </p:txBody>
      </p:sp>
    </p:spTree>
    <p:extLst>
      <p:ext uri="{BB962C8B-B14F-4D97-AF65-F5344CB8AC3E}">
        <p14:creationId xmlns:p14="http://schemas.microsoft.com/office/powerpoint/2010/main" val="621787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246612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2279" y="835152"/>
            <a:ext cx="5232112" cy="5184648"/>
          </a:xfrm>
        </p:spPr>
        <p:txBody>
          <a:bodyPr/>
          <a:lstStyle>
            <a:lvl1pPr>
              <a:defRPr sz="2400">
                <a:solidFill>
                  <a:schemeClr val="bg2">
                    <a:lumMod val="10000"/>
                    <a:lumOff val="90000"/>
                  </a:schemeClr>
                </a:solidFill>
              </a:defRPr>
            </a:lvl1pPr>
            <a:lvl2pPr>
              <a:defRPr sz="2000">
                <a:solidFill>
                  <a:schemeClr val="bg2">
                    <a:lumMod val="10000"/>
                    <a:lumOff val="90000"/>
                  </a:schemeClr>
                </a:solidFill>
              </a:defRPr>
            </a:lvl2pPr>
            <a:lvl3pPr>
              <a:defRPr sz="1600">
                <a:solidFill>
                  <a:schemeClr val="bg2">
                    <a:lumMod val="10000"/>
                    <a:lumOff val="90000"/>
                  </a:schemeClr>
                </a:solidFill>
              </a:defRPr>
            </a:lvl3pPr>
            <a:lvl4pPr>
              <a:defRPr sz="1600">
                <a:solidFill>
                  <a:schemeClr val="bg2">
                    <a:lumMod val="10000"/>
                    <a:lumOff val="90000"/>
                  </a:schemeClr>
                </a:solidFill>
              </a:defRPr>
            </a:lvl4pPr>
            <a:lvl5pPr>
              <a:defRPr sz="1600">
                <a:solidFill>
                  <a:schemeClr val="bg2">
                    <a:lumMod val="10000"/>
                    <a:lumOff val="9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246612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>
                <a:solidFill>
                  <a:schemeClr val="bg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27">
            <a:extLst>
              <a:ext uri="{FF2B5EF4-FFF2-40B4-BE49-F238E27FC236}">
                <a16:creationId xmlns:a16="http://schemas.microsoft.com/office/drawing/2014/main" id="{C7B588A0-5808-604A-B7A9-0CE983298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4051" y="6468279"/>
            <a:ext cx="500641" cy="269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71C127D8-A965-43EE-8667-FA378A81CD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213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27">
            <a:extLst>
              <a:ext uri="{FF2B5EF4-FFF2-40B4-BE49-F238E27FC236}">
                <a16:creationId xmlns:a16="http://schemas.microsoft.com/office/drawing/2014/main" id="{2A2FB1B7-E02B-7A41-9CC5-4203F4F49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4051" y="6468279"/>
            <a:ext cx="500641" cy="269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71C127D8-A965-43EE-8667-FA378A81CD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395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04949BBE-A0B4-4EA7-9C73-EF75332F6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4051" y="6468279"/>
            <a:ext cx="500641" cy="269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71C127D8-A965-43EE-8667-FA378A81CD6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64138A-CCD3-EE40-9248-9D8BFEAE27CB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311" y="6402799"/>
            <a:ext cx="612149" cy="3145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9E4D1B-3106-7D49-A70E-69A8BFCDBFAF}"/>
              </a:ext>
            </a:extLst>
          </p:cNvPr>
          <p:cNvSpPr txBox="1"/>
          <p:nvPr userDrawn="1"/>
        </p:nvSpPr>
        <p:spPr>
          <a:xfrm>
            <a:off x="1033753" y="6383549"/>
            <a:ext cx="225826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National Technical Institute for the Deaf</a:t>
            </a:r>
          </a:p>
          <a:p>
            <a:r>
              <a:rPr lang="en-US" sz="900" b="1" dirty="0"/>
              <a:t>Information and Computing Studies</a:t>
            </a:r>
          </a:p>
        </p:txBody>
      </p:sp>
    </p:spTree>
    <p:extLst>
      <p:ext uri="{BB962C8B-B14F-4D97-AF65-F5344CB8AC3E}">
        <p14:creationId xmlns:p14="http://schemas.microsoft.com/office/powerpoint/2010/main" val="182763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70" r:id="rId9"/>
    <p:sldLayoutId id="2147483671" r:id="rId10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Wingdings" panose="05000000000000000000" pitchFamily="2" charset="2"/>
        <a:buChar char="§"/>
        <a:defRPr sz="2200" kern="1200">
          <a:solidFill>
            <a:schemeClr val="bg2">
              <a:lumMod val="10000"/>
              <a:lumOff val="90000"/>
            </a:schemeClr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bg2">
              <a:lumMod val="10000"/>
              <a:lumOff val="90000"/>
            </a:schemeClr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bg2">
              <a:lumMod val="10000"/>
              <a:lumOff val="90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bg2">
              <a:lumMod val="10000"/>
              <a:lumOff val="90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bg2">
              <a:lumMod val="10000"/>
              <a:lumOff val="90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6FA7EB-37B6-8645-A74A-9A110ABA24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SVP Academic Day</a:t>
            </a:r>
            <a:br>
              <a:rPr lang="en-US" dirty="0"/>
            </a:br>
            <a:r>
              <a:rPr lang="en-US" dirty="0"/>
              <a:t>Department Activities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0BFBEF1-393B-CC4B-91A1-0C319DFA9C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58FC2-0FEE-8D40-9BB8-85F8165BF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1C127D8-A965-43EE-8667-FA378A81CD6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082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C67A6-9014-FB44-BB61-1FA2818AB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96A42-3746-4D46-B742-CABFDD99F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is a process that software developers use to write codes that instruct a computer, application or software program to perform specific actions.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5F7541-8A80-FC40-A26A-18D2E3989F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1C127D8-A965-43EE-8667-FA378A81CD6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174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9431-0419-BB4D-A2F5-92B6039E2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Programming Language?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7B79F-5925-8545-9578-6D59A3425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programming language is used to write an algorithm that is performed by a computer.</a:t>
            </a:r>
          </a:p>
          <a:p>
            <a:r>
              <a:rPr lang="en-US" dirty="0"/>
              <a:t>Example programming languages</a:t>
            </a:r>
          </a:p>
          <a:p>
            <a:pPr lvl="1"/>
            <a:r>
              <a:rPr lang="en-US" dirty="0"/>
              <a:t>C/C++</a:t>
            </a:r>
          </a:p>
          <a:p>
            <a:pPr lvl="1"/>
            <a:r>
              <a:rPr lang="en-US" dirty="0"/>
              <a:t>C# (C sharp)</a:t>
            </a:r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PHP, Ruby, Go (Server-side web programming language)</a:t>
            </a:r>
          </a:p>
          <a:p>
            <a:pPr lvl="1"/>
            <a:r>
              <a:rPr lang="en-US" dirty="0"/>
              <a:t>Swift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0A7B6-A553-D34F-92E7-26EC85AA8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1C127D8-A965-43EE-8667-FA378A81CD6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878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9EC89-C382-127A-66AD-48FE106EF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Algorithm?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67178-D4A5-4B86-BB19-F7169189E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Defined steps to take to complete a task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ACC1CC-56A3-C7EF-9F8D-3D2CA235FA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1C127D8-A965-43EE-8667-FA378A81CD6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29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7DAD0-5960-48A3-3478-4A7D0AEA6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Sandwiches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9F61D-9C24-92F8-6EF5-E521A79AF8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Take out meat from fridge</a:t>
            </a:r>
          </a:p>
          <a:p>
            <a:r>
              <a:rPr lang="en-US" dirty="0"/>
              <a:t>Take out cheese from fridge</a:t>
            </a:r>
          </a:p>
          <a:p>
            <a:r>
              <a:rPr lang="en-US" dirty="0"/>
              <a:t>Take out butter and mayo</a:t>
            </a:r>
          </a:p>
          <a:p>
            <a:r>
              <a:rPr lang="en-US" dirty="0"/>
              <a:t>Take out two slices of bread</a:t>
            </a:r>
          </a:p>
          <a:p>
            <a:r>
              <a:rPr lang="en-US" dirty="0"/>
              <a:t>Spread butter on bread</a:t>
            </a:r>
          </a:p>
          <a:p>
            <a:r>
              <a:rPr lang="en-US" dirty="0"/>
              <a:t>Spread mayo on bread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87AB92-9F0E-A95F-8881-1D4CAFDA7E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Put meat and cheese on bread</a:t>
            </a:r>
          </a:p>
          <a:p>
            <a:r>
              <a:rPr lang="en-US" dirty="0"/>
              <a:t>Put bread on top of each other</a:t>
            </a:r>
          </a:p>
          <a:p>
            <a:r>
              <a:rPr lang="en-US" dirty="0"/>
              <a:t>Cut bread into half</a:t>
            </a:r>
          </a:p>
          <a:p>
            <a:r>
              <a:rPr lang="en-US" dirty="0"/>
              <a:t>Eat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40BCB-5003-21D1-5DAE-12C2BA6A3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1C127D8-A965-43EE-8667-FA378A81CD6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577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E6BB9-0B50-D546-A5F2-DD9205D2D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C63EA-A1B4-444C-B0E3-57E8B6555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level</a:t>
            </a:r>
          </a:p>
          <a:p>
            <a:r>
              <a:rPr lang="en-US" dirty="0"/>
              <a:t>general purpose</a:t>
            </a:r>
          </a:p>
          <a:p>
            <a:r>
              <a:rPr lang="en-US" dirty="0"/>
              <a:t>real time interpreted language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A80FA-93C0-3344-89B4-FD2F2EBE3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1C127D8-A965-43EE-8667-FA378A81CD6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04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7F6AF-25F6-AD62-60A8-2E04FC306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F3323-6A8B-AA6A-39A2-1270A634BA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Data science</a:t>
            </a:r>
          </a:p>
          <a:p>
            <a:r>
              <a:rPr lang="en-US" dirty="0"/>
              <a:t>Robotics</a:t>
            </a:r>
          </a:p>
          <a:p>
            <a:r>
              <a:rPr lang="en-US" dirty="0"/>
              <a:t>Mobile</a:t>
            </a:r>
          </a:p>
          <a:p>
            <a:r>
              <a:rPr lang="en-US" dirty="0"/>
              <a:t>Desktop app</a:t>
            </a:r>
          </a:p>
          <a:p>
            <a:r>
              <a:rPr lang="en-US" dirty="0"/>
              <a:t>Machine learning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2EBAB7-775B-24ED-79CA-C384617A15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Web</a:t>
            </a:r>
          </a:p>
          <a:p>
            <a:r>
              <a:rPr lang="en-US" dirty="0"/>
              <a:t>Games</a:t>
            </a:r>
          </a:p>
          <a:p>
            <a:r>
              <a:rPr lang="en-US" dirty="0"/>
              <a:t>Automation</a:t>
            </a:r>
          </a:p>
          <a:p>
            <a:r>
              <a:rPr lang="en-US" dirty="0"/>
              <a:t>Scripting</a:t>
            </a:r>
          </a:p>
          <a:p>
            <a:r>
              <a:rPr lang="en-US" dirty="0"/>
              <a:t>Cybersecurity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AB9A00-7897-77B7-45BA-1671060A53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1C127D8-A965-43EE-8667-FA378A81CD6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483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FA475-4067-3B4D-BBE1-7467354CF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 taste of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6A86E-99F5-B045-A081-518B0AFB7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Turtle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8F7E0-76B7-874F-8C1D-55624D7D21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1C127D8-A965-43EE-8667-FA378A81CD6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26" name="Picture 2" descr="python - How to make spiral spin in turtle? - Stack Overflow">
            <a:extLst>
              <a:ext uri="{FF2B5EF4-FFF2-40B4-BE49-F238E27FC236}">
                <a16:creationId xmlns:a16="http://schemas.microsoft.com/office/drawing/2014/main" id="{27A74466-D08D-7758-681B-2B89855F0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061375"/>
            <a:ext cx="293370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Beginner's Guide to Python Turtle – Real Python">
            <a:extLst>
              <a:ext uri="{FF2B5EF4-FFF2-40B4-BE49-F238E27FC236}">
                <a16:creationId xmlns:a16="http://schemas.microsoft.com/office/drawing/2014/main" id="{A0B17890-8B68-D1D7-DE00-1579B3333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508" y="3061374"/>
            <a:ext cx="3025921" cy="293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662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CS NMAD182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ustom 1">
      <a:majorFont>
        <a:latin typeface="Tw Cen MT Condensed"/>
        <a:ea typeface=""/>
        <a:cs typeface=""/>
      </a:majorFont>
      <a:minorFont>
        <a:latin typeface="Segoe UI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307B59BF-64B3-8B4C-BCC0-B4B5D4CC4AE7}" vid="{B08E01C4-38EA-F245-813E-DE509428E3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bb831299-8dae-4cf8-a232-e034ecf763a5">
      <UserInfo>
        <DisplayName/>
        <AccountId xsi:nil="true"/>
        <AccountType/>
      </UserInfo>
    </Owner>
    <CultureName xmlns="bb831299-8dae-4cf8-a232-e034ecf763a5" xsi:nil="true"/>
    <Is_Collaboration_Space_Locked xmlns="bb831299-8dae-4cf8-a232-e034ecf763a5" xsi:nil="true"/>
    <Has_Teacher_Only_SectionGroup xmlns="bb831299-8dae-4cf8-a232-e034ecf763a5" xsi:nil="true"/>
    <NotebookType xmlns="bb831299-8dae-4cf8-a232-e034ecf763a5" xsi:nil="true"/>
    <FolderType xmlns="bb831299-8dae-4cf8-a232-e034ecf763a5" xsi:nil="true"/>
    <DefaultSectionNames xmlns="bb831299-8dae-4cf8-a232-e034ecf763a5" xsi:nil="true"/>
    <Teachers xmlns="bb831299-8dae-4cf8-a232-e034ecf763a5">
      <UserInfo>
        <DisplayName/>
        <AccountId xsi:nil="true"/>
        <AccountType/>
      </UserInfo>
    </Teachers>
    <Invited_Teachers xmlns="bb831299-8dae-4cf8-a232-e034ecf763a5" xsi:nil="true"/>
    <Invited_Students xmlns="bb831299-8dae-4cf8-a232-e034ecf763a5" xsi:nil="true"/>
    <Templates xmlns="bb831299-8dae-4cf8-a232-e034ecf763a5" xsi:nil="true"/>
    <Self_Registration_Enabled xmlns="bb831299-8dae-4cf8-a232-e034ecf763a5" xsi:nil="true"/>
    <AppVersion xmlns="bb831299-8dae-4cf8-a232-e034ecf763a5" xsi:nil="true"/>
    <Students xmlns="bb831299-8dae-4cf8-a232-e034ecf763a5">
      <UserInfo>
        <DisplayName/>
        <AccountId xsi:nil="true"/>
        <AccountType/>
      </UserInfo>
    </Students>
    <Student_Groups xmlns="bb831299-8dae-4cf8-a232-e034ecf763a5">
      <UserInfo>
        <DisplayName/>
        <AccountId xsi:nil="true"/>
        <AccountType/>
      </UserInfo>
    </Student_Group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6110DEE59D87459B84D4EF09FA01CD" ma:contentTypeVersion="28" ma:contentTypeDescription="Create a new document." ma:contentTypeScope="" ma:versionID="c6ce7cd3350965a26d63a03307e88ae8">
  <xsd:schema xmlns:xsd="http://www.w3.org/2001/XMLSchema" xmlns:xs="http://www.w3.org/2001/XMLSchema" xmlns:p="http://schemas.microsoft.com/office/2006/metadata/properties" xmlns:ns3="bb831299-8dae-4cf8-a232-e034ecf763a5" xmlns:ns4="1b93e6d0-838a-4504-8346-00d0eed39add" targetNamespace="http://schemas.microsoft.com/office/2006/metadata/properties" ma:root="true" ma:fieldsID="1b365b0a61559a9c55b67bb6a9047b35" ns3:_="" ns4:_="">
    <xsd:import namespace="bb831299-8dae-4cf8-a232-e034ecf763a5"/>
    <xsd:import namespace="1b93e6d0-838a-4504-8346-00d0eed39add"/>
    <xsd:element name="properties">
      <xsd:complexType>
        <xsd:sequence>
          <xsd:element name="documentManagement">
            <xsd:complexType>
              <xsd:all>
                <xsd:element ref="ns3:NotebookType" minOccurs="0"/>
                <xsd:element ref="ns3:FolderType" minOccurs="0"/>
                <xsd:element ref="ns3:Owner" minOccurs="0"/>
                <xsd:element ref="ns3:DefaultSectionNames" minOccurs="0"/>
                <xsd:element ref="ns3:Templates" minOccurs="0"/>
                <xsd:element ref="ns3:CultureName" minOccurs="0"/>
                <xsd:element ref="ns3:AppVersion" minOccurs="0"/>
                <xsd:element ref="ns3:Teachers" minOccurs="0"/>
                <xsd:element ref="ns3:Students" minOccurs="0"/>
                <xsd:element ref="ns3:Student_Group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831299-8dae-4cf8-a232-e034ecf763a5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Owner" ma:index="10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1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2" nillable="true" ma:displayName="Templates" ma:internalName="Templates">
      <xsd:simpleType>
        <xsd:restriction base="dms:Note">
          <xsd:maxLength value="255"/>
        </xsd:restriction>
      </xsd:simpleType>
    </xsd:element>
    <xsd:element name="CultureName" ma:index="13" nillable="true" ma:displayName="Culture Name" ma:internalName="CultureName">
      <xsd:simpleType>
        <xsd:restriction base="dms:Text"/>
      </xsd:simpleType>
    </xsd:element>
    <xsd:element name="AppVersion" ma:index="14" nillable="true" ma:displayName="App Version" ma:internalName="AppVersion">
      <xsd:simpleType>
        <xsd:restriction base="dms:Text"/>
      </xsd:simpleType>
    </xsd:element>
    <xsd:element name="Teachers" ma:index="15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6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7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8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19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0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1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2" nillable="true" ma:displayName="Is Collaboration Space Locked" ma:internalName="Is_Collaboration_Space_Locked">
      <xsd:simpleType>
        <xsd:restriction base="dms:Boolean"/>
      </xsd:simpleType>
    </xsd:element>
    <xsd:element name="MediaServiceMetadata" ma:index="2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7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28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29" nillable="true" ma:displayName="MediaServiceAutoTags" ma:internalName="MediaServiceAutoTags" ma:readOnly="true">
      <xsd:simpleType>
        <xsd:restriction base="dms:Text"/>
      </xsd:simpleType>
    </xsd:element>
    <xsd:element name="MediaServiceLocation" ma:index="30" nillable="true" ma:displayName="MediaServiceLocation" ma:internalName="MediaServiceLocation" ma:readOnly="true">
      <xsd:simpleType>
        <xsd:restriction base="dms:Text"/>
      </xsd:simpleType>
    </xsd:element>
    <xsd:element name="MediaServiceOCR" ma:index="3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3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3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3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93e6d0-838a-4504-8346-00d0eed39add" elementFormDefault="qualified">
    <xsd:import namespace="http://schemas.microsoft.com/office/2006/documentManagement/types"/>
    <xsd:import namespace="http://schemas.microsoft.com/office/infopath/2007/PartnerControls"/>
    <xsd:element name="SharedWithUsers" ma:index="2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5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981BF9-C089-43B3-8F0E-3BBCB6D6E513}">
  <ds:schemaRefs>
    <ds:schemaRef ds:uri="http://purl.org/dc/elements/1.1/"/>
    <ds:schemaRef ds:uri="http://schemas.openxmlformats.org/package/2006/metadata/core-properties"/>
    <ds:schemaRef ds:uri="bb831299-8dae-4cf8-a232-e034ecf763a5"/>
    <ds:schemaRef ds:uri="http://purl.org/dc/terms/"/>
    <ds:schemaRef ds:uri="http://schemas.microsoft.com/office/2006/documentManagement/types"/>
    <ds:schemaRef ds:uri="1b93e6d0-838a-4504-8346-00d0eed39add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D4419C4-C51B-468E-9E7C-C74457CB32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E47B8B4-07F4-4A8F-BCE7-73B57F5CEB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831299-8dae-4cf8-a232-e034ecf763a5"/>
    <ds:schemaRef ds:uri="1b93e6d0-838a-4504-8346-00d0eed39a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ICS NMAD182</Template>
  <TotalTime>252</TotalTime>
  <Words>184</Words>
  <Application>Microsoft Macintosh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Segoe UI</vt:lpstr>
      <vt:lpstr>Segoe UI Light</vt:lpstr>
      <vt:lpstr>Segoe UI Semilight</vt:lpstr>
      <vt:lpstr>Tw Cen MT Condensed</vt:lpstr>
      <vt:lpstr>Wingdings</vt:lpstr>
      <vt:lpstr>Wingdings 3</vt:lpstr>
      <vt:lpstr>ICS NMAD182</vt:lpstr>
      <vt:lpstr>SVP Academic Day Department Activities</vt:lpstr>
      <vt:lpstr>What is Programming?</vt:lpstr>
      <vt:lpstr>What is Programming Language?</vt:lpstr>
      <vt:lpstr>What is Algorithm?</vt:lpstr>
      <vt:lpstr>Making Sandwiches</vt:lpstr>
      <vt:lpstr>Python</vt:lpstr>
      <vt:lpstr>Application of Python</vt:lpstr>
      <vt:lpstr>Getting a taste of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SVP Academic Day Department Activities</dc:title>
  <dc:creator>Joshua Butler</dc:creator>
  <cp:lastModifiedBy>Joshua Butler</cp:lastModifiedBy>
  <cp:revision>3</cp:revision>
  <cp:lastPrinted>2021-08-23T23:08:33Z</cp:lastPrinted>
  <dcterms:created xsi:type="dcterms:W3CDTF">2022-08-17T12:52:40Z</dcterms:created>
  <dcterms:modified xsi:type="dcterms:W3CDTF">2022-08-17T17:05:32Z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0x010100C86110DEE59D87459B84D4EF09FA01CD</vt:lpwstr>
  </property>
</Properties>
</file>