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8"/>
  </p:notesMasterIdLst>
  <p:sldIdLst>
    <p:sldId id="324" r:id="rId3"/>
    <p:sldId id="309" r:id="rId4"/>
    <p:sldId id="301" r:id="rId5"/>
    <p:sldId id="333" r:id="rId6"/>
    <p:sldId id="336" r:id="rId7"/>
    <p:sldId id="369" r:id="rId8"/>
    <p:sldId id="368" r:id="rId9"/>
    <p:sldId id="370" r:id="rId10"/>
    <p:sldId id="371" r:id="rId11"/>
    <p:sldId id="332" r:id="rId12"/>
    <p:sldId id="314" r:id="rId13"/>
    <p:sldId id="331" r:id="rId14"/>
    <p:sldId id="367" r:id="rId15"/>
    <p:sldId id="345" r:id="rId16"/>
    <p:sldId id="346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44" r:id="rId30"/>
    <p:sldId id="363" r:id="rId31"/>
    <p:sldId id="364" r:id="rId32"/>
    <p:sldId id="365" r:id="rId33"/>
    <p:sldId id="372" r:id="rId34"/>
    <p:sldId id="290" r:id="rId35"/>
    <p:sldId id="267" r:id="rId36"/>
    <p:sldId id="33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8" autoAdjust="0"/>
    <p:restoredTop sz="93584" autoAdjust="0"/>
  </p:normalViewPr>
  <p:slideViewPr>
    <p:cSldViewPr snapToGrid="0">
      <p:cViewPr varScale="1">
        <p:scale>
          <a:sx n="68" d="100"/>
          <a:sy n="68" d="100"/>
        </p:scale>
        <p:origin x="2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2248-8154-4758-8ECD-D3C98D46EE23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9D111-D8F3-4B9F-9705-E0C8648685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02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database/sqlite/SQLiteOpenHelper.html#getReadableDatabase%28%29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D243-8872-4C1B-9FF0-EC0EDA6BCEB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75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https://developer.android.com/reference/android/content/Context#getSharedPreferences(java.lang.String,%20int)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D111-D8F3-4B9F-9705-E0C8648685AC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710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>
                <a:hlinkClick r:id="rId3"/>
              </a:rPr>
              <a:t>https://developer.android.com/reference/android/database/sqlite/SQLiteOpenHelper.html#getReadableDatabase%28%29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D111-D8F3-4B9F-9705-E0C8648685AC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66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567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373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96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4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521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12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84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2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4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6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19/5/2021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8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A48845D0-D18C-4C5F-9973-5D4E3D9EF298}" type="datetimeFigureOut">
              <a:rPr lang="en-SG" smtClean="0"/>
              <a:pPr/>
              <a:t>19/5/2021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8F2BD11E-2642-4F91-B718-3B302AA4516B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88656"/>
            <a:ext cx="2082800" cy="69671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494560" y="6188656"/>
            <a:ext cx="2985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SG" sz="16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SG" sz="1600" dirty="0">
                <a:solidFill>
                  <a:schemeClr val="bg2">
                    <a:lumMod val="75000"/>
                  </a:schemeClr>
                </a:solidFill>
              </a:rPr>
              <a:t>Year 2 &amp; 3 </a:t>
            </a:r>
            <a:r>
              <a:rPr lang="en-SG" sz="1600" dirty="0" smtClean="0">
                <a:solidFill>
                  <a:schemeClr val="bg2">
                    <a:lumMod val="75000"/>
                  </a:schemeClr>
                </a:solidFill>
              </a:rPr>
              <a:t>(2021), </a:t>
            </a:r>
            <a:r>
              <a:rPr lang="en-SG" sz="1600" dirty="0">
                <a:solidFill>
                  <a:schemeClr val="bg2">
                    <a:lumMod val="75000"/>
                  </a:schemeClr>
                </a:solidFill>
              </a:rPr>
              <a:t>Semester 3 &amp; 5</a:t>
            </a:r>
          </a:p>
        </p:txBody>
      </p:sp>
      <p:sp>
        <p:nvSpPr>
          <p:cNvPr id="9" name="MSIPCMContentMarking" descr="{&quot;HashCode&quot;:-1818968269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1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  <a:endParaRPr lang="en-SG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Mobile </a:t>
            </a:r>
            <a:r>
              <a:rPr lang="en-SG" dirty="0">
                <a:solidFill>
                  <a:schemeClr val="bg1"/>
                </a:solidFill>
                <a:latin typeface="Berlin Sans FB" panose="020E0602020502020306" pitchFamily="34" charset="0"/>
              </a:rPr>
              <a:t>App Development</a:t>
            </a:r>
            <a:br>
              <a:rPr lang="en-SG" dirty="0">
                <a:solidFill>
                  <a:schemeClr val="bg1"/>
                </a:solidFill>
                <a:latin typeface="Berlin Sans FB" panose="020E0602020502020306" pitchFamily="34" charset="0"/>
              </a:rPr>
            </a:br>
            <a:r>
              <a:rPr lang="en-SG" dirty="0">
                <a:solidFill>
                  <a:schemeClr val="bg1"/>
                </a:solidFill>
                <a:latin typeface="Berlin Sans FB" panose="020E0602020502020306" pitchFamily="34" charset="0"/>
              </a:rPr>
              <a:t>(MAD)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S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(Elective)</a:t>
            </a:r>
          </a:p>
          <a:p>
            <a:r>
              <a:rPr lang="en-S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 2 &amp; 3 </a:t>
            </a:r>
            <a:r>
              <a:rPr lang="en-SG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(2021), </a:t>
            </a:r>
            <a:r>
              <a:rPr lang="en-S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Semester 3 &amp; 5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04121" y="5914792"/>
            <a:ext cx="2787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Teaching Team:</a:t>
            </a:r>
          </a:p>
          <a:p>
            <a:r>
              <a:rPr lang="en-S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Mr </a:t>
            </a:r>
            <a:r>
              <a:rPr lang="en-SG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Teo Wen Qiang, Wesley</a:t>
            </a:r>
            <a:endParaRPr lang="en-S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SG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Mr Low Kheng Hian, Ben </a:t>
            </a:r>
            <a:endParaRPr lang="en-S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5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7172" y="3384468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SQLite</a:t>
            </a:r>
            <a:endParaRPr lang="en-SG" sz="4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01" y="1020632"/>
            <a:ext cx="1272544" cy="2363836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sx="1000" sy="1000" algn="ctr" rotWithShape="0">
              <a:srgbClr val="000000"/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579698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 smtClean="0"/>
              <a:t>SQLite Databases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9097" cy="4351338"/>
          </a:xfrm>
        </p:spPr>
        <p:txBody>
          <a:bodyPr/>
          <a:lstStyle/>
          <a:p>
            <a:r>
              <a:rPr lang="en-SG" dirty="0" smtClean="0"/>
              <a:t>Open source embedded database.</a:t>
            </a:r>
          </a:p>
          <a:p>
            <a:r>
              <a:rPr lang="en-SG" dirty="0" smtClean="0"/>
              <a:t>Built in to Android SDK, including  classes and interfaces.</a:t>
            </a:r>
          </a:p>
          <a:p>
            <a:pPr lvl="1"/>
            <a:r>
              <a:rPr lang="en-SG" sz="1800" dirty="0">
                <a:solidFill>
                  <a:srgbClr val="FFC000"/>
                </a:solidFill>
                <a:latin typeface="Consolas" panose="020B0609020204030204" pitchFamily="49" charset="0"/>
              </a:rPr>
              <a:t>import </a:t>
            </a:r>
            <a:r>
              <a:rPr lang="en-SG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android.database.sqlite.SQLiteDatabase</a:t>
            </a:r>
            <a:r>
              <a:rPr lang="en-SG" sz="18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SG" sz="1800" dirty="0">
                <a:solidFill>
                  <a:srgbClr val="FFC000"/>
                </a:solidFill>
                <a:latin typeface="Consolas" panose="020B0609020204030204" pitchFamily="49" charset="0"/>
              </a:rPr>
              <a:t>import </a:t>
            </a:r>
            <a:r>
              <a:rPr lang="en-SG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android.database.sqlite.SQLiteOpenHelper</a:t>
            </a:r>
            <a:r>
              <a:rPr lang="en-SG" sz="18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  <a:endParaRPr lang="en-SG" dirty="0" smtClean="0"/>
          </a:p>
          <a:p>
            <a:r>
              <a:rPr lang="en-SG" dirty="0" smtClean="0"/>
              <a:t>Internally linked to application’s ID.</a:t>
            </a:r>
          </a:p>
          <a:p>
            <a:r>
              <a:rPr lang="en-SG" dirty="0" smtClean="0"/>
              <a:t>Database deleted at the deletion of the application.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9194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it works?</a:t>
            </a:r>
          </a:p>
        </p:txBody>
      </p:sp>
      <p:sp>
        <p:nvSpPr>
          <p:cNvPr id="4" name="Cylinder 3"/>
          <p:cNvSpPr/>
          <p:nvPr/>
        </p:nvSpPr>
        <p:spPr>
          <a:xfrm>
            <a:off x="3170144" y="2107143"/>
            <a:ext cx="1603513" cy="1537252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SQL Data</a:t>
            </a:r>
            <a:endParaRPr lang="en-SG" sz="2400" b="1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6974582" y="2051538"/>
            <a:ext cx="1815547" cy="943660"/>
          </a:xfrm>
          <a:prstGeom prst="flowChartMulti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Source</a:t>
            </a:r>
            <a:endParaRPr lang="en-SG" sz="24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383173"/>
            <a:ext cx="6928338" cy="668365"/>
          </a:xfrm>
        </p:spPr>
        <p:txBody>
          <a:bodyPr>
            <a:normAutofit/>
          </a:bodyPr>
          <a:lstStyle/>
          <a:p>
            <a:r>
              <a:rPr lang="en-SG" dirty="0" smtClean="0"/>
              <a:t>Use of </a:t>
            </a:r>
            <a:r>
              <a:rPr lang="en-SG" dirty="0" err="1" smtClean="0"/>
              <a:t>SQLiteOpenHelper</a:t>
            </a:r>
            <a:r>
              <a:rPr lang="en-SG" dirty="0" smtClean="0"/>
              <a:t>, </a:t>
            </a:r>
            <a:r>
              <a:rPr lang="en-SG" dirty="0" err="1" smtClean="0"/>
              <a:t>SQLiteDatabase</a:t>
            </a:r>
            <a:endParaRPr lang="en-SG" dirty="0" smtClean="0"/>
          </a:p>
        </p:txBody>
      </p:sp>
      <p:sp>
        <p:nvSpPr>
          <p:cNvPr id="11" name="Left-Right Arrow 10"/>
          <p:cNvSpPr/>
          <p:nvPr/>
        </p:nvSpPr>
        <p:spPr>
          <a:xfrm>
            <a:off x="5208648" y="2814297"/>
            <a:ext cx="716096" cy="49575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aque 4"/>
          <p:cNvSpPr/>
          <p:nvPr/>
        </p:nvSpPr>
        <p:spPr>
          <a:xfrm>
            <a:off x="5977498" y="2970039"/>
            <a:ext cx="2865385" cy="42697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err="1" smtClean="0"/>
              <a:t>SQLiteOpenHelper</a:t>
            </a:r>
            <a:endParaRPr lang="en-SG" sz="2400" b="1" dirty="0"/>
          </a:p>
        </p:txBody>
      </p:sp>
      <p:sp>
        <p:nvSpPr>
          <p:cNvPr id="8" name="Plaque 7"/>
          <p:cNvSpPr/>
          <p:nvPr/>
        </p:nvSpPr>
        <p:spPr>
          <a:xfrm>
            <a:off x="5977498" y="3397011"/>
            <a:ext cx="2865385" cy="42697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err="1" smtClean="0"/>
              <a:t>SQLiteDatabase</a:t>
            </a:r>
            <a:endParaRPr lang="en-SG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002890" y="4274549"/>
            <a:ext cx="107476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dbUserData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//New User Data Object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dbUserData.setMyUserName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dbUserName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Set User Name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dbUserData.setMyPassword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dbPassword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Set Password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dbHandler.addUser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dbUserData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Add User Data Object to DB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95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4457B7-F221-431D-B96B-F6371FA8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 of SQLite 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1D91CC-9CCE-4D80-840C-30E62281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Application file format – Transactions guarantee ACID [Atomicity, Consistency , Isolation, Durability] even after system crashes and power failures.</a:t>
            </a:r>
          </a:p>
          <a:p>
            <a:r>
              <a:rPr lang="en-US" dirty="0"/>
              <a:t>Temporary data analysis – Command line client, import CSV files and use </a:t>
            </a:r>
            <a:r>
              <a:rPr lang="en-US" dirty="0" err="1"/>
              <a:t>sql</a:t>
            </a:r>
            <a:r>
              <a:rPr lang="en-US" dirty="0"/>
              <a:t> to analyze &amp; generate reports.</a:t>
            </a:r>
          </a:p>
          <a:p>
            <a:r>
              <a:rPr lang="en-US" dirty="0"/>
              <a:t>Embedded devices – Applicable to small, reliable and portable like mobiles. </a:t>
            </a:r>
          </a:p>
          <a:p>
            <a:r>
              <a:rPr lang="en-US" dirty="0"/>
              <a:t>Portable - uses only ANSI-standard C and VFS, file format is cross platform (little vs. big endian, 32 vs. 64 bit)</a:t>
            </a:r>
            <a:endParaRPr lang="en-SG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79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4457B7-F221-431D-B96B-F6371FA8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 of SQLite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D91CC-9CCE-4D80-840C-30E62281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Reliable – has 100% test coverage, open source code and bug database, transactions are ACID even if power fails. </a:t>
            </a:r>
          </a:p>
          <a:p>
            <a:r>
              <a:rPr lang="en-US" dirty="0"/>
              <a:t>Small – 300 kb library, runs in 16kb stack and 100kb heap.</a:t>
            </a:r>
          </a:p>
          <a:p>
            <a:r>
              <a:rPr lang="en-US" dirty="0"/>
              <a:t>Single Database File – An SQLite database is a </a:t>
            </a:r>
            <a:r>
              <a:rPr lang="en-US" dirty="0">
                <a:solidFill>
                  <a:srgbClr val="FFC000"/>
                </a:solidFill>
              </a:rPr>
              <a:t>single ordinary disk file </a:t>
            </a:r>
            <a:r>
              <a:rPr lang="en-US" dirty="0"/>
              <a:t>that can be located anywhere in the directory hierarchy.</a:t>
            </a:r>
          </a:p>
          <a:p>
            <a:r>
              <a:rPr lang="en-US" dirty="0"/>
              <a:t>Readable source code – The source code to SQLite is designed to be readable and accessible to the average programmer.</a:t>
            </a:r>
            <a:endParaRPr lang="en-SG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69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4457B7-F221-431D-B96B-F6371FA8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Disadvantages 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1D91CC-9CCE-4D80-840C-30E62281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High </a:t>
            </a:r>
            <a:r>
              <a:rPr lang="en-US" dirty="0"/>
              <a:t>concurrency – reader/writer locks on the entire file. </a:t>
            </a:r>
          </a:p>
          <a:p>
            <a:r>
              <a:rPr lang="en-US" dirty="0"/>
              <a:t>Huge datasets – DB file can’t exceed file system limit or </a:t>
            </a:r>
            <a:r>
              <a:rPr lang="en-US" dirty="0">
                <a:solidFill>
                  <a:srgbClr val="FFC000"/>
                </a:solidFill>
              </a:rPr>
              <a:t>2TB</a:t>
            </a:r>
            <a:r>
              <a:rPr lang="en-US" dirty="0"/>
              <a:t>. </a:t>
            </a:r>
          </a:p>
          <a:p>
            <a:r>
              <a:rPr lang="en-US" dirty="0"/>
              <a:t>Access control – we don’t have any user interface to operate </a:t>
            </a:r>
            <a:r>
              <a:rPr lang="en-US" dirty="0" err="1"/>
              <a:t>Sqlite</a:t>
            </a:r>
            <a:r>
              <a:rPr lang="en-US" dirty="0"/>
              <a:t> database objects as in MYSQL / SQL Server /Oracle.  All the objects are virtual.  However there are few third party UI are available in the market. </a:t>
            </a:r>
            <a:endParaRPr lang="en-SG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78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01" y="1020632"/>
            <a:ext cx="1272544" cy="2363836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sx="1000" sy="1000" algn="ctr" rotWithShape="0">
              <a:srgbClr val="000000"/>
            </a:outerShdw>
            <a:softEdge rad="25400"/>
          </a:effectLst>
        </p:spPr>
      </p:pic>
      <p:sp>
        <p:nvSpPr>
          <p:cNvPr id="4" name="TextBox 3"/>
          <p:cNvSpPr txBox="1"/>
          <p:nvPr/>
        </p:nvSpPr>
        <p:spPr>
          <a:xfrm>
            <a:off x="3791128" y="3384468"/>
            <a:ext cx="5073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SQLite Example</a:t>
            </a:r>
            <a:endParaRPr lang="en-SG" sz="4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122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FB06-C883-4ADA-AFEC-6D38671C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SQLite Coding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14C43C-1B8A-4DD5-9220-9EFF1C0624E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72896" y="2496741"/>
          <a:ext cx="283464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4178687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-productid : </a:t>
                      </a:r>
                      <a:r>
                        <a:rPr lang="en-SG" dirty="0" err="1"/>
                        <a:t>int</a:t>
                      </a:r>
                      <a:endParaRPr lang="en-SG" dirty="0"/>
                    </a:p>
                    <a:p>
                      <a:r>
                        <a:rPr lang="en-SG" dirty="0"/>
                        <a:t>-</a:t>
                      </a:r>
                      <a:r>
                        <a:rPr lang="en-SG" dirty="0" err="1"/>
                        <a:t>productname</a:t>
                      </a:r>
                      <a:r>
                        <a:rPr lang="en-SG" dirty="0"/>
                        <a:t> : String</a:t>
                      </a:r>
                    </a:p>
                    <a:p>
                      <a:r>
                        <a:rPr lang="en-SG" dirty="0"/>
                        <a:t>-</a:t>
                      </a:r>
                      <a:r>
                        <a:rPr lang="en-SG" dirty="0" err="1"/>
                        <a:t>productquantity</a:t>
                      </a:r>
                      <a:r>
                        <a:rPr lang="en-SG" dirty="0"/>
                        <a:t> : </a:t>
                      </a:r>
                      <a:r>
                        <a:rPr lang="en-SG" dirty="0" err="1"/>
                        <a:t>int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0829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5789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13C04F-459A-437D-8F90-A54E33589FE2}"/>
              </a:ext>
            </a:extLst>
          </p:cNvPr>
          <p:cNvCxnSpPr/>
          <p:nvPr/>
        </p:nvCxnSpPr>
        <p:spPr>
          <a:xfrm flipH="1">
            <a:off x="2731008" y="3076877"/>
            <a:ext cx="17312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5EE06D-4A52-4932-A26C-1D13E5BDD85F}"/>
              </a:ext>
            </a:extLst>
          </p:cNvPr>
          <p:cNvSpPr txBox="1"/>
          <p:nvPr/>
        </p:nvSpPr>
        <p:spPr>
          <a:xfrm>
            <a:off x="4462272" y="2892211"/>
            <a:ext cx="297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Primary Key / Auto Increment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8F35-ABD6-4E3E-8FC5-8C1510ECFD22}"/>
              </a:ext>
            </a:extLst>
          </p:cNvPr>
          <p:cNvSpPr txBox="1"/>
          <p:nvPr/>
        </p:nvSpPr>
        <p:spPr>
          <a:xfrm>
            <a:off x="987552" y="1690688"/>
            <a:ext cx="333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 of the </a:t>
            </a:r>
            <a:r>
              <a:rPr lang="en-US" dirty="0" smtClean="0">
                <a:solidFill>
                  <a:schemeClr val="bg1"/>
                </a:solidFill>
              </a:rPr>
              <a:t>table </a:t>
            </a:r>
            <a:r>
              <a:rPr lang="en-US" dirty="0">
                <a:solidFill>
                  <a:schemeClr val="bg1"/>
                </a:solidFill>
              </a:rPr>
              <a:t>will be </a:t>
            </a:r>
            <a:r>
              <a:rPr lang="en-US" dirty="0" smtClean="0">
                <a:solidFill>
                  <a:schemeClr val="bg1"/>
                </a:solidFill>
              </a:rPr>
              <a:t>Product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02E6-6BD2-4EA3-9682-E9D86E2E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9603B-BE19-4B14-8EF3-7B75FE1C6B71}"/>
              </a:ext>
            </a:extLst>
          </p:cNvPr>
          <p:cNvSpPr txBox="1"/>
          <p:nvPr/>
        </p:nvSpPr>
        <p:spPr>
          <a:xfrm>
            <a:off x="859536" y="1450848"/>
            <a:ext cx="71353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Product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private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_id;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private String _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private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_quantity;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public Product() { }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public Product(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id, String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quantity)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this._id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= id;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this._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this._quantity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= quantity;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public Product(String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quantity)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this._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this._quantity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= quantity;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SG" sz="1600" dirty="0">
                <a:solidFill>
                  <a:srgbClr val="00B050"/>
                </a:solidFill>
                <a:latin typeface="Consolas" panose="020B0609020204030204" pitchFamily="49" charset="0"/>
              </a:rPr>
              <a:t>   //continued on next page…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068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02E6-6BD2-4EA3-9682-E9D86E2E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9603B-BE19-4B14-8EF3-7B75FE1C6B71}"/>
              </a:ext>
            </a:extLst>
          </p:cNvPr>
          <p:cNvSpPr txBox="1"/>
          <p:nvPr/>
        </p:nvSpPr>
        <p:spPr>
          <a:xfrm>
            <a:off x="838200" y="1377696"/>
            <a:ext cx="924763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setID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id)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this._id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= id;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getID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return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this._id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setProductName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(String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this._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String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getProductName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return this._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</a:t>
            </a:r>
            <a:r>
              <a:rPr lang="fr-F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setQuantity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quantity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this._quantity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= quantity;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getQuantity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return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this._quantity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  <a:r>
              <a:rPr lang="en-SG" sz="1600" dirty="0">
                <a:solidFill>
                  <a:srgbClr val="00B050"/>
                </a:solidFill>
                <a:latin typeface="Consolas" panose="020B0609020204030204" pitchFamily="49" charset="0"/>
              </a:rPr>
              <a:t>//Product</a:t>
            </a:r>
          </a:p>
        </p:txBody>
      </p:sp>
    </p:spTree>
    <p:extLst>
      <p:ext uri="{BB962C8B-B14F-4D97-AF65-F5344CB8AC3E}">
        <p14:creationId xmlns:p14="http://schemas.microsoft.com/office/powerpoint/2010/main" val="17962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/>
          </p:cNvCxnSpPr>
          <p:nvPr/>
        </p:nvCxnSpPr>
        <p:spPr>
          <a:xfrm>
            <a:off x="1200390" y="3333605"/>
            <a:ext cx="9830820" cy="293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7676" y="2575151"/>
            <a:ext cx="1307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4453" y="2531057"/>
            <a:ext cx="13035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Practical 2</a:t>
            </a:r>
            <a:endParaRPr lang="en-S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972548" y="2964872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84169" y="3333605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17579" y="3333604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64625" y="2944483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1541" y="3785100"/>
            <a:ext cx="21600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Preference</a:t>
            </a:r>
            <a:endParaRPr lang="en-S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7341" y="3796145"/>
            <a:ext cx="9740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endParaRPr lang="en-S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755" y="2542102"/>
            <a:ext cx="13035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Practical 1</a:t>
            </a:r>
            <a:endParaRPr lang="en-S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749246" y="2994196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10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2AF7-4CE3-4C81-AB90-276EACD6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Implementing the Data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7F4AA-4C03-4AA4-B60D-7B25FD5F39B7}"/>
              </a:ext>
            </a:extLst>
          </p:cNvPr>
          <p:cNvSpPr txBox="1"/>
          <p:nvPr/>
        </p:nvSpPr>
        <p:spPr>
          <a:xfrm>
            <a:off x="999744" y="1804416"/>
            <a:ext cx="10619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import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android.database.sqlite.SQLiteDatabase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import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android.database.sqlite.SQLiteOpenHelper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S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MyDBHandler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extends </a:t>
            </a:r>
            <a:r>
              <a:rPr lang="en-SG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SQLiteOpenHelper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@Override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   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public void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onCreate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SQLiteDatabase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db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@Override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   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public void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onUpgrade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SQLiteDatabase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db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oldVersion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newVersion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B86A8-7A88-4ED0-A86C-3E540468D91B}"/>
              </a:ext>
            </a:extLst>
          </p:cNvPr>
          <p:cNvSpPr txBox="1"/>
          <p:nvPr/>
        </p:nvSpPr>
        <p:spPr>
          <a:xfrm rot="20118203">
            <a:off x="7666462" y="2903109"/>
            <a:ext cx="2361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dirty="0">
                <a:solidFill>
                  <a:srgbClr val="FF0000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8927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2AF7-4CE3-4C81-AB90-276EACD6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Implementing the Data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7F4AA-4C03-4AA4-B60D-7B25FD5F39B7}"/>
              </a:ext>
            </a:extLst>
          </p:cNvPr>
          <p:cNvSpPr txBox="1"/>
          <p:nvPr/>
        </p:nvSpPr>
        <p:spPr>
          <a:xfrm>
            <a:off x="1024128" y="1450848"/>
            <a:ext cx="10619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MyDBHandler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extends </a:t>
            </a:r>
            <a:r>
              <a:rPr lang="en-SG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SQLiteOpenHelper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private static final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DATABASE_VERSION = 1;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   private static final String DATABASE_NAME = "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productDB.db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   public static final String TABLE_PRODUCTS = "products";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   public static final String COLUMN_ID = "_id";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   public static final String COLUMN_PRODUCTNAME = "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   public static final String COLUMN_QUANTITY = "quantity";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public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MyDBHandler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(Context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, String name, 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SQLiteDatabase.CursorFactory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factory, 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version) 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 super(context, DATABASE_NAME, factory, DATABASE_VERSION);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…    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37E3895-09E3-4AE5-B5C4-8ED86164B2D4}"/>
              </a:ext>
            </a:extLst>
          </p:cNvPr>
          <p:cNvSpPr/>
          <p:nvPr/>
        </p:nvSpPr>
        <p:spPr>
          <a:xfrm>
            <a:off x="9204960" y="2023872"/>
            <a:ext cx="438913" cy="36576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37B5C-965B-4D93-9A8D-B32DEBFBBD42}"/>
              </a:ext>
            </a:extLst>
          </p:cNvPr>
          <p:cNvSpPr txBox="1"/>
          <p:nvPr/>
        </p:nvSpPr>
        <p:spPr>
          <a:xfrm>
            <a:off x="9753599" y="2678763"/>
            <a:ext cx="2084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Modify the code to declare constants for the database name, table name, table columns and database version and to add the constructor method</a:t>
            </a:r>
            <a:endParaRPr lang="en-SG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47D19-F52D-4E2C-9885-353DFE4F37C5}"/>
              </a:ext>
            </a:extLst>
          </p:cNvPr>
          <p:cNvSpPr txBox="1"/>
          <p:nvPr/>
        </p:nvSpPr>
        <p:spPr>
          <a:xfrm>
            <a:off x="9287718" y="145084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rgbClr val="00B050"/>
                </a:solidFill>
                <a:latin typeface="Consolas" panose="020B0609020204030204" pitchFamily="49" charset="0"/>
              </a:rPr>
              <a:t>MyDBHandler.java</a:t>
            </a:r>
            <a:endParaRPr lang="en-SG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2AF7-4CE3-4C81-AB90-276EACD6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Implementing the Data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7F4AA-4C03-4AA4-B60D-7B25FD5F39B7}"/>
              </a:ext>
            </a:extLst>
          </p:cNvPr>
          <p:cNvSpPr txBox="1"/>
          <p:nvPr/>
        </p:nvSpPr>
        <p:spPr>
          <a:xfrm>
            <a:off x="844294" y="1452015"/>
            <a:ext cx="9677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public void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onCreate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SQLiteDatabase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db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String CREATE_PRODUCTS_TABLE = "</a:t>
            </a:r>
            <a:r>
              <a:rPr lang="en-SG" dirty="0">
                <a:solidFill>
                  <a:srgbClr val="FFC000"/>
                </a:solidFill>
                <a:latin typeface="Consolas" panose="020B0609020204030204" pitchFamily="49" charset="0"/>
              </a:rPr>
              <a:t>CREATE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TABLE " +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          TABLE_PRODUCTS +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    (" + COLUMN_ID + " INTEGER PRIMARY </a:t>
            </a:r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</a:rPr>
              <a:t>KEY AUTOINCREMENT," </a:t>
            </a:r>
            <a:endParaRPr lang="en-S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       + COLUMN_PRODUCTNAME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 + " TEXT," + COLUMN_QUANTITY + " INTEGER" + ")";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db.execSQL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CREATE_PRODUCTS_TABLE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S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S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public void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onUpgrade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SQLiteDatabase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db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oldVersion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newVersion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db.execSQL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DROP TABLE IF EXISTS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 + TABLE_PRODUCTS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onCreate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37E3895-09E3-4AE5-B5C4-8ED86164B2D4}"/>
              </a:ext>
            </a:extLst>
          </p:cNvPr>
          <p:cNvSpPr/>
          <p:nvPr/>
        </p:nvSpPr>
        <p:spPr>
          <a:xfrm>
            <a:off x="9092183" y="1865625"/>
            <a:ext cx="438913" cy="257226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37B5C-965B-4D93-9A8D-B32DEBFBBD42}"/>
              </a:ext>
            </a:extLst>
          </p:cNvPr>
          <p:cNvSpPr txBox="1"/>
          <p:nvPr/>
        </p:nvSpPr>
        <p:spPr>
          <a:xfrm>
            <a:off x="9704831" y="1821347"/>
            <a:ext cx="208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 This needs to be implemented so that the products table is created when the database is first initialized</a:t>
            </a:r>
            <a:endParaRPr lang="en-SG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2AF7-4CE3-4C81-AB90-276EACD6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Add Handler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7F4AA-4C03-4AA4-B60D-7B25FD5F39B7}"/>
              </a:ext>
            </a:extLst>
          </p:cNvPr>
          <p:cNvSpPr txBox="1"/>
          <p:nvPr/>
        </p:nvSpPr>
        <p:spPr>
          <a:xfrm>
            <a:off x="844294" y="1452015"/>
            <a:ext cx="9677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addProduct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(Product </a:t>
            </a:r>
            <a:r>
              <a:rPr lang="en-SG" dirty="0">
                <a:solidFill>
                  <a:srgbClr val="FFC000"/>
                </a:solidFill>
                <a:latin typeface="Consolas" panose="020B0609020204030204" pitchFamily="49" charset="0"/>
              </a:rPr>
              <a:t>product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ContentValues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values =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new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ContentValues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.put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COLUMN_PRODUCTNAME,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product.getProductName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.put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COLUMN_QUANTITY,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product.getQuantity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SQLiteDatabase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db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this.getWritableDatabase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S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db.insert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TABLE_PRODUCTS, null, values);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db.close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37E3895-09E3-4AE5-B5C4-8ED86164B2D4}"/>
              </a:ext>
            </a:extLst>
          </p:cNvPr>
          <p:cNvSpPr/>
          <p:nvPr/>
        </p:nvSpPr>
        <p:spPr>
          <a:xfrm>
            <a:off x="8653270" y="1827876"/>
            <a:ext cx="438913" cy="257226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37B5C-965B-4D93-9A8D-B32DEBFBBD42}"/>
              </a:ext>
            </a:extLst>
          </p:cNvPr>
          <p:cNvSpPr txBox="1"/>
          <p:nvPr/>
        </p:nvSpPr>
        <p:spPr>
          <a:xfrm>
            <a:off x="9262874" y="1814816"/>
            <a:ext cx="2084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 A </a:t>
            </a:r>
            <a:r>
              <a:rPr lang="en-US" i="1" dirty="0" err="1">
                <a:solidFill>
                  <a:schemeClr val="bg1"/>
                </a:solidFill>
              </a:rPr>
              <a:t>ContentValues</a:t>
            </a:r>
            <a:r>
              <a:rPr lang="en-US" i="1" dirty="0">
                <a:solidFill>
                  <a:schemeClr val="bg1"/>
                </a:solidFill>
              </a:rPr>
              <a:t> object will be created in the body of the method and primed with key-value pairs for the data columns extracted from the Product object.</a:t>
            </a:r>
            <a:endParaRPr lang="en-SG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5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2AF7-4CE3-4C81-AB90-276EACD6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Query Handler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7F4AA-4C03-4AA4-B60D-7B25FD5F39B7}"/>
              </a:ext>
            </a:extLst>
          </p:cNvPr>
          <p:cNvSpPr txBox="1"/>
          <p:nvPr/>
        </p:nvSpPr>
        <p:spPr>
          <a:xfrm>
            <a:off x="844294" y="1452015"/>
            <a:ext cx="8638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public Product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findProduct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(String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String query = "SELECT * FROM " + TABLE_PRODUCTS + " WHERE " 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+ COLUMN_PRODUCTNAME 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+ " = \"" +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+ "\"";</a:t>
            </a:r>
          </a:p>
          <a:p>
            <a:endParaRPr lang="en-S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SQLiteDatabase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db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this.getWritableDatabase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S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Cursor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cursor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db.rawQuery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(query, null);</a:t>
            </a:r>
          </a:p>
          <a:p>
            <a:endParaRPr lang="en-S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Product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= new Product();</a:t>
            </a:r>
          </a:p>
          <a:p>
            <a:endParaRPr lang="en-S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dirty="0">
                <a:solidFill>
                  <a:srgbClr val="00B050"/>
                </a:solidFill>
                <a:latin typeface="Consolas" panose="020B0609020204030204" pitchFamily="49" charset="0"/>
              </a:rPr>
              <a:t>//continued on next page…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37E3895-09E3-4AE5-B5C4-8ED86164B2D4}"/>
              </a:ext>
            </a:extLst>
          </p:cNvPr>
          <p:cNvSpPr/>
          <p:nvPr/>
        </p:nvSpPr>
        <p:spPr>
          <a:xfrm>
            <a:off x="9043417" y="1827876"/>
            <a:ext cx="438913" cy="257226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37B5C-965B-4D93-9A8D-B32DEBFBBD42}"/>
              </a:ext>
            </a:extLst>
          </p:cNvPr>
          <p:cNvSpPr txBox="1"/>
          <p:nvPr/>
        </p:nvSpPr>
        <p:spPr>
          <a:xfrm>
            <a:off x="9701786" y="2098346"/>
            <a:ext cx="208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 Using this string, a SQL SELECT statement will be constructed</a:t>
            </a:r>
          </a:p>
          <a:p>
            <a:r>
              <a:rPr lang="en-US" i="1" dirty="0">
                <a:solidFill>
                  <a:schemeClr val="bg1"/>
                </a:solidFill>
              </a:rPr>
              <a:t>to find all matching records in the table. </a:t>
            </a:r>
            <a:endParaRPr lang="en-SG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2AF7-4CE3-4C81-AB90-276EACD6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Query Handler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7F4AA-4C03-4AA4-B60D-7B25FD5F39B7}"/>
              </a:ext>
            </a:extLst>
          </p:cNvPr>
          <p:cNvSpPr txBox="1"/>
          <p:nvPr/>
        </p:nvSpPr>
        <p:spPr>
          <a:xfrm>
            <a:off x="844294" y="1452015"/>
            <a:ext cx="86380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cursor.moveToFirst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SG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product.setID</a:t>
            </a:r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Integer.parseInt</a:t>
            </a:r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cursor.getString</a:t>
            </a:r>
            <a:r>
              <a:rPr lang="en-SG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(0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product.setProductName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cursor.getString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(1)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product.setQuantity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Integer.parseInt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cursor.getString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(2)));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SG" dirty="0" err="1">
                <a:solidFill>
                  <a:srgbClr val="FFFF00"/>
                </a:solidFill>
                <a:latin typeface="Consolas" panose="020B0609020204030204" pitchFamily="49" charset="0"/>
              </a:rPr>
              <a:t>cursor.close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} else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product = null;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.close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return product;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findProduct</a:t>
            </a:r>
            <a:endParaRPr lang="en-SG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2AF7-4CE3-4C81-AB90-276EACD6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Delete Handler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7F4AA-4C03-4AA4-B60D-7B25FD5F39B7}"/>
              </a:ext>
            </a:extLst>
          </p:cNvPr>
          <p:cNvSpPr txBox="1"/>
          <p:nvPr/>
        </p:nvSpPr>
        <p:spPr>
          <a:xfrm>
            <a:off x="844294" y="1452015"/>
            <a:ext cx="86380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public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deleteProduct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(String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S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result = false;</a:t>
            </a:r>
          </a:p>
          <a:p>
            <a:endParaRPr lang="en-S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String query = "SELECT * FROM " + TABLE_PRODUCTS + " WHERE " 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+ COLUMN_PRODUCTNAME + " = \"" 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+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productname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+ "\"";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SQLiteDatabase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this.getWritableDatabase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S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Cursor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cursor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db.rawQuery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(query, null);</a:t>
            </a:r>
          </a:p>
          <a:p>
            <a:endParaRPr lang="en-S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Product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= new Product();</a:t>
            </a:r>
          </a:p>
          <a:p>
            <a:endParaRPr lang="en-S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00B050"/>
                </a:solidFill>
                <a:latin typeface="Consolas" panose="020B0609020204030204" pitchFamily="49" charset="0"/>
              </a:rPr>
              <a:t>//continued on next page…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37E3895-09E3-4AE5-B5C4-8ED86164B2D4}"/>
              </a:ext>
            </a:extLst>
          </p:cNvPr>
          <p:cNvSpPr/>
          <p:nvPr/>
        </p:nvSpPr>
        <p:spPr>
          <a:xfrm>
            <a:off x="9043417" y="1827876"/>
            <a:ext cx="438913" cy="257226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37B5C-965B-4D93-9A8D-B32DEBFBBD42}"/>
              </a:ext>
            </a:extLst>
          </p:cNvPr>
          <p:cNvSpPr txBox="1"/>
          <p:nvPr/>
        </p:nvSpPr>
        <p:spPr>
          <a:xfrm>
            <a:off x="9628634" y="1959845"/>
            <a:ext cx="2084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 The method will use a SQL SELECT statement to search for the entry based on the product name and, if located, delete it from the table. </a:t>
            </a:r>
            <a:endParaRPr lang="en-SG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2AF7-4CE3-4C81-AB90-276EACD6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Delete Handler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7F4AA-4C03-4AA4-B60D-7B25FD5F39B7}"/>
              </a:ext>
            </a:extLst>
          </p:cNvPr>
          <p:cNvSpPr txBox="1"/>
          <p:nvPr/>
        </p:nvSpPr>
        <p:spPr>
          <a:xfrm>
            <a:off x="844294" y="1452015"/>
            <a:ext cx="8638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if (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cursor.moveToFirst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product.setID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Integer.parseInt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cursor.getString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(0)));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db.delete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(TABLE_PRODUCTS, COLUMN_ID + " = ?",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new String[] {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String.valueOf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product.getID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()) });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cursor.close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   result = true;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dirty="0" err="1">
                <a:solidFill>
                  <a:schemeClr val="bg1"/>
                </a:solidFill>
                <a:latin typeface="Consolas" panose="020B0609020204030204" pitchFamily="49" charset="0"/>
              </a:rPr>
              <a:t>db.close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   return result;</a:t>
            </a:r>
          </a:p>
          <a:p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  <a:r>
              <a:rPr lang="en-SG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SG" dirty="0" err="1">
                <a:solidFill>
                  <a:srgbClr val="00B050"/>
                </a:solidFill>
                <a:latin typeface="Consolas" panose="020B0609020204030204" pitchFamily="49" charset="0"/>
              </a:rPr>
              <a:t>deleteProduct</a:t>
            </a:r>
            <a:endParaRPr lang="en-SG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4457B7-F221-431D-B96B-F6371FA8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 smtClean="0"/>
              <a:t>Other features of Cursor class </a:t>
            </a:r>
            <a:r>
              <a:rPr lang="en-SG" dirty="0"/>
              <a:t> 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1D91CC-9CCE-4D80-840C-30E62281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972"/>
            <a:ext cx="10515600" cy="4792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sz="1800" dirty="0" err="1">
                <a:latin typeface="Consolas" panose="020B0609020204030204" pitchFamily="49" charset="0"/>
              </a:rPr>
              <a:t>b</a:t>
            </a:r>
            <a:r>
              <a:rPr lang="en-SG" sz="1800" dirty="0" err="1" smtClean="0">
                <a:latin typeface="Consolas" panose="020B0609020204030204" pitchFamily="49" charset="0"/>
              </a:rPr>
              <a:t>oolean</a:t>
            </a:r>
            <a:r>
              <a:rPr lang="en-SG" sz="1800" dirty="0" smtClean="0">
                <a:latin typeface="Consolas" panose="020B0609020204030204" pitchFamily="49" charset="0"/>
              </a:rPr>
              <a:t> result = cursor.&lt;method&gt;</a:t>
            </a:r>
          </a:p>
          <a:p>
            <a:pPr marL="0" indent="0">
              <a:buNone/>
            </a:pPr>
            <a:r>
              <a:rPr lang="en-SG" sz="1800" dirty="0">
                <a:latin typeface="Consolas" panose="020B0609020204030204" pitchFamily="49" charset="0"/>
              </a:rPr>
              <a:t>i</a:t>
            </a:r>
            <a:r>
              <a:rPr lang="en-SG" sz="1800" dirty="0" smtClean="0">
                <a:latin typeface="Consolas" panose="020B0609020204030204" pitchFamily="49" charset="0"/>
              </a:rPr>
              <a:t>f(result)</a:t>
            </a:r>
          </a:p>
          <a:p>
            <a:pPr marL="0" indent="0">
              <a:buNone/>
            </a:pPr>
            <a:r>
              <a:rPr lang="en-SG" sz="1800" dirty="0" smtClean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SG" sz="1800" dirty="0">
                <a:latin typeface="Consolas" panose="020B0609020204030204" pitchFamily="49" charset="0"/>
              </a:rPr>
              <a:t> </a:t>
            </a:r>
            <a:r>
              <a:rPr lang="en-SG" sz="1800" dirty="0" smtClean="0">
                <a:latin typeface="Consolas" panose="020B0609020204030204" pitchFamily="49" charset="0"/>
              </a:rPr>
              <a:t>   </a:t>
            </a:r>
            <a:r>
              <a:rPr lang="en-SG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//do something</a:t>
            </a:r>
          </a:p>
          <a:p>
            <a:pPr marL="0" indent="0">
              <a:buNone/>
            </a:pPr>
            <a:r>
              <a:rPr lang="en-SG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SG" sz="1800" dirty="0" smtClean="0">
              <a:latin typeface="Consolas" panose="020B0609020204030204" pitchFamily="49" charset="0"/>
            </a:endParaRPr>
          </a:p>
          <a:p>
            <a:r>
              <a:rPr lang="en-SG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c</a:t>
            </a:r>
            <a:r>
              <a:rPr lang="en-SG" sz="18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ursor.moveToFirst</a:t>
            </a:r>
            <a:r>
              <a:rPr lang="en-SG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SG" sz="1400" dirty="0" smtClean="0">
                <a:latin typeface="Consolas" panose="020B0609020204030204" pitchFamily="49" charset="0"/>
              </a:rPr>
              <a:t>Moves the cursor to the first row.</a:t>
            </a:r>
          </a:p>
          <a:p>
            <a:pPr lvl="1"/>
            <a:r>
              <a:rPr lang="en-SG" sz="1400" dirty="0" smtClean="0">
                <a:latin typeface="Consolas" panose="020B0609020204030204" pitchFamily="49" charset="0"/>
              </a:rPr>
              <a:t>This method will return a false if the cursor is empty.</a:t>
            </a:r>
          </a:p>
          <a:p>
            <a:r>
              <a:rPr lang="en-SG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cursor.moveToLast</a:t>
            </a:r>
            <a:r>
              <a:rPr lang="en-SG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SG" sz="1400" dirty="0" smtClean="0">
                <a:latin typeface="Consolas" panose="020B0609020204030204" pitchFamily="49" charset="0"/>
              </a:rPr>
              <a:t>Moves the cursor to the last row.</a:t>
            </a:r>
          </a:p>
          <a:p>
            <a:pPr lvl="1"/>
            <a:r>
              <a:rPr lang="en-SG" sz="1400" dirty="0" smtClean="0">
                <a:latin typeface="Consolas" panose="020B0609020204030204" pitchFamily="49" charset="0"/>
              </a:rPr>
              <a:t>This method will return a false if the cursor is empty.</a:t>
            </a:r>
          </a:p>
          <a:p>
            <a:r>
              <a:rPr lang="en-SG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cursor.moveToNext</a:t>
            </a:r>
            <a:r>
              <a:rPr lang="en-SG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SG" sz="1400" dirty="0" smtClean="0">
                <a:latin typeface="Consolas" panose="020B0609020204030204" pitchFamily="49" charset="0"/>
              </a:rPr>
              <a:t>Moves the cursor to the next row.</a:t>
            </a:r>
          </a:p>
          <a:p>
            <a:pPr lvl="1"/>
            <a:r>
              <a:rPr lang="en-SG" sz="1400" dirty="0" smtClean="0">
                <a:latin typeface="Consolas" panose="020B0609020204030204" pitchFamily="49" charset="0"/>
              </a:rPr>
              <a:t>This method will return a false if the cursor is past the last entry in the result.</a:t>
            </a:r>
          </a:p>
          <a:p>
            <a:r>
              <a:rPr lang="en-SG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cursor.moveToPosition</a:t>
            </a:r>
            <a:r>
              <a:rPr lang="en-SG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SG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SG" sz="1800" dirty="0">
                <a:solidFill>
                  <a:srgbClr val="FFFF00"/>
                </a:solidFill>
                <a:latin typeface="Consolas" panose="020B0609020204030204" pitchFamily="49" charset="0"/>
              </a:rPr>
              <a:t> position)</a:t>
            </a:r>
          </a:p>
          <a:p>
            <a:pPr lvl="1"/>
            <a:r>
              <a:rPr lang="en-SG" sz="1400" dirty="0" smtClean="0">
                <a:latin typeface="Consolas" panose="020B0609020204030204" pitchFamily="49" charset="0"/>
              </a:rPr>
              <a:t>Moves the cursor to an absolute position.</a:t>
            </a:r>
          </a:p>
          <a:p>
            <a:pPr lvl="1"/>
            <a:r>
              <a:rPr lang="en-SG" sz="1400" dirty="0" smtClean="0">
                <a:latin typeface="Consolas" panose="020B0609020204030204" pitchFamily="49" charset="0"/>
              </a:rPr>
              <a:t>This method will return a true if the request destination was reachable, otherwise it will return a false.</a:t>
            </a:r>
          </a:p>
          <a:p>
            <a:endParaRPr lang="en-SG" sz="1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23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4DF5-3F91-4B9D-8B1D-2BD76ECE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UI Layout and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6DE9F-3C45-49C8-BD87-6E5A7BC3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2588"/>
            <a:ext cx="2724150" cy="4524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7D749-F834-4FDF-A88B-8956CF7554B5}"/>
              </a:ext>
            </a:extLst>
          </p:cNvPr>
          <p:cNvSpPr txBox="1"/>
          <p:nvPr/>
        </p:nvSpPr>
        <p:spPr>
          <a:xfrm>
            <a:off x="3745230" y="2425743"/>
            <a:ext cx="792717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B050"/>
                </a:solidFill>
                <a:latin typeface="Consolas" panose="020B0609020204030204" pitchFamily="49" charset="0"/>
              </a:rPr>
              <a:t>//ADD 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newProduct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(View view)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MyDBHandler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dbHandler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MyDBHandler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(this, null, null, 1);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quantity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Integer.parseInt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quantityBox.getText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SG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Product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Product(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productBox.getText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                quantity);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dbHandler.addProduct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(product);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productBox.setText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("");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quantityBox.setText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("");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4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8553" y="3384468"/>
            <a:ext cx="5115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Shared Preferences</a:t>
            </a:r>
            <a:endParaRPr lang="en-SG" sz="4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01" y="1020632"/>
            <a:ext cx="1272544" cy="2363836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sx="1000" sy="1000" algn="ctr" rotWithShape="0">
              <a:srgbClr val="000000"/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547156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4DF5-3F91-4B9D-8B1D-2BD76ECE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UI Layout and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6DE9F-3C45-49C8-BD87-6E5A7BC3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2588"/>
            <a:ext cx="2724150" cy="4524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7D749-F834-4FDF-A88B-8956CF7554B5}"/>
              </a:ext>
            </a:extLst>
          </p:cNvPr>
          <p:cNvSpPr txBox="1"/>
          <p:nvPr/>
        </p:nvSpPr>
        <p:spPr>
          <a:xfrm>
            <a:off x="3793998" y="2040999"/>
            <a:ext cx="79225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0B050"/>
                </a:solidFill>
                <a:latin typeface="Consolas" panose="020B0609020204030204" pitchFamily="49" charset="0"/>
              </a:rPr>
              <a:t>//DELETE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removeProduct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(View view)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MyDBHandler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dbHandler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MyDBHandler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(this, null, null, 1);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result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dbHandler.deleteProduct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productBox.getText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if (result)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idView.setText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("Record Deleted");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productBox.setText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("");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quantityBox.setText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("");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else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idView.setText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("No Match Found");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SG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4DF5-3F91-4B9D-8B1D-2BD76ECE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UI Layout and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6DE9F-3C45-49C8-BD87-6E5A7BC3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2588"/>
            <a:ext cx="2724150" cy="4524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7D749-F834-4FDF-A88B-8956CF7554B5}"/>
              </a:ext>
            </a:extLst>
          </p:cNvPr>
          <p:cNvSpPr txBox="1"/>
          <p:nvPr/>
        </p:nvSpPr>
        <p:spPr>
          <a:xfrm>
            <a:off x="3793998" y="2040999"/>
            <a:ext cx="83980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0B050"/>
                </a:solidFill>
                <a:latin typeface="Consolas" panose="020B0609020204030204" pitchFamily="49" charset="0"/>
              </a:rPr>
              <a:t>//FIND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lookupProduct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(View view)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MyDBHandler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dbHandler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MyDBHandler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(this, null, null, 1);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Product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=               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dbHandler.findProduct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productBox.getText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if (product != null)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idView.setText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String.valueOf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product.getID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quantityBox.setText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String.valueOf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product.getQuantity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} else {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  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idView.setText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("No Match Found");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4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use of </a:t>
            </a:r>
            <a:r>
              <a:rPr lang="en-US" smtClean="0"/>
              <a:t>practical 1 </a:t>
            </a:r>
            <a:r>
              <a:rPr lang="en-US" dirty="0" smtClean="0"/>
              <a:t>to expand the number of registered account to multiple accounts.</a:t>
            </a:r>
          </a:p>
          <a:p>
            <a:r>
              <a:rPr lang="en-US" dirty="0"/>
              <a:t>The created data shall be stored using </a:t>
            </a:r>
            <a:r>
              <a:rPr lang="en-US" dirty="0" smtClean="0"/>
              <a:t>SQLite.</a:t>
            </a:r>
          </a:p>
          <a:p>
            <a:r>
              <a:rPr lang="en-US" dirty="0" smtClean="0"/>
              <a:t>Create a new page for managing the user accounts.</a:t>
            </a:r>
          </a:p>
          <a:p>
            <a:r>
              <a:rPr lang="en-US" dirty="0" smtClean="0"/>
              <a:t>It should allow the administrator to list out information of existing users and delete unused accounts.</a:t>
            </a:r>
          </a:p>
        </p:txBody>
      </p:sp>
    </p:spTree>
    <p:extLst>
      <p:ext uri="{BB962C8B-B14F-4D97-AF65-F5344CB8AC3E}">
        <p14:creationId xmlns:p14="http://schemas.microsoft.com/office/powerpoint/2010/main" val="42326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Shared Preferences</a:t>
            </a:r>
          </a:p>
          <a:p>
            <a:pPr lvl="1"/>
            <a:r>
              <a:rPr lang="en-US" sz="2800" dirty="0" smtClean="0"/>
              <a:t>SQL Lite</a:t>
            </a:r>
          </a:p>
        </p:txBody>
      </p:sp>
    </p:spTree>
    <p:extLst>
      <p:ext uri="{BB962C8B-B14F-4D97-AF65-F5344CB8AC3E}">
        <p14:creationId xmlns:p14="http://schemas.microsoft.com/office/powerpoint/2010/main" val="217027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2464" y="3384468"/>
            <a:ext cx="2767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01" y="1020632"/>
            <a:ext cx="1272544" cy="2363836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sx="1000" sy="1000" algn="ctr" rotWithShape="0">
              <a:srgbClr val="000000"/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28092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1185" y="825501"/>
            <a:ext cx="85461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Storing and accessing Shared Preferences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smtClean="0">
                <a:solidFill>
                  <a:schemeClr val="bg1"/>
                </a:solidFill>
              </a:rPr>
              <a:t>guides.codepath.com/android/Storing-and-Accessing-SharedPreferences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SQLite Differences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www.sqlite.org/different.html</a:t>
            </a:r>
          </a:p>
        </p:txBody>
      </p:sp>
    </p:spTree>
    <p:extLst>
      <p:ext uri="{BB962C8B-B14F-4D97-AF65-F5344CB8AC3E}">
        <p14:creationId xmlns:p14="http://schemas.microsoft.com/office/powerpoint/2010/main" val="1688454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 smtClean="0"/>
              <a:t>Shared Preferences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253"/>
            <a:ext cx="9692148" cy="4351338"/>
          </a:xfrm>
        </p:spPr>
        <p:txBody>
          <a:bodyPr/>
          <a:lstStyle/>
          <a:p>
            <a:r>
              <a:rPr lang="en-SG" dirty="0" smtClean="0"/>
              <a:t>Key-value store</a:t>
            </a:r>
          </a:p>
          <a:p>
            <a:r>
              <a:rPr lang="en-SG" dirty="0" smtClean="0"/>
              <a:t>Storing data persistently in app</a:t>
            </a:r>
          </a:p>
          <a:p>
            <a:r>
              <a:rPr lang="en-SG" dirty="0" smtClean="0"/>
              <a:t>Stored format: XML files</a:t>
            </a:r>
          </a:p>
          <a:p>
            <a:r>
              <a:rPr lang="en-SG" dirty="0" smtClean="0"/>
              <a:t>Saved as </a:t>
            </a:r>
            <a:r>
              <a:rPr lang="en-SG" b="1" u="sng" dirty="0" smtClean="0"/>
              <a:t>unencrypted</a:t>
            </a:r>
            <a:r>
              <a:rPr lang="en-SG" dirty="0" smtClean="0"/>
              <a:t> format </a:t>
            </a:r>
          </a:p>
          <a:p>
            <a:r>
              <a:rPr lang="en-SG" dirty="0" smtClean="0"/>
              <a:t>Default and named preferences sets</a:t>
            </a:r>
          </a:p>
          <a:p>
            <a:r>
              <a:rPr lang="en-SG" dirty="0" smtClean="0"/>
              <a:t>Uses: Settings, Key/Value data</a:t>
            </a:r>
          </a:p>
          <a:p>
            <a:r>
              <a:rPr lang="en-SG" dirty="0" smtClean="0"/>
              <a:t>Simple API and easy to use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0551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6682409" y="4033334"/>
            <a:ext cx="2898913" cy="13826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6682409" y="2923966"/>
            <a:ext cx="2898913" cy="13826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6675143" y="1808384"/>
            <a:ext cx="2898913" cy="13826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6950657" y="3403115"/>
            <a:ext cx="2347883" cy="650097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Settings XML</a:t>
            </a:r>
            <a:r>
              <a:rPr lang="en-SG" b="1" dirty="0" smtClean="0"/>
              <a:t> </a:t>
            </a:r>
            <a:endParaRPr lang="en-SG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 smtClean="0"/>
              <a:t>Shared Preferences</a:t>
            </a:r>
            <a:endParaRPr lang="en-SG" dirty="0"/>
          </a:p>
        </p:txBody>
      </p:sp>
      <p:sp>
        <p:nvSpPr>
          <p:cNvPr id="10" name="Plaque 9"/>
          <p:cNvSpPr/>
          <p:nvPr/>
        </p:nvSpPr>
        <p:spPr>
          <a:xfrm>
            <a:off x="3019985" y="1881511"/>
            <a:ext cx="2754762" cy="2843129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4" name="Left-Right Arrow 13"/>
          <p:cNvSpPr/>
          <p:nvPr/>
        </p:nvSpPr>
        <p:spPr>
          <a:xfrm rot="865864">
            <a:off x="5507402" y="3388508"/>
            <a:ext cx="1627426" cy="33460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ultidocument 7"/>
          <p:cNvSpPr/>
          <p:nvPr/>
        </p:nvSpPr>
        <p:spPr>
          <a:xfrm>
            <a:off x="2646050" y="4290327"/>
            <a:ext cx="2118041" cy="806493"/>
          </a:xfrm>
          <a:prstGeom prst="flowChartMulti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Input Action</a:t>
            </a:r>
            <a:endParaRPr lang="en-SG" sz="2400" b="1" dirty="0"/>
          </a:p>
        </p:txBody>
      </p:sp>
      <p:sp>
        <p:nvSpPr>
          <p:cNvPr id="13" name="Flowchart: Multidocument 12"/>
          <p:cNvSpPr/>
          <p:nvPr/>
        </p:nvSpPr>
        <p:spPr>
          <a:xfrm>
            <a:off x="2216912" y="4498495"/>
            <a:ext cx="2118041" cy="806493"/>
          </a:xfrm>
          <a:prstGeom prst="flowChartMulti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Input Action</a:t>
            </a:r>
            <a:endParaRPr lang="en-SG" sz="2400" b="1" dirty="0"/>
          </a:p>
        </p:txBody>
      </p:sp>
      <p:sp>
        <p:nvSpPr>
          <p:cNvPr id="4" name="Bent-Up Arrow 3"/>
          <p:cNvSpPr/>
          <p:nvPr/>
        </p:nvSpPr>
        <p:spPr>
          <a:xfrm>
            <a:off x="4009168" y="3937803"/>
            <a:ext cx="4362144" cy="1103868"/>
          </a:xfrm>
          <a:prstGeom prst="bentUpArrow">
            <a:avLst>
              <a:gd name="adj1" fmla="val 13246"/>
              <a:gd name="adj2" fmla="val 23041"/>
              <a:gd name="adj3" fmla="val 24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43255" y="2428265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Main </a:t>
            </a:r>
            <a:r>
              <a:rPr lang="en-SG" b="1" dirty="0" smtClean="0">
                <a:solidFill>
                  <a:schemeClr val="bg1"/>
                </a:solidFill>
              </a:rPr>
              <a:t>Activity</a:t>
            </a:r>
          </a:p>
          <a:p>
            <a:endParaRPr lang="en-SG" b="1" dirty="0">
              <a:solidFill>
                <a:schemeClr val="bg1"/>
              </a:solidFill>
            </a:endParaRPr>
          </a:p>
          <a:p>
            <a:r>
              <a:rPr lang="en-SG" b="1" dirty="0" err="1" smtClean="0">
                <a:solidFill>
                  <a:schemeClr val="bg1"/>
                </a:solidFill>
              </a:rPr>
              <a:t>onStart</a:t>
            </a:r>
            <a:r>
              <a:rPr lang="en-SG" b="1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SG" b="1" dirty="0" err="1" smtClean="0">
                <a:solidFill>
                  <a:schemeClr val="bg1"/>
                </a:solidFill>
              </a:rPr>
              <a:t>onResume</a:t>
            </a:r>
            <a:r>
              <a:rPr lang="en-SG" b="1" dirty="0" smtClean="0">
                <a:solidFill>
                  <a:schemeClr val="bg1"/>
                </a:solidFill>
              </a:rPr>
              <a:t>()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1850187" y="4715421"/>
            <a:ext cx="2118041" cy="806493"/>
          </a:xfrm>
          <a:prstGeom prst="flowChartMulti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Input Action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4070220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3939" cy="4351338"/>
          </a:xfrm>
        </p:spPr>
        <p:txBody>
          <a:bodyPr/>
          <a:lstStyle/>
          <a:p>
            <a:r>
              <a:rPr lang="en-US" dirty="0" smtClean="0"/>
              <a:t>Emulator/ Device to be connected.</a:t>
            </a:r>
          </a:p>
          <a:p>
            <a:r>
              <a:rPr lang="en-US" dirty="0" smtClean="0"/>
              <a:t>Access the Device File Explorer.</a:t>
            </a:r>
          </a:p>
          <a:p>
            <a:r>
              <a:rPr lang="en-US" dirty="0" smtClean="0"/>
              <a:t>Shared preference xml file</a:t>
            </a:r>
          </a:p>
          <a:p>
            <a:pPr lvl="1"/>
            <a:r>
              <a:rPr lang="en-US" dirty="0" smtClean="0"/>
              <a:t>Data&gt; Data&gt; App name&gt; </a:t>
            </a:r>
            <a:r>
              <a:rPr lang="en-US" dirty="0" err="1" smtClean="0"/>
              <a:t>shared_prefs</a:t>
            </a:r>
            <a:r>
              <a:rPr lang="en-US" dirty="0" smtClean="0"/>
              <a:t>&gt; file.xml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7" y="1591296"/>
            <a:ext cx="3455489" cy="3078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888" y="3641004"/>
            <a:ext cx="2558912" cy="27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9027" y="1690688"/>
            <a:ext cx="97390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//save </a:t>
            </a:r>
            <a:r>
              <a:rPr lang="en-SG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of User Name</a:t>
            </a:r>
            <a:endParaRPr lang="en-SG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SharedPreferences.Editor</a:t>
            </a:r>
            <a:r>
              <a:rPr lang="en-SG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editor = 	</a:t>
            </a:r>
            <a:r>
              <a:rPr lang="en-SG" sz="2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getSharedPreferences</a:t>
            </a:r>
            <a:r>
              <a:rPr lang="en-SG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PREF_NAME, MODE</a:t>
            </a:r>
            <a:r>
              <a:rPr lang="en-SG" sz="240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).edit();</a:t>
            </a:r>
            <a:endParaRPr lang="en-SG" sz="24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en-SG" sz="2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.putstring</a:t>
            </a:r>
            <a:r>
              <a:rPr lang="en-SG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VALUE</a:t>
            </a:r>
            <a:r>
              <a:rPr lang="en-SG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en-SG" sz="2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lang="en-SG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SG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SG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SG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of User Name</a:t>
            </a:r>
            <a:endParaRPr lang="en-SG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lang="en-SG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SG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	</a:t>
            </a:r>
            <a:r>
              <a:rPr lang="en-SG" sz="2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getSharedPreferences</a:t>
            </a:r>
            <a:r>
              <a:rPr lang="en-SG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PREFS_NAME, MODE</a:t>
            </a:r>
            <a:r>
              <a:rPr lang="en-SG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value = </a:t>
            </a:r>
            <a:r>
              <a:rPr lang="en-SG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SG" sz="2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.getString</a:t>
            </a:r>
            <a:r>
              <a:rPr lang="en-SG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“ “</a:t>
            </a:r>
            <a:r>
              <a:rPr lang="en-SG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SG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MODE_APPEND</a:t>
            </a:r>
          </a:p>
          <a:p>
            <a:pPr lvl="1"/>
            <a:r>
              <a:rPr lang="en-US" dirty="0" smtClean="0"/>
              <a:t>MODE_ENABLE_WRITE_AHEAD_LOGGING</a:t>
            </a:r>
          </a:p>
          <a:p>
            <a:pPr lvl="1"/>
            <a:r>
              <a:rPr lang="en-US" dirty="0" smtClean="0"/>
              <a:t>MODE_MULTI_PROCESS (Deprecated in API 23)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MODE_PRIVATE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Only accessible to calling application.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MODE_WORLD_READABLE (Deprecated in API 17)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Allow other application to read the preferences.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MODE_WORLD_WRITABLE (Deprecated in API 17)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Allow other application to write the preferences.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login page and a account registration page for a weather app.</a:t>
            </a:r>
          </a:p>
          <a:p>
            <a:r>
              <a:rPr lang="en-US" dirty="0" smtClean="0"/>
              <a:t>The app should check and determines whether the user has a registered account and reacts accordingly. i.e. “Account Not Found” or “Account authenticated” etc.</a:t>
            </a:r>
          </a:p>
          <a:p>
            <a:r>
              <a:rPr lang="en-US" dirty="0" smtClean="0"/>
              <a:t>It should allow the user to create as a new user asking for their username and password.</a:t>
            </a:r>
          </a:p>
          <a:p>
            <a:r>
              <a:rPr lang="en-US" dirty="0" smtClean="0"/>
              <a:t>The created data shall be stored using shared preferences.</a:t>
            </a:r>
          </a:p>
          <a:p>
            <a:r>
              <a:rPr lang="en-US" dirty="0" smtClean="0"/>
              <a:t>The user shall then be able to login to a simple weather page using the newly created account.</a:t>
            </a:r>
          </a:p>
        </p:txBody>
      </p:sp>
    </p:spTree>
    <p:extLst>
      <p:ext uri="{BB962C8B-B14F-4D97-AF65-F5344CB8AC3E}">
        <p14:creationId xmlns:p14="http://schemas.microsoft.com/office/powerpoint/2010/main" val="9138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Props1.xml><?xml version="1.0" encoding="utf-8"?>
<ds:datastoreItem xmlns:ds="http://schemas.openxmlformats.org/officeDocument/2006/customXml" ds:itemID="{9AA416D5-DB8F-447C-93F7-0EA05CD1916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2015</Words>
  <Application>Microsoft Office PowerPoint</Application>
  <PresentationFormat>Widescreen</PresentationFormat>
  <Paragraphs>340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Berlin Sans FB</vt:lpstr>
      <vt:lpstr>Calibri</vt:lpstr>
      <vt:lpstr>Calibri Light</vt:lpstr>
      <vt:lpstr>Consolas</vt:lpstr>
      <vt:lpstr>Courier New</vt:lpstr>
      <vt:lpstr>Segoe UI</vt:lpstr>
      <vt:lpstr>Segoe UI Light</vt:lpstr>
      <vt:lpstr>Office Theme</vt:lpstr>
      <vt:lpstr>Mobile App Development (MAD)</vt:lpstr>
      <vt:lpstr>PowerPoint Presentation</vt:lpstr>
      <vt:lpstr>PowerPoint Presentation</vt:lpstr>
      <vt:lpstr>Shared Preferences</vt:lpstr>
      <vt:lpstr>Shared Preferences</vt:lpstr>
      <vt:lpstr>Shared Preferences</vt:lpstr>
      <vt:lpstr>Shared Preferences</vt:lpstr>
      <vt:lpstr>Shared Preferences</vt:lpstr>
      <vt:lpstr>Practical 1</vt:lpstr>
      <vt:lpstr>PowerPoint Presentation</vt:lpstr>
      <vt:lpstr>SQLite Databases</vt:lpstr>
      <vt:lpstr>How it works?</vt:lpstr>
      <vt:lpstr>Feature of SQLite </vt:lpstr>
      <vt:lpstr>Feature of SQLite </vt:lpstr>
      <vt:lpstr>Disadvantages </vt:lpstr>
      <vt:lpstr>PowerPoint Presentation</vt:lpstr>
      <vt:lpstr>SQLite Coding Example</vt:lpstr>
      <vt:lpstr>Data Model</vt:lpstr>
      <vt:lpstr>Data Model</vt:lpstr>
      <vt:lpstr>Implementing the Data Handler</vt:lpstr>
      <vt:lpstr>Implementing the Data Handler</vt:lpstr>
      <vt:lpstr>Implementing the Data Handler</vt:lpstr>
      <vt:lpstr>The Add Handler Method</vt:lpstr>
      <vt:lpstr>The Query Handler Method</vt:lpstr>
      <vt:lpstr>The Query Handler Method</vt:lpstr>
      <vt:lpstr>The Delete Handler Method</vt:lpstr>
      <vt:lpstr>The Delete Handler Method</vt:lpstr>
      <vt:lpstr>Other features of Cursor class  </vt:lpstr>
      <vt:lpstr>UI Layout and Implementation</vt:lpstr>
      <vt:lpstr>UI Layout and Implementation</vt:lpstr>
      <vt:lpstr>UI Layout and Implementation</vt:lpstr>
      <vt:lpstr>Practical 2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 (MAD)</dc:title>
  <dc:creator>Charles Keck</dc:creator>
  <cp:lastModifiedBy>Wesley WQ TEO (NP)</cp:lastModifiedBy>
  <cp:revision>163</cp:revision>
  <dcterms:created xsi:type="dcterms:W3CDTF">2017-03-23T08:46:01Z</dcterms:created>
  <dcterms:modified xsi:type="dcterms:W3CDTF">2021-05-19T08:39:58Z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https://ictstaff.npnet.np.edu.sg/modules/IT-FI/MAD/2020-04/02%20Weekly%20Activities/Week%206/Pending%20-%20Copy/06-1_Data%20and%20File%20Storage.pptx</vt:lpwstr>
  </property>
  <property fmtid="{D5CDD505-2E9C-101B-9397-08002B2CF9AE}" pid="4" name="MSIP_Label_30286cb9-b49f-4646-87a5-340028348160_Enabled">
    <vt:lpwstr>true</vt:lpwstr>
  </property>
  <property fmtid="{D5CDD505-2E9C-101B-9397-08002B2CF9AE}" pid="5" name="MSIP_Label_30286cb9-b49f-4646-87a5-340028348160_SetDate">
    <vt:lpwstr>2021-05-19T08:39:58Z</vt:lpwstr>
  </property>
  <property fmtid="{D5CDD505-2E9C-101B-9397-08002B2CF9AE}" pid="6" name="MSIP_Label_30286cb9-b49f-4646-87a5-340028348160_Method">
    <vt:lpwstr>Standard</vt:lpwstr>
  </property>
  <property fmtid="{D5CDD505-2E9C-101B-9397-08002B2CF9AE}" pid="7" name="MSIP_Label_30286cb9-b49f-4646-87a5-340028348160_Name">
    <vt:lpwstr>30286cb9-b49f-4646-87a5-340028348160</vt:lpwstr>
  </property>
  <property fmtid="{D5CDD505-2E9C-101B-9397-08002B2CF9AE}" pid="8" name="MSIP_Label_30286cb9-b49f-4646-87a5-340028348160_SiteId">
    <vt:lpwstr>cba9e115-3016-4462-a1ab-a565cba0cdf1</vt:lpwstr>
  </property>
  <property fmtid="{D5CDD505-2E9C-101B-9397-08002B2CF9AE}" pid="9" name="MSIP_Label_30286cb9-b49f-4646-87a5-340028348160_ActionId">
    <vt:lpwstr>2435f97d-42e4-42a9-abe5-408d1367d3d7</vt:lpwstr>
  </property>
  <property fmtid="{D5CDD505-2E9C-101B-9397-08002B2CF9AE}" pid="10" name="MSIP_Label_30286cb9-b49f-4646-87a5-340028348160_ContentBits">
    <vt:lpwstr>1</vt:lpwstr>
  </property>
</Properties>
</file>