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sldIdLst>
    <p:sldId id="303" r:id="rId3"/>
    <p:sldId id="273" r:id="rId4"/>
    <p:sldId id="276" r:id="rId5"/>
    <p:sldId id="289" r:id="rId6"/>
    <p:sldId id="288" r:id="rId7"/>
    <p:sldId id="287" r:id="rId8"/>
    <p:sldId id="297" r:id="rId9"/>
    <p:sldId id="315" r:id="rId10"/>
    <p:sldId id="296" r:id="rId11"/>
    <p:sldId id="319" r:id="rId12"/>
    <p:sldId id="317" r:id="rId13"/>
    <p:sldId id="320" r:id="rId14"/>
    <p:sldId id="321" r:id="rId15"/>
    <p:sldId id="304" r:id="rId16"/>
    <p:sldId id="316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89136" autoAdjust="0"/>
  </p:normalViewPr>
  <p:slideViewPr>
    <p:cSldViewPr snapToGrid="0">
      <p:cViewPr varScale="1">
        <p:scale>
          <a:sx n="64" d="100"/>
          <a:sy n="64" d="100"/>
        </p:scale>
        <p:origin x="3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2248-8154-4758-8ECD-D3C98D46EE23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9D111-D8F3-4B9F-9705-E0C8648685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02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(operating_system)#Market_shar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compatibility/android-cd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version_hist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realm.io/posts/eric-maxwell-mvc-mvp-and-mvvm-on-android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vogella.com/tutorials/AndroidArchitecture/article.html" TargetMode="External"/><Relationship Id="rId4" Type="http://schemas.openxmlformats.org/officeDocument/2006/relationships/hyperlink" Target="https://www.spaceotechnologies.com/mvp-android-architectural-pattern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ent-driven_programmin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is the world’s most popular and dominant mobile operating system.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based on Linux kernel 3.4/3.10 (depending on device) and is open-source (with proprietary bits).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runs on a wide variety of hardware, including smartphones, smart watches, cars, televisions, digital cameras, game consoles and more.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was founded by Andy Rubin and three others in October 2003 and got acquired by Google in August 2005.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2B users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3M apps available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87.5% smartphone operating system market share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Thousands of third party libraries available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SDK, IDE and emulator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restrictions; access anything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access to new form factors and hardware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 your app anywhere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Playstore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Amazon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Appstore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dirty="0">
                <a:hlinkClick r:id="rId3"/>
              </a:rPr>
              <a:t>https://en.wikipedia.org/wiki/Android_(operating_system)#Market_share</a:t>
            </a:r>
            <a:endParaRPr lang="en-SG" dirty="0"/>
          </a:p>
          <a:p>
            <a:r>
              <a:rPr lang="en-US" dirty="0" err="1"/>
              <a:t>Caa</a:t>
            </a:r>
            <a:r>
              <a:rPr lang="en-US" dirty="0"/>
              <a:t> 23 march</a:t>
            </a:r>
            <a:r>
              <a:rPr lang="en-US" baseline="0" dirty="0"/>
              <a:t> 2021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D243-8872-4C1B-9FF0-EC0EDA6BCEB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78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D111-D8F3-4B9F-9705-E0C8648685A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9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https://source.android.com/compatibility/android-cdd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CD243-8872-4C1B-9FF0-EC0EDA6BCEB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20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https://en.wikipedia.org/wiki/Android_version_history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D111-D8F3-4B9F-9705-E0C8648685A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25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>
                <a:solidFill>
                  <a:schemeClr val="bg1"/>
                </a:solidFill>
              </a:rPr>
              <a:t>https://developer.android.com/about/dashboards/index.html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D111-D8F3-4B9F-9705-E0C8648685A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92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https://academy.realm.io/posts/eric-maxwell-mvc-mvp-and-mvvm-on-android/</a:t>
            </a:r>
            <a:endParaRPr lang="en-SG" dirty="0">
              <a:hlinkClick r:id="rId4"/>
            </a:endParaRPr>
          </a:p>
          <a:p>
            <a:r>
              <a:rPr lang="en-SG" dirty="0">
                <a:hlinkClick r:id="rId4"/>
              </a:rPr>
              <a:t>https://www.spaceotechnologies.com/mvp-android-architectural-pattern/</a:t>
            </a:r>
            <a:endParaRPr lang="en-SG" dirty="0">
              <a:hlinkClick r:id="rId5"/>
            </a:endParaRPr>
          </a:p>
          <a:p>
            <a:r>
              <a:rPr lang="en-SG" dirty="0">
                <a:hlinkClick r:id="rId5"/>
              </a:rPr>
              <a:t>https://www.vogella.com/tutorials/AndroidArchitecture/article.html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D111-D8F3-4B9F-9705-E0C8648685AC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69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https://en.wikipedia.org/wiki/Model%E2%80%93view%E2%80%93controller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D111-D8F3-4B9F-9705-E0C8648685A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946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https://en.wikipedia.org/wiki/Event-driven_programming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9D111-D8F3-4B9F-9705-E0C8648685A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52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56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7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96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14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2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12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84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2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4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6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45D0-D18C-4C5F-9973-5D4E3D9EF298}" type="datetimeFigureOut">
              <a:rPr lang="en-SG" smtClean="0"/>
              <a:t>13/4/2022</a:t>
            </a:fld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D11E-2642-4F91-B718-3B302AA45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8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A48845D0-D18C-4C5F-9973-5D4E3D9EF298}" type="datetimeFigureOut">
              <a:rPr lang="en-SG" smtClean="0"/>
              <a:pPr/>
              <a:t>13/4/2022</a:t>
            </a:fld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8F2BD11E-2642-4F91-B718-3B302AA4516B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88656"/>
            <a:ext cx="2082800" cy="69671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584892" y="6188656"/>
            <a:ext cx="80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SG" sz="16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SG" sz="1600" dirty="0">
                <a:solidFill>
                  <a:schemeClr val="bg2">
                    <a:lumMod val="75000"/>
                  </a:schemeClr>
                </a:solidFill>
              </a:rPr>
              <a:t>AY2022</a:t>
            </a:r>
          </a:p>
        </p:txBody>
      </p:sp>
      <p:sp>
        <p:nvSpPr>
          <p:cNvPr id="9" name="MSIPCMContentMarking" descr="{&quot;HashCode&quot;:-1818968269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16915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Buo7kzHECH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  <a:latin typeface="Berlin Sans FB" panose="020E0602020502020306" pitchFamily="34" charset="0"/>
              </a:rPr>
              <a:t>Mobile App Development</a:t>
            </a:r>
            <a:br>
              <a:rPr lang="en-SG" dirty="0">
                <a:solidFill>
                  <a:schemeClr val="bg1"/>
                </a:solidFill>
                <a:latin typeface="Berlin Sans FB" panose="020E0602020502020306" pitchFamily="34" charset="0"/>
              </a:rPr>
            </a:br>
            <a:r>
              <a:rPr lang="en-SG" dirty="0">
                <a:solidFill>
                  <a:schemeClr val="bg1"/>
                </a:solidFill>
                <a:latin typeface="Berlin Sans FB" panose="020E0602020502020306" pitchFamily="34" charset="0"/>
              </a:rPr>
              <a:t>(MAD)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04121" y="5934670"/>
            <a:ext cx="2787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Teaching Team:</a:t>
            </a:r>
          </a:p>
          <a:p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Mr Teo Wen Qiang, Wesley</a:t>
            </a:r>
          </a:p>
          <a:p>
            <a:r>
              <a:rPr lang="en-S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Mr Low Kheng Hian, Ben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C5BE45-12B9-42A3-88A3-8D03BC23E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95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148" y="3384468"/>
            <a:ext cx="6177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 Design Pattern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9824697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Android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way to write source codes</a:t>
            </a:r>
          </a:p>
          <a:p>
            <a:r>
              <a:rPr lang="en-SG" dirty="0"/>
              <a:t>Improve code maintainability and testability</a:t>
            </a:r>
          </a:p>
          <a:p>
            <a:r>
              <a:rPr lang="en-SG" dirty="0"/>
              <a:t>Common design pattern for Android apps</a:t>
            </a:r>
          </a:p>
          <a:p>
            <a:pPr lvl="1"/>
            <a:r>
              <a:rPr lang="en-SG" dirty="0"/>
              <a:t>Model-View-Controller (MVC)</a:t>
            </a:r>
          </a:p>
          <a:p>
            <a:pPr lvl="1"/>
            <a:r>
              <a:rPr lang="en-SG" dirty="0"/>
              <a:t>Model-View-Presenter (MVP)</a:t>
            </a:r>
          </a:p>
          <a:p>
            <a:pPr lvl="1"/>
            <a:r>
              <a:rPr lang="en-SG" dirty="0"/>
              <a:t>Model-View-</a:t>
            </a:r>
            <a:r>
              <a:rPr lang="en-SG" dirty="0" err="1"/>
              <a:t>ViewModel</a:t>
            </a:r>
            <a:r>
              <a:rPr lang="en-SG" dirty="0"/>
              <a:t> (MVVM)</a:t>
            </a:r>
          </a:p>
          <a:p>
            <a:pPr lvl="1"/>
            <a:endParaRPr lang="en-SG" dirty="0"/>
          </a:p>
          <a:p>
            <a:r>
              <a:rPr lang="en-SG" dirty="0"/>
              <a:t>As a taster to design pattern, we will use MVC in this module</a:t>
            </a:r>
          </a:p>
        </p:txBody>
      </p:sp>
    </p:spTree>
    <p:extLst>
      <p:ext uri="{BB962C8B-B14F-4D97-AF65-F5344CB8AC3E}">
        <p14:creationId xmlns:p14="http://schemas.microsoft.com/office/powerpoint/2010/main" val="234484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Model</a:t>
            </a:r>
          </a:p>
          <a:p>
            <a:pPr lvl="1"/>
            <a:r>
              <a:rPr lang="en-SG" dirty="0"/>
              <a:t>contains Data, state, business logic (algorithm)</a:t>
            </a:r>
          </a:p>
          <a:p>
            <a:pPr lvl="1"/>
            <a:r>
              <a:rPr lang="en-SG" dirty="0"/>
              <a:t>Reusable</a:t>
            </a:r>
          </a:p>
          <a:p>
            <a:r>
              <a:rPr lang="en-SG" dirty="0"/>
              <a:t>View</a:t>
            </a:r>
          </a:p>
          <a:p>
            <a:pPr lvl="1"/>
            <a:r>
              <a:rPr lang="en-SG" dirty="0"/>
              <a:t>Graphical User Interface</a:t>
            </a:r>
          </a:p>
          <a:p>
            <a:r>
              <a:rPr lang="en-SG" dirty="0"/>
              <a:t>Controller</a:t>
            </a:r>
          </a:p>
          <a:p>
            <a:pPr lvl="1"/>
            <a:r>
              <a:rPr lang="en-SG" dirty="0"/>
              <a:t>Glue that joins View and Model</a:t>
            </a:r>
          </a:p>
          <a:p>
            <a:pPr lvl="1"/>
            <a:r>
              <a:rPr lang="en-SG" dirty="0"/>
              <a:t>Decides how to responds to click</a:t>
            </a:r>
            <a:br>
              <a:rPr lang="en-SG" dirty="0"/>
            </a:br>
            <a:r>
              <a:rPr lang="en-SG" dirty="0"/>
              <a:t>from View, and interact with Model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445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MVC in Codes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02144" y="1628850"/>
            <a:ext cx="2267267" cy="3616387"/>
            <a:chOff x="1613719" y="1825625"/>
            <a:chExt cx="2267267" cy="36163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-1" r="1786" b="752"/>
            <a:stretch/>
          </p:blipFill>
          <p:spPr>
            <a:xfrm>
              <a:off x="1613719" y="1825625"/>
              <a:ext cx="2267267" cy="361638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13719" y="2219713"/>
              <a:ext cx="2267267" cy="3222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50409" y="2179441"/>
            <a:ext cx="2267267" cy="3277939"/>
            <a:chOff x="1350771" y="2506042"/>
            <a:chExt cx="2267267" cy="327793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t="9904" r="1786" b="752"/>
            <a:stretch/>
          </p:blipFill>
          <p:spPr>
            <a:xfrm>
              <a:off x="1350771" y="2506042"/>
              <a:ext cx="2267267" cy="3255473"/>
            </a:xfrm>
            <a:prstGeom prst="rect">
              <a:avLst/>
            </a:prstGeom>
            <a:effectLst>
              <a:outerShdw blurRad="114300" dist="1270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 10"/>
            <p:cNvSpPr/>
            <p:nvPr/>
          </p:nvSpPr>
          <p:spPr>
            <a:xfrm>
              <a:off x="1350771" y="2838292"/>
              <a:ext cx="2267267" cy="29456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8732" r="1786" b="752"/>
          <a:stretch/>
        </p:blipFill>
        <p:spPr>
          <a:xfrm>
            <a:off x="1303366" y="2673144"/>
            <a:ext cx="2267267" cy="2933807"/>
          </a:xfrm>
          <a:prstGeom prst="rect">
            <a:avLst/>
          </a:prstGeom>
          <a:effectLst>
            <a:outerShdw blurRad="114300" dist="1270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58344" y="1825623"/>
            <a:ext cx="163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Resources, Widgets, and Layouts (*.xml)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7189" y="1891073"/>
            <a:ext cx="163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Activity, Fragment &amp; Adapter</a:t>
            </a:r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6977508" y="2919885"/>
            <a:ext cx="985878" cy="1316448"/>
          </a:xfrm>
          <a:prstGeom prst="foldedCorner">
            <a:avLst>
              <a:gd name="adj" fmla="val 32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olded Corner 16"/>
          <p:cNvSpPr/>
          <p:nvPr/>
        </p:nvSpPr>
        <p:spPr>
          <a:xfrm rot="10800000" flipH="1">
            <a:off x="9986922" y="2919885"/>
            <a:ext cx="985878" cy="1316448"/>
          </a:xfrm>
          <a:prstGeom prst="foldedCorner">
            <a:avLst>
              <a:gd name="adj" fmla="val 32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9895192" y="1828869"/>
            <a:ext cx="163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Entities, Classes, Models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9205" y="1446835"/>
            <a:ext cx="4861367" cy="45951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6493416" y="1446835"/>
            <a:ext cx="2037129" cy="45951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9448145" y="1355187"/>
            <a:ext cx="2037129" cy="468679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4927762" y="5644025"/>
            <a:ext cx="66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08485" y="5669973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691820" y="567980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22" name="Left-Right Arrow 21"/>
          <p:cNvSpPr/>
          <p:nvPr/>
        </p:nvSpPr>
        <p:spPr>
          <a:xfrm>
            <a:off x="5752617" y="3744410"/>
            <a:ext cx="590309" cy="285193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Left-Right Arrow 26"/>
          <p:cNvSpPr/>
          <p:nvPr/>
        </p:nvSpPr>
        <p:spPr>
          <a:xfrm>
            <a:off x="8694190" y="3744410"/>
            <a:ext cx="590309" cy="285193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/>
          <p:cNvSpPr/>
          <p:nvPr/>
        </p:nvSpPr>
        <p:spPr>
          <a:xfrm>
            <a:off x="1313426" y="2673145"/>
            <a:ext cx="2257208" cy="5018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t="18731" r="1786" b="67887"/>
          <a:stretch/>
        </p:blipFill>
        <p:spPr>
          <a:xfrm>
            <a:off x="1148187" y="2856736"/>
            <a:ext cx="2267267" cy="487597"/>
          </a:xfrm>
          <a:prstGeom prst="rect">
            <a:avLst/>
          </a:prstGeom>
          <a:effectLst>
            <a:outerShdw blurRad="114300" dist="1270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87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47353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 driven Programming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8033598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In Python, the computer runs the code from the start, and terminates once it reaches the last line</a:t>
            </a:r>
          </a:p>
          <a:p>
            <a:endParaRPr lang="en-SG" dirty="0"/>
          </a:p>
          <a:p>
            <a:r>
              <a:rPr lang="en-SG" dirty="0"/>
              <a:t>In Android, Code segment runs as and when triggered by user actions, sensor outputs, or triggers from other programs</a:t>
            </a:r>
          </a:p>
          <a:p>
            <a:r>
              <a:rPr lang="en-SG" dirty="0"/>
              <a:t>Dominant programming paradigm in GUI </a:t>
            </a:r>
            <a:br>
              <a:rPr lang="en-SG" dirty="0"/>
            </a:br>
            <a:r>
              <a:rPr lang="en-SG" dirty="0"/>
              <a:t>(e.g. website, desktop applications) </a:t>
            </a:r>
            <a:br>
              <a:rPr lang="en-SG" dirty="0"/>
            </a:br>
            <a:r>
              <a:rPr lang="en-SG" dirty="0"/>
              <a:t>and device drivers</a:t>
            </a:r>
          </a:p>
          <a:p>
            <a:r>
              <a:rPr lang="en-SG" dirty="0"/>
              <a:t>The application software is designed to react </a:t>
            </a:r>
            <a:br>
              <a:rPr lang="en-SG" dirty="0"/>
            </a:br>
            <a:r>
              <a:rPr lang="en-SG" dirty="0"/>
              <a:t>to events</a:t>
            </a:r>
          </a:p>
        </p:txBody>
      </p:sp>
      <p:pic>
        <p:nvPicPr>
          <p:cNvPr id="3074" name="Picture 2" descr="https://encrypted-tbn0.gstatic.com/images?q=tbn%3AANd9GcRkcdhpOkpT_u6rYlCREACL_XI_FdBcCMjCgct3YEhdfzF5ty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709" y="4094957"/>
            <a:ext cx="4216718" cy="208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4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Introduction to Android</a:t>
            </a:r>
          </a:p>
          <a:p>
            <a:r>
              <a:rPr lang="en-SG" dirty="0"/>
              <a:t>Versions of Android and its API level</a:t>
            </a:r>
          </a:p>
          <a:p>
            <a:r>
              <a:rPr lang="en-SG" dirty="0"/>
              <a:t>Software stack</a:t>
            </a:r>
          </a:p>
          <a:p>
            <a:r>
              <a:rPr lang="en-SG" dirty="0"/>
              <a:t>Android Design Pattern (MVC)</a:t>
            </a:r>
          </a:p>
          <a:p>
            <a:r>
              <a:rPr lang="en-SG" dirty="0"/>
              <a:t>Event driven programming</a:t>
            </a:r>
          </a:p>
        </p:txBody>
      </p:sp>
    </p:spTree>
    <p:extLst>
      <p:ext uri="{BB962C8B-B14F-4D97-AF65-F5344CB8AC3E}">
        <p14:creationId xmlns:p14="http://schemas.microsoft.com/office/powerpoint/2010/main" val="21702779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</p:cNvCxnSpPr>
          <p:nvPr/>
        </p:nvCxnSpPr>
        <p:spPr>
          <a:xfrm>
            <a:off x="433137" y="3333605"/>
            <a:ext cx="8604846" cy="271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8645" y="2548039"/>
            <a:ext cx="19613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 to Android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779344" y="3333605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95194" y="3347161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06975" y="2944483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82878" y="3801709"/>
            <a:ext cx="12246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9037983" y="3365341"/>
            <a:ext cx="1981951" cy="2581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A4354C-F5C1-4256-99BF-D4F4CD9D6D24}"/>
              </a:ext>
            </a:extLst>
          </p:cNvPr>
          <p:cNvSpPr txBox="1"/>
          <p:nvPr/>
        </p:nvSpPr>
        <p:spPr>
          <a:xfrm>
            <a:off x="2560056" y="3776951"/>
            <a:ext cx="24385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 to Event-driven Programming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32234" y="2999189"/>
            <a:ext cx="0" cy="3687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64936" y="2548231"/>
            <a:ext cx="27345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Android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8980286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148" y="3384468"/>
            <a:ext cx="62482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Android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001" y="1020632"/>
            <a:ext cx="1272544" cy="2363836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  <a:outerShdw sx="1000" sy="1000" algn="ctr" rotWithShape="0">
              <a:srgbClr val="000000"/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702123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is Android?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00158" cy="4351338"/>
          </a:xfrm>
        </p:spPr>
        <p:txBody>
          <a:bodyPr/>
          <a:lstStyle/>
          <a:p>
            <a:r>
              <a:rPr lang="en-SG" dirty="0"/>
              <a:t>Is a </a:t>
            </a:r>
            <a:r>
              <a:rPr lang="en-SG" b="1" u="sng" dirty="0"/>
              <a:t>mobile operating system</a:t>
            </a:r>
            <a:r>
              <a:rPr lang="en-SG" b="1" dirty="0"/>
              <a:t> primarily </a:t>
            </a:r>
            <a:r>
              <a:rPr lang="en-SG" dirty="0"/>
              <a:t>for mobile devices</a:t>
            </a:r>
          </a:p>
          <a:p>
            <a:endParaRPr lang="en-SG" dirty="0"/>
          </a:p>
          <a:p>
            <a:r>
              <a:rPr lang="en-SG" dirty="0"/>
              <a:t>Over 2 Billion users and over 87.5% of smartphone OS market share.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7D1AADA1-3BFF-4E4A-8B69-879A21FCF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62" y="3034620"/>
            <a:ext cx="2677538" cy="314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flat robot head, a bright sea green semicircle with antennas and small holes for eyes. To the left of the head is the word &quot;android&quot; in a lowercase black sans serif font."/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113" b="-8066"/>
          <a:stretch/>
        </p:blipFill>
        <p:spPr bwMode="auto">
          <a:xfrm>
            <a:off x="7341647" y="591025"/>
            <a:ext cx="2844075" cy="659041"/>
          </a:xfrm>
          <a:prstGeom prst="rect">
            <a:avLst/>
          </a:prstGeom>
          <a:noFill/>
          <a:extLst/>
        </p:spPr>
      </p:pic>
      <p:pic>
        <p:nvPicPr>
          <p:cNvPr id="6" name="Picture 2" descr="A flat robot head, a bright sea green semicircle with antennas and small holes for eyes. To the left of the head is the word &quot;android&quot; in a lowercase black sans serif font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8" t="-6883"/>
          <a:stretch/>
        </p:blipFill>
        <p:spPr bwMode="auto">
          <a:xfrm>
            <a:off x="10174147" y="544010"/>
            <a:ext cx="1179653" cy="6518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081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007666" cy="4351338"/>
          </a:xfrm>
        </p:spPr>
        <p:txBody>
          <a:bodyPr>
            <a:normAutofit fontScale="92500"/>
          </a:bodyPr>
          <a:lstStyle/>
          <a:p>
            <a:r>
              <a:rPr lang="en-SG" dirty="0"/>
              <a:t>Modified version of Linux kernel</a:t>
            </a:r>
          </a:p>
          <a:p>
            <a:r>
              <a:rPr lang="en-SG" dirty="0"/>
              <a:t>Middleware, libraries, APIs written in C</a:t>
            </a:r>
          </a:p>
          <a:p>
            <a:r>
              <a:rPr lang="en-SG" dirty="0"/>
              <a:t>Apps run on application framework</a:t>
            </a:r>
          </a:p>
          <a:p>
            <a:r>
              <a:rPr lang="en-SG" dirty="0"/>
              <a:t>Android Runtime (ART) as its runtime environment</a:t>
            </a:r>
          </a:p>
          <a:p>
            <a:r>
              <a:rPr lang="en-SG" dirty="0"/>
              <a:t>Programming Language supported </a:t>
            </a:r>
          </a:p>
          <a:p>
            <a:pPr lvl="1"/>
            <a:r>
              <a:rPr lang="en-SG" sz="2800" dirty="0"/>
              <a:t>Java, C, C++, Go (limited), </a:t>
            </a:r>
            <a:r>
              <a:rPr lang="en-SG" sz="2800" dirty="0" err="1"/>
              <a:t>Kotlin</a:t>
            </a:r>
            <a:r>
              <a:rPr lang="en-SG" sz="2800" dirty="0"/>
              <a:t> </a:t>
            </a:r>
            <a:endParaRPr lang="en-SG" dirty="0"/>
          </a:p>
          <a:p>
            <a:endParaRPr lang="en-SG" dirty="0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2709"/>
            <a:ext cx="5257800" cy="449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2830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29387" cy="4351338"/>
          </a:xfrm>
        </p:spPr>
        <p:txBody>
          <a:bodyPr>
            <a:normAutofit/>
          </a:bodyPr>
          <a:lstStyle/>
          <a:p>
            <a:r>
              <a:rPr lang="en-SG" dirty="0"/>
              <a:t>Min hardware requirements to be certified by Google</a:t>
            </a:r>
          </a:p>
          <a:p>
            <a:endParaRPr lang="en-SG" dirty="0"/>
          </a:p>
          <a:p>
            <a:r>
              <a:rPr lang="en-SG" dirty="0"/>
              <a:t>Certified devices have Google services</a:t>
            </a:r>
          </a:p>
          <a:p>
            <a:endParaRPr lang="en-SG" dirty="0"/>
          </a:p>
          <a:p>
            <a:r>
              <a:rPr lang="en-SG" dirty="0"/>
              <a:t>E.g.</a:t>
            </a:r>
          </a:p>
          <a:p>
            <a:r>
              <a:rPr lang="en-SG" dirty="0"/>
              <a:t>Android Handheld devices must have physical diagonal screen size 2.5 to 8 inches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B6C8B-66D1-467D-B4E2-CC601680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30" y="1454270"/>
            <a:ext cx="30956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88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86B7-95AB-459A-B78A-1156A002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7CF1-AAA3-45FA-9032-D7C07CC7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https://youtu.be/Buo7kzHECHk</a:t>
            </a:r>
            <a:r>
              <a:rPr lang="en-SG" dirty="0"/>
              <a:t> (Stop at 1:00)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5BCC4-2649-4139-B5FD-4DE5E78F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18" y="2359251"/>
            <a:ext cx="61817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Code name, Version, API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1404938"/>
            <a:ext cx="81629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3D1E-ADF4-418A-9786-25A94024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 Version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622" y="1379208"/>
            <a:ext cx="7564755" cy="468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2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Props1.xml><?xml version="1.0" encoding="utf-8"?>
<ds:datastoreItem xmlns:ds="http://schemas.openxmlformats.org/officeDocument/2006/customXml" ds:itemID="{9AA416D5-DB8F-447C-93F7-0EA05CD1916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646</Words>
  <Application>Microsoft Office PowerPoint</Application>
  <PresentationFormat>Widescreen</PresentationFormat>
  <Paragraphs>102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Berlin Sans FB</vt:lpstr>
      <vt:lpstr>Calibri</vt:lpstr>
      <vt:lpstr>Calibri Light</vt:lpstr>
      <vt:lpstr>Segoe UI</vt:lpstr>
      <vt:lpstr>Segoe UI Light</vt:lpstr>
      <vt:lpstr>Office Theme</vt:lpstr>
      <vt:lpstr>Mobile App Development (MAD)</vt:lpstr>
      <vt:lpstr>PowerPoint Presentation</vt:lpstr>
      <vt:lpstr>PowerPoint Presentation</vt:lpstr>
      <vt:lpstr>What is Android?</vt:lpstr>
      <vt:lpstr>Software Stack</vt:lpstr>
      <vt:lpstr>Hardware Requirements</vt:lpstr>
      <vt:lpstr>Video</vt:lpstr>
      <vt:lpstr>Code name, Version, API level</vt:lpstr>
      <vt:lpstr>API Version Distribution</vt:lpstr>
      <vt:lpstr>PowerPoint Presentation</vt:lpstr>
      <vt:lpstr>Android Design Pattern</vt:lpstr>
      <vt:lpstr>Model-View-Controller (MVC)</vt:lpstr>
      <vt:lpstr>MVC in Codes</vt:lpstr>
      <vt:lpstr>PowerPoint Presentation</vt:lpstr>
      <vt:lpstr>What is Event-driven Programming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 (MAD)</dc:title>
  <dc:creator>Charles Keck</dc:creator>
  <cp:lastModifiedBy>Wesley WQ TEO (NP)</cp:lastModifiedBy>
  <cp:revision>87</cp:revision>
  <dcterms:created xsi:type="dcterms:W3CDTF">2017-03-23T08:46:01Z</dcterms:created>
  <dcterms:modified xsi:type="dcterms:W3CDTF">2022-04-13T14:25:40Z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https://ictstaff.npnet.np.edu.sg/modules/IT-FI/MAD/2020-04/02%20Weekly%20Activities/Week%201/Pending/01-2%20Introduction%20to%20Android.pptx</vt:lpwstr>
  </property>
  <property fmtid="{D5CDD505-2E9C-101B-9397-08002B2CF9AE}" pid="4" name="MSIP_Label_30286cb9-b49f-4646-87a5-340028348160_Enabled">
    <vt:lpwstr>true</vt:lpwstr>
  </property>
  <property fmtid="{D5CDD505-2E9C-101B-9397-08002B2CF9AE}" pid="5" name="MSIP_Label_30286cb9-b49f-4646-87a5-340028348160_SetDate">
    <vt:lpwstr>2022-04-13T14:25:40Z</vt:lpwstr>
  </property>
  <property fmtid="{D5CDD505-2E9C-101B-9397-08002B2CF9AE}" pid="6" name="MSIP_Label_30286cb9-b49f-4646-87a5-340028348160_Method">
    <vt:lpwstr>Standard</vt:lpwstr>
  </property>
  <property fmtid="{D5CDD505-2E9C-101B-9397-08002B2CF9AE}" pid="7" name="MSIP_Label_30286cb9-b49f-4646-87a5-340028348160_Name">
    <vt:lpwstr>30286cb9-b49f-4646-87a5-340028348160</vt:lpwstr>
  </property>
  <property fmtid="{D5CDD505-2E9C-101B-9397-08002B2CF9AE}" pid="8" name="MSIP_Label_30286cb9-b49f-4646-87a5-340028348160_SiteId">
    <vt:lpwstr>cba9e115-3016-4462-a1ab-a565cba0cdf1</vt:lpwstr>
  </property>
  <property fmtid="{D5CDD505-2E9C-101B-9397-08002B2CF9AE}" pid="9" name="MSIP_Label_30286cb9-b49f-4646-87a5-340028348160_ActionId">
    <vt:lpwstr>10517454-2704-4942-a3ff-63eefef826bc</vt:lpwstr>
  </property>
  <property fmtid="{D5CDD505-2E9C-101B-9397-08002B2CF9AE}" pid="10" name="MSIP_Label_30286cb9-b49f-4646-87a5-340028348160_ContentBits">
    <vt:lpwstr>1</vt:lpwstr>
  </property>
</Properties>
</file>