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5"/>
  </p:notesMasterIdLst>
  <p:sldIdLst>
    <p:sldId id="316" r:id="rId3"/>
    <p:sldId id="273" r:id="rId4"/>
    <p:sldId id="276" r:id="rId5"/>
    <p:sldId id="317" r:id="rId6"/>
    <p:sldId id="318" r:id="rId7"/>
    <p:sldId id="319" r:id="rId8"/>
    <p:sldId id="320" r:id="rId9"/>
    <p:sldId id="321" r:id="rId10"/>
    <p:sldId id="322" r:id="rId11"/>
    <p:sldId id="323" r:id="rId12"/>
    <p:sldId id="325" r:id="rId13"/>
    <p:sldId id="328" r:id="rId14"/>
    <p:sldId id="326" r:id="rId15"/>
    <p:sldId id="327" r:id="rId16"/>
    <p:sldId id="329" r:id="rId17"/>
    <p:sldId id="331" r:id="rId18"/>
    <p:sldId id="333" r:id="rId19"/>
    <p:sldId id="351" r:id="rId20"/>
    <p:sldId id="352" r:id="rId21"/>
    <p:sldId id="336" r:id="rId22"/>
    <p:sldId id="338" r:id="rId23"/>
    <p:sldId id="341" r:id="rId24"/>
    <p:sldId id="339" r:id="rId25"/>
    <p:sldId id="340" r:id="rId26"/>
    <p:sldId id="334" r:id="rId27"/>
    <p:sldId id="342" r:id="rId28"/>
    <p:sldId id="344" r:id="rId29"/>
    <p:sldId id="353" r:id="rId30"/>
    <p:sldId id="354" r:id="rId31"/>
    <p:sldId id="335" r:id="rId32"/>
    <p:sldId id="345" r:id="rId33"/>
    <p:sldId id="346" r:id="rId34"/>
    <p:sldId id="347" r:id="rId35"/>
    <p:sldId id="348" r:id="rId36"/>
    <p:sldId id="349" r:id="rId37"/>
    <p:sldId id="350" r:id="rId38"/>
    <p:sldId id="337" r:id="rId39"/>
    <p:sldId id="355" r:id="rId40"/>
    <p:sldId id="356" r:id="rId41"/>
    <p:sldId id="357" r:id="rId42"/>
    <p:sldId id="35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5635" autoAdjust="0"/>
  </p:normalViewPr>
  <p:slideViewPr>
    <p:cSldViewPr snapToGrid="0">
      <p:cViewPr varScale="1">
        <p:scale>
          <a:sx n="61" d="100"/>
          <a:sy n="61" d="100"/>
        </p:scale>
        <p:origin x="5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2248-8154-4758-8ECD-D3C98D46EE23}" type="datetimeFigureOut">
              <a:rPr lang="en-SG" smtClean="0"/>
              <a:t>13/4/2022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9D111-D8F3-4B9F-9705-E0C8648685AC}" type="slidenum">
              <a:rPr lang="en-SG" smtClean="0"/>
              <a:t>‹#›</a:t>
            </a:fld>
            <a:endParaRPr lang="en-SG"/>
          </a:p>
        </p:txBody>
      </p:sp>
    </p:spTree>
    <p:extLst>
      <p:ext uri="{BB962C8B-B14F-4D97-AF65-F5344CB8AC3E}">
        <p14:creationId xmlns:p14="http://schemas.microsoft.com/office/powerpoint/2010/main" val="145402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eeksforgeeks.org/data-types-in-jav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abstraction-in-java-2/?ref=lb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USB"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www.usb.org/document-library/usb-type-cr-cable-and-connector-specification-revision-20-august-2019-and-ecn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3schools.com/java/java_polymorphism.asp"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javatpoint.com/runtime-polymorphism-in-java"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javatpoint.com/super-keyword"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java/java_list_interface.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nested-classes-java/"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encapsulation-in-java/"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avatpoint.com/access-modifier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www.w3schools.com/java/java_inheritance.asp"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javatpoint.com/anonymous-inner-clas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https://www.geeksforgeeks.org/data-types-in-java/</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4</a:t>
            </a:fld>
            <a:endParaRPr lang="en-SG"/>
          </a:p>
        </p:txBody>
      </p:sp>
    </p:spTree>
    <p:extLst>
      <p:ext uri="{BB962C8B-B14F-4D97-AF65-F5344CB8AC3E}">
        <p14:creationId xmlns:p14="http://schemas.microsoft.com/office/powerpoint/2010/main" val="317602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https://www.javatpoint.com/abstract-class-in-java</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31</a:t>
            </a:fld>
            <a:endParaRPr lang="en-SG"/>
          </a:p>
        </p:txBody>
      </p:sp>
    </p:spTree>
    <p:extLst>
      <p:ext uri="{BB962C8B-B14F-4D97-AF65-F5344CB8AC3E}">
        <p14:creationId xmlns:p14="http://schemas.microsoft.com/office/powerpoint/2010/main" val="41176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https://www.geeksforgeeks.org/abstraction-in-java-2/?ref=lbp</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32</a:t>
            </a:fld>
            <a:endParaRPr lang="en-SG"/>
          </a:p>
        </p:txBody>
      </p:sp>
    </p:spTree>
    <p:extLst>
      <p:ext uri="{BB962C8B-B14F-4D97-AF65-F5344CB8AC3E}">
        <p14:creationId xmlns:p14="http://schemas.microsoft.com/office/powerpoint/2010/main" val="2055087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https://www.javatpoint.com/abstract-class-in-java</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33</a:t>
            </a:fld>
            <a:endParaRPr lang="en-SG"/>
          </a:p>
        </p:txBody>
      </p:sp>
    </p:spTree>
    <p:extLst>
      <p:ext uri="{BB962C8B-B14F-4D97-AF65-F5344CB8AC3E}">
        <p14:creationId xmlns:p14="http://schemas.microsoft.com/office/powerpoint/2010/main" val="307665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https://www.javatpoint.com/interface-in-java</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34</a:t>
            </a:fld>
            <a:endParaRPr lang="en-SG"/>
          </a:p>
        </p:txBody>
      </p:sp>
    </p:spTree>
    <p:extLst>
      <p:ext uri="{BB962C8B-B14F-4D97-AF65-F5344CB8AC3E}">
        <p14:creationId xmlns:p14="http://schemas.microsoft.com/office/powerpoint/2010/main" val="3022475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https://en.wikipedia.org/wiki/USB</a:t>
            </a:r>
            <a:endParaRPr lang="en-SG" dirty="0">
              <a:hlinkClick r:id="rId4"/>
            </a:endParaRPr>
          </a:p>
          <a:p>
            <a:r>
              <a:rPr lang="en-SG" dirty="0">
                <a:hlinkClick r:id="rId4"/>
              </a:rPr>
              <a:t>https://www.usb.org/document-library/usb-type-cr-cable-and-connector-specification-revision-20-august-2019-and-ecns</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35</a:t>
            </a:fld>
            <a:endParaRPr lang="en-SG"/>
          </a:p>
        </p:txBody>
      </p:sp>
    </p:spTree>
    <p:extLst>
      <p:ext uri="{BB962C8B-B14F-4D97-AF65-F5344CB8AC3E}">
        <p14:creationId xmlns:p14="http://schemas.microsoft.com/office/powerpoint/2010/main" val="110504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https://www.w3schools.com/java/java_polymorphism.asp</a:t>
            </a:r>
            <a:endParaRPr lang="en-SG" dirty="0"/>
          </a:p>
          <a:p>
            <a:r>
              <a:rPr lang="en-SG" dirty="0">
                <a:hlinkClick r:id="rId4"/>
              </a:rPr>
              <a:t>https://www.javatpoint.com/runtime-polymorphism-in-java</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38</a:t>
            </a:fld>
            <a:endParaRPr lang="en-SG"/>
          </a:p>
        </p:txBody>
      </p:sp>
    </p:spTree>
    <p:extLst>
      <p:ext uri="{BB962C8B-B14F-4D97-AF65-F5344CB8AC3E}">
        <p14:creationId xmlns:p14="http://schemas.microsoft.com/office/powerpoint/2010/main" val="417328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https://www.javatpoint.com/super-keyword</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39</a:t>
            </a:fld>
            <a:endParaRPr lang="en-SG"/>
          </a:p>
        </p:txBody>
      </p:sp>
    </p:spTree>
    <p:extLst>
      <p:ext uri="{BB962C8B-B14F-4D97-AF65-F5344CB8AC3E}">
        <p14:creationId xmlns:p14="http://schemas.microsoft.com/office/powerpoint/2010/main" val="2621025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https://www.tutorialspoint.com/java/java_list_interface.htm</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41</a:t>
            </a:fld>
            <a:endParaRPr lang="en-SG"/>
          </a:p>
        </p:txBody>
      </p:sp>
    </p:spTree>
    <p:extLst>
      <p:ext uri="{BB962C8B-B14F-4D97-AF65-F5344CB8AC3E}">
        <p14:creationId xmlns:p14="http://schemas.microsoft.com/office/powerpoint/2010/main" val="24586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Expression can be of type byte, short,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char or an enumeration</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9</a:t>
            </a:fld>
            <a:endParaRPr lang="en-SG"/>
          </a:p>
        </p:txBody>
      </p:sp>
    </p:spTree>
    <p:extLst>
      <p:ext uri="{BB962C8B-B14F-4D97-AF65-F5344CB8AC3E}">
        <p14:creationId xmlns:p14="http://schemas.microsoft.com/office/powerpoint/2010/main" val="229325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16</a:t>
            </a:fld>
            <a:endParaRPr lang="en-SG"/>
          </a:p>
        </p:txBody>
      </p:sp>
    </p:spTree>
    <p:extLst>
      <p:ext uri="{BB962C8B-B14F-4D97-AF65-F5344CB8AC3E}">
        <p14:creationId xmlns:p14="http://schemas.microsoft.com/office/powerpoint/2010/main" val="43386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https://www.geeksforgeeks.org/nested-classes-java/</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18</a:t>
            </a:fld>
            <a:endParaRPr lang="en-SG"/>
          </a:p>
        </p:txBody>
      </p:sp>
    </p:spTree>
    <p:extLst>
      <p:ext uri="{BB962C8B-B14F-4D97-AF65-F5344CB8AC3E}">
        <p14:creationId xmlns:p14="http://schemas.microsoft.com/office/powerpoint/2010/main" val="24330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Advantages of Encapsulation</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Data Hiding:</a:t>
            </a:r>
            <a:r>
              <a:rPr lang="en-US" sz="1200" b="0" i="0" kern="1200" dirty="0">
                <a:solidFill>
                  <a:schemeClr val="tx1"/>
                </a:solidFill>
                <a:effectLst/>
                <a:latin typeface="+mn-lt"/>
                <a:ea typeface="+mn-ea"/>
                <a:cs typeface="+mn-cs"/>
              </a:rPr>
              <a:t> The user will have no idea about the inner implementation of the class. It will not be visible to the user that how the class is storing values in the variables. He only knows that we are passing the values to a setter method and variables are getting initialized with that value.</a:t>
            </a:r>
          </a:p>
          <a:p>
            <a:pPr fontAlgn="base"/>
            <a:r>
              <a:rPr lang="en-US" sz="1200" b="1" i="0" kern="1200" dirty="0">
                <a:solidFill>
                  <a:schemeClr val="tx1"/>
                </a:solidFill>
                <a:effectLst/>
                <a:latin typeface="+mn-lt"/>
                <a:ea typeface="+mn-ea"/>
                <a:cs typeface="+mn-cs"/>
              </a:rPr>
              <a:t>Increased Flexibility:</a:t>
            </a:r>
            <a:r>
              <a:rPr lang="en-US" sz="1200" b="0" i="0" kern="1200" dirty="0">
                <a:solidFill>
                  <a:schemeClr val="tx1"/>
                </a:solidFill>
                <a:effectLst/>
                <a:latin typeface="+mn-lt"/>
                <a:ea typeface="+mn-ea"/>
                <a:cs typeface="+mn-cs"/>
              </a:rPr>
              <a:t> We can make the variables of the class as read-only or write-only depending on our requirement. If we wish to make the variables as read-only then we have to omit the setter methods like </a:t>
            </a:r>
            <a:r>
              <a:rPr lang="en-US" sz="1200" b="0" i="0" kern="1200" dirty="0" err="1">
                <a:solidFill>
                  <a:schemeClr val="tx1"/>
                </a:solidFill>
                <a:effectLst/>
                <a:latin typeface="+mn-lt"/>
                <a:ea typeface="+mn-ea"/>
                <a:cs typeface="+mn-cs"/>
              </a:rPr>
              <a:t>setName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setAge</a:t>
            </a:r>
            <a:r>
              <a:rPr lang="en-US" sz="1200" b="0" i="0" kern="1200" dirty="0">
                <a:solidFill>
                  <a:schemeClr val="tx1"/>
                </a:solidFill>
                <a:effectLst/>
                <a:latin typeface="+mn-lt"/>
                <a:ea typeface="+mn-ea"/>
                <a:cs typeface="+mn-cs"/>
              </a:rPr>
              <a:t>() etc. from the above program or if we wish to make the variables as write-only then we have to omit the get methods like getName(), </a:t>
            </a:r>
            <a:r>
              <a:rPr lang="en-US" sz="1200" b="0" i="0" kern="1200" dirty="0" err="1">
                <a:solidFill>
                  <a:schemeClr val="tx1"/>
                </a:solidFill>
                <a:effectLst/>
                <a:latin typeface="+mn-lt"/>
                <a:ea typeface="+mn-ea"/>
                <a:cs typeface="+mn-cs"/>
              </a:rPr>
              <a:t>getAge</a:t>
            </a:r>
            <a:r>
              <a:rPr lang="en-US" sz="1200" b="0" i="0" kern="1200" dirty="0">
                <a:solidFill>
                  <a:schemeClr val="tx1"/>
                </a:solidFill>
                <a:effectLst/>
                <a:latin typeface="+mn-lt"/>
                <a:ea typeface="+mn-ea"/>
                <a:cs typeface="+mn-cs"/>
              </a:rPr>
              <a:t>() etc. from the above program</a:t>
            </a:r>
          </a:p>
          <a:p>
            <a:pPr fontAlgn="base"/>
            <a:r>
              <a:rPr lang="en-US" sz="1200" b="1" i="0" kern="1200" dirty="0">
                <a:solidFill>
                  <a:schemeClr val="tx1"/>
                </a:solidFill>
                <a:effectLst/>
                <a:latin typeface="+mn-lt"/>
                <a:ea typeface="+mn-ea"/>
                <a:cs typeface="+mn-cs"/>
              </a:rPr>
              <a:t>Reusability:</a:t>
            </a:r>
            <a:r>
              <a:rPr lang="en-US" sz="1200" b="0" i="0" kern="1200" dirty="0">
                <a:solidFill>
                  <a:schemeClr val="tx1"/>
                </a:solidFill>
                <a:effectLst/>
                <a:latin typeface="+mn-lt"/>
                <a:ea typeface="+mn-ea"/>
                <a:cs typeface="+mn-cs"/>
              </a:rPr>
              <a:t> Encapsulation also improves the re-usability and easy to change with new requirements.</a:t>
            </a:r>
          </a:p>
          <a:p>
            <a:pPr fontAlgn="base"/>
            <a:r>
              <a:rPr lang="en-US" sz="1200" b="1" i="0" kern="1200" dirty="0">
                <a:solidFill>
                  <a:schemeClr val="tx1"/>
                </a:solidFill>
                <a:effectLst/>
                <a:latin typeface="+mn-lt"/>
                <a:ea typeface="+mn-ea"/>
                <a:cs typeface="+mn-cs"/>
              </a:rPr>
              <a:t>Testing code is easy:</a:t>
            </a:r>
            <a:r>
              <a:rPr lang="en-US" sz="1200" b="0" i="0" kern="1200" dirty="0">
                <a:solidFill>
                  <a:schemeClr val="tx1"/>
                </a:solidFill>
                <a:effectLst/>
                <a:latin typeface="+mn-lt"/>
                <a:ea typeface="+mn-ea"/>
                <a:cs typeface="+mn-cs"/>
              </a:rPr>
              <a:t> Encapsulated code is easy to test for unit testing.</a:t>
            </a:r>
          </a:p>
          <a:p>
            <a:endParaRPr lang="en-SG" dirty="0"/>
          </a:p>
          <a:p>
            <a:r>
              <a:rPr lang="en-SG" dirty="0">
                <a:hlinkClick r:id="rId3"/>
              </a:rPr>
              <a:t>https://www.geeksforgeeks.org/encapsulation-in-java/</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20</a:t>
            </a:fld>
            <a:endParaRPr lang="en-SG"/>
          </a:p>
        </p:txBody>
      </p:sp>
    </p:spTree>
    <p:extLst>
      <p:ext uri="{BB962C8B-B14F-4D97-AF65-F5344CB8AC3E}">
        <p14:creationId xmlns:p14="http://schemas.microsoft.com/office/powerpoint/2010/main" val="17716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https://www.javatpoint.com/access-modifiers</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21</a:t>
            </a:fld>
            <a:endParaRPr lang="en-SG"/>
          </a:p>
        </p:txBody>
      </p:sp>
    </p:spTree>
    <p:extLst>
      <p:ext uri="{BB962C8B-B14F-4D97-AF65-F5344CB8AC3E}">
        <p14:creationId xmlns:p14="http://schemas.microsoft.com/office/powerpoint/2010/main" val="171751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Equivalent</a:t>
            </a:r>
            <a:r>
              <a:rPr lang="en-US" b="1" baseline="0" dirty="0"/>
              <a:t> in C#</a:t>
            </a:r>
          </a:p>
          <a:p>
            <a:r>
              <a:rPr lang="en-US" dirty="0"/>
              <a:t>public </a:t>
            </a:r>
            <a:r>
              <a:rPr lang="en-US" dirty="0" err="1"/>
              <a:t>int</a:t>
            </a:r>
            <a:r>
              <a:rPr lang="en-US" dirty="0"/>
              <a:t> Size {</a:t>
            </a:r>
          </a:p>
          <a:p>
            <a:r>
              <a:rPr lang="en-US" dirty="0"/>
              <a:t>   get {return size; }</a:t>
            </a:r>
          </a:p>
          <a:p>
            <a:r>
              <a:rPr lang="en-US" dirty="0"/>
              <a:t>   get {size = value;}</a:t>
            </a:r>
          </a:p>
          <a:p>
            <a:r>
              <a:rPr lang="en-US" dirty="0"/>
              <a:t>}</a:t>
            </a:r>
          </a:p>
          <a:p>
            <a:endParaRPr lang="en-US" dirty="0"/>
          </a:p>
          <a:p>
            <a:r>
              <a:rPr lang="en-SG" dirty="0"/>
              <a:t>OR</a:t>
            </a:r>
          </a:p>
          <a:p>
            <a:endParaRPr lang="en-SG" dirty="0"/>
          </a:p>
          <a:p>
            <a:r>
              <a:rPr lang="en-SG" dirty="0"/>
              <a:t>public</a:t>
            </a:r>
            <a:r>
              <a:rPr lang="en-SG" baseline="0" dirty="0"/>
              <a:t> </a:t>
            </a:r>
            <a:r>
              <a:rPr lang="en-SG" baseline="0" dirty="0" err="1"/>
              <a:t>int</a:t>
            </a:r>
            <a:r>
              <a:rPr lang="en-SG" baseline="0" dirty="0"/>
              <a:t> Size { get; set; }</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22</a:t>
            </a:fld>
            <a:endParaRPr lang="en-SG"/>
          </a:p>
        </p:txBody>
      </p:sp>
    </p:spTree>
    <p:extLst>
      <p:ext uri="{BB962C8B-B14F-4D97-AF65-F5344CB8AC3E}">
        <p14:creationId xmlns:p14="http://schemas.microsoft.com/office/powerpoint/2010/main" val="160963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https://www.javatpoint.com/inheritance-in-java</a:t>
            </a:r>
            <a:endParaRPr lang="en-SG" dirty="0"/>
          </a:p>
          <a:p>
            <a:r>
              <a:rPr lang="en-SG" dirty="0">
                <a:hlinkClick r:id="rId4"/>
              </a:rPr>
              <a:t>https://www.w3schools.com/java/java_inheritance.asp</a:t>
            </a:r>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26</a:t>
            </a:fld>
            <a:endParaRPr lang="en-SG"/>
          </a:p>
        </p:txBody>
      </p:sp>
    </p:spTree>
    <p:extLst>
      <p:ext uri="{BB962C8B-B14F-4D97-AF65-F5344CB8AC3E}">
        <p14:creationId xmlns:p14="http://schemas.microsoft.com/office/powerpoint/2010/main" val="253625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https://www.javatpoint.com/anonymous-inner-class</a:t>
            </a:r>
            <a:endParaRPr lang="en-SG" dirty="0"/>
          </a:p>
          <a:p>
            <a:endParaRPr lang="en-SG" dirty="0"/>
          </a:p>
        </p:txBody>
      </p:sp>
      <p:sp>
        <p:nvSpPr>
          <p:cNvPr id="4" name="Slide Number Placeholder 3"/>
          <p:cNvSpPr>
            <a:spLocks noGrp="1"/>
          </p:cNvSpPr>
          <p:nvPr>
            <p:ph type="sldNum" sz="quarter" idx="10"/>
          </p:nvPr>
        </p:nvSpPr>
        <p:spPr/>
        <p:txBody>
          <a:bodyPr/>
          <a:lstStyle/>
          <a:p>
            <a:fld id="{5EE9D111-D8F3-4B9F-9705-E0C8648685AC}" type="slidenum">
              <a:rPr lang="en-SG" smtClean="0"/>
              <a:t>28</a:t>
            </a:fld>
            <a:endParaRPr lang="en-SG"/>
          </a:p>
        </p:txBody>
      </p:sp>
    </p:spTree>
    <p:extLst>
      <p:ext uri="{BB962C8B-B14F-4D97-AF65-F5344CB8AC3E}">
        <p14:creationId xmlns:p14="http://schemas.microsoft.com/office/powerpoint/2010/main" val="68310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A48845D0-D18C-4C5F-9973-5D4E3D9EF298}" type="datetimeFigureOut">
              <a:rPr lang="en-SG" smtClean="0"/>
              <a:t>13/4/2022</a:t>
            </a:fld>
            <a:endParaRPr lang="en-SG"/>
          </a:p>
        </p:txBody>
      </p:sp>
      <p:sp>
        <p:nvSpPr>
          <p:cNvPr id="6" name="Slide Number Placeholder 5"/>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20975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48845D0-D18C-4C5F-9973-5D4E3D9EF298}" type="datetimeFigureOut">
              <a:rPr lang="en-SG" smtClean="0"/>
              <a:t>13/4/2022</a:t>
            </a:fld>
            <a:endParaRPr lang="en-SG"/>
          </a:p>
        </p:txBody>
      </p:sp>
      <p:sp>
        <p:nvSpPr>
          <p:cNvPr id="6" name="Slide Number Placeholder 5"/>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17337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48845D0-D18C-4C5F-9973-5D4E3D9EF298}" type="datetimeFigureOut">
              <a:rPr lang="en-SG" smtClean="0"/>
              <a:t>13/4/2022</a:t>
            </a:fld>
            <a:endParaRPr lang="en-SG"/>
          </a:p>
        </p:txBody>
      </p:sp>
      <p:sp>
        <p:nvSpPr>
          <p:cNvPr id="6" name="Slide Number Placeholder 5"/>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44696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48845D0-D18C-4C5F-9973-5D4E3D9EF298}" type="datetimeFigureOut">
              <a:rPr lang="en-SG" smtClean="0"/>
              <a:t>13/4/2022</a:t>
            </a:fld>
            <a:endParaRPr lang="en-SG"/>
          </a:p>
        </p:txBody>
      </p:sp>
      <p:sp>
        <p:nvSpPr>
          <p:cNvPr id="6" name="Slide Number Placeholder 5"/>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55145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8845D0-D18C-4C5F-9973-5D4E3D9EF298}" type="datetimeFigureOut">
              <a:rPr lang="en-SG" smtClean="0"/>
              <a:t>13/4/2022</a:t>
            </a:fld>
            <a:endParaRPr lang="en-SG"/>
          </a:p>
        </p:txBody>
      </p:sp>
      <p:sp>
        <p:nvSpPr>
          <p:cNvPr id="6" name="Slide Number Placeholder 5"/>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304521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A48845D0-D18C-4C5F-9973-5D4E3D9EF298}" type="datetimeFigureOut">
              <a:rPr lang="en-SG" smtClean="0"/>
              <a:t>13/4/2022</a:t>
            </a:fld>
            <a:endParaRPr lang="en-SG"/>
          </a:p>
        </p:txBody>
      </p:sp>
      <p:sp>
        <p:nvSpPr>
          <p:cNvPr id="7" name="Slide Number Placeholder 6"/>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197512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A48845D0-D18C-4C5F-9973-5D4E3D9EF298}" type="datetimeFigureOut">
              <a:rPr lang="en-SG" smtClean="0"/>
              <a:t>13/4/2022</a:t>
            </a:fld>
            <a:endParaRPr lang="en-SG"/>
          </a:p>
        </p:txBody>
      </p:sp>
      <p:sp>
        <p:nvSpPr>
          <p:cNvPr id="9" name="Slide Number Placeholder 8"/>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336784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A48845D0-D18C-4C5F-9973-5D4E3D9EF298}" type="datetimeFigureOut">
              <a:rPr lang="en-SG" smtClean="0"/>
              <a:t>13/4/2022</a:t>
            </a:fld>
            <a:endParaRPr lang="en-SG"/>
          </a:p>
        </p:txBody>
      </p:sp>
      <p:sp>
        <p:nvSpPr>
          <p:cNvPr id="5" name="Slide Number Placeholder 4"/>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201823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845D0-D18C-4C5F-9973-5D4E3D9EF298}" type="datetimeFigureOut">
              <a:rPr lang="en-SG" smtClean="0"/>
              <a:t>13/4/2022</a:t>
            </a:fld>
            <a:endParaRPr lang="en-SG"/>
          </a:p>
        </p:txBody>
      </p:sp>
      <p:sp>
        <p:nvSpPr>
          <p:cNvPr id="4" name="Slide Number Placeholder 3"/>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153544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8845D0-D18C-4C5F-9973-5D4E3D9EF298}" type="datetimeFigureOut">
              <a:rPr lang="en-SG" smtClean="0"/>
              <a:t>13/4/2022</a:t>
            </a:fld>
            <a:endParaRPr lang="en-SG"/>
          </a:p>
        </p:txBody>
      </p:sp>
      <p:sp>
        <p:nvSpPr>
          <p:cNvPr id="7" name="Slide Number Placeholder 6"/>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38886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8845D0-D18C-4C5F-9973-5D4E3D9EF298}" type="datetimeFigureOut">
              <a:rPr lang="en-SG" smtClean="0"/>
              <a:t>13/4/2022</a:t>
            </a:fld>
            <a:endParaRPr lang="en-SG"/>
          </a:p>
        </p:txBody>
      </p:sp>
      <p:sp>
        <p:nvSpPr>
          <p:cNvPr id="7" name="Slide Number Placeholder 6"/>
          <p:cNvSpPr>
            <a:spLocks noGrp="1"/>
          </p:cNvSpPr>
          <p:nvPr>
            <p:ph type="sldNum" sz="quarter" idx="12"/>
          </p:nvPr>
        </p:nvSpPr>
        <p:spPr/>
        <p:txBody>
          <a:bodyPr/>
          <a:lstStyle/>
          <a:p>
            <a:fld id="{8F2BD11E-2642-4F91-B718-3B302AA4516B}" type="slidenum">
              <a:rPr lang="en-SG" smtClean="0"/>
              <a:t>‹#›</a:t>
            </a:fld>
            <a:endParaRPr lang="en-SG"/>
          </a:p>
        </p:txBody>
      </p:sp>
    </p:spTree>
    <p:extLst>
      <p:ext uri="{BB962C8B-B14F-4D97-AF65-F5344CB8AC3E}">
        <p14:creationId xmlns:p14="http://schemas.microsoft.com/office/powerpoint/2010/main" val="15228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A48845D0-D18C-4C5F-9973-5D4E3D9EF298}" type="datetimeFigureOut">
              <a:rPr lang="en-SG" smtClean="0"/>
              <a:pPr/>
              <a:t>13/4/2022</a:t>
            </a:fld>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8F2BD11E-2642-4F91-B718-3B302AA4516B}" type="slidenum">
              <a:rPr lang="en-SG" smtClean="0"/>
              <a:pPr/>
              <a:t>‹#›</a:t>
            </a:fld>
            <a:endParaRPr lang="en-SG"/>
          </a:p>
        </p:txBody>
      </p:sp>
      <p:pic>
        <p:nvPicPr>
          <p:cNvPr id="7" name="Picture 6"/>
          <p:cNvPicPr>
            <a:picLocks noChangeAspect="1"/>
          </p:cNvPicPr>
          <p:nvPr userDrawn="1"/>
        </p:nvPicPr>
        <p:blipFill>
          <a:blip r:embed="rId13"/>
          <a:stretch>
            <a:fillRect/>
          </a:stretch>
        </p:blipFill>
        <p:spPr>
          <a:xfrm>
            <a:off x="0" y="6188656"/>
            <a:ext cx="2082800" cy="696711"/>
          </a:xfrm>
          <a:prstGeom prst="rect">
            <a:avLst/>
          </a:prstGeom>
        </p:spPr>
      </p:pic>
      <p:sp>
        <p:nvSpPr>
          <p:cNvPr id="8" name="TextBox 7"/>
          <p:cNvSpPr txBox="1"/>
          <p:nvPr userDrawn="1"/>
        </p:nvSpPr>
        <p:spPr>
          <a:xfrm>
            <a:off x="5584891" y="6188656"/>
            <a:ext cx="804451" cy="584775"/>
          </a:xfrm>
          <a:prstGeom prst="rect">
            <a:avLst/>
          </a:prstGeom>
          <a:noFill/>
        </p:spPr>
        <p:txBody>
          <a:bodyPr wrap="none" rtlCol="0">
            <a:spAutoFit/>
          </a:bodyPr>
          <a:lstStyle/>
          <a:p>
            <a:pPr algn="ctr"/>
            <a:endParaRPr lang="en-SG" sz="1600" dirty="0">
              <a:solidFill>
                <a:schemeClr val="bg2">
                  <a:lumMod val="75000"/>
                </a:schemeClr>
              </a:solidFill>
            </a:endParaRPr>
          </a:p>
          <a:p>
            <a:pPr algn="ctr"/>
            <a:r>
              <a:rPr lang="en-SG" sz="1600" dirty="0">
                <a:solidFill>
                  <a:schemeClr val="bg2">
                    <a:lumMod val="75000"/>
                  </a:schemeClr>
                </a:solidFill>
              </a:rPr>
              <a:t>AY2022</a:t>
            </a:r>
          </a:p>
        </p:txBody>
      </p:sp>
      <p:sp>
        <p:nvSpPr>
          <p:cNvPr id="9" name="MSIPCMContentMarking" descr="{&quot;HashCode&quot;:-1818968269,&quot;Placement&quot;:&quot;Header&quot;,&quot;Top&quot;:0.0,&quot;Left&quot;:0.0,&quot;SlideWidth&quot;:96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16915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solidFill>
                  <a:schemeClr val="bg1"/>
                </a:solidFill>
                <a:latin typeface="Berlin Sans FB" panose="020E0602020502020306" pitchFamily="34" charset="0"/>
              </a:rPr>
              <a:t>Mobile App Development</a:t>
            </a:r>
            <a:br>
              <a:rPr lang="en-SG" dirty="0">
                <a:solidFill>
                  <a:schemeClr val="bg1"/>
                </a:solidFill>
                <a:latin typeface="Berlin Sans FB" panose="020E0602020502020306" pitchFamily="34" charset="0"/>
              </a:rPr>
            </a:br>
            <a:r>
              <a:rPr lang="en-SG" dirty="0">
                <a:solidFill>
                  <a:schemeClr val="bg1"/>
                </a:solidFill>
                <a:latin typeface="Berlin Sans FB" panose="020E0602020502020306" pitchFamily="34" charset="0"/>
              </a:rPr>
              <a:t>(MAD)</a:t>
            </a:r>
          </a:p>
        </p:txBody>
      </p:sp>
      <p:sp>
        <p:nvSpPr>
          <p:cNvPr id="40" name="TextBox 39"/>
          <p:cNvSpPr txBox="1"/>
          <p:nvPr/>
        </p:nvSpPr>
        <p:spPr>
          <a:xfrm>
            <a:off x="9404121" y="5932495"/>
            <a:ext cx="2787879" cy="923330"/>
          </a:xfrm>
          <a:prstGeom prst="rect">
            <a:avLst/>
          </a:prstGeom>
          <a:noFill/>
        </p:spPr>
        <p:txBody>
          <a:bodyPr wrap="none" rtlCol="0">
            <a:spAutoFit/>
          </a:bodyPr>
          <a:lstStyle/>
          <a:p>
            <a:r>
              <a:rPr lang="en-SG" dirty="0">
                <a:solidFill>
                  <a:schemeClr val="bg1"/>
                </a:solidFill>
                <a:latin typeface="Segoe UI Light" panose="020B0502040204020203" pitchFamily="34" charset="0"/>
                <a:cs typeface="Segoe UI Light" panose="020B0502040204020203" pitchFamily="34" charset="0"/>
              </a:rPr>
              <a:t>Teaching Team:</a:t>
            </a:r>
          </a:p>
          <a:p>
            <a:r>
              <a:rPr lang="en-SG" dirty="0">
                <a:solidFill>
                  <a:schemeClr val="bg1"/>
                </a:solidFill>
                <a:latin typeface="Segoe UI Light" panose="020B0502040204020203" pitchFamily="34" charset="0"/>
                <a:cs typeface="Segoe UI Light" panose="020B0502040204020203" pitchFamily="34" charset="0"/>
              </a:rPr>
              <a:t>Mr Teo Wen Qiang, Wesley</a:t>
            </a:r>
          </a:p>
          <a:p>
            <a:r>
              <a:rPr lang="en-SG" dirty="0">
                <a:solidFill>
                  <a:schemeClr val="bg1"/>
                </a:solidFill>
                <a:latin typeface="Segoe UI Light" panose="020B0502040204020203" pitchFamily="34" charset="0"/>
                <a:cs typeface="Segoe UI Light" panose="020B0502040204020203" pitchFamily="34" charset="0"/>
              </a:rPr>
              <a:t>Mr Low Kheng Hian, Ben </a:t>
            </a:r>
          </a:p>
        </p:txBody>
      </p:sp>
      <p:sp>
        <p:nvSpPr>
          <p:cNvPr id="5" name="Subtitle 4">
            <a:extLst>
              <a:ext uri="{FF2B5EF4-FFF2-40B4-BE49-F238E27FC236}">
                <a16:creationId xmlns:a16="http://schemas.microsoft.com/office/drawing/2014/main" id="{A1FA3470-EA51-4779-B5B8-C7D749A3E70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54220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4654" y="3384468"/>
            <a:ext cx="5502725"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Repetition</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(Control Statement)</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32531938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while loop</a:t>
            </a:r>
          </a:p>
        </p:txBody>
      </p:sp>
      <p:sp>
        <p:nvSpPr>
          <p:cNvPr id="3" name="Content Placeholder 2"/>
          <p:cNvSpPr>
            <a:spLocks noGrp="1"/>
          </p:cNvSpPr>
          <p:nvPr>
            <p:ph idx="1"/>
          </p:nvPr>
        </p:nvSpPr>
        <p:spPr/>
        <p:txBody>
          <a:bodyPr>
            <a:norm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while(</a:t>
            </a:r>
            <a:r>
              <a:rPr lang="en-SG" sz="2000" dirty="0">
                <a:latin typeface="Courier New" panose="02070309020205020404" pitchFamily="49" charset="0"/>
                <a:cs typeface="Courier New" panose="02070309020205020404" pitchFamily="49" charset="0"/>
              </a:rPr>
              <a:t>expression</a:t>
            </a:r>
            <a:r>
              <a:rPr lang="en-SG" sz="2000" dirty="0">
                <a:solidFill>
                  <a:srgbClr val="FFFF00"/>
                </a:solidFill>
                <a:latin typeface="Courier New" panose="02070309020205020404" pitchFamily="49" charset="0"/>
                <a:cs typeface="Courier New" panose="02070309020205020404" pitchFamily="49" charset="0"/>
              </a:rPr>
              <a:t>) {</a:t>
            </a:r>
          </a:p>
          <a:p>
            <a:pPr marL="0" indent="0">
              <a:buNone/>
            </a:pPr>
            <a:endParaRPr lang="en-SG" sz="2000" dirty="0">
              <a:solidFill>
                <a:srgbClr val="FFFF00"/>
              </a:solidFill>
              <a:latin typeface="Courier New" panose="02070309020205020404" pitchFamily="49" charset="0"/>
              <a:cs typeface="Courier New" panose="02070309020205020404" pitchFamily="49" charset="0"/>
            </a:endParaRPr>
          </a:p>
          <a:p>
            <a:pPr marL="457200" lvl="2" indent="0">
              <a:buNone/>
            </a:pPr>
            <a:r>
              <a:rPr lang="en-SG" i="1" dirty="0">
                <a:latin typeface="Courier New" panose="02070309020205020404" pitchFamily="49" charset="0"/>
                <a:cs typeface="Courier New" panose="02070309020205020404" pitchFamily="49" charset="0"/>
              </a:rPr>
              <a:t>Statement 1;</a:t>
            </a:r>
          </a:p>
          <a:p>
            <a:pPr marL="457200" lvl="2" indent="0">
              <a:buNone/>
            </a:pPr>
            <a:r>
              <a:rPr lang="en-SG" i="1" dirty="0">
                <a:latin typeface="Courier New" panose="02070309020205020404" pitchFamily="49" charset="0"/>
                <a:cs typeface="Courier New" panose="02070309020205020404" pitchFamily="49" charset="0"/>
              </a:rPr>
              <a:t>Statement 2;</a:t>
            </a:r>
          </a:p>
          <a:p>
            <a:pPr marL="0" indent="0">
              <a:buNone/>
            </a:pPr>
            <a:endParaRPr lang="en-SG" sz="2000" dirty="0">
              <a:solidFill>
                <a:srgbClr val="FFFF00"/>
              </a:solidFill>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while(i-- &gt; 0) {</a:t>
            </a: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(i);</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298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Do-while loop</a:t>
            </a:r>
          </a:p>
        </p:txBody>
      </p:sp>
      <p:sp>
        <p:nvSpPr>
          <p:cNvPr id="3" name="Content Placeholder 2"/>
          <p:cNvSpPr>
            <a:spLocks noGrp="1"/>
          </p:cNvSpPr>
          <p:nvPr>
            <p:ph idx="1"/>
          </p:nvPr>
        </p:nvSpPr>
        <p:spPr/>
        <p:txBody>
          <a:bodyPr>
            <a:norm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do {</a:t>
            </a:r>
          </a:p>
          <a:p>
            <a:pPr marL="0" indent="0">
              <a:buNone/>
            </a:pPr>
            <a:endParaRPr lang="en-SG" sz="2000" dirty="0">
              <a:solidFill>
                <a:srgbClr val="FFFF00"/>
              </a:solidFill>
              <a:latin typeface="Courier New" panose="02070309020205020404" pitchFamily="49" charset="0"/>
              <a:cs typeface="Courier New" panose="02070309020205020404" pitchFamily="49" charset="0"/>
            </a:endParaRPr>
          </a:p>
          <a:p>
            <a:pPr marL="457200" lvl="2" indent="0">
              <a:buNone/>
            </a:pPr>
            <a:r>
              <a:rPr lang="en-SG" i="1" dirty="0">
                <a:latin typeface="Courier New" panose="02070309020205020404" pitchFamily="49" charset="0"/>
                <a:cs typeface="Courier New" panose="02070309020205020404" pitchFamily="49" charset="0"/>
              </a:rPr>
              <a:t>Statement 1;</a:t>
            </a:r>
          </a:p>
          <a:p>
            <a:pPr marL="457200" lvl="2" indent="0">
              <a:buNone/>
            </a:pPr>
            <a:r>
              <a:rPr lang="en-SG" i="1" dirty="0">
                <a:latin typeface="Courier New" panose="02070309020205020404" pitchFamily="49" charset="0"/>
                <a:cs typeface="Courier New" panose="02070309020205020404" pitchFamily="49" charset="0"/>
              </a:rPr>
              <a:t>Statement 2;</a:t>
            </a:r>
          </a:p>
          <a:p>
            <a:pPr marL="0" indent="0">
              <a:buNone/>
            </a:pPr>
            <a:endParaRPr lang="en-SG" sz="2000" dirty="0">
              <a:solidFill>
                <a:srgbClr val="FFFF00"/>
              </a:solidFill>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 while(</a:t>
            </a:r>
            <a:r>
              <a:rPr lang="en-SG" sz="2000" dirty="0">
                <a:latin typeface="Courier New" panose="02070309020205020404" pitchFamily="49" charset="0"/>
                <a:cs typeface="Courier New" panose="02070309020205020404" pitchFamily="49" charset="0"/>
              </a:rPr>
              <a:t>expression</a:t>
            </a:r>
            <a:r>
              <a:rPr lang="en-SG" sz="2000" dirty="0">
                <a:solidFill>
                  <a:srgbClr val="FFFF00"/>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do {</a:t>
            </a: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(--i);</a:t>
            </a:r>
          </a:p>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while(i &gt; 0);</a:t>
            </a:r>
          </a:p>
        </p:txBody>
      </p:sp>
    </p:spTree>
    <p:extLst>
      <p:ext uri="{BB962C8B-B14F-4D97-AF65-F5344CB8AC3E}">
        <p14:creationId xmlns:p14="http://schemas.microsoft.com/office/powerpoint/2010/main" val="83147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 loop (syntax 1)</a:t>
            </a:r>
          </a:p>
        </p:txBody>
      </p:sp>
      <p:sp>
        <p:nvSpPr>
          <p:cNvPr id="3" name="Content Placeholder 2"/>
          <p:cNvSpPr>
            <a:spLocks noGrp="1"/>
          </p:cNvSpPr>
          <p:nvPr>
            <p:ph idx="1"/>
          </p:nvPr>
        </p:nvSpPr>
        <p:spPr/>
        <p:txBody>
          <a:bodyPr>
            <a:norm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for(</a:t>
            </a:r>
            <a:r>
              <a:rPr lang="en-SG" sz="2000" dirty="0">
                <a:latin typeface="Courier New" panose="02070309020205020404" pitchFamily="49" charset="0"/>
                <a:cs typeface="Courier New" panose="02070309020205020404" pitchFamily="49" charset="0"/>
              </a:rPr>
              <a:t>initial condition</a:t>
            </a:r>
            <a:r>
              <a:rPr lang="en-SG" sz="2000" dirty="0">
                <a:solidFill>
                  <a:srgbClr val="FFFF00"/>
                </a:solidFill>
                <a:latin typeface="Courier New" panose="02070309020205020404" pitchFamily="49" charset="0"/>
                <a:cs typeface="Courier New" panose="02070309020205020404" pitchFamily="49" charset="0"/>
              </a:rPr>
              <a:t>;</a:t>
            </a:r>
          </a:p>
          <a:p>
            <a:pPr marL="630238" indent="0">
              <a:buNone/>
            </a:pPr>
            <a:r>
              <a:rPr lang="en-SG" sz="2000" dirty="0">
                <a:latin typeface="Courier New" panose="02070309020205020404" pitchFamily="49" charset="0"/>
                <a:cs typeface="Courier New" panose="02070309020205020404" pitchFamily="49" charset="0"/>
              </a:rPr>
              <a:t>test expression</a:t>
            </a:r>
            <a:r>
              <a:rPr lang="en-SG" sz="2000" dirty="0">
                <a:solidFill>
                  <a:srgbClr val="FFFF00"/>
                </a:solidFill>
                <a:latin typeface="Courier New" panose="02070309020205020404" pitchFamily="49" charset="0"/>
                <a:cs typeface="Courier New" panose="02070309020205020404" pitchFamily="49" charset="0"/>
              </a:rPr>
              <a:t>;</a:t>
            </a:r>
          </a:p>
          <a:p>
            <a:pPr marL="630238" indent="0">
              <a:buNone/>
            </a:pPr>
            <a:r>
              <a:rPr lang="en-SG" sz="2000" dirty="0">
                <a:latin typeface="Courier New" panose="02070309020205020404" pitchFamily="49" charset="0"/>
                <a:cs typeface="Courier New" panose="02070309020205020404" pitchFamily="49" charset="0"/>
              </a:rPr>
              <a:t>iterative statement</a:t>
            </a:r>
            <a:r>
              <a:rPr lang="en-SG" sz="2000" dirty="0">
                <a:solidFill>
                  <a:srgbClr val="FFFF00"/>
                </a:solidFill>
                <a:latin typeface="Courier New" panose="02070309020205020404" pitchFamily="49" charset="0"/>
                <a:cs typeface="Courier New" panose="02070309020205020404" pitchFamily="49" charset="0"/>
              </a:rPr>
              <a:t>) {</a:t>
            </a:r>
          </a:p>
          <a:p>
            <a:pPr marL="630238" indent="0">
              <a:buNone/>
            </a:pPr>
            <a:endParaRPr lang="en-SG" sz="2000" dirty="0">
              <a:solidFill>
                <a:srgbClr val="FFFF00"/>
              </a:solidFill>
              <a:latin typeface="Courier New" panose="02070309020205020404" pitchFamily="49" charset="0"/>
              <a:cs typeface="Courier New" panose="02070309020205020404" pitchFamily="49" charset="0"/>
            </a:endParaRPr>
          </a:p>
          <a:p>
            <a:pPr marL="457200" lvl="2" indent="0">
              <a:buNone/>
            </a:pPr>
            <a:r>
              <a:rPr lang="en-SG" i="1" dirty="0">
                <a:latin typeface="Courier New" panose="02070309020205020404" pitchFamily="49" charset="0"/>
                <a:cs typeface="Courier New" panose="02070309020205020404" pitchFamily="49" charset="0"/>
              </a:rPr>
              <a:t>Statement 1;</a:t>
            </a:r>
          </a:p>
          <a:p>
            <a:pPr marL="457200" lvl="2" indent="0">
              <a:buNone/>
            </a:pPr>
            <a:r>
              <a:rPr lang="en-SG" i="1" dirty="0">
                <a:latin typeface="Courier New" panose="02070309020205020404" pitchFamily="49" charset="0"/>
                <a:cs typeface="Courier New" panose="02070309020205020404" pitchFamily="49" charset="0"/>
              </a:rPr>
              <a:t>Statement 2;</a:t>
            </a:r>
          </a:p>
          <a:p>
            <a:pPr marL="457200" lvl="2" indent="0">
              <a:buNone/>
            </a:pPr>
            <a:endParaRPr lang="en-SG" i="1"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for(</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i = 0;</a:t>
            </a:r>
          </a:p>
          <a:p>
            <a:pPr marL="630238"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i &lt; 10;</a:t>
            </a:r>
          </a:p>
          <a:p>
            <a:pPr marL="630238"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i++) {</a:t>
            </a:r>
          </a:p>
          <a:p>
            <a:pPr marL="630238"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(i);</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656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 loop (syntax 2)</a:t>
            </a:r>
          </a:p>
        </p:txBody>
      </p:sp>
      <p:sp>
        <p:nvSpPr>
          <p:cNvPr id="3" name="Content Placeholder 2"/>
          <p:cNvSpPr>
            <a:spLocks noGrp="1"/>
          </p:cNvSpPr>
          <p:nvPr>
            <p:ph idx="1"/>
          </p:nvPr>
        </p:nvSpPr>
        <p:spPr/>
        <p:txBody>
          <a:bodyPr>
            <a:norm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for(</a:t>
            </a:r>
            <a:r>
              <a:rPr lang="en-SG" sz="2000" dirty="0">
                <a:latin typeface="Courier New" panose="02070309020205020404" pitchFamily="49" charset="0"/>
                <a:cs typeface="Courier New" panose="02070309020205020404" pitchFamily="49" charset="0"/>
              </a:rPr>
              <a:t>declaration </a:t>
            </a:r>
            <a:r>
              <a:rPr lang="en-SG" sz="2000" dirty="0">
                <a:solidFill>
                  <a:srgbClr val="FFFF00"/>
                </a:solidFill>
                <a:latin typeface="Courier New" panose="02070309020205020404" pitchFamily="49" charset="0"/>
                <a:cs typeface="Courier New" panose="02070309020205020404" pitchFamily="49" charset="0"/>
              </a:rPr>
              <a:t>:</a:t>
            </a:r>
            <a:r>
              <a:rPr lang="en-SG" sz="2000" dirty="0">
                <a:latin typeface="Courier New" panose="02070309020205020404" pitchFamily="49" charset="0"/>
                <a:cs typeface="Courier New" panose="02070309020205020404" pitchFamily="49" charset="0"/>
              </a:rPr>
              <a:t> </a:t>
            </a:r>
          </a:p>
          <a:p>
            <a:pPr marL="630238" indent="0">
              <a:buNone/>
            </a:pPr>
            <a:r>
              <a:rPr lang="en-SG" sz="2000" dirty="0">
                <a:latin typeface="Courier New" panose="02070309020205020404" pitchFamily="49" charset="0"/>
                <a:cs typeface="Courier New" panose="02070309020205020404" pitchFamily="49" charset="0"/>
              </a:rPr>
              <a:t>expression</a:t>
            </a:r>
            <a:r>
              <a:rPr lang="en-SG" sz="2000" dirty="0">
                <a:solidFill>
                  <a:srgbClr val="FFFF00"/>
                </a:solidFill>
                <a:latin typeface="Courier New" panose="02070309020205020404" pitchFamily="49" charset="0"/>
                <a:cs typeface="Courier New" panose="02070309020205020404" pitchFamily="49" charset="0"/>
              </a:rPr>
              <a:t>) {</a:t>
            </a:r>
          </a:p>
          <a:p>
            <a:pPr marL="630238" indent="0">
              <a:buNone/>
            </a:pPr>
            <a:endParaRPr lang="en-SG" sz="2000" dirty="0">
              <a:solidFill>
                <a:srgbClr val="FFFF00"/>
              </a:solidFill>
              <a:latin typeface="Courier New" panose="02070309020205020404" pitchFamily="49" charset="0"/>
              <a:cs typeface="Courier New" panose="02070309020205020404" pitchFamily="49" charset="0"/>
            </a:endParaRPr>
          </a:p>
          <a:p>
            <a:pPr marL="457200" lvl="2" indent="0">
              <a:buNone/>
            </a:pPr>
            <a:r>
              <a:rPr lang="en-SG" i="1" dirty="0">
                <a:latin typeface="Courier New" panose="02070309020205020404" pitchFamily="49" charset="0"/>
                <a:cs typeface="Courier New" panose="02070309020205020404" pitchFamily="49" charset="0"/>
              </a:rPr>
              <a:t>Statement 1;</a:t>
            </a:r>
          </a:p>
          <a:p>
            <a:pPr marL="457200" lvl="2" indent="0">
              <a:buNone/>
            </a:pPr>
            <a:r>
              <a:rPr lang="en-SG" i="1" dirty="0">
                <a:latin typeface="Courier New" panose="02070309020205020404" pitchFamily="49" charset="0"/>
                <a:cs typeface="Courier New" panose="02070309020205020404" pitchFamily="49" charset="0"/>
              </a:rPr>
              <a:t>Statement 2;</a:t>
            </a:r>
          </a:p>
          <a:p>
            <a:pPr marL="457200" lvl="2" indent="0">
              <a:buNone/>
            </a:pPr>
            <a:endParaRPr lang="en-SG" i="1"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for(</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i : list) {</a:t>
            </a:r>
          </a:p>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(i);</a:t>
            </a: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791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9060" y="3384468"/>
            <a:ext cx="2133918" cy="830997"/>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Classes</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29160166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 structure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public class </a:t>
            </a:r>
            <a:r>
              <a:rPr lang="en-SG" sz="2000" dirty="0" err="1">
                <a:latin typeface="Courier New" panose="02070309020205020404" pitchFamily="49" charset="0"/>
                <a:cs typeface="Courier New" panose="02070309020205020404" pitchFamily="49" charset="0"/>
              </a:rPr>
              <a:t>ClassName</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var1;</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var2;</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ClassName</a:t>
            </a:r>
            <a:r>
              <a:rPr lang="en-SG" sz="2000" dirty="0">
                <a:latin typeface="Courier New" panose="02070309020205020404" pitchFamily="49" charset="0"/>
                <a:cs typeface="Courier New" panose="02070309020205020404" pitchFamily="49" charset="0"/>
              </a:rPr>
              <a:t>() {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Statement 1;</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void method ()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Statement 2;</a:t>
            </a:r>
          </a:p>
          <a:p>
            <a:pPr marL="457200" lvl="1" indent="0">
              <a:buNone/>
            </a:pPr>
            <a:r>
              <a:rPr lang="en-SG" sz="2000" i="1" dirty="0">
                <a:latin typeface="Courier New" panose="02070309020205020404" pitchFamily="49" charset="0"/>
                <a:cs typeface="Courier New" panose="02070309020205020404" pitchFamily="49" charset="0"/>
              </a:rPr>
              <a:t>	Statement 3;</a:t>
            </a:r>
          </a:p>
          <a:p>
            <a:pPr marL="457200" lvl="1"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public class Square {</a:t>
            </a:r>
          </a:p>
          <a:p>
            <a:pPr marL="457200" lvl="1" indent="0">
              <a:buNone/>
            </a:pP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width;</a:t>
            </a:r>
          </a:p>
          <a:p>
            <a:pPr marL="457200" lvl="1" indent="0">
              <a:buNone/>
            </a:pP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height;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Square() { </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getArea</a:t>
            </a:r>
            <a:r>
              <a:rPr lang="en-SG" sz="2000" dirty="0">
                <a:latin typeface="Courier New" panose="02070309020205020404" pitchFamily="49" charset="0"/>
                <a:cs typeface="Courier New" panose="02070309020205020404" pitchFamily="49" charset="0"/>
              </a:rPr>
              <a:t>()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return width * height;</a:t>
            </a:r>
          </a:p>
          <a:p>
            <a:pPr marL="457200" lvl="1"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55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1313127" y="2187141"/>
            <a:ext cx="110180" cy="3657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p:cNvCxnSpPr>
            <a:stCxn id="12" idx="2"/>
          </p:cNvCxnSpPr>
          <p:nvPr/>
        </p:nvCxnSpPr>
        <p:spPr>
          <a:xfrm flipH="1">
            <a:off x="8983361" y="2236569"/>
            <a:ext cx="4635" cy="359352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SG" dirty="0"/>
              <a:t>Scope of variables</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SG" sz="2000" dirty="0">
                <a:latin typeface="Courier New" panose="02070309020205020404" pitchFamily="49" charset="0"/>
                <a:cs typeface="Courier New" panose="02070309020205020404" pitchFamily="49" charset="0"/>
              </a:rPr>
              <a:t>public class </a:t>
            </a:r>
            <a:r>
              <a:rPr lang="en-SG" sz="2000" dirty="0" err="1">
                <a:latin typeface="Courier New" panose="02070309020205020404" pitchFamily="49" charset="0"/>
                <a:cs typeface="Courier New" panose="02070309020205020404" pitchFamily="49" charset="0"/>
              </a:rPr>
              <a:t>ClassName</a:t>
            </a:r>
            <a:r>
              <a:rPr lang="en-SG" sz="2000" dirty="0">
                <a:latin typeface="Courier New" panose="02070309020205020404" pitchFamily="49" charset="0"/>
                <a:cs typeface="Courier New" panose="02070309020205020404" pitchFamily="49" charset="0"/>
              </a:rPr>
              <a:t> {</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var1;</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method1() {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var2;</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void method2(</a:t>
            </a:r>
            <a:r>
              <a:rPr lang="en-SG" sz="2000" dirty="0" err="1">
                <a:latin typeface="Courier New" panose="02070309020205020404" pitchFamily="49" charset="0"/>
                <a:cs typeface="Courier New" panose="02070309020205020404" pitchFamily="49" charset="0"/>
              </a:rPr>
              <a:t>DataType</a:t>
            </a:r>
            <a:r>
              <a:rPr lang="en-SG" sz="2000" dirty="0">
                <a:latin typeface="Courier New" panose="02070309020205020404" pitchFamily="49" charset="0"/>
                <a:cs typeface="Courier New" panose="02070309020205020404" pitchFamily="49" charset="0"/>
              </a:rPr>
              <a:t> var3)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var4;</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var5;</a:t>
            </a:r>
            <a:endParaRPr lang="en-SG" sz="2000"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a:t>
            </a:r>
          </a:p>
        </p:txBody>
      </p:sp>
      <p:sp>
        <p:nvSpPr>
          <p:cNvPr id="5" name="Rectangle 4"/>
          <p:cNvSpPr/>
          <p:nvPr/>
        </p:nvSpPr>
        <p:spPr>
          <a:xfrm>
            <a:off x="8139757" y="2172494"/>
            <a:ext cx="110180" cy="3657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1034583" y="1690687"/>
            <a:ext cx="651817" cy="54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var5</a:t>
            </a:r>
          </a:p>
        </p:txBody>
      </p:sp>
      <p:sp>
        <p:nvSpPr>
          <p:cNvPr id="10" name="Rectangle 9"/>
          <p:cNvSpPr/>
          <p:nvPr/>
        </p:nvSpPr>
        <p:spPr>
          <a:xfrm>
            <a:off x="10243751" y="1690686"/>
            <a:ext cx="651817" cy="54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var4</a:t>
            </a:r>
          </a:p>
        </p:txBody>
      </p:sp>
      <p:sp>
        <p:nvSpPr>
          <p:cNvPr id="11" name="Rectangle 10"/>
          <p:cNvSpPr/>
          <p:nvPr/>
        </p:nvSpPr>
        <p:spPr>
          <a:xfrm>
            <a:off x="9452919" y="1690685"/>
            <a:ext cx="651817" cy="54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var3</a:t>
            </a:r>
          </a:p>
        </p:txBody>
      </p:sp>
      <p:sp>
        <p:nvSpPr>
          <p:cNvPr id="12" name="Rectangle 11"/>
          <p:cNvSpPr/>
          <p:nvPr/>
        </p:nvSpPr>
        <p:spPr>
          <a:xfrm>
            <a:off x="8662087" y="1690684"/>
            <a:ext cx="651817" cy="54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var2</a:t>
            </a:r>
          </a:p>
        </p:txBody>
      </p:sp>
      <p:sp>
        <p:nvSpPr>
          <p:cNvPr id="13" name="Rectangle 12"/>
          <p:cNvSpPr/>
          <p:nvPr/>
        </p:nvSpPr>
        <p:spPr>
          <a:xfrm>
            <a:off x="7866621" y="1690684"/>
            <a:ext cx="651817" cy="54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var1</a:t>
            </a:r>
          </a:p>
        </p:txBody>
      </p:sp>
      <p:sp>
        <p:nvSpPr>
          <p:cNvPr id="16" name="Rectangle 15"/>
          <p:cNvSpPr/>
          <p:nvPr/>
        </p:nvSpPr>
        <p:spPr>
          <a:xfrm>
            <a:off x="8932905" y="3339711"/>
            <a:ext cx="110180" cy="320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flipH="1">
            <a:off x="9785519" y="2236568"/>
            <a:ext cx="4635" cy="359352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0587677" y="2236567"/>
            <a:ext cx="4635" cy="359352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732746" y="4377679"/>
            <a:ext cx="110180" cy="6492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10539281" y="4726469"/>
            <a:ext cx="110180"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Straight Connector 26"/>
          <p:cNvCxnSpPr/>
          <p:nvPr/>
        </p:nvCxnSpPr>
        <p:spPr>
          <a:xfrm>
            <a:off x="4386649" y="3336325"/>
            <a:ext cx="4596712"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88292" y="3663459"/>
            <a:ext cx="689506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15548" y="4377679"/>
            <a:ext cx="2769971"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865870" y="5022702"/>
            <a:ext cx="8728501"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245577" y="4725820"/>
            <a:ext cx="6342100"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71575" y="5830092"/>
            <a:ext cx="10196642"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8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Nested classes</a:t>
            </a:r>
          </a:p>
        </p:txBody>
      </p:sp>
      <p:sp>
        <p:nvSpPr>
          <p:cNvPr id="3" name="Content Placeholder 2"/>
          <p:cNvSpPr>
            <a:spLocks noGrp="1"/>
          </p:cNvSpPr>
          <p:nvPr>
            <p:ph idx="1"/>
          </p:nvPr>
        </p:nvSpPr>
        <p:spPr/>
        <p:txBody>
          <a:bodyPr/>
          <a:lstStyle/>
          <a:p>
            <a:r>
              <a:rPr lang="en-SG" dirty="0"/>
              <a:t>A class inside another class</a:t>
            </a:r>
          </a:p>
          <a:p>
            <a:r>
              <a:rPr lang="en-SG" dirty="0"/>
              <a:t>Nested class has access to members of the class it is nested</a:t>
            </a:r>
          </a:p>
          <a:p>
            <a:r>
              <a:rPr lang="en-SG" dirty="0"/>
              <a:t>Enclosing class has no access to the members of the nested class</a:t>
            </a:r>
          </a:p>
          <a:p>
            <a:r>
              <a:rPr lang="en-SG" dirty="0"/>
              <a:t>Nested class can be declared with access modifiers</a:t>
            </a:r>
          </a:p>
        </p:txBody>
      </p:sp>
    </p:spTree>
    <p:extLst>
      <p:ext uri="{BB962C8B-B14F-4D97-AF65-F5344CB8AC3E}">
        <p14:creationId xmlns:p14="http://schemas.microsoft.com/office/powerpoint/2010/main" val="116964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Nested Class structure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public class </a:t>
            </a:r>
            <a:r>
              <a:rPr lang="en-SG" sz="2000" dirty="0" err="1">
                <a:latin typeface="Courier New" panose="02070309020205020404" pitchFamily="49" charset="0"/>
                <a:cs typeface="Courier New" panose="02070309020205020404" pitchFamily="49" charset="0"/>
              </a:rPr>
              <a:t>ClassName</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var1;</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void method ()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Statement 2;</a:t>
            </a:r>
          </a:p>
          <a:p>
            <a:pPr marL="457200" indent="0">
              <a:buNone/>
            </a:pPr>
            <a:r>
              <a:rPr lang="en-SG" sz="2000" i="1"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class </a:t>
            </a:r>
            <a:r>
              <a:rPr lang="en-SG" sz="2000" dirty="0">
                <a:latin typeface="Courier New" panose="02070309020205020404" pitchFamily="49" charset="0"/>
                <a:cs typeface="Courier New" panose="02070309020205020404" pitchFamily="49" charset="0"/>
              </a:rPr>
              <a:t>NestedClass1 </a:t>
            </a:r>
            <a:r>
              <a:rPr lang="en-SG" sz="2000" dirty="0">
                <a:solidFill>
                  <a:srgbClr val="FFFF00"/>
                </a:solidFill>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457200" indent="0">
              <a:buNone/>
            </a:pPr>
            <a:r>
              <a:rPr lang="en-SG" sz="2000" dirty="0">
                <a:solidFill>
                  <a:srgbClr val="FFFF00"/>
                </a:solidFill>
                <a:latin typeface="Courier New" panose="02070309020205020404" pitchFamily="49" charset="0"/>
                <a:cs typeface="Courier New" panose="02070309020205020404" pitchFamily="49" charset="0"/>
              </a:rPr>
              <a:t>	}</a:t>
            </a:r>
            <a:endParaRPr lang="en-SG" sz="2000" i="1"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indent="0">
              <a:buNone/>
            </a:pPr>
            <a:r>
              <a:rPr lang="en-SG" sz="2000" dirty="0">
                <a:solidFill>
                  <a:srgbClr val="FFFF00"/>
                </a:solidFill>
                <a:latin typeface="Courier New" panose="02070309020205020404" pitchFamily="49" charset="0"/>
                <a:cs typeface="Courier New" panose="02070309020205020404" pitchFamily="49" charset="0"/>
              </a:rPr>
              <a:t>public class </a:t>
            </a:r>
            <a:r>
              <a:rPr lang="en-SG" sz="2000" dirty="0">
                <a:latin typeface="Courier New" panose="02070309020205020404" pitchFamily="49" charset="0"/>
                <a:cs typeface="Courier New" panose="02070309020205020404" pitchFamily="49" charset="0"/>
              </a:rPr>
              <a:t>NestedClass2 </a:t>
            </a:r>
            <a:r>
              <a:rPr lang="en-SG" sz="2000" dirty="0">
                <a:solidFill>
                  <a:srgbClr val="FFFF00"/>
                </a:solidFill>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457200" indent="0">
              <a:buNone/>
            </a:pPr>
            <a:r>
              <a:rPr lang="en-SG" sz="2000" dirty="0">
                <a:solidFill>
                  <a:srgbClr val="FFFF00"/>
                </a:solidFill>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public class Outer {</a:t>
            </a:r>
          </a:p>
          <a:p>
            <a:pPr marL="457200" lvl="1" indent="0">
              <a:buNone/>
            </a:pP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a:t>
            </a:r>
            <a:r>
              <a:rPr lang="en-SG" sz="2000" i="1" dirty="0" err="1">
                <a:latin typeface="Courier New" panose="02070309020205020404" pitchFamily="49" charset="0"/>
                <a:cs typeface="Courier New" panose="02070309020205020404" pitchFamily="49" charset="0"/>
              </a:rPr>
              <a:t>oX</a:t>
            </a:r>
            <a:r>
              <a:rPr lang="en-SG" sz="2000" i="1"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event()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a:t>
            </a:r>
            <a:r>
              <a:rPr lang="en-SG" sz="2000" i="1" dirty="0" err="1">
                <a:latin typeface="Courier New" panose="02070309020205020404" pitchFamily="49" charset="0"/>
                <a:cs typeface="Courier New" panose="02070309020205020404" pitchFamily="49" charset="0"/>
              </a:rPr>
              <a:t>oY</a:t>
            </a:r>
            <a:r>
              <a:rPr lang="en-SG" sz="2000" i="1" dirty="0">
                <a:latin typeface="Courier New" panose="02070309020205020404" pitchFamily="49" charset="0"/>
                <a:cs typeface="Courier New" panose="02070309020205020404" pitchFamily="49" charset="0"/>
              </a:rPr>
              <a:t> = 0;</a:t>
            </a:r>
          </a:p>
          <a:p>
            <a:pPr marL="457200" lvl="1" indent="0">
              <a:buNone/>
            </a:pPr>
            <a:r>
              <a:rPr lang="en-SG" sz="2000" i="1" dirty="0">
                <a:latin typeface="Courier New" panose="02070309020205020404" pitchFamily="49" charset="0"/>
                <a:cs typeface="Courier New" panose="02070309020205020404" pitchFamily="49" charset="0"/>
              </a:rPr>
              <a:t>	</a:t>
            </a:r>
            <a:r>
              <a:rPr lang="en-SG" sz="2000" dirty="0">
                <a:latin typeface="Courier New" panose="02070309020205020404" pitchFamily="49" charset="0"/>
                <a:cs typeface="Courier New" panose="02070309020205020404" pitchFamily="49" charset="0"/>
              </a:rPr>
              <a:t>class Inner1 { </a:t>
            </a:r>
          </a:p>
          <a:p>
            <a:pPr marL="1371600" lvl="1" indent="0">
              <a:buNone/>
            </a:pP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iX</a:t>
            </a:r>
            <a:r>
              <a:rPr lang="en-SG" sz="2000" dirty="0">
                <a:latin typeface="Courier New" panose="02070309020205020404" pitchFamily="49" charset="0"/>
                <a:cs typeface="Courier New" panose="02070309020205020404" pitchFamily="49" charset="0"/>
              </a:rPr>
              <a:t>;</a:t>
            </a:r>
          </a:p>
          <a:p>
            <a:pPr marL="457200" lvl="1" indent="0">
              <a:buNone/>
            </a:pPr>
            <a:r>
              <a:rPr lang="en-SG" sz="2000" dirty="0">
                <a:latin typeface="Courier New" panose="02070309020205020404" pitchFamily="49" charset="0"/>
                <a:cs typeface="Courier New" panose="02070309020205020404" pitchFamily="49" charset="0"/>
              </a:rPr>
              <a:t>	}</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class Inner2 {</a:t>
            </a:r>
          </a:p>
          <a:p>
            <a:pPr marL="457200" lvl="1"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850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cxnSpLocks/>
          </p:cNvCxnSpPr>
          <p:nvPr/>
        </p:nvCxnSpPr>
        <p:spPr>
          <a:xfrm>
            <a:off x="433137" y="3333605"/>
            <a:ext cx="9204860" cy="290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50026" y="2575750"/>
            <a:ext cx="1371722" cy="369332"/>
          </a:xfrm>
          <a:prstGeom prst="rect">
            <a:avLst/>
          </a:prstGeom>
          <a:noFill/>
          <a:ln>
            <a:noFill/>
          </a:ln>
        </p:spPr>
        <p:txBody>
          <a:bodyPr wrap="none" rtlCol="0">
            <a:spAutoFit/>
          </a:bodyPr>
          <a:lstStyle/>
          <a:p>
            <a:r>
              <a:rPr lang="en-SG" b="1" dirty="0">
                <a:solidFill>
                  <a:schemeClr val="bg1"/>
                </a:solidFill>
                <a:latin typeface="Segoe UI" panose="020B0502040204020203" pitchFamily="34" charset="0"/>
                <a:cs typeface="Segoe UI" panose="020B0502040204020203" pitchFamily="34" charset="0"/>
              </a:rPr>
              <a:t>Data Types</a:t>
            </a:r>
          </a:p>
        </p:txBody>
      </p:sp>
      <p:sp>
        <p:nvSpPr>
          <p:cNvPr id="7" name="TextBox 6"/>
          <p:cNvSpPr txBox="1"/>
          <p:nvPr/>
        </p:nvSpPr>
        <p:spPr>
          <a:xfrm>
            <a:off x="1390342" y="3774758"/>
            <a:ext cx="2347567"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Decision Making</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(Control Statement)</a:t>
            </a:r>
          </a:p>
        </p:txBody>
      </p:sp>
      <p:sp>
        <p:nvSpPr>
          <p:cNvPr id="9" name="TextBox 8"/>
          <p:cNvSpPr txBox="1"/>
          <p:nvPr/>
        </p:nvSpPr>
        <p:spPr>
          <a:xfrm>
            <a:off x="2389543" y="2300085"/>
            <a:ext cx="2347566"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Repetition</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(Control Statement)</a:t>
            </a:r>
          </a:p>
        </p:txBody>
      </p:sp>
      <p:sp>
        <p:nvSpPr>
          <p:cNvPr id="10" name="TextBox 9"/>
          <p:cNvSpPr txBox="1"/>
          <p:nvPr/>
        </p:nvSpPr>
        <p:spPr>
          <a:xfrm>
            <a:off x="4095771" y="3774758"/>
            <a:ext cx="946093" cy="369332"/>
          </a:xfrm>
          <a:prstGeom prst="rect">
            <a:avLst/>
          </a:prstGeom>
          <a:noFill/>
          <a:ln>
            <a:noFill/>
          </a:ln>
        </p:spPr>
        <p:txBody>
          <a:bodyPr wrap="none" rtlCol="0">
            <a:spAutoFit/>
          </a:bodyPr>
          <a:lstStyle/>
          <a:p>
            <a:r>
              <a:rPr lang="en-SG" b="1" dirty="0">
                <a:solidFill>
                  <a:schemeClr val="bg1"/>
                </a:solidFill>
                <a:latin typeface="Segoe UI" panose="020B0502040204020203" pitchFamily="34" charset="0"/>
                <a:cs typeface="Segoe UI" panose="020B0502040204020203" pitchFamily="34" charset="0"/>
              </a:rPr>
              <a:t>Classes</a:t>
            </a:r>
          </a:p>
        </p:txBody>
      </p:sp>
      <p:cxnSp>
        <p:nvCxnSpPr>
          <p:cNvPr id="13" name="Straight Connector 12"/>
          <p:cNvCxnSpPr/>
          <p:nvPr/>
        </p:nvCxnSpPr>
        <p:spPr>
          <a:xfrm>
            <a:off x="3563326" y="2974102"/>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23708" y="3355565"/>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64126" y="3364376"/>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68818" y="3360717"/>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328965" y="3342835"/>
            <a:ext cx="0" cy="368733"/>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6975" y="2944483"/>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75224" y="2350045"/>
            <a:ext cx="1185389"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Data</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Structure</a:t>
            </a:r>
          </a:p>
        </p:txBody>
      </p:sp>
      <p:cxnSp>
        <p:nvCxnSpPr>
          <p:cNvPr id="22" name="Straight Connector 21"/>
          <p:cNvCxnSpPr>
            <a:cxnSpLocks/>
          </p:cNvCxnSpPr>
          <p:nvPr/>
        </p:nvCxnSpPr>
        <p:spPr>
          <a:xfrm>
            <a:off x="9637997" y="3367922"/>
            <a:ext cx="1381937"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35560" y="2300084"/>
            <a:ext cx="1689886"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Encapsulation</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(OOP)</a:t>
            </a:r>
          </a:p>
        </p:txBody>
      </p:sp>
      <p:sp>
        <p:nvSpPr>
          <p:cNvPr id="23" name="TextBox 22"/>
          <p:cNvSpPr txBox="1"/>
          <p:nvPr/>
        </p:nvSpPr>
        <p:spPr>
          <a:xfrm>
            <a:off x="5688337" y="3774758"/>
            <a:ext cx="1408655"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Inheritance</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(OOP)</a:t>
            </a:r>
          </a:p>
        </p:txBody>
      </p:sp>
      <p:sp>
        <p:nvSpPr>
          <p:cNvPr id="24" name="TextBox 23"/>
          <p:cNvSpPr txBox="1"/>
          <p:nvPr/>
        </p:nvSpPr>
        <p:spPr>
          <a:xfrm>
            <a:off x="6458857" y="2320432"/>
            <a:ext cx="1441420"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Abstraction</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(OOP)</a:t>
            </a:r>
          </a:p>
        </p:txBody>
      </p:sp>
      <p:sp>
        <p:nvSpPr>
          <p:cNvPr id="25" name="TextBox 24"/>
          <p:cNvSpPr txBox="1"/>
          <p:nvPr/>
        </p:nvSpPr>
        <p:spPr>
          <a:xfrm>
            <a:off x="7096992" y="3774758"/>
            <a:ext cx="1753557" cy="646331"/>
          </a:xfrm>
          <a:prstGeom prst="rect">
            <a:avLst/>
          </a:prstGeom>
          <a:noFill/>
          <a:ln>
            <a:noFill/>
          </a:ln>
        </p:spPr>
        <p:txBody>
          <a:bodyPr wrap="none" rtlCol="0">
            <a:spAutoFit/>
          </a:bodyPr>
          <a:lstStyle/>
          <a:p>
            <a:pPr algn="ctr"/>
            <a:r>
              <a:rPr lang="en-SG" b="1" dirty="0">
                <a:solidFill>
                  <a:schemeClr val="bg1"/>
                </a:solidFill>
                <a:latin typeface="Segoe UI" panose="020B0502040204020203" pitchFamily="34" charset="0"/>
                <a:cs typeface="Segoe UI" panose="020B0502040204020203" pitchFamily="34" charset="0"/>
              </a:rPr>
              <a:t>Polymorphism</a:t>
            </a:r>
            <a:br>
              <a:rPr lang="en-SG" b="1" dirty="0">
                <a:solidFill>
                  <a:schemeClr val="bg1"/>
                </a:solidFill>
                <a:latin typeface="Segoe UI" panose="020B0502040204020203" pitchFamily="34" charset="0"/>
                <a:cs typeface="Segoe UI" panose="020B0502040204020203" pitchFamily="34" charset="0"/>
              </a:rPr>
            </a:br>
            <a:r>
              <a:rPr lang="en-SG" b="1" dirty="0">
                <a:solidFill>
                  <a:schemeClr val="bg1"/>
                </a:solidFill>
                <a:latin typeface="Segoe UI" panose="020B0502040204020203" pitchFamily="34" charset="0"/>
                <a:cs typeface="Segoe UI" panose="020B0502040204020203" pitchFamily="34" charset="0"/>
              </a:rPr>
              <a:t>(OOP)</a:t>
            </a:r>
          </a:p>
        </p:txBody>
      </p:sp>
      <p:cxnSp>
        <p:nvCxnSpPr>
          <p:cNvPr id="26" name="Straight Connector 25"/>
          <p:cNvCxnSpPr/>
          <p:nvPr/>
        </p:nvCxnSpPr>
        <p:spPr>
          <a:xfrm>
            <a:off x="5580503" y="2981387"/>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92665" y="3367922"/>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75160" y="3003511"/>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73770" y="3369743"/>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90461" y="3003511"/>
            <a:ext cx="0" cy="36873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911392" y="3774758"/>
            <a:ext cx="1224631" cy="369332"/>
          </a:xfrm>
          <a:prstGeom prst="rect">
            <a:avLst/>
          </a:prstGeom>
          <a:noFill/>
          <a:ln>
            <a:noFill/>
          </a:ln>
        </p:spPr>
        <p:txBody>
          <a:bodyPr wrap="none" rtlCol="0">
            <a:spAutoFit/>
          </a:bodyPr>
          <a:lstStyle/>
          <a:p>
            <a:r>
              <a:rPr lang="en-SG" b="1" dirty="0">
                <a:solidFill>
                  <a:schemeClr val="bg1"/>
                </a:solidFill>
                <a:latin typeface="Segoe UI" panose="020B0502040204020203" pitchFamily="34" charset="0"/>
                <a:cs typeface="Segoe UI" panose="020B0502040204020203" pitchFamily="34" charset="0"/>
              </a:rPr>
              <a:t>Summary</a:t>
            </a:r>
          </a:p>
        </p:txBody>
      </p:sp>
    </p:spTree>
    <p:extLst>
      <p:ext uri="{BB962C8B-B14F-4D97-AF65-F5344CB8AC3E}">
        <p14:creationId xmlns:p14="http://schemas.microsoft.com/office/powerpoint/2010/main" val="28980286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9693" y="3384468"/>
            <a:ext cx="8792664"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Encapsulation</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(Object Oriented Programming)</a:t>
            </a:r>
          </a:p>
        </p:txBody>
      </p:sp>
      <p:pic>
        <p:nvPicPr>
          <p:cNvPr id="3" name="Picture 2"/>
          <p:cNvPicPr>
            <a:picLocks noChangeAspect="1"/>
          </p:cNvPicPr>
          <p:nvPr/>
        </p:nvPicPr>
        <p:blipFill>
          <a:blip r:embed="rId3"/>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320747152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Access modifiers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9646447"/>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4571930"/>
                    </a:ext>
                  </a:extLst>
                </a:gridCol>
                <a:gridCol w="2103120">
                  <a:extLst>
                    <a:ext uri="{9D8B030D-6E8A-4147-A177-3AD203B41FA5}">
                      <a16:colId xmlns:a16="http://schemas.microsoft.com/office/drawing/2014/main" val="1257668974"/>
                    </a:ext>
                  </a:extLst>
                </a:gridCol>
                <a:gridCol w="2103120">
                  <a:extLst>
                    <a:ext uri="{9D8B030D-6E8A-4147-A177-3AD203B41FA5}">
                      <a16:colId xmlns:a16="http://schemas.microsoft.com/office/drawing/2014/main" val="2702333134"/>
                    </a:ext>
                  </a:extLst>
                </a:gridCol>
                <a:gridCol w="2103120">
                  <a:extLst>
                    <a:ext uri="{9D8B030D-6E8A-4147-A177-3AD203B41FA5}">
                      <a16:colId xmlns:a16="http://schemas.microsoft.com/office/drawing/2014/main" val="4187030939"/>
                    </a:ext>
                  </a:extLst>
                </a:gridCol>
                <a:gridCol w="2103120">
                  <a:extLst>
                    <a:ext uri="{9D8B030D-6E8A-4147-A177-3AD203B41FA5}">
                      <a16:colId xmlns:a16="http://schemas.microsoft.com/office/drawing/2014/main" val="4152321651"/>
                    </a:ext>
                  </a:extLst>
                </a:gridCol>
              </a:tblGrid>
              <a:tr h="370840">
                <a:tc>
                  <a:txBody>
                    <a:bodyPr/>
                    <a:lstStyle/>
                    <a:p>
                      <a:r>
                        <a:rPr lang="en-SG" dirty="0"/>
                        <a:t>Access</a:t>
                      </a:r>
                      <a:r>
                        <a:rPr lang="en-SG" baseline="0" dirty="0"/>
                        <a:t> modifier</a:t>
                      </a:r>
                      <a:endParaRPr lang="en-SG" dirty="0"/>
                    </a:p>
                  </a:txBody>
                  <a:tcPr/>
                </a:tc>
                <a:tc>
                  <a:txBody>
                    <a:bodyPr/>
                    <a:lstStyle/>
                    <a:p>
                      <a:r>
                        <a:rPr lang="en-SG" dirty="0"/>
                        <a:t>Within class</a:t>
                      </a:r>
                    </a:p>
                  </a:txBody>
                  <a:tcPr/>
                </a:tc>
                <a:tc>
                  <a:txBody>
                    <a:bodyPr/>
                    <a:lstStyle/>
                    <a:p>
                      <a:r>
                        <a:rPr lang="en-SG" dirty="0"/>
                        <a:t>Within package</a:t>
                      </a:r>
                    </a:p>
                  </a:txBody>
                  <a:tcPr/>
                </a:tc>
                <a:tc>
                  <a:txBody>
                    <a:bodyPr/>
                    <a:lstStyle/>
                    <a:p>
                      <a:r>
                        <a:rPr lang="en-SG" dirty="0"/>
                        <a:t>Outside package,</a:t>
                      </a:r>
                      <a:r>
                        <a:rPr lang="en-SG" baseline="0" dirty="0"/>
                        <a:t> </a:t>
                      </a:r>
                      <a:br>
                        <a:rPr lang="en-SG" baseline="0" dirty="0"/>
                      </a:br>
                      <a:r>
                        <a:rPr lang="en-SG" baseline="0" dirty="0"/>
                        <a:t>by subclass only</a:t>
                      </a:r>
                      <a:endParaRPr lang="en-SG" dirty="0"/>
                    </a:p>
                  </a:txBody>
                  <a:tcPr/>
                </a:tc>
                <a:tc>
                  <a:txBody>
                    <a:bodyPr/>
                    <a:lstStyle/>
                    <a:p>
                      <a:r>
                        <a:rPr lang="en-SG" dirty="0"/>
                        <a:t>Outside</a:t>
                      </a:r>
                      <a:r>
                        <a:rPr lang="en-SG" baseline="0" dirty="0"/>
                        <a:t> package</a:t>
                      </a:r>
                      <a:endParaRPr lang="en-SG" dirty="0"/>
                    </a:p>
                  </a:txBody>
                  <a:tcPr/>
                </a:tc>
                <a:extLst>
                  <a:ext uri="{0D108BD9-81ED-4DB2-BD59-A6C34878D82A}">
                    <a16:rowId xmlns:a16="http://schemas.microsoft.com/office/drawing/2014/main" val="3571215255"/>
                  </a:ext>
                </a:extLst>
              </a:tr>
              <a:tr h="370840">
                <a:tc>
                  <a:txBody>
                    <a:bodyPr/>
                    <a:lstStyle/>
                    <a:p>
                      <a:r>
                        <a:rPr lang="en-SG" dirty="0"/>
                        <a:t>Private</a:t>
                      </a:r>
                    </a:p>
                  </a:txBody>
                  <a:tcPr/>
                </a:tc>
                <a:tc>
                  <a:txBody>
                    <a:bodyPr/>
                    <a:lstStyle/>
                    <a:p>
                      <a:pPr algn="ctr"/>
                      <a:r>
                        <a:rPr lang="en-SG" dirty="0"/>
                        <a:t>Y</a:t>
                      </a:r>
                    </a:p>
                  </a:txBody>
                  <a:tcPr/>
                </a:tc>
                <a:tc>
                  <a:txBody>
                    <a:bodyPr/>
                    <a:lstStyle/>
                    <a:p>
                      <a:pPr algn="ctr"/>
                      <a:r>
                        <a:rPr lang="en-SG" dirty="0"/>
                        <a:t>N</a:t>
                      </a:r>
                    </a:p>
                  </a:txBody>
                  <a:tcPr/>
                </a:tc>
                <a:tc>
                  <a:txBody>
                    <a:bodyPr/>
                    <a:lstStyle/>
                    <a:p>
                      <a:pPr algn="ctr"/>
                      <a:r>
                        <a:rPr lang="en-SG" dirty="0"/>
                        <a:t>N</a:t>
                      </a:r>
                    </a:p>
                  </a:txBody>
                  <a:tcPr/>
                </a:tc>
                <a:tc>
                  <a:txBody>
                    <a:bodyPr/>
                    <a:lstStyle/>
                    <a:p>
                      <a:pPr algn="ctr"/>
                      <a:r>
                        <a:rPr lang="en-SG" dirty="0"/>
                        <a:t>N</a:t>
                      </a:r>
                    </a:p>
                  </a:txBody>
                  <a:tcPr/>
                </a:tc>
                <a:extLst>
                  <a:ext uri="{0D108BD9-81ED-4DB2-BD59-A6C34878D82A}">
                    <a16:rowId xmlns:a16="http://schemas.microsoft.com/office/drawing/2014/main" val="2473431284"/>
                  </a:ext>
                </a:extLst>
              </a:tr>
              <a:tr h="370840">
                <a:tc>
                  <a:txBody>
                    <a:bodyPr/>
                    <a:lstStyle/>
                    <a:p>
                      <a:r>
                        <a:rPr lang="en-SG" dirty="0"/>
                        <a:t>Default</a:t>
                      </a:r>
                    </a:p>
                  </a:txBody>
                  <a:tcPr/>
                </a:tc>
                <a:tc>
                  <a:txBody>
                    <a:bodyPr/>
                    <a:lstStyle/>
                    <a:p>
                      <a:pPr algn="ctr"/>
                      <a:r>
                        <a:rPr lang="en-SG" dirty="0"/>
                        <a:t>Y</a:t>
                      </a:r>
                    </a:p>
                  </a:txBody>
                  <a:tcPr/>
                </a:tc>
                <a:tc>
                  <a:txBody>
                    <a:bodyPr/>
                    <a:lstStyle/>
                    <a:p>
                      <a:pPr algn="ctr"/>
                      <a:r>
                        <a:rPr lang="en-SG" dirty="0"/>
                        <a:t>Y</a:t>
                      </a:r>
                    </a:p>
                  </a:txBody>
                  <a:tcPr/>
                </a:tc>
                <a:tc>
                  <a:txBody>
                    <a:bodyPr/>
                    <a:lstStyle/>
                    <a:p>
                      <a:pPr algn="ctr"/>
                      <a:r>
                        <a:rPr lang="en-SG" dirty="0"/>
                        <a:t>N</a:t>
                      </a:r>
                    </a:p>
                  </a:txBody>
                  <a:tcPr/>
                </a:tc>
                <a:tc>
                  <a:txBody>
                    <a:bodyPr/>
                    <a:lstStyle/>
                    <a:p>
                      <a:pPr algn="ctr"/>
                      <a:r>
                        <a:rPr lang="en-SG" dirty="0"/>
                        <a:t>N</a:t>
                      </a:r>
                    </a:p>
                  </a:txBody>
                  <a:tcPr/>
                </a:tc>
                <a:extLst>
                  <a:ext uri="{0D108BD9-81ED-4DB2-BD59-A6C34878D82A}">
                    <a16:rowId xmlns:a16="http://schemas.microsoft.com/office/drawing/2014/main" val="543917190"/>
                  </a:ext>
                </a:extLst>
              </a:tr>
              <a:tr h="370840">
                <a:tc>
                  <a:txBody>
                    <a:bodyPr/>
                    <a:lstStyle/>
                    <a:p>
                      <a:r>
                        <a:rPr lang="en-SG" dirty="0"/>
                        <a:t>Protected</a:t>
                      </a:r>
                    </a:p>
                  </a:txBody>
                  <a:tcPr/>
                </a:tc>
                <a:tc>
                  <a:txBody>
                    <a:bodyPr/>
                    <a:lstStyle/>
                    <a:p>
                      <a:pPr algn="ctr"/>
                      <a:r>
                        <a:rPr lang="en-SG" dirty="0"/>
                        <a:t>Y</a:t>
                      </a:r>
                    </a:p>
                  </a:txBody>
                  <a:tcPr/>
                </a:tc>
                <a:tc>
                  <a:txBody>
                    <a:bodyPr/>
                    <a:lstStyle/>
                    <a:p>
                      <a:pPr algn="ctr"/>
                      <a:r>
                        <a:rPr lang="en-SG" dirty="0"/>
                        <a:t>Y</a:t>
                      </a:r>
                    </a:p>
                  </a:txBody>
                  <a:tcPr/>
                </a:tc>
                <a:tc>
                  <a:txBody>
                    <a:bodyPr/>
                    <a:lstStyle/>
                    <a:p>
                      <a:pPr algn="ctr"/>
                      <a:r>
                        <a:rPr lang="en-SG" dirty="0"/>
                        <a:t>Y</a:t>
                      </a:r>
                    </a:p>
                  </a:txBody>
                  <a:tcPr/>
                </a:tc>
                <a:tc>
                  <a:txBody>
                    <a:bodyPr/>
                    <a:lstStyle/>
                    <a:p>
                      <a:pPr algn="ctr"/>
                      <a:r>
                        <a:rPr lang="en-SG" dirty="0"/>
                        <a:t>N</a:t>
                      </a:r>
                    </a:p>
                  </a:txBody>
                  <a:tcPr/>
                </a:tc>
                <a:extLst>
                  <a:ext uri="{0D108BD9-81ED-4DB2-BD59-A6C34878D82A}">
                    <a16:rowId xmlns:a16="http://schemas.microsoft.com/office/drawing/2014/main" val="2270664775"/>
                  </a:ext>
                </a:extLst>
              </a:tr>
              <a:tr h="370840">
                <a:tc>
                  <a:txBody>
                    <a:bodyPr/>
                    <a:lstStyle/>
                    <a:p>
                      <a:r>
                        <a:rPr lang="en-SG" dirty="0"/>
                        <a:t>Public</a:t>
                      </a:r>
                    </a:p>
                  </a:txBody>
                  <a:tcPr/>
                </a:tc>
                <a:tc>
                  <a:txBody>
                    <a:bodyPr/>
                    <a:lstStyle/>
                    <a:p>
                      <a:pPr algn="ctr"/>
                      <a:r>
                        <a:rPr lang="en-SG" dirty="0"/>
                        <a:t>Y</a:t>
                      </a:r>
                    </a:p>
                  </a:txBody>
                  <a:tcPr/>
                </a:tc>
                <a:tc>
                  <a:txBody>
                    <a:bodyPr/>
                    <a:lstStyle/>
                    <a:p>
                      <a:pPr algn="ctr"/>
                      <a:r>
                        <a:rPr lang="en-SG" dirty="0"/>
                        <a:t>Y</a:t>
                      </a:r>
                    </a:p>
                  </a:txBody>
                  <a:tcPr/>
                </a:tc>
                <a:tc>
                  <a:txBody>
                    <a:bodyPr/>
                    <a:lstStyle/>
                    <a:p>
                      <a:pPr algn="ctr"/>
                      <a:r>
                        <a:rPr lang="en-SG" dirty="0"/>
                        <a:t>Y</a:t>
                      </a:r>
                    </a:p>
                  </a:txBody>
                  <a:tcPr/>
                </a:tc>
                <a:tc>
                  <a:txBody>
                    <a:bodyPr/>
                    <a:lstStyle/>
                    <a:p>
                      <a:pPr algn="ctr"/>
                      <a:r>
                        <a:rPr lang="en-SG" dirty="0"/>
                        <a:t>Y</a:t>
                      </a:r>
                    </a:p>
                  </a:txBody>
                  <a:tcPr/>
                </a:tc>
                <a:extLst>
                  <a:ext uri="{0D108BD9-81ED-4DB2-BD59-A6C34878D82A}">
                    <a16:rowId xmlns:a16="http://schemas.microsoft.com/office/drawing/2014/main" val="522059693"/>
                  </a:ext>
                </a:extLst>
              </a:tr>
            </a:tbl>
          </a:graphicData>
        </a:graphic>
      </p:graphicFrame>
    </p:spTree>
    <p:extLst>
      <p:ext uri="{BB962C8B-B14F-4D97-AF65-F5344CB8AC3E}">
        <p14:creationId xmlns:p14="http://schemas.microsoft.com/office/powerpoint/2010/main" val="92394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Getter/Setter methods (Properties)</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err="1">
                <a:latin typeface="Courier New" panose="02070309020205020404" pitchFamily="49" charset="0"/>
                <a:cs typeface="Courier New" panose="02070309020205020404" pitchFamily="49" charset="0"/>
              </a:rPr>
              <a:t>AccessModifier</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DataType</a:t>
            </a:r>
            <a:r>
              <a:rPr lang="en-SG" sz="2000" dirty="0">
                <a:latin typeface="Courier New" panose="02070309020205020404" pitchFamily="49" charset="0"/>
                <a:cs typeface="Courier New" panose="02070309020205020404" pitchFamily="49" charset="0"/>
              </a:rPr>
              <a:t> var1;</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public void set</a:t>
            </a:r>
            <a:r>
              <a:rPr lang="en-SG" sz="2000" dirty="0">
                <a:latin typeface="Courier New" panose="02070309020205020404" pitchFamily="49" charset="0"/>
                <a:cs typeface="Courier New" panose="02070309020205020404" pitchFamily="49" charset="0"/>
              </a:rPr>
              <a:t>Var1</a:t>
            </a:r>
            <a:r>
              <a:rPr lang="en-SG" sz="2000" dirty="0">
                <a:solidFill>
                  <a:srgbClr val="FFFF00"/>
                </a:solidFill>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DataType</a:t>
            </a:r>
            <a:r>
              <a:rPr lang="en-SG" sz="2000" dirty="0">
                <a:latin typeface="Courier New" panose="02070309020205020404" pitchFamily="49" charset="0"/>
                <a:cs typeface="Courier New" panose="02070309020205020404" pitchFamily="49" charset="0"/>
              </a:rPr>
              <a:t> in</a:t>
            </a:r>
            <a:r>
              <a:rPr lang="en-SG" sz="2000"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var1 = in;</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DataType</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get</a:t>
            </a:r>
            <a:r>
              <a:rPr lang="en-SG" sz="2000" dirty="0">
                <a:latin typeface="Courier New" panose="02070309020205020404" pitchFamily="49" charset="0"/>
                <a:cs typeface="Courier New" panose="02070309020205020404" pitchFamily="49" charset="0"/>
              </a:rPr>
              <a:t>Var1</a:t>
            </a:r>
            <a:r>
              <a:rPr lang="en-SG" sz="2000" dirty="0">
                <a:solidFill>
                  <a:srgbClr val="FFFF00"/>
                </a:solidFill>
                <a:latin typeface="Courier New" panose="02070309020205020404" pitchFamily="49" charset="0"/>
                <a:cs typeface="Courier New" panose="02070309020205020404" pitchFamily="49" charset="0"/>
              </a:rPr>
              <a:t>()</a:t>
            </a:r>
            <a:r>
              <a:rPr lang="en-SG" sz="2000" dirty="0">
                <a:latin typeface="Courier New" panose="02070309020205020404" pitchFamily="49" charset="0"/>
                <a:cs typeface="Courier New" panose="02070309020205020404" pitchFamily="49" charset="0"/>
              </a:rPr>
              <a:t> </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return var1;</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0" indent="0">
              <a:buNone/>
            </a:pPr>
            <a:endParaRPr lang="en-SG" sz="20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private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size;</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public void </a:t>
            </a:r>
            <a:r>
              <a:rPr lang="en-SG" sz="2000" dirty="0" err="1">
                <a:latin typeface="Courier New" panose="02070309020205020404" pitchFamily="49" charset="0"/>
                <a:cs typeface="Courier New" panose="02070309020205020404" pitchFamily="49" charset="0"/>
              </a:rPr>
              <a:t>setSize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in) </a:t>
            </a:r>
          </a:p>
          <a:p>
            <a:pPr marL="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size = in;</a:t>
            </a:r>
          </a:p>
          <a:p>
            <a:pPr marL="0" indent="0">
              <a:buNone/>
            </a:pPr>
            <a:r>
              <a:rPr lang="en-SG" sz="2000" dirty="0">
                <a:latin typeface="Courier New" panose="02070309020205020404" pitchFamily="49" charset="0"/>
                <a:cs typeface="Courier New" panose="02070309020205020404" pitchFamily="49" charset="0"/>
              </a:rPr>
              <a:t>}</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getSize</a:t>
            </a:r>
            <a:r>
              <a:rPr lang="en-SG" sz="2000" dirty="0">
                <a:latin typeface="Courier New" panose="02070309020205020404" pitchFamily="49" charset="0"/>
                <a:cs typeface="Courier New" panose="02070309020205020404" pitchFamily="49" charset="0"/>
              </a:rPr>
              <a:t>() </a:t>
            </a:r>
          </a:p>
          <a:p>
            <a:pPr marL="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return size;</a:t>
            </a:r>
          </a:p>
          <a:p>
            <a:pPr marL="0" indent="0">
              <a:buNone/>
            </a:pPr>
            <a:r>
              <a:rPr lang="en-SG" sz="2000" dirty="0">
                <a:latin typeface="Courier New" panose="02070309020205020404" pitchFamily="49" charset="0"/>
                <a:cs typeface="Courier New" panose="02070309020205020404" pitchFamily="49" charset="0"/>
              </a:rPr>
              <a:t>}</a:t>
            </a:r>
          </a:p>
          <a:p>
            <a:pPr marL="0" indent="0">
              <a:buNone/>
            </a:pPr>
            <a:endParaRPr lang="en-SG"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494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Java Package</a:t>
            </a:r>
          </a:p>
        </p:txBody>
      </p:sp>
      <p:sp>
        <p:nvSpPr>
          <p:cNvPr id="3" name="Content Placeholder 2"/>
          <p:cNvSpPr>
            <a:spLocks noGrp="1"/>
          </p:cNvSpPr>
          <p:nvPr>
            <p:ph idx="1"/>
          </p:nvPr>
        </p:nvSpPr>
        <p:spPr/>
        <p:txBody>
          <a:bodyPr/>
          <a:lstStyle/>
          <a:p>
            <a:r>
              <a:rPr lang="en-SG" dirty="0"/>
              <a:t>Group of similar type of classes, interfaces and sub-packages</a:t>
            </a:r>
          </a:p>
          <a:p>
            <a:r>
              <a:rPr lang="en-SG" dirty="0"/>
              <a:t>Ease of maintenance</a:t>
            </a:r>
          </a:p>
          <a:p>
            <a:r>
              <a:rPr lang="en-SG" dirty="0"/>
              <a:t>Provides data protection</a:t>
            </a:r>
          </a:p>
          <a:p>
            <a:r>
              <a:rPr lang="en-SG" dirty="0"/>
              <a:t>Remove naming collision</a:t>
            </a:r>
          </a:p>
        </p:txBody>
      </p:sp>
    </p:spTree>
    <p:extLst>
      <p:ext uri="{BB962C8B-B14F-4D97-AF65-F5344CB8AC3E}">
        <p14:creationId xmlns:p14="http://schemas.microsoft.com/office/powerpoint/2010/main" val="2807610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Java Package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package</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PackageName</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public </a:t>
            </a:r>
            <a:r>
              <a:rPr lang="en-SG" sz="2000" dirty="0">
                <a:solidFill>
                  <a:srgbClr val="FFFF00"/>
                </a:solidFill>
                <a:latin typeface="Courier New" panose="02070309020205020404" pitchFamily="49" charset="0"/>
                <a:cs typeface="Courier New" panose="02070309020205020404" pitchFamily="49" charset="0"/>
              </a:rPr>
              <a:t>class</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ClassName</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a:t>
            </a:r>
          </a:p>
          <a:p>
            <a:pPr marL="457200" lvl="1" indent="0">
              <a:buNone/>
            </a:pPr>
            <a:r>
              <a:rPr lang="en-SG" sz="2000" i="1" dirty="0" err="1">
                <a:latin typeface="Courier New" panose="02070309020205020404" pitchFamily="49" charset="0"/>
                <a:cs typeface="Courier New" panose="02070309020205020404" pitchFamily="49" charset="0"/>
              </a:rPr>
              <a:t>DataType</a:t>
            </a:r>
            <a:r>
              <a:rPr lang="en-SG" sz="2000" i="1" dirty="0">
                <a:latin typeface="Courier New" panose="02070309020205020404" pitchFamily="49" charset="0"/>
                <a:cs typeface="Courier New" panose="02070309020205020404" pitchFamily="49" charset="0"/>
              </a:rPr>
              <a:t> var1;</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void method ()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Statement 2;</a:t>
            </a:r>
          </a:p>
          <a:p>
            <a:pPr marL="457200" lvl="1" indent="0">
              <a:buNone/>
            </a:pPr>
            <a:r>
              <a:rPr lang="en-SG" sz="2000" i="1" dirty="0">
                <a:latin typeface="Courier New" panose="02070309020205020404" pitchFamily="49" charset="0"/>
                <a:cs typeface="Courier New" panose="02070309020205020404" pitchFamily="49" charset="0"/>
              </a:rPr>
              <a:t>	Statement 3;</a:t>
            </a:r>
          </a:p>
          <a:p>
            <a:pPr marL="457200" lvl="1"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package Geometry;</a:t>
            </a:r>
          </a:p>
          <a:p>
            <a:pPr marL="0" indent="0">
              <a:buNone/>
            </a:pPr>
            <a:r>
              <a:rPr lang="en-SG" sz="2000" dirty="0">
                <a:latin typeface="Courier New" panose="02070309020205020404" pitchFamily="49" charset="0"/>
                <a:cs typeface="Courier New" panose="02070309020205020404" pitchFamily="49" charset="0"/>
              </a:rPr>
              <a:t>public class Square {</a:t>
            </a:r>
          </a:p>
          <a:p>
            <a:pPr marL="457200" lvl="1" indent="0">
              <a:buNone/>
            </a:pP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width;</a:t>
            </a:r>
          </a:p>
          <a:p>
            <a:pPr marL="457200" lvl="1" indent="0">
              <a:buNone/>
            </a:pPr>
            <a:r>
              <a:rPr lang="en-SG" sz="2000" i="1" dirty="0" err="1">
                <a:latin typeface="Courier New" panose="02070309020205020404" pitchFamily="49" charset="0"/>
                <a:cs typeface="Courier New" panose="02070309020205020404" pitchFamily="49" charset="0"/>
              </a:rPr>
              <a:t>int</a:t>
            </a:r>
            <a:r>
              <a:rPr lang="en-SG" sz="2000" i="1" dirty="0">
                <a:latin typeface="Courier New" panose="02070309020205020404" pitchFamily="49" charset="0"/>
                <a:cs typeface="Courier New" panose="02070309020205020404" pitchFamily="49" charset="0"/>
              </a:rPr>
              <a:t> height;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Square() { </a:t>
            </a:r>
          </a:p>
          <a:p>
            <a:pPr marL="457200" lvl="1" indent="0">
              <a:buNone/>
            </a:pPr>
            <a:r>
              <a:rPr lang="en-SG" sz="2000" dirty="0">
                <a:latin typeface="Courier New" panose="02070309020205020404" pitchFamily="49" charset="0"/>
                <a:cs typeface="Courier New" panose="02070309020205020404" pitchFamily="49" charset="0"/>
              </a:rPr>
              <a:t>}</a:t>
            </a:r>
          </a:p>
          <a:p>
            <a:pPr marL="457200" lvl="1" indent="0">
              <a:buNone/>
            </a:pPr>
            <a:endParaRPr lang="en-SG" sz="2000" dirty="0">
              <a:latin typeface="Courier New" panose="02070309020205020404" pitchFamily="49" charset="0"/>
              <a:cs typeface="Courier New" panose="02070309020205020404" pitchFamily="49" charset="0"/>
            </a:endParaRPr>
          </a:p>
          <a:p>
            <a:pPr marL="457200" lvl="1"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getArea</a:t>
            </a:r>
            <a:r>
              <a:rPr lang="en-SG" sz="2000" dirty="0">
                <a:latin typeface="Courier New" panose="02070309020205020404" pitchFamily="49" charset="0"/>
                <a:cs typeface="Courier New" panose="02070309020205020404" pitchFamily="49" charset="0"/>
              </a:rPr>
              <a:t>() {</a:t>
            </a:r>
          </a:p>
          <a:p>
            <a:pPr marL="457200" lvl="1" indent="0">
              <a:buNone/>
            </a:pPr>
            <a:r>
              <a:rPr lang="en-SG" sz="2000" dirty="0">
                <a:latin typeface="Courier New" panose="02070309020205020404" pitchFamily="49" charset="0"/>
                <a:cs typeface="Courier New" panose="02070309020205020404" pitchFamily="49" charset="0"/>
              </a:rPr>
              <a:t>	</a:t>
            </a:r>
            <a:r>
              <a:rPr lang="en-SG" sz="2000" i="1" dirty="0">
                <a:latin typeface="Courier New" panose="02070309020205020404" pitchFamily="49" charset="0"/>
                <a:cs typeface="Courier New" panose="02070309020205020404" pitchFamily="49" charset="0"/>
              </a:rPr>
              <a:t>return width * height;</a:t>
            </a:r>
          </a:p>
          <a:p>
            <a:pPr marL="457200" lvl="1"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0794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9693" y="3384468"/>
            <a:ext cx="8792664"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Inheritance</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(Object Oriented Programming)</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26543125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Inheritance</a:t>
            </a:r>
          </a:p>
        </p:txBody>
      </p:sp>
      <p:sp>
        <p:nvSpPr>
          <p:cNvPr id="3" name="Content Placeholder 2"/>
          <p:cNvSpPr>
            <a:spLocks noGrp="1"/>
          </p:cNvSpPr>
          <p:nvPr>
            <p:ph idx="1"/>
          </p:nvPr>
        </p:nvSpPr>
        <p:spPr/>
        <p:txBody>
          <a:bodyPr/>
          <a:lstStyle/>
          <a:p>
            <a:r>
              <a:rPr lang="en-SG" dirty="0"/>
              <a:t>Superclass </a:t>
            </a:r>
          </a:p>
          <a:p>
            <a:pPr lvl="1"/>
            <a:r>
              <a:rPr lang="en-SG" dirty="0"/>
              <a:t>the class being inherited from</a:t>
            </a:r>
          </a:p>
          <a:p>
            <a:pPr lvl="1"/>
            <a:r>
              <a:rPr lang="en-SG" dirty="0" err="1"/>
              <a:t>A.k.a</a:t>
            </a:r>
            <a:r>
              <a:rPr lang="en-SG" dirty="0"/>
              <a:t> derived class, extended class, child class</a:t>
            </a:r>
          </a:p>
          <a:p>
            <a:pPr marL="457200" lvl="1" indent="0">
              <a:buNone/>
            </a:pPr>
            <a:endParaRPr lang="en-SG" dirty="0"/>
          </a:p>
          <a:p>
            <a:r>
              <a:rPr lang="en-SG" dirty="0"/>
              <a:t>Subclass </a:t>
            </a:r>
          </a:p>
          <a:p>
            <a:pPr lvl="1"/>
            <a:r>
              <a:rPr lang="en-SG" dirty="0"/>
              <a:t>the class that inherits from another class</a:t>
            </a:r>
          </a:p>
          <a:p>
            <a:pPr lvl="1"/>
            <a:r>
              <a:rPr lang="en-SG" dirty="0" err="1"/>
              <a:t>A.k.a</a:t>
            </a:r>
            <a:r>
              <a:rPr lang="en-SG" dirty="0"/>
              <a:t> base class, parent class</a:t>
            </a:r>
          </a:p>
        </p:txBody>
      </p:sp>
    </p:spTree>
    <p:extLst>
      <p:ext uri="{BB962C8B-B14F-4D97-AF65-F5344CB8AC3E}">
        <p14:creationId xmlns:p14="http://schemas.microsoft.com/office/powerpoint/2010/main" val="168816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Inheritance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class</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SubClass</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extends</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SuperClass</a:t>
            </a: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implements</a:t>
            </a:r>
            <a:r>
              <a:rPr lang="en-SG" sz="2000" dirty="0">
                <a:latin typeface="Courier New" panose="02070309020205020404" pitchFamily="49" charset="0"/>
                <a:cs typeface="Courier New" panose="02070309020205020404" pitchFamily="49" charset="0"/>
              </a:rPr>
              <a:t> Interface </a:t>
            </a: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i="1" dirty="0">
                <a:latin typeface="Courier New" panose="02070309020205020404" pitchFamily="49" charset="0"/>
                <a:cs typeface="Courier New" panose="02070309020205020404" pitchFamily="49" charset="0"/>
              </a:rPr>
              <a:t>Statement 1;</a:t>
            </a:r>
          </a:p>
          <a:p>
            <a:pPr marL="457200" indent="0">
              <a:buNone/>
            </a:pPr>
            <a:r>
              <a:rPr lang="en-SG" sz="2000" i="1" dirty="0">
                <a:latin typeface="Courier New" panose="02070309020205020404" pitchFamily="49" charset="0"/>
                <a:cs typeface="Courier New" panose="02070309020205020404" pitchFamily="49" charset="0"/>
              </a:rPr>
              <a:t>Statement 2;</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public class Square </a:t>
            </a:r>
          </a:p>
          <a:p>
            <a:pPr marL="457200" indent="0">
              <a:buNone/>
            </a:pPr>
            <a:r>
              <a:rPr lang="en-SG" sz="2000" dirty="0">
                <a:latin typeface="Courier New" panose="02070309020205020404" pitchFamily="49" charset="0"/>
                <a:cs typeface="Courier New" panose="02070309020205020404" pitchFamily="49" charset="0"/>
              </a:rPr>
              <a:t>extends Shape </a:t>
            </a:r>
          </a:p>
          <a:p>
            <a:pPr marL="457200" indent="0">
              <a:buNone/>
            </a:pPr>
            <a:r>
              <a:rPr lang="en-SG" sz="2000" dirty="0">
                <a:latin typeface="Courier New" panose="02070309020205020404" pitchFamily="49" charset="0"/>
                <a:cs typeface="Courier New" panose="02070309020205020404" pitchFamily="49" charset="0"/>
              </a:rPr>
              <a:t>implements </a:t>
            </a:r>
            <a:r>
              <a:rPr lang="en-SG" sz="2000" dirty="0" err="1">
                <a:latin typeface="Courier New" panose="02070309020205020404" pitchFamily="49" charset="0"/>
                <a:cs typeface="Courier New" panose="02070309020205020404" pitchFamily="49" charset="0"/>
              </a:rPr>
              <a:t>IComparable</a:t>
            </a:r>
            <a:endParaRPr lang="en-SG" sz="2000"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public void compare(Shape s1)</a:t>
            </a:r>
          </a:p>
          <a:p>
            <a:pPr marL="45720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i="1" dirty="0">
                <a:latin typeface="Courier New" panose="02070309020205020404" pitchFamily="49" charset="0"/>
                <a:cs typeface="Courier New" panose="02070309020205020404" pitchFamily="49" charset="0"/>
              </a:rPr>
              <a:t>	Statement 1;</a:t>
            </a:r>
          </a:p>
          <a:p>
            <a:pPr marL="457200"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2837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Anonymous inner class</a:t>
            </a:r>
          </a:p>
        </p:txBody>
      </p:sp>
      <p:sp>
        <p:nvSpPr>
          <p:cNvPr id="3" name="Content Placeholder 2"/>
          <p:cNvSpPr>
            <a:spLocks noGrp="1"/>
          </p:cNvSpPr>
          <p:nvPr>
            <p:ph idx="1"/>
          </p:nvPr>
        </p:nvSpPr>
        <p:spPr/>
        <p:txBody>
          <a:bodyPr/>
          <a:lstStyle/>
          <a:p>
            <a:r>
              <a:rPr lang="en-SG" dirty="0"/>
              <a:t>Inherit Superclass (abstract, concrete or interface)</a:t>
            </a:r>
          </a:p>
          <a:p>
            <a:r>
              <a:rPr lang="en-SG" dirty="0"/>
              <a:t>Subclass has no name</a:t>
            </a:r>
          </a:p>
        </p:txBody>
      </p:sp>
    </p:spTree>
    <p:extLst>
      <p:ext uri="{BB962C8B-B14F-4D97-AF65-F5344CB8AC3E}">
        <p14:creationId xmlns:p14="http://schemas.microsoft.com/office/powerpoint/2010/main" val="3822447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Anonymous inner class</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latin typeface="Courier New" panose="02070309020205020404" pitchFamily="49" charset="0"/>
                <a:cs typeface="Courier New" panose="02070309020205020404" pitchFamily="49" charset="0"/>
              </a:rPr>
              <a:t>protected void </a:t>
            </a:r>
            <a:r>
              <a:rPr lang="en-SG" sz="2000" dirty="0" err="1">
                <a:latin typeface="Courier New" panose="02070309020205020404" pitchFamily="49" charset="0"/>
                <a:cs typeface="Courier New" panose="02070309020205020404" pitchFamily="49" charset="0"/>
              </a:rPr>
              <a:t>onCreate</a:t>
            </a:r>
            <a:r>
              <a:rPr lang="en-SG" sz="2000" dirty="0">
                <a:latin typeface="Courier New" panose="02070309020205020404" pitchFamily="49" charset="0"/>
                <a:cs typeface="Courier New" panose="02070309020205020404" pitchFamily="49" charset="0"/>
              </a:rPr>
              <a:t>() {</a:t>
            </a:r>
          </a:p>
          <a:p>
            <a:pPr marL="457200" indent="0">
              <a:buNone/>
            </a:pPr>
            <a:r>
              <a:rPr lang="en-SG" sz="2000" i="1" dirty="0">
                <a:latin typeface="Courier New" panose="02070309020205020404" pitchFamily="49" charset="0"/>
                <a:cs typeface="Courier New" panose="02070309020205020404" pitchFamily="49" charset="0"/>
              </a:rPr>
              <a:t>Statement 1;</a:t>
            </a:r>
          </a:p>
          <a:p>
            <a:pPr marL="457200" indent="0">
              <a:buNone/>
            </a:pPr>
            <a:r>
              <a:rPr lang="en-SG" sz="2000" i="1" dirty="0" err="1">
                <a:latin typeface="Courier New" panose="02070309020205020404" pitchFamily="49" charset="0"/>
                <a:cs typeface="Courier New" panose="02070309020205020404" pitchFamily="49" charset="0"/>
              </a:rPr>
              <a:t>InnerClass</a:t>
            </a:r>
            <a:r>
              <a:rPr lang="en-SG" sz="2000" i="1" dirty="0">
                <a:latin typeface="Courier New" panose="02070309020205020404" pitchFamily="49" charset="0"/>
                <a:cs typeface="Courier New" panose="02070309020205020404" pitchFamily="49" charset="0"/>
              </a:rPr>
              <a:t> i = </a:t>
            </a:r>
          </a:p>
          <a:p>
            <a:pPr marL="457200" indent="0">
              <a:buNone/>
            </a:pPr>
            <a:r>
              <a:rPr lang="en-SG" sz="2000" i="1" dirty="0">
                <a:latin typeface="Courier New" panose="02070309020205020404" pitchFamily="49" charset="0"/>
                <a:cs typeface="Courier New" panose="02070309020205020404" pitchFamily="49" charset="0"/>
              </a:rPr>
              <a:t>	</a:t>
            </a:r>
            <a:r>
              <a:rPr lang="en-SG" sz="2000" i="1" dirty="0">
                <a:solidFill>
                  <a:srgbClr val="FFFF00"/>
                </a:solidFill>
                <a:latin typeface="Courier New" panose="02070309020205020404" pitchFamily="49" charset="0"/>
                <a:cs typeface="Courier New" panose="02070309020205020404" pitchFamily="49" charset="0"/>
              </a:rPr>
              <a:t>new </a:t>
            </a:r>
            <a:r>
              <a:rPr lang="en-SG" sz="2000" i="1" dirty="0" err="1">
                <a:latin typeface="Courier New" panose="02070309020205020404" pitchFamily="49" charset="0"/>
                <a:cs typeface="Courier New" panose="02070309020205020404" pitchFamily="49" charset="0"/>
              </a:rPr>
              <a:t>InnerClass</a:t>
            </a:r>
            <a:r>
              <a:rPr lang="en-SG" sz="2000" i="1" dirty="0">
                <a:solidFill>
                  <a:srgbClr val="FFFF00"/>
                </a:solidFill>
                <a:latin typeface="Courier New" panose="02070309020205020404" pitchFamily="49" charset="0"/>
                <a:cs typeface="Courier New" panose="02070309020205020404" pitchFamily="49" charset="0"/>
              </a:rPr>
              <a:t>() </a:t>
            </a:r>
          </a:p>
          <a:p>
            <a:pPr marL="457200" indent="0">
              <a:buNone/>
            </a:pPr>
            <a:r>
              <a:rPr lang="en-SG" sz="2000" i="1" dirty="0">
                <a:solidFill>
                  <a:srgbClr val="FFFF00"/>
                </a:solidFill>
                <a:latin typeface="Courier New" panose="02070309020205020404" pitchFamily="49" charset="0"/>
                <a:cs typeface="Courier New" panose="02070309020205020404" pitchFamily="49" charset="0"/>
              </a:rPr>
              <a:t>	{</a:t>
            </a:r>
          </a:p>
          <a:p>
            <a:pPr marL="1371600" indent="0">
              <a:buNone/>
            </a:pPr>
            <a:r>
              <a:rPr lang="en-SG" sz="2000" i="1" dirty="0">
                <a:latin typeface="Courier New" panose="02070309020205020404" pitchFamily="49" charset="0"/>
                <a:cs typeface="Courier New" panose="02070309020205020404" pitchFamily="49" charset="0"/>
              </a:rPr>
              <a:t>void </a:t>
            </a:r>
            <a:r>
              <a:rPr lang="en-SG" sz="2000" i="1" dirty="0" err="1">
                <a:latin typeface="Courier New" panose="02070309020205020404" pitchFamily="49" charset="0"/>
                <a:cs typeface="Courier New" panose="02070309020205020404" pitchFamily="49" charset="0"/>
              </a:rPr>
              <a:t>innerMethod</a:t>
            </a:r>
            <a:r>
              <a:rPr lang="en-SG" sz="2000" i="1" dirty="0">
                <a:latin typeface="Courier New" panose="02070309020205020404" pitchFamily="49" charset="0"/>
                <a:cs typeface="Courier New" panose="02070309020205020404" pitchFamily="49" charset="0"/>
              </a:rPr>
              <a:t>() </a:t>
            </a:r>
          </a:p>
          <a:p>
            <a:pPr marL="1371600" indent="0">
              <a:buNone/>
            </a:pPr>
            <a:r>
              <a:rPr lang="en-SG" sz="2000" i="1" dirty="0">
                <a:latin typeface="Courier New" panose="02070309020205020404" pitchFamily="49" charset="0"/>
                <a:cs typeface="Courier New" panose="02070309020205020404" pitchFamily="49" charset="0"/>
              </a:rPr>
              <a:t>{</a:t>
            </a:r>
          </a:p>
          <a:p>
            <a:pPr marL="1371600" indent="0">
              <a:buNone/>
            </a:pPr>
            <a:r>
              <a:rPr lang="en-SG" sz="2000" i="1" dirty="0">
                <a:latin typeface="Courier New" panose="02070309020205020404" pitchFamily="49" charset="0"/>
                <a:cs typeface="Courier New" panose="02070309020205020404" pitchFamily="49" charset="0"/>
              </a:rPr>
              <a:t>	Statement 3;</a:t>
            </a:r>
          </a:p>
          <a:p>
            <a:pPr marL="1371600" indent="0">
              <a:buNone/>
            </a:pPr>
            <a:r>
              <a:rPr lang="en-SG" sz="2000" i="1" dirty="0">
                <a:latin typeface="Courier New" panose="02070309020205020404" pitchFamily="49" charset="0"/>
                <a:cs typeface="Courier New" panose="02070309020205020404" pitchFamily="49" charset="0"/>
              </a:rPr>
              <a:t>}</a:t>
            </a:r>
          </a:p>
          <a:p>
            <a:pPr marL="457200" indent="0">
              <a:buNone/>
            </a:pPr>
            <a:r>
              <a:rPr lang="en-SG" sz="2000" i="1" dirty="0">
                <a:latin typeface="Courier New" panose="02070309020205020404" pitchFamily="49" charset="0"/>
                <a:cs typeface="Courier New" panose="02070309020205020404" pitchFamily="49" charset="0"/>
              </a:rPr>
              <a:t>	</a:t>
            </a:r>
            <a:r>
              <a:rPr lang="en-SG" sz="2000" i="1"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protected void </a:t>
            </a:r>
            <a:r>
              <a:rPr lang="en-SG" sz="2000" dirty="0" err="1">
                <a:latin typeface="Courier New" panose="02070309020205020404" pitchFamily="49" charset="0"/>
                <a:cs typeface="Courier New" panose="02070309020205020404" pitchFamily="49" charset="0"/>
              </a:rPr>
              <a:t>onCreate</a:t>
            </a:r>
            <a:r>
              <a:rPr lang="en-SG" sz="2000" dirty="0">
                <a:latin typeface="Courier New" panose="02070309020205020404" pitchFamily="49" charset="0"/>
                <a:cs typeface="Courier New" panose="02070309020205020404" pitchFamily="49" charset="0"/>
              </a:rPr>
              <a:t>() {</a:t>
            </a:r>
          </a:p>
          <a:p>
            <a:pPr marL="457200" indent="0">
              <a:buNone/>
            </a:pPr>
            <a:r>
              <a:rPr lang="en-SG" sz="2000" dirty="0" err="1">
                <a:latin typeface="Courier New" panose="02070309020205020404" pitchFamily="49" charset="0"/>
                <a:cs typeface="Courier New" panose="02070309020205020404" pitchFamily="49" charset="0"/>
              </a:rPr>
              <a:t>OnClickListener</a:t>
            </a:r>
            <a:r>
              <a:rPr lang="en-SG" sz="2000" dirty="0">
                <a:latin typeface="Courier New" panose="02070309020205020404" pitchFamily="49" charset="0"/>
                <a:cs typeface="Courier New" panose="02070309020205020404" pitchFamily="49" charset="0"/>
              </a:rPr>
              <a:t> i = </a:t>
            </a:r>
          </a:p>
          <a:p>
            <a:pPr marL="457200" indent="0">
              <a:buNone/>
            </a:pP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new </a:t>
            </a:r>
            <a:r>
              <a:rPr lang="en-SG" sz="2000" dirty="0" err="1">
                <a:latin typeface="Courier New" panose="02070309020205020404" pitchFamily="49" charset="0"/>
                <a:cs typeface="Courier New" panose="02070309020205020404" pitchFamily="49" charset="0"/>
              </a:rPr>
              <a:t>OnClickListener</a:t>
            </a:r>
            <a:r>
              <a:rPr lang="en-SG" sz="2000" dirty="0">
                <a:solidFill>
                  <a:srgbClr val="FFFF00"/>
                </a:solidFill>
                <a:latin typeface="Courier New" panose="02070309020205020404" pitchFamily="49" charset="0"/>
                <a:cs typeface="Courier New" panose="02070309020205020404" pitchFamily="49" charset="0"/>
              </a:rPr>
              <a:t>() </a:t>
            </a:r>
          </a:p>
          <a:p>
            <a:pPr marL="457200" indent="0">
              <a:buNone/>
            </a:pPr>
            <a:r>
              <a:rPr lang="en-SG" sz="2000" dirty="0">
                <a:solidFill>
                  <a:srgbClr val="FFFF00"/>
                </a:solidFill>
                <a:latin typeface="Courier New" panose="02070309020205020404" pitchFamily="49" charset="0"/>
                <a:cs typeface="Courier New" panose="02070309020205020404" pitchFamily="49" charset="0"/>
              </a:rPr>
              <a:t>	{</a:t>
            </a:r>
          </a:p>
          <a:p>
            <a:pPr marL="1371600" indent="0">
              <a:buNone/>
            </a:pPr>
            <a:r>
              <a:rPr lang="en-SG" sz="2000" dirty="0">
                <a:latin typeface="Courier New" panose="02070309020205020404" pitchFamily="49" charset="0"/>
                <a:cs typeface="Courier New" panose="02070309020205020404" pitchFamily="49" charset="0"/>
              </a:rPr>
              <a:t>void </a:t>
            </a:r>
            <a:r>
              <a:rPr lang="en-SG" sz="2000" dirty="0" err="1">
                <a:latin typeface="Courier New" panose="02070309020205020404" pitchFamily="49" charset="0"/>
                <a:cs typeface="Courier New" panose="02070309020205020404" pitchFamily="49" charset="0"/>
              </a:rPr>
              <a:t>onClick</a:t>
            </a:r>
            <a:r>
              <a:rPr lang="en-SG" sz="2000" dirty="0">
                <a:latin typeface="Courier New" panose="02070309020205020404" pitchFamily="49" charset="0"/>
                <a:cs typeface="Courier New" panose="02070309020205020404" pitchFamily="49" charset="0"/>
              </a:rPr>
              <a:t>(View v) </a:t>
            </a:r>
          </a:p>
          <a:p>
            <a:pPr marL="1371600" indent="0">
              <a:buNone/>
            </a:pPr>
            <a:r>
              <a:rPr lang="en-SG" sz="2000" dirty="0">
                <a:latin typeface="Courier New" panose="02070309020205020404" pitchFamily="49" charset="0"/>
                <a:cs typeface="Courier New" panose="02070309020205020404" pitchFamily="49" charset="0"/>
              </a:rPr>
              <a:t>{</a:t>
            </a:r>
          </a:p>
          <a:p>
            <a:pPr marL="1371600" indent="0">
              <a:buNone/>
            </a:pPr>
            <a:r>
              <a:rPr lang="en-SG" sz="2000" dirty="0">
                <a:latin typeface="Courier New" panose="02070309020205020404" pitchFamily="49" charset="0"/>
                <a:cs typeface="Courier New" panose="02070309020205020404" pitchFamily="49" charset="0"/>
              </a:rPr>
              <a:t>	Statement 1;</a:t>
            </a:r>
          </a:p>
          <a:p>
            <a:pPr marL="137160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	</a:t>
            </a:r>
            <a:r>
              <a:rPr lang="en-SG" sz="2000"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337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1051" y="3384468"/>
            <a:ext cx="3149901" cy="830997"/>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Data Types</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47021233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9693" y="3384468"/>
            <a:ext cx="8792664"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Abstraction</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(Object Oriented Programming)</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23143074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Abstract class</a:t>
            </a:r>
          </a:p>
        </p:txBody>
      </p:sp>
      <p:sp>
        <p:nvSpPr>
          <p:cNvPr id="3" name="Content Placeholder 2"/>
          <p:cNvSpPr>
            <a:spLocks noGrp="1"/>
          </p:cNvSpPr>
          <p:nvPr>
            <p:ph idx="1"/>
          </p:nvPr>
        </p:nvSpPr>
        <p:spPr/>
        <p:txBody>
          <a:bodyPr/>
          <a:lstStyle/>
          <a:p>
            <a:r>
              <a:rPr lang="en-SG" dirty="0"/>
              <a:t>Class declared with abstract keyword</a:t>
            </a:r>
          </a:p>
          <a:p>
            <a:r>
              <a:rPr lang="en-SG" dirty="0"/>
              <a:t>Can contain abstract and non-abstract methods</a:t>
            </a:r>
          </a:p>
          <a:p>
            <a:r>
              <a:rPr lang="en-SG" dirty="0"/>
              <a:t>Cannot be instantiated</a:t>
            </a:r>
          </a:p>
          <a:p>
            <a:endParaRPr lang="en-SG" dirty="0"/>
          </a:p>
        </p:txBody>
      </p:sp>
    </p:spTree>
    <p:extLst>
      <p:ext uri="{BB962C8B-B14F-4D97-AF65-F5344CB8AC3E}">
        <p14:creationId xmlns:p14="http://schemas.microsoft.com/office/powerpoint/2010/main" val="3185742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Abstract</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abstract class</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SubClass</a:t>
            </a:r>
            <a:r>
              <a:rPr lang="en-SG" sz="2000" dirty="0">
                <a:latin typeface="Courier New" panose="02070309020205020404" pitchFamily="49" charset="0"/>
                <a:cs typeface="Courier New" panose="02070309020205020404" pitchFamily="49" charset="0"/>
              </a:rPr>
              <a:t> </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i="1" dirty="0">
                <a:latin typeface="Courier New" panose="02070309020205020404" pitchFamily="49" charset="0"/>
                <a:cs typeface="Courier New" panose="02070309020205020404" pitchFamily="49" charset="0"/>
              </a:rPr>
              <a:t>Statement 1;</a:t>
            </a:r>
          </a:p>
          <a:p>
            <a:pPr marL="457200" indent="0">
              <a:buNone/>
            </a:pPr>
            <a:r>
              <a:rPr lang="en-SG" sz="2000" i="1" dirty="0">
                <a:latin typeface="Courier New" panose="02070309020205020404" pitchFamily="49" charset="0"/>
                <a:cs typeface="Courier New" panose="02070309020205020404" pitchFamily="49" charset="0"/>
              </a:rPr>
              <a:t>Statement 2;</a:t>
            </a:r>
          </a:p>
          <a:p>
            <a:pPr marL="457200" indent="0">
              <a:buNone/>
            </a:pPr>
            <a:r>
              <a:rPr lang="en-SG" sz="2000" dirty="0">
                <a:solidFill>
                  <a:srgbClr val="FFFF00"/>
                </a:solidFill>
                <a:latin typeface="Courier New" panose="02070309020205020404" pitchFamily="49" charset="0"/>
                <a:cs typeface="Courier New" panose="02070309020205020404" pitchFamily="49" charset="0"/>
              </a:rPr>
              <a:t>abstract</a:t>
            </a:r>
            <a:r>
              <a:rPr lang="en-SG" sz="2000" dirty="0">
                <a:latin typeface="Courier New" panose="02070309020205020404" pitchFamily="49" charset="0"/>
                <a:cs typeface="Courier New" panose="02070309020205020404" pitchFamily="49" charset="0"/>
              </a:rPr>
              <a:t> void method1</a:t>
            </a: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void method2() { </a:t>
            </a:r>
          </a:p>
          <a:p>
            <a:pPr marL="457200" indent="0">
              <a:buNone/>
            </a:pPr>
            <a:r>
              <a:rPr lang="en-SG" sz="2000" i="1" dirty="0">
                <a:latin typeface="Courier New" panose="02070309020205020404" pitchFamily="49" charset="0"/>
                <a:cs typeface="Courier New" panose="02070309020205020404" pitchFamily="49" charset="0"/>
              </a:rPr>
              <a:t>	Statement 3;</a:t>
            </a:r>
          </a:p>
          <a:p>
            <a:pPr marL="457200"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abstract class Shape </a:t>
            </a:r>
          </a:p>
          <a:p>
            <a:pPr marL="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width;</a:t>
            </a:r>
          </a:p>
          <a:p>
            <a:pPr marL="457200" indent="0">
              <a:buNone/>
            </a:pPr>
            <a:r>
              <a:rPr lang="en-SG" sz="2000" dirty="0">
                <a:latin typeface="Courier New" panose="02070309020205020404" pitchFamily="49" charset="0"/>
                <a:cs typeface="Courier New" panose="02070309020205020404" pitchFamily="49" charset="0"/>
              </a:rPr>
              <a:t>abstract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getArea</a:t>
            </a: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public </a:t>
            </a: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getWidth</a:t>
            </a: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	return width;</a:t>
            </a:r>
          </a:p>
          <a:p>
            <a:pPr marL="457200"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641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Interface</a:t>
            </a:r>
          </a:p>
        </p:txBody>
      </p:sp>
      <p:sp>
        <p:nvSpPr>
          <p:cNvPr id="3" name="Content Placeholder 2"/>
          <p:cNvSpPr>
            <a:spLocks noGrp="1"/>
          </p:cNvSpPr>
          <p:nvPr>
            <p:ph idx="1"/>
          </p:nvPr>
        </p:nvSpPr>
        <p:spPr/>
        <p:txBody>
          <a:bodyPr/>
          <a:lstStyle/>
          <a:p>
            <a:r>
              <a:rPr lang="en-SG" dirty="0"/>
              <a:t>Contain static constants, and abstract methods</a:t>
            </a:r>
          </a:p>
          <a:p>
            <a:r>
              <a:rPr lang="en-SG" dirty="0"/>
              <a:t>Variables inside interface are defaulted to public static final (constants)</a:t>
            </a:r>
          </a:p>
          <a:p>
            <a:endParaRPr lang="en-SG" dirty="0"/>
          </a:p>
        </p:txBody>
      </p:sp>
    </p:spTree>
    <p:extLst>
      <p:ext uri="{BB962C8B-B14F-4D97-AF65-F5344CB8AC3E}">
        <p14:creationId xmlns:p14="http://schemas.microsoft.com/office/powerpoint/2010/main" val="14451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Interface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interface </a:t>
            </a:r>
            <a:r>
              <a:rPr lang="en-SG" sz="2000" dirty="0" err="1">
                <a:latin typeface="Courier New" panose="02070309020205020404" pitchFamily="49" charset="0"/>
                <a:cs typeface="Courier New" panose="02070309020205020404" pitchFamily="49" charset="0"/>
              </a:rPr>
              <a:t>interfaceName</a:t>
            </a:r>
            <a:endParaRPr lang="en-SG" sz="2000" dirty="0">
              <a:latin typeface="Courier New" panose="02070309020205020404" pitchFamily="49" charset="0"/>
              <a:cs typeface="Courier New" panose="02070309020205020404" pitchFamily="49" charset="0"/>
            </a:endParaRP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i="1" dirty="0">
                <a:latin typeface="Courier New" panose="02070309020205020404" pitchFamily="49" charset="0"/>
                <a:cs typeface="Courier New" panose="02070309020205020404" pitchFamily="49" charset="0"/>
              </a:rPr>
              <a:t>Statement 1;</a:t>
            </a:r>
          </a:p>
          <a:p>
            <a:pPr marL="457200" indent="0">
              <a:buNone/>
            </a:pPr>
            <a:r>
              <a:rPr lang="en-SG" sz="2000" i="1" dirty="0">
                <a:latin typeface="Courier New" panose="02070309020205020404" pitchFamily="49" charset="0"/>
                <a:cs typeface="Courier New" panose="02070309020205020404" pitchFamily="49" charset="0"/>
              </a:rPr>
              <a:t>Statement 2;</a:t>
            </a:r>
          </a:p>
          <a:p>
            <a:pPr marL="457200" indent="0">
              <a:buNone/>
            </a:pPr>
            <a:r>
              <a:rPr lang="en-SG" sz="2000" dirty="0">
                <a:latin typeface="Courier New" panose="02070309020205020404" pitchFamily="49" charset="0"/>
                <a:cs typeface="Courier New" panose="02070309020205020404" pitchFamily="49" charset="0"/>
              </a:rPr>
              <a:t>void method1</a:t>
            </a:r>
            <a:r>
              <a:rPr lang="en-SG" sz="2000" dirty="0">
                <a:solidFill>
                  <a:srgbClr val="FFFF00"/>
                </a:solidFill>
                <a:latin typeface="Courier New" panose="02070309020205020404" pitchFamily="49" charset="0"/>
                <a:cs typeface="Courier New" panose="02070309020205020404" pitchFamily="49" charset="0"/>
              </a:rPr>
              <a:t>();</a:t>
            </a:r>
          </a:p>
          <a:p>
            <a:pPr marL="457200" indent="0">
              <a:buNone/>
            </a:pPr>
            <a:r>
              <a:rPr lang="en-SG" sz="2000" dirty="0">
                <a:latin typeface="Courier New" panose="02070309020205020404" pitchFamily="49" charset="0"/>
                <a:cs typeface="Courier New" panose="02070309020205020404" pitchFamily="49" charset="0"/>
              </a:rPr>
              <a:t>void method2</a:t>
            </a:r>
            <a:r>
              <a:rPr lang="en-SG" sz="2000"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latin typeface="Courier New" panose="02070309020205020404" pitchFamily="49" charset="0"/>
                <a:cs typeface="Courier New" panose="02070309020205020404" pitchFamily="49" charset="0"/>
              </a:rPr>
              <a:t>interface Shape </a:t>
            </a:r>
          </a:p>
          <a:p>
            <a:pPr marL="0" indent="0">
              <a:buNone/>
            </a:pPr>
            <a:r>
              <a:rPr lang="en-SG" sz="2000" dirty="0">
                <a:latin typeface="Courier New" panose="02070309020205020404" pitchFamily="49" charset="0"/>
                <a:cs typeface="Courier New" panose="02070309020205020404" pitchFamily="49" charset="0"/>
              </a:rPr>
              <a:t>{</a:t>
            </a:r>
          </a:p>
          <a:p>
            <a:pPr marL="457200" indent="0">
              <a:buNone/>
            </a:pP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getArea</a:t>
            </a:r>
            <a:r>
              <a:rPr lang="en-SG" sz="2000" dirty="0">
                <a:latin typeface="Courier New" panose="02070309020205020404" pitchFamily="49" charset="0"/>
                <a:cs typeface="Courier New" panose="02070309020205020404" pitchFamily="49" charset="0"/>
              </a:rPr>
              <a:t>();</a:t>
            </a:r>
          </a:p>
          <a:p>
            <a:pPr marL="457200" indent="0">
              <a:buNone/>
            </a:pPr>
            <a:r>
              <a:rPr lang="en-SG" sz="2000" dirty="0" err="1">
                <a:latin typeface="Courier New" panose="02070309020205020404" pitchFamily="49" charset="0"/>
                <a:cs typeface="Courier New" panose="02070309020205020404" pitchFamily="49" charset="0"/>
              </a:rPr>
              <a:t>int</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getPerimeter</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0018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Usage of Interface</a:t>
            </a:r>
          </a:p>
        </p:txBody>
      </p:sp>
      <p:sp>
        <p:nvSpPr>
          <p:cNvPr id="3" name="Content Placeholder 2"/>
          <p:cNvSpPr>
            <a:spLocks noGrp="1"/>
          </p:cNvSpPr>
          <p:nvPr>
            <p:ph idx="1"/>
          </p:nvPr>
        </p:nvSpPr>
        <p:spPr/>
        <p:txBody>
          <a:bodyPr/>
          <a:lstStyle/>
          <a:p>
            <a:r>
              <a:rPr lang="en-SG" dirty="0"/>
              <a:t>Interface are commonly used in Event-driven programming</a:t>
            </a:r>
          </a:p>
          <a:p>
            <a:endParaRPr lang="en-SG" dirty="0"/>
          </a:p>
          <a:p>
            <a:r>
              <a:rPr lang="en-SG" dirty="0"/>
              <a:t>Illustration of interface</a:t>
            </a:r>
          </a:p>
          <a:p>
            <a:pPr lvl="1"/>
            <a:r>
              <a:rPr lang="en-SG" dirty="0"/>
              <a:t>USB Implementers Forum (USB-IF) maintain USB standard</a:t>
            </a:r>
          </a:p>
          <a:p>
            <a:pPr lvl="1"/>
            <a:r>
              <a:rPr lang="en-SG" dirty="0"/>
              <a:t>Manufacturers manufacture USB hardware according to the standard</a:t>
            </a:r>
          </a:p>
          <a:p>
            <a:pPr lvl="1"/>
            <a:r>
              <a:rPr lang="en-SG" dirty="0"/>
              <a:t>When a device is connected via the USB port, the Operating System is able to read/write to the USB device</a:t>
            </a:r>
          </a:p>
        </p:txBody>
      </p:sp>
      <p:pic>
        <p:nvPicPr>
          <p:cNvPr id="1026" name="Picture 2" descr="https://upload.wikimedia.org/wikipedia/commons/thumb/e/eb/Certified_USB.svg/330px-Certified_USB.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112" y="2314102"/>
            <a:ext cx="314325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217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Usage of Interface in Android</a:t>
            </a:r>
          </a:p>
        </p:txBody>
      </p:sp>
      <p:sp>
        <p:nvSpPr>
          <p:cNvPr id="3" name="Content Placeholder 2"/>
          <p:cNvSpPr>
            <a:spLocks noGrp="1"/>
          </p:cNvSpPr>
          <p:nvPr>
            <p:ph idx="1"/>
          </p:nvPr>
        </p:nvSpPr>
        <p:spPr/>
        <p:txBody>
          <a:bodyPr/>
          <a:lstStyle/>
          <a:p>
            <a:r>
              <a:rPr lang="en-SG" dirty="0"/>
              <a:t>Android publishes different interfaces for different events</a:t>
            </a:r>
          </a:p>
          <a:p>
            <a:r>
              <a:rPr lang="en-SG" dirty="0"/>
              <a:t>Developer creates different event handler (according to the interface) for different events</a:t>
            </a:r>
          </a:p>
          <a:p>
            <a:r>
              <a:rPr lang="en-SG" dirty="0"/>
              <a:t>Developer register the event handler to listen for events</a:t>
            </a:r>
          </a:p>
          <a:p>
            <a:r>
              <a:rPr lang="en-SG" dirty="0"/>
              <a:t>Android OS will execute the respective event handler when the event is triggered</a:t>
            </a:r>
          </a:p>
        </p:txBody>
      </p:sp>
    </p:spTree>
    <p:extLst>
      <p:ext uri="{BB962C8B-B14F-4D97-AF65-F5344CB8AC3E}">
        <p14:creationId xmlns:p14="http://schemas.microsoft.com/office/powerpoint/2010/main" val="3182598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9693" y="3384468"/>
            <a:ext cx="8792664"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Polymorphism</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(Object Oriented Programming)</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281433056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Polymorphism</a:t>
            </a:r>
          </a:p>
        </p:txBody>
      </p:sp>
      <p:sp>
        <p:nvSpPr>
          <p:cNvPr id="3" name="Content Placeholder 2"/>
          <p:cNvSpPr>
            <a:spLocks noGrp="1"/>
          </p:cNvSpPr>
          <p:nvPr>
            <p:ph idx="1"/>
          </p:nvPr>
        </p:nvSpPr>
        <p:spPr/>
        <p:txBody>
          <a:bodyPr/>
          <a:lstStyle/>
          <a:p>
            <a:r>
              <a:rPr lang="en-SG" dirty="0"/>
              <a:t>Objects can appear in multiple form</a:t>
            </a:r>
          </a:p>
          <a:p>
            <a:r>
              <a:rPr lang="en-SG" dirty="0"/>
              <a:t>Subclass can be up-casted to Superclass implicitly</a:t>
            </a:r>
          </a:p>
          <a:p>
            <a:r>
              <a:rPr lang="en-SG" dirty="0"/>
              <a:t>Superclass can be down-casted to subclass with subclass prefix</a:t>
            </a:r>
          </a:p>
          <a:p>
            <a:endParaRPr lang="en-SG" dirty="0"/>
          </a:p>
          <a:p>
            <a:pPr marL="0" indent="0">
              <a:buNone/>
            </a:pPr>
            <a:r>
              <a:rPr lang="en-SG" sz="2000" dirty="0">
                <a:latin typeface="Courier New" panose="02070309020205020404" pitchFamily="49" charset="0"/>
                <a:cs typeface="Courier New" panose="02070309020205020404" pitchFamily="49" charset="0"/>
              </a:rPr>
              <a:t>Subclass sub = new Subclass();</a:t>
            </a:r>
          </a:p>
          <a:p>
            <a:pPr marL="0" indent="0">
              <a:buNone/>
            </a:pPr>
            <a:r>
              <a:rPr lang="en-SG" sz="2000" dirty="0">
                <a:latin typeface="Courier New" panose="02070309020205020404" pitchFamily="49" charset="0"/>
                <a:cs typeface="Courier New" panose="02070309020205020404" pitchFamily="49" charset="0"/>
              </a:rPr>
              <a:t>Superclass super = sub; </a:t>
            </a:r>
            <a:r>
              <a:rPr lang="en-SG" sz="2000" dirty="0">
                <a:solidFill>
                  <a:srgbClr val="92D050"/>
                </a:solidFill>
                <a:latin typeface="Courier New" panose="02070309020205020404" pitchFamily="49" charset="0"/>
                <a:cs typeface="Courier New" panose="02070309020205020404" pitchFamily="49" charset="0"/>
              </a:rPr>
              <a:t>//implicit </a:t>
            </a:r>
            <a:r>
              <a:rPr lang="en-SG" sz="2000" dirty="0" err="1">
                <a:solidFill>
                  <a:srgbClr val="92D050"/>
                </a:solidFill>
                <a:latin typeface="Courier New" panose="02070309020205020404" pitchFamily="49" charset="0"/>
                <a:cs typeface="Courier New" panose="02070309020205020404" pitchFamily="49" charset="0"/>
              </a:rPr>
              <a:t>upcasting</a:t>
            </a:r>
            <a:endParaRPr lang="en-SG" sz="2000" dirty="0">
              <a:solidFill>
                <a:srgbClr val="92D050"/>
              </a:solidFill>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Subclass sub2 = (Subclass) super; </a:t>
            </a:r>
            <a:r>
              <a:rPr lang="en-SG" sz="2000" dirty="0">
                <a:solidFill>
                  <a:srgbClr val="92D050"/>
                </a:solidFill>
                <a:latin typeface="Courier New" panose="02070309020205020404" pitchFamily="49" charset="0"/>
                <a:cs typeface="Courier New" panose="02070309020205020404" pitchFamily="49" charset="0"/>
              </a:rPr>
              <a:t>//explicit </a:t>
            </a:r>
            <a:r>
              <a:rPr lang="en-SG" sz="2000" dirty="0" err="1">
                <a:solidFill>
                  <a:srgbClr val="92D050"/>
                </a:solidFill>
                <a:latin typeface="Courier New" panose="02070309020205020404" pitchFamily="49" charset="0"/>
                <a:cs typeface="Courier New" panose="02070309020205020404" pitchFamily="49" charset="0"/>
              </a:rPr>
              <a:t>downcasting</a:t>
            </a:r>
            <a:endParaRPr lang="en-SG"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3860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Super keyword</a:t>
            </a:r>
          </a:p>
        </p:txBody>
      </p:sp>
      <p:sp>
        <p:nvSpPr>
          <p:cNvPr id="3" name="Content Placeholder 2"/>
          <p:cNvSpPr>
            <a:spLocks noGrp="1"/>
          </p:cNvSpPr>
          <p:nvPr>
            <p:ph idx="1"/>
          </p:nvPr>
        </p:nvSpPr>
        <p:spPr/>
        <p:txBody>
          <a:bodyPr/>
          <a:lstStyle/>
          <a:p>
            <a:r>
              <a:rPr lang="en-SG" dirty="0"/>
              <a:t>A variable to refer to immediate superclass object (parent class)</a:t>
            </a:r>
          </a:p>
          <a:p>
            <a:r>
              <a:rPr lang="en-SG" dirty="0">
                <a:latin typeface="Courier New" panose="02070309020205020404" pitchFamily="49" charset="0"/>
                <a:cs typeface="Courier New" panose="02070309020205020404" pitchFamily="49" charset="0"/>
              </a:rPr>
              <a:t>super </a:t>
            </a:r>
            <a:r>
              <a:rPr lang="en-SG" dirty="0"/>
              <a:t>is created implicitly</a:t>
            </a:r>
          </a:p>
          <a:p>
            <a:r>
              <a:rPr lang="en-SG" dirty="0">
                <a:latin typeface="Courier New" panose="02070309020205020404" pitchFamily="49" charset="0"/>
                <a:cs typeface="Courier New" panose="02070309020205020404" pitchFamily="49" charset="0"/>
              </a:rPr>
              <a:t>super() </a:t>
            </a:r>
            <a:r>
              <a:rPr lang="en-SG" dirty="0"/>
              <a:t>to invoke parent class constructor</a:t>
            </a:r>
          </a:p>
        </p:txBody>
      </p:sp>
    </p:spTree>
    <p:extLst>
      <p:ext uri="{BB962C8B-B14F-4D97-AF65-F5344CB8AC3E}">
        <p14:creationId xmlns:p14="http://schemas.microsoft.com/office/powerpoint/2010/main" val="3468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Types</a:t>
            </a:r>
          </a:p>
        </p:txBody>
      </p:sp>
      <p:sp>
        <p:nvSpPr>
          <p:cNvPr id="3" name="Content Placeholder 2"/>
          <p:cNvSpPr>
            <a:spLocks noGrp="1"/>
          </p:cNvSpPr>
          <p:nvPr>
            <p:ph idx="1"/>
          </p:nvPr>
        </p:nvSpPr>
        <p:spPr/>
        <p:txBody>
          <a:bodyPr>
            <a:normAutofit/>
          </a:bodyPr>
          <a:lstStyle/>
          <a:p>
            <a:r>
              <a:rPr lang="en-SG" dirty="0"/>
              <a:t>Primitive data</a:t>
            </a:r>
          </a:p>
          <a:p>
            <a:pPr lvl="1"/>
            <a:r>
              <a:rPr lang="en-SG" dirty="0"/>
              <a:t>Stores single value</a:t>
            </a:r>
          </a:p>
          <a:p>
            <a:pPr lvl="1"/>
            <a:r>
              <a:rPr lang="en-SG" dirty="0"/>
              <a:t>No methods</a:t>
            </a:r>
          </a:p>
          <a:p>
            <a:pPr lvl="1"/>
            <a:endParaRPr lang="en-SG" dirty="0"/>
          </a:p>
          <a:p>
            <a:r>
              <a:rPr lang="en-SG" dirty="0"/>
              <a:t>Non-primitive data</a:t>
            </a:r>
          </a:p>
          <a:p>
            <a:pPr lvl="1"/>
            <a:r>
              <a:rPr lang="en-SG" dirty="0"/>
              <a:t>Store single/multiple values</a:t>
            </a:r>
          </a:p>
          <a:p>
            <a:pPr lvl="1"/>
            <a:r>
              <a:rPr lang="en-SG" dirty="0"/>
              <a:t>Might consist of properties, methods</a:t>
            </a:r>
          </a:p>
        </p:txBody>
      </p:sp>
    </p:spTree>
    <p:extLst>
      <p:ext uri="{BB962C8B-B14F-4D97-AF65-F5344CB8AC3E}">
        <p14:creationId xmlns:p14="http://schemas.microsoft.com/office/powerpoint/2010/main" val="1870303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3615" y="3384468"/>
            <a:ext cx="4064831" cy="830997"/>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Data Structure</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206442836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List</a:t>
            </a:r>
          </a:p>
        </p:txBody>
      </p:sp>
      <p:sp>
        <p:nvSpPr>
          <p:cNvPr id="3" name="Content Placeholder 2"/>
          <p:cNvSpPr>
            <a:spLocks noGrp="1"/>
          </p:cNvSpPr>
          <p:nvPr>
            <p:ph idx="1"/>
          </p:nvPr>
        </p:nvSpPr>
        <p:spPr/>
        <p:txBody>
          <a:bodyPr/>
          <a:lstStyle/>
          <a:p>
            <a:r>
              <a:rPr lang="en-SG" dirty="0"/>
              <a:t>A collection of objects or primitive data of the same data type</a:t>
            </a:r>
          </a:p>
          <a:p>
            <a:r>
              <a:rPr lang="en-SG" dirty="0"/>
              <a:t>Size can be expanded during run time </a:t>
            </a:r>
          </a:p>
          <a:p>
            <a:pPr marL="0" indent="0">
              <a:buNone/>
            </a:pPr>
            <a:endParaRPr lang="en-SG" dirty="0"/>
          </a:p>
          <a:p>
            <a:pPr marL="0" indent="0">
              <a:buNone/>
            </a:pPr>
            <a:r>
              <a:rPr lang="en-SG" sz="2000" dirty="0">
                <a:latin typeface="Courier New" panose="02070309020205020404" pitchFamily="49" charset="0"/>
                <a:cs typeface="Courier New" panose="02070309020205020404" pitchFamily="49" charset="0"/>
              </a:rPr>
              <a:t>import </a:t>
            </a:r>
            <a:r>
              <a:rPr lang="en-SG" sz="2000" dirty="0" err="1">
                <a:latin typeface="Courier New" panose="02070309020205020404" pitchFamily="49" charset="0"/>
                <a:cs typeface="Courier New" panose="02070309020205020404" pitchFamily="49" charset="0"/>
              </a:rPr>
              <a:t>java.util.ArrayList</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ArrayList</a:t>
            </a:r>
            <a:r>
              <a:rPr lang="en-SG" sz="2000" dirty="0">
                <a:latin typeface="Courier New" panose="02070309020205020404" pitchFamily="49" charset="0"/>
                <a:cs typeface="Courier New" panose="02070309020205020404" pitchFamily="49" charset="0"/>
              </a:rPr>
              <a:t>&lt;Integer&gt; data = new </a:t>
            </a:r>
            <a:r>
              <a:rPr lang="en-SG" sz="2000" dirty="0" err="1">
                <a:latin typeface="Courier New" panose="02070309020205020404" pitchFamily="49" charset="0"/>
                <a:cs typeface="Courier New" panose="02070309020205020404" pitchFamily="49" charset="0"/>
              </a:rPr>
              <a:t>ArrayList</a:t>
            </a:r>
            <a:r>
              <a:rPr lang="en-SG" sz="2000" dirty="0">
                <a:latin typeface="Courier New" panose="02070309020205020404" pitchFamily="49" charset="0"/>
                <a:cs typeface="Courier New" panose="02070309020205020404" pitchFamily="49" charset="0"/>
              </a:rPr>
              <a:t>&lt;&gt;();</a:t>
            </a:r>
          </a:p>
          <a:p>
            <a:pPr marL="0" indent="0">
              <a:buNone/>
            </a:pPr>
            <a:r>
              <a:rPr lang="en-SG" sz="2000" dirty="0" err="1">
                <a:latin typeface="Courier New" panose="02070309020205020404" pitchFamily="49" charset="0"/>
                <a:cs typeface="Courier New" panose="02070309020205020404" pitchFamily="49" charset="0"/>
              </a:rPr>
              <a:t>data.add</a:t>
            </a:r>
            <a:r>
              <a:rPr lang="en-SG" sz="2000" dirty="0">
                <a:latin typeface="Courier New" panose="02070309020205020404" pitchFamily="49" charset="0"/>
                <a:cs typeface="Courier New" panose="02070309020205020404" pitchFamily="49" charset="0"/>
              </a:rPr>
              <a:t>(1);</a:t>
            </a:r>
          </a:p>
          <a:p>
            <a:pPr marL="0" indent="0">
              <a:buNone/>
            </a:pPr>
            <a:r>
              <a:rPr lang="en-SG" sz="2000" dirty="0" err="1">
                <a:latin typeface="Courier New" panose="02070309020205020404" pitchFamily="49" charset="0"/>
                <a:cs typeface="Courier New" panose="02070309020205020404" pitchFamily="49" charset="0"/>
              </a:rPr>
              <a:t>data.get</a:t>
            </a:r>
            <a:r>
              <a:rPr lang="en-SG" sz="2000" dirty="0">
                <a:latin typeface="Courier New" panose="02070309020205020404" pitchFamily="49" charset="0"/>
                <a:cs typeface="Courier New" panose="02070309020205020404" pitchFamily="49" charset="0"/>
              </a:rPr>
              <a:t>(0); </a:t>
            </a:r>
            <a:r>
              <a:rPr lang="en-SG" sz="2000" dirty="0">
                <a:solidFill>
                  <a:srgbClr val="92D050"/>
                </a:solidFill>
                <a:latin typeface="Courier New" panose="02070309020205020404" pitchFamily="49" charset="0"/>
                <a:cs typeface="Courier New" panose="02070309020205020404" pitchFamily="49" charset="0"/>
              </a:rPr>
              <a:t>//returns 1</a:t>
            </a:r>
          </a:p>
          <a:p>
            <a:endParaRPr lang="en-SG" dirty="0"/>
          </a:p>
        </p:txBody>
      </p:sp>
    </p:spTree>
    <p:extLst>
      <p:ext uri="{BB962C8B-B14F-4D97-AF65-F5344CB8AC3E}">
        <p14:creationId xmlns:p14="http://schemas.microsoft.com/office/powerpoint/2010/main" val="1256987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Summary</a:t>
            </a:r>
          </a:p>
        </p:txBody>
      </p:sp>
      <p:sp>
        <p:nvSpPr>
          <p:cNvPr id="3" name="Content Placeholder 2"/>
          <p:cNvSpPr>
            <a:spLocks noGrp="1"/>
          </p:cNvSpPr>
          <p:nvPr>
            <p:ph idx="1"/>
          </p:nvPr>
        </p:nvSpPr>
        <p:spPr>
          <a:xfrm>
            <a:off x="838200" y="1825625"/>
            <a:ext cx="10515600" cy="4043834"/>
          </a:xfrm>
        </p:spPr>
        <p:txBody>
          <a:bodyPr/>
          <a:lstStyle/>
          <a:p>
            <a:r>
              <a:rPr lang="en-SG" dirty="0"/>
              <a:t>Data Types</a:t>
            </a:r>
          </a:p>
          <a:p>
            <a:r>
              <a:rPr lang="en-SG" dirty="0"/>
              <a:t>Control Statements (Decision making &amp; Repetition)</a:t>
            </a:r>
          </a:p>
          <a:p>
            <a:r>
              <a:rPr lang="en-SG" dirty="0"/>
              <a:t>Classes (Concrete, Abstract, Interface)</a:t>
            </a:r>
          </a:p>
          <a:p>
            <a:r>
              <a:rPr lang="en-SG" dirty="0"/>
              <a:t>OOP (Encapsulation, Inheritance, Abstraction, Polymorphism)</a:t>
            </a:r>
          </a:p>
          <a:p>
            <a:r>
              <a:rPr lang="en-SG" dirty="0"/>
              <a:t>Data Structure (List)</a:t>
            </a:r>
          </a:p>
          <a:p>
            <a:endParaRPr lang="en-SG" dirty="0"/>
          </a:p>
          <a:p>
            <a:endParaRPr lang="en-SG" dirty="0"/>
          </a:p>
          <a:p>
            <a:endParaRPr lang="en-SG" dirty="0"/>
          </a:p>
          <a:p>
            <a:pPr lvl="1"/>
            <a:endParaRPr lang="en-SG" dirty="0"/>
          </a:p>
        </p:txBody>
      </p:sp>
    </p:spTree>
    <p:extLst>
      <p:ext uri="{BB962C8B-B14F-4D97-AF65-F5344CB8AC3E}">
        <p14:creationId xmlns:p14="http://schemas.microsoft.com/office/powerpoint/2010/main" val="30836292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Primitive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3638229"/>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978243">
                  <a:extLst>
                    <a:ext uri="{9D8B030D-6E8A-4147-A177-3AD203B41FA5}">
                      <a16:colId xmlns:a16="http://schemas.microsoft.com/office/drawing/2014/main" val="2556645903"/>
                    </a:ext>
                  </a:extLst>
                </a:gridCol>
                <a:gridCol w="2014152">
                  <a:extLst>
                    <a:ext uri="{9D8B030D-6E8A-4147-A177-3AD203B41FA5}">
                      <a16:colId xmlns:a16="http://schemas.microsoft.com/office/drawing/2014/main" val="3699802289"/>
                    </a:ext>
                  </a:extLst>
                </a:gridCol>
                <a:gridCol w="1173891">
                  <a:extLst>
                    <a:ext uri="{9D8B030D-6E8A-4147-A177-3AD203B41FA5}">
                      <a16:colId xmlns:a16="http://schemas.microsoft.com/office/drawing/2014/main" val="3679144041"/>
                    </a:ext>
                  </a:extLst>
                </a:gridCol>
                <a:gridCol w="1346887">
                  <a:extLst>
                    <a:ext uri="{9D8B030D-6E8A-4147-A177-3AD203B41FA5}">
                      <a16:colId xmlns:a16="http://schemas.microsoft.com/office/drawing/2014/main" val="1472984962"/>
                    </a:ext>
                  </a:extLst>
                </a:gridCol>
                <a:gridCol w="5002427">
                  <a:extLst>
                    <a:ext uri="{9D8B030D-6E8A-4147-A177-3AD203B41FA5}">
                      <a16:colId xmlns:a16="http://schemas.microsoft.com/office/drawing/2014/main" val="1973696822"/>
                    </a:ext>
                  </a:extLst>
                </a:gridCol>
              </a:tblGrid>
              <a:tr h="370840">
                <a:tc>
                  <a:txBody>
                    <a:bodyPr/>
                    <a:lstStyle/>
                    <a:p>
                      <a:r>
                        <a:rPr lang="en-SG" dirty="0"/>
                        <a:t>Type</a:t>
                      </a:r>
                    </a:p>
                  </a:txBody>
                  <a:tcPr/>
                </a:tc>
                <a:tc>
                  <a:txBody>
                    <a:bodyPr/>
                    <a:lstStyle/>
                    <a:p>
                      <a:r>
                        <a:rPr lang="en-SG" dirty="0"/>
                        <a:t>Description</a:t>
                      </a:r>
                    </a:p>
                  </a:txBody>
                  <a:tcPr/>
                </a:tc>
                <a:tc>
                  <a:txBody>
                    <a:bodyPr/>
                    <a:lstStyle/>
                    <a:p>
                      <a:r>
                        <a:rPr lang="en-SG" dirty="0"/>
                        <a:t>Default</a:t>
                      </a:r>
                    </a:p>
                  </a:txBody>
                  <a:tcPr/>
                </a:tc>
                <a:tc>
                  <a:txBody>
                    <a:bodyPr/>
                    <a:lstStyle/>
                    <a:p>
                      <a:r>
                        <a:rPr lang="en-SG" dirty="0"/>
                        <a:t>Size</a:t>
                      </a:r>
                    </a:p>
                  </a:txBody>
                  <a:tcPr/>
                </a:tc>
                <a:tc>
                  <a:txBody>
                    <a:bodyPr/>
                    <a:lstStyle/>
                    <a:p>
                      <a:r>
                        <a:rPr lang="en-SG" dirty="0"/>
                        <a:t>Range</a:t>
                      </a:r>
                    </a:p>
                  </a:txBody>
                  <a:tcPr/>
                </a:tc>
                <a:extLst>
                  <a:ext uri="{0D108BD9-81ED-4DB2-BD59-A6C34878D82A}">
                    <a16:rowId xmlns:a16="http://schemas.microsoft.com/office/drawing/2014/main" val="3278729365"/>
                  </a:ext>
                </a:extLst>
              </a:tr>
              <a:tr h="370840">
                <a:tc>
                  <a:txBody>
                    <a:bodyPr/>
                    <a:lstStyle/>
                    <a:p>
                      <a:r>
                        <a:rPr lang="en-SG" dirty="0"/>
                        <a:t>bool</a:t>
                      </a:r>
                    </a:p>
                  </a:txBody>
                  <a:tcPr/>
                </a:tc>
                <a:tc>
                  <a:txBody>
                    <a:bodyPr/>
                    <a:lstStyle/>
                    <a:p>
                      <a:r>
                        <a:rPr lang="en-SG" dirty="0"/>
                        <a:t>Boolean</a:t>
                      </a:r>
                    </a:p>
                  </a:txBody>
                  <a:tcPr/>
                </a:tc>
                <a:tc>
                  <a:txBody>
                    <a:bodyPr/>
                    <a:lstStyle/>
                    <a:p>
                      <a:r>
                        <a:rPr lang="en-SG" dirty="0"/>
                        <a:t>false</a:t>
                      </a:r>
                    </a:p>
                  </a:txBody>
                  <a:tcPr/>
                </a:tc>
                <a:tc>
                  <a:txBody>
                    <a:bodyPr/>
                    <a:lstStyle/>
                    <a:p>
                      <a:r>
                        <a:rPr lang="en-SG" dirty="0"/>
                        <a:t>1 bit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true, false</a:t>
                      </a:r>
                    </a:p>
                  </a:txBody>
                  <a:tcPr/>
                </a:tc>
                <a:extLst>
                  <a:ext uri="{0D108BD9-81ED-4DB2-BD59-A6C34878D82A}">
                    <a16:rowId xmlns:a16="http://schemas.microsoft.com/office/drawing/2014/main" val="2594848203"/>
                  </a:ext>
                </a:extLst>
              </a:tr>
              <a:tr h="370840">
                <a:tc>
                  <a:txBody>
                    <a:bodyPr/>
                    <a:lstStyle/>
                    <a:p>
                      <a:r>
                        <a:rPr lang="en-SG" dirty="0"/>
                        <a:t>byte</a:t>
                      </a:r>
                    </a:p>
                  </a:txBody>
                  <a:tcPr/>
                </a:tc>
                <a:tc>
                  <a:txBody>
                    <a:bodyPr/>
                    <a:lstStyle/>
                    <a:p>
                      <a:r>
                        <a:rPr lang="en-SG" dirty="0"/>
                        <a:t>Whole numbers</a:t>
                      </a:r>
                    </a:p>
                  </a:txBody>
                  <a:tcPr/>
                </a:tc>
                <a:tc>
                  <a:txBody>
                    <a:bodyPr/>
                    <a:lstStyle/>
                    <a:p>
                      <a:r>
                        <a:rPr lang="en-SG" dirty="0"/>
                        <a:t>0</a:t>
                      </a:r>
                    </a:p>
                  </a:txBody>
                  <a:tcPr/>
                </a:tc>
                <a:tc>
                  <a:txBody>
                    <a:bodyPr/>
                    <a:lstStyle/>
                    <a:p>
                      <a:r>
                        <a:rPr lang="en-SG" dirty="0"/>
                        <a:t>8 bits</a:t>
                      </a:r>
                    </a:p>
                  </a:txBody>
                  <a:tcPr/>
                </a:tc>
                <a:tc>
                  <a:txBody>
                    <a:bodyPr/>
                    <a:lstStyle/>
                    <a:p>
                      <a:r>
                        <a:rPr lang="en-SG" dirty="0"/>
                        <a:t>-128 to 127</a:t>
                      </a:r>
                    </a:p>
                  </a:txBody>
                  <a:tcPr/>
                </a:tc>
                <a:extLst>
                  <a:ext uri="{0D108BD9-81ED-4DB2-BD59-A6C34878D82A}">
                    <a16:rowId xmlns:a16="http://schemas.microsoft.com/office/drawing/2014/main" val="1799877422"/>
                  </a:ext>
                </a:extLst>
              </a:tr>
              <a:tr h="370840">
                <a:tc>
                  <a:txBody>
                    <a:bodyPr/>
                    <a:lstStyle/>
                    <a:p>
                      <a:r>
                        <a:rPr lang="en-SG" dirty="0"/>
                        <a:t>char</a:t>
                      </a:r>
                    </a:p>
                  </a:txBody>
                  <a:tcPr/>
                </a:tc>
                <a:tc>
                  <a:txBody>
                    <a:bodyPr/>
                    <a:lstStyle/>
                    <a:p>
                      <a:r>
                        <a:rPr lang="en-SG" dirty="0"/>
                        <a:t>Unicode</a:t>
                      </a:r>
                      <a:r>
                        <a:rPr lang="en-SG" baseline="0" dirty="0"/>
                        <a:t> character</a:t>
                      </a:r>
                      <a:endParaRPr lang="en-SG" dirty="0"/>
                    </a:p>
                  </a:txBody>
                  <a:tcPr/>
                </a:tc>
                <a:tc>
                  <a:txBody>
                    <a:bodyPr/>
                    <a:lstStyle/>
                    <a:p>
                      <a:r>
                        <a:rPr lang="en-SG" dirty="0"/>
                        <a:t>\u0000</a:t>
                      </a:r>
                    </a:p>
                  </a:txBody>
                  <a:tcPr/>
                </a:tc>
                <a:tc>
                  <a:txBody>
                    <a:bodyPr/>
                    <a:lstStyle/>
                    <a:p>
                      <a:r>
                        <a:rPr lang="en-SG" dirty="0"/>
                        <a:t>16 bits</a:t>
                      </a:r>
                    </a:p>
                  </a:txBody>
                  <a:tcPr/>
                </a:tc>
                <a:tc>
                  <a:txBody>
                    <a:bodyPr/>
                    <a:lstStyle/>
                    <a:p>
                      <a:r>
                        <a:rPr lang="en-SG" dirty="0"/>
                        <a:t>Character</a:t>
                      </a:r>
                      <a:r>
                        <a:rPr lang="en-SG" baseline="0" dirty="0"/>
                        <a:t> representation of ASCII values</a:t>
                      </a:r>
                      <a:endParaRPr lang="en-SG" dirty="0"/>
                    </a:p>
                  </a:txBody>
                  <a:tcPr/>
                </a:tc>
                <a:extLst>
                  <a:ext uri="{0D108BD9-81ED-4DB2-BD59-A6C34878D82A}">
                    <a16:rowId xmlns:a16="http://schemas.microsoft.com/office/drawing/2014/main" val="2288301515"/>
                  </a:ext>
                </a:extLst>
              </a:tr>
              <a:tr h="370840">
                <a:tc>
                  <a:txBody>
                    <a:bodyPr/>
                    <a:lstStyle/>
                    <a:p>
                      <a:r>
                        <a:rPr lang="en-SG" dirty="0"/>
                        <a:t>short</a:t>
                      </a:r>
                    </a:p>
                  </a:txBody>
                  <a:tcPr/>
                </a:tc>
                <a:tc>
                  <a:txBody>
                    <a:bodyPr/>
                    <a:lstStyle/>
                    <a:p>
                      <a:r>
                        <a:rPr lang="en-SG" dirty="0"/>
                        <a:t>Whole numbers</a:t>
                      </a:r>
                    </a:p>
                  </a:txBody>
                  <a:tcPr/>
                </a:tc>
                <a:tc>
                  <a:txBody>
                    <a:bodyPr/>
                    <a:lstStyle/>
                    <a:p>
                      <a:r>
                        <a:rPr lang="en-SG" dirty="0"/>
                        <a:t>0</a:t>
                      </a:r>
                    </a:p>
                  </a:txBody>
                  <a:tcPr/>
                </a:tc>
                <a:tc>
                  <a:txBody>
                    <a:bodyPr/>
                    <a:lstStyle/>
                    <a:p>
                      <a:r>
                        <a:rPr lang="en-SG" dirty="0"/>
                        <a:t>16 bits</a:t>
                      </a:r>
                    </a:p>
                  </a:txBody>
                  <a:tcPr/>
                </a:tc>
                <a:tc>
                  <a:txBody>
                    <a:bodyPr/>
                    <a:lstStyle/>
                    <a:p>
                      <a:r>
                        <a:rPr lang="en-SG" dirty="0"/>
                        <a:t>-32,768</a:t>
                      </a:r>
                      <a:r>
                        <a:rPr lang="en-SG" baseline="0" dirty="0"/>
                        <a:t> to 32,767</a:t>
                      </a:r>
                      <a:endParaRPr lang="en-SG" dirty="0"/>
                    </a:p>
                  </a:txBody>
                  <a:tcPr/>
                </a:tc>
                <a:extLst>
                  <a:ext uri="{0D108BD9-81ED-4DB2-BD59-A6C34878D82A}">
                    <a16:rowId xmlns:a16="http://schemas.microsoft.com/office/drawing/2014/main" val="1493115055"/>
                  </a:ext>
                </a:extLst>
              </a:tr>
              <a:tr h="370840">
                <a:tc>
                  <a:txBody>
                    <a:bodyPr/>
                    <a:lstStyle/>
                    <a:p>
                      <a:r>
                        <a:rPr lang="en-SG" dirty="0" err="1"/>
                        <a:t>int</a:t>
                      </a:r>
                      <a:endParaRPr lang="en-SG" dirty="0"/>
                    </a:p>
                  </a:txBody>
                  <a:tcPr/>
                </a:tc>
                <a:tc>
                  <a:txBody>
                    <a:bodyPr/>
                    <a:lstStyle/>
                    <a:p>
                      <a:r>
                        <a:rPr lang="en-SG" dirty="0"/>
                        <a:t>Whole numbers </a:t>
                      </a:r>
                      <a:br>
                        <a:rPr lang="en-SG" dirty="0"/>
                      </a:br>
                      <a:r>
                        <a:rPr lang="en-SG" dirty="0"/>
                        <a:t>(Default)</a:t>
                      </a:r>
                    </a:p>
                  </a:txBody>
                  <a:tcPr/>
                </a:tc>
                <a:tc>
                  <a:txBody>
                    <a:bodyPr/>
                    <a:lstStyle/>
                    <a:p>
                      <a:r>
                        <a:rPr lang="en-SG" dirty="0"/>
                        <a:t>0</a:t>
                      </a:r>
                    </a:p>
                  </a:txBody>
                  <a:tcPr/>
                </a:tc>
                <a:tc>
                  <a:txBody>
                    <a:bodyPr/>
                    <a:lstStyle/>
                    <a:p>
                      <a:r>
                        <a:rPr lang="en-SG" dirty="0"/>
                        <a:t>32 bits</a:t>
                      </a:r>
                    </a:p>
                  </a:txBody>
                  <a:tcPr/>
                </a:tc>
                <a:tc>
                  <a:txBody>
                    <a:bodyPr/>
                    <a:lstStyle/>
                    <a:p>
                      <a:r>
                        <a:rPr lang="en-SG" dirty="0"/>
                        <a:t>-2,147,483,648</a:t>
                      </a:r>
                      <a:r>
                        <a:rPr lang="en-SG" baseline="0" dirty="0"/>
                        <a:t> to 2,147,483,647</a:t>
                      </a:r>
                      <a:endParaRPr lang="en-SG" dirty="0"/>
                    </a:p>
                  </a:txBody>
                  <a:tcPr/>
                </a:tc>
                <a:extLst>
                  <a:ext uri="{0D108BD9-81ED-4DB2-BD59-A6C34878D82A}">
                    <a16:rowId xmlns:a16="http://schemas.microsoft.com/office/drawing/2014/main" val="338643449"/>
                  </a:ext>
                </a:extLst>
              </a:tr>
              <a:tr h="370840">
                <a:tc>
                  <a:txBody>
                    <a:bodyPr/>
                    <a:lstStyle/>
                    <a:p>
                      <a:r>
                        <a:rPr lang="en-SG" dirty="0"/>
                        <a:t>long</a:t>
                      </a:r>
                    </a:p>
                  </a:txBody>
                  <a:tcPr/>
                </a:tc>
                <a:tc>
                  <a:txBody>
                    <a:bodyPr/>
                    <a:lstStyle/>
                    <a:p>
                      <a:r>
                        <a:rPr lang="en-SG" dirty="0"/>
                        <a:t>Whole numbers</a:t>
                      </a:r>
                    </a:p>
                  </a:txBody>
                  <a:tcPr/>
                </a:tc>
                <a:tc>
                  <a:txBody>
                    <a:bodyPr/>
                    <a:lstStyle/>
                    <a:p>
                      <a:r>
                        <a:rPr lang="en-SG" dirty="0"/>
                        <a:t>0</a:t>
                      </a:r>
                    </a:p>
                  </a:txBody>
                  <a:tcPr/>
                </a:tc>
                <a:tc>
                  <a:txBody>
                    <a:bodyPr/>
                    <a:lstStyle/>
                    <a:p>
                      <a:r>
                        <a:rPr lang="en-SG" dirty="0"/>
                        <a:t>64 bits</a:t>
                      </a:r>
                    </a:p>
                  </a:txBody>
                  <a:tcPr/>
                </a:tc>
                <a:tc>
                  <a:txBody>
                    <a:bodyPr/>
                    <a:lstStyle/>
                    <a:p>
                      <a:r>
                        <a:rPr lang="en-SG" dirty="0"/>
                        <a:t>-9,223,372,036,854,775,808</a:t>
                      </a:r>
                      <a:r>
                        <a:rPr lang="en-SG" baseline="0" dirty="0"/>
                        <a:t> to 9,223,372,036,854,775,807</a:t>
                      </a:r>
                      <a:endParaRPr lang="en-SG" dirty="0"/>
                    </a:p>
                  </a:txBody>
                  <a:tcPr/>
                </a:tc>
                <a:extLst>
                  <a:ext uri="{0D108BD9-81ED-4DB2-BD59-A6C34878D82A}">
                    <a16:rowId xmlns:a16="http://schemas.microsoft.com/office/drawing/2014/main" val="1905121729"/>
                  </a:ext>
                </a:extLst>
              </a:tr>
              <a:tr h="370840">
                <a:tc>
                  <a:txBody>
                    <a:bodyPr/>
                    <a:lstStyle/>
                    <a:p>
                      <a:r>
                        <a:rPr lang="en-SG" dirty="0"/>
                        <a:t>float</a:t>
                      </a:r>
                    </a:p>
                  </a:txBody>
                  <a:tcPr/>
                </a:tc>
                <a:tc>
                  <a:txBody>
                    <a:bodyPr/>
                    <a:lstStyle/>
                    <a:p>
                      <a:r>
                        <a:rPr lang="en-SG" dirty="0"/>
                        <a:t>Decimals</a:t>
                      </a:r>
                    </a:p>
                  </a:txBody>
                  <a:tcPr/>
                </a:tc>
                <a:tc>
                  <a:txBody>
                    <a:bodyPr/>
                    <a:lstStyle/>
                    <a:p>
                      <a:r>
                        <a:rPr lang="en-SG" dirty="0"/>
                        <a:t>0.0f</a:t>
                      </a:r>
                    </a:p>
                  </a:txBody>
                  <a:tcPr/>
                </a:tc>
                <a:tc>
                  <a:txBody>
                    <a:bodyPr/>
                    <a:lstStyle/>
                    <a:p>
                      <a:r>
                        <a:rPr lang="en-SG" dirty="0"/>
                        <a:t>32 bits</a:t>
                      </a:r>
                    </a:p>
                  </a:txBody>
                  <a:tcPr/>
                </a:tc>
                <a:tc>
                  <a:txBody>
                    <a:bodyPr/>
                    <a:lstStyle/>
                    <a:p>
                      <a:r>
                        <a:rPr lang="en-SG" dirty="0"/>
                        <a:t>Up to 7 decimal digits</a:t>
                      </a:r>
                    </a:p>
                  </a:txBody>
                  <a:tcPr/>
                </a:tc>
                <a:extLst>
                  <a:ext uri="{0D108BD9-81ED-4DB2-BD59-A6C34878D82A}">
                    <a16:rowId xmlns:a16="http://schemas.microsoft.com/office/drawing/2014/main" val="2554300136"/>
                  </a:ext>
                </a:extLst>
              </a:tr>
              <a:tr h="370840">
                <a:tc>
                  <a:txBody>
                    <a:bodyPr/>
                    <a:lstStyle/>
                    <a:p>
                      <a:r>
                        <a:rPr lang="en-SG" dirty="0"/>
                        <a:t>double</a:t>
                      </a:r>
                    </a:p>
                  </a:txBody>
                  <a:tcPr/>
                </a:tc>
                <a:tc>
                  <a:txBody>
                    <a:bodyPr/>
                    <a:lstStyle/>
                    <a:p>
                      <a:r>
                        <a:rPr lang="en-SG" dirty="0"/>
                        <a:t>Decimals </a:t>
                      </a:r>
                      <a:br>
                        <a:rPr lang="en-SG" dirty="0"/>
                      </a:br>
                      <a:r>
                        <a:rPr lang="en-SG" dirty="0"/>
                        <a:t>(Default)</a:t>
                      </a:r>
                    </a:p>
                  </a:txBody>
                  <a:tcPr/>
                </a:tc>
                <a:tc>
                  <a:txBody>
                    <a:bodyPr/>
                    <a:lstStyle/>
                    <a:p>
                      <a:r>
                        <a:rPr lang="en-SG" dirty="0"/>
                        <a:t>0.0</a:t>
                      </a:r>
                    </a:p>
                  </a:txBody>
                  <a:tcPr/>
                </a:tc>
                <a:tc>
                  <a:txBody>
                    <a:bodyPr/>
                    <a:lstStyle/>
                    <a:p>
                      <a:r>
                        <a:rPr lang="en-SG" dirty="0"/>
                        <a:t>64 bits</a:t>
                      </a:r>
                    </a:p>
                  </a:txBody>
                  <a:tcPr/>
                </a:tc>
                <a:tc>
                  <a:txBody>
                    <a:bodyPr/>
                    <a:lstStyle/>
                    <a:p>
                      <a:r>
                        <a:rPr lang="en-SG" dirty="0"/>
                        <a:t>Up to 16 decimal digits</a:t>
                      </a:r>
                    </a:p>
                  </a:txBody>
                  <a:tcPr/>
                </a:tc>
                <a:extLst>
                  <a:ext uri="{0D108BD9-81ED-4DB2-BD59-A6C34878D82A}">
                    <a16:rowId xmlns:a16="http://schemas.microsoft.com/office/drawing/2014/main" val="862329073"/>
                  </a:ext>
                </a:extLst>
              </a:tr>
            </a:tbl>
          </a:graphicData>
        </a:graphic>
      </p:graphicFrame>
    </p:spTree>
    <p:extLst>
      <p:ext uri="{BB962C8B-B14F-4D97-AF65-F5344CB8AC3E}">
        <p14:creationId xmlns:p14="http://schemas.microsoft.com/office/powerpoint/2010/main" val="251822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Non-Primitive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0714322"/>
              </p:ext>
            </p:extLst>
          </p:nvPr>
        </p:nvGraphicFramePr>
        <p:xfrm>
          <a:off x="838200" y="1825625"/>
          <a:ext cx="10515600" cy="2565400"/>
        </p:xfrm>
        <a:graphic>
          <a:graphicData uri="http://schemas.openxmlformats.org/drawingml/2006/table">
            <a:tbl>
              <a:tblPr firstRow="1" bandRow="1">
                <a:tableStyleId>{5C22544A-7EE6-4342-B048-85BDC9FD1C3A}</a:tableStyleId>
              </a:tblPr>
              <a:tblGrid>
                <a:gridCol w="890811">
                  <a:extLst>
                    <a:ext uri="{9D8B030D-6E8A-4147-A177-3AD203B41FA5}">
                      <a16:colId xmlns:a16="http://schemas.microsoft.com/office/drawing/2014/main" val="1955208376"/>
                    </a:ext>
                  </a:extLst>
                </a:gridCol>
                <a:gridCol w="2361075">
                  <a:extLst>
                    <a:ext uri="{9D8B030D-6E8A-4147-A177-3AD203B41FA5}">
                      <a16:colId xmlns:a16="http://schemas.microsoft.com/office/drawing/2014/main" val="2556754263"/>
                    </a:ext>
                  </a:extLst>
                </a:gridCol>
                <a:gridCol w="1013255">
                  <a:extLst>
                    <a:ext uri="{9D8B030D-6E8A-4147-A177-3AD203B41FA5}">
                      <a16:colId xmlns:a16="http://schemas.microsoft.com/office/drawing/2014/main" val="1649321557"/>
                    </a:ext>
                  </a:extLst>
                </a:gridCol>
                <a:gridCol w="2347783">
                  <a:extLst>
                    <a:ext uri="{9D8B030D-6E8A-4147-A177-3AD203B41FA5}">
                      <a16:colId xmlns:a16="http://schemas.microsoft.com/office/drawing/2014/main" val="387357874"/>
                    </a:ext>
                  </a:extLst>
                </a:gridCol>
                <a:gridCol w="3902676">
                  <a:extLst>
                    <a:ext uri="{9D8B030D-6E8A-4147-A177-3AD203B41FA5}">
                      <a16:colId xmlns:a16="http://schemas.microsoft.com/office/drawing/2014/main" val="3491460958"/>
                    </a:ext>
                  </a:extLst>
                </a:gridCol>
              </a:tblGrid>
              <a:tr h="370840">
                <a:tc>
                  <a:txBody>
                    <a:bodyPr/>
                    <a:lstStyle/>
                    <a:p>
                      <a:r>
                        <a:rPr lang="en-SG" dirty="0"/>
                        <a:t>Type</a:t>
                      </a:r>
                    </a:p>
                  </a:txBody>
                  <a:tcPr/>
                </a:tc>
                <a:tc>
                  <a:txBody>
                    <a:bodyPr/>
                    <a:lstStyle/>
                    <a:p>
                      <a:r>
                        <a:rPr lang="en-SG" dirty="0"/>
                        <a:t>Description</a:t>
                      </a:r>
                    </a:p>
                  </a:txBody>
                  <a:tcPr/>
                </a:tc>
                <a:tc>
                  <a:txBody>
                    <a:bodyPr/>
                    <a:lstStyle/>
                    <a:p>
                      <a:r>
                        <a:rPr lang="en-SG" dirty="0"/>
                        <a:t>Default</a:t>
                      </a:r>
                    </a:p>
                  </a:txBody>
                  <a:tcPr/>
                </a:tc>
                <a:tc>
                  <a:txBody>
                    <a:bodyPr/>
                    <a:lstStyle/>
                    <a:p>
                      <a:r>
                        <a:rPr lang="en-SG" dirty="0"/>
                        <a:t>Example</a:t>
                      </a:r>
                    </a:p>
                  </a:txBody>
                  <a:tcPr/>
                </a:tc>
                <a:tc>
                  <a:txBody>
                    <a:bodyPr/>
                    <a:lstStyle/>
                    <a:p>
                      <a:r>
                        <a:rPr lang="en-SG" dirty="0"/>
                        <a:t>Initialization</a:t>
                      </a:r>
                    </a:p>
                  </a:txBody>
                  <a:tcPr/>
                </a:tc>
                <a:extLst>
                  <a:ext uri="{0D108BD9-81ED-4DB2-BD59-A6C34878D82A}">
                    <a16:rowId xmlns:a16="http://schemas.microsoft.com/office/drawing/2014/main" val="3101860802"/>
                  </a:ext>
                </a:extLst>
              </a:tr>
              <a:tr h="370840">
                <a:tc>
                  <a:txBody>
                    <a:bodyPr/>
                    <a:lstStyle/>
                    <a:p>
                      <a:r>
                        <a:rPr lang="en-SG" dirty="0"/>
                        <a:t>String</a:t>
                      </a:r>
                    </a:p>
                  </a:txBody>
                  <a:tcPr/>
                </a:tc>
                <a:tc>
                  <a:txBody>
                    <a:bodyPr/>
                    <a:lstStyle/>
                    <a:p>
                      <a:r>
                        <a:rPr lang="en-SG" dirty="0"/>
                        <a:t>An array of characters</a:t>
                      </a:r>
                    </a:p>
                  </a:txBody>
                  <a:tcPr/>
                </a:tc>
                <a:tc>
                  <a:txBody>
                    <a:bodyPr/>
                    <a:lstStyle/>
                    <a:p>
                      <a:r>
                        <a:rPr lang="en-SG" dirty="0"/>
                        <a:t>null</a:t>
                      </a:r>
                    </a:p>
                  </a:txBody>
                  <a:tcPr/>
                </a:tc>
                <a:tc>
                  <a:txBody>
                    <a:bodyPr/>
                    <a:lstStyle/>
                    <a:p>
                      <a:r>
                        <a:rPr lang="en-SG" dirty="0"/>
                        <a:t>String a;</a:t>
                      </a:r>
                    </a:p>
                  </a:txBody>
                  <a:tcPr/>
                </a:tc>
                <a:tc>
                  <a:txBody>
                    <a:bodyPr/>
                    <a:lstStyle/>
                    <a:p>
                      <a:r>
                        <a:rPr lang="en-SG" dirty="0"/>
                        <a:t>String a = new String(); //empty String</a:t>
                      </a:r>
                    </a:p>
                    <a:p>
                      <a:r>
                        <a:rPr lang="en-SG" dirty="0"/>
                        <a:t>String b = “Hello World”;</a:t>
                      </a:r>
                    </a:p>
                  </a:txBody>
                  <a:tcPr/>
                </a:tc>
                <a:extLst>
                  <a:ext uri="{0D108BD9-81ED-4DB2-BD59-A6C34878D82A}">
                    <a16:rowId xmlns:a16="http://schemas.microsoft.com/office/drawing/2014/main" val="388747302"/>
                  </a:ext>
                </a:extLst>
              </a:tr>
              <a:tr h="370840">
                <a:tc>
                  <a:txBody>
                    <a:bodyPr/>
                    <a:lstStyle/>
                    <a:p>
                      <a:r>
                        <a:rPr lang="en-SG" i="1" dirty="0"/>
                        <a:t>Array</a:t>
                      </a:r>
                    </a:p>
                  </a:txBody>
                  <a:tcPr/>
                </a:tc>
                <a:tc>
                  <a:txBody>
                    <a:bodyPr/>
                    <a:lstStyle/>
                    <a:p>
                      <a:r>
                        <a:rPr lang="en-SG" dirty="0"/>
                        <a:t>A group</a:t>
                      </a:r>
                      <a:r>
                        <a:rPr lang="en-SG" baseline="0" dirty="0"/>
                        <a:t> of variables with the same type</a:t>
                      </a:r>
                      <a:endParaRPr lang="en-SG" dirty="0"/>
                    </a:p>
                  </a:txBody>
                  <a:tcPr/>
                </a:tc>
                <a:tc>
                  <a:txBody>
                    <a:bodyPr/>
                    <a:lstStyle/>
                    <a:p>
                      <a:r>
                        <a:rPr lang="en-SG" dirty="0"/>
                        <a:t>null</a:t>
                      </a:r>
                    </a:p>
                  </a:txBody>
                  <a:tcPr/>
                </a:tc>
                <a:tc>
                  <a:txBody>
                    <a:bodyPr/>
                    <a:lstStyle/>
                    <a:p>
                      <a:r>
                        <a:rPr lang="en-SG" dirty="0" err="1"/>
                        <a:t>int</a:t>
                      </a:r>
                      <a:r>
                        <a:rPr lang="en-SG" baseline="0" dirty="0"/>
                        <a:t>[] a;</a:t>
                      </a:r>
                    </a:p>
                    <a:p>
                      <a:r>
                        <a:rPr lang="en-SG" baseline="0" dirty="0" err="1"/>
                        <a:t>int</a:t>
                      </a:r>
                      <a:r>
                        <a:rPr lang="en-SG" baseline="0" dirty="0"/>
                        <a:t> b[];</a:t>
                      </a:r>
                    </a:p>
                    <a:p>
                      <a:r>
                        <a:rPr lang="en-SG" baseline="0" dirty="0"/>
                        <a:t>String c[];</a:t>
                      </a:r>
                      <a:endParaRPr lang="en-SG" dirty="0"/>
                    </a:p>
                  </a:txBody>
                  <a:tcPr/>
                </a:tc>
                <a:tc>
                  <a:txBody>
                    <a:bodyPr/>
                    <a:lstStyle/>
                    <a:p>
                      <a:r>
                        <a:rPr lang="en-SG" dirty="0" err="1"/>
                        <a:t>int</a:t>
                      </a:r>
                      <a:r>
                        <a:rPr lang="en-SG" baseline="0" dirty="0"/>
                        <a:t>[] a = new </a:t>
                      </a:r>
                      <a:r>
                        <a:rPr lang="en-SG" baseline="0" dirty="0" err="1"/>
                        <a:t>int</a:t>
                      </a:r>
                      <a:r>
                        <a:rPr lang="en-SG" baseline="0" dirty="0"/>
                        <a:t>[5];</a:t>
                      </a:r>
                    </a:p>
                    <a:p>
                      <a:r>
                        <a:rPr lang="en-SG" baseline="0" dirty="0" err="1"/>
                        <a:t>int</a:t>
                      </a:r>
                      <a:r>
                        <a:rPr lang="en-SG" baseline="0" dirty="0"/>
                        <a:t> b[] = new </a:t>
                      </a:r>
                      <a:r>
                        <a:rPr lang="en-SG" baseline="0" dirty="0" err="1"/>
                        <a:t>int</a:t>
                      </a:r>
                      <a:r>
                        <a:rPr lang="en-SG" baseline="0" dirty="0"/>
                        <a:t>[6];</a:t>
                      </a:r>
                    </a:p>
                    <a:p>
                      <a:r>
                        <a:rPr lang="en-SG" baseline="0" dirty="0"/>
                        <a:t>String c[] = new String[8];</a:t>
                      </a:r>
                      <a:endParaRPr lang="en-SG" dirty="0"/>
                    </a:p>
                  </a:txBody>
                  <a:tcPr/>
                </a:tc>
                <a:extLst>
                  <a:ext uri="{0D108BD9-81ED-4DB2-BD59-A6C34878D82A}">
                    <a16:rowId xmlns:a16="http://schemas.microsoft.com/office/drawing/2014/main" val="2189450588"/>
                  </a:ext>
                </a:extLst>
              </a:tr>
              <a:tr h="370840">
                <a:tc>
                  <a:txBody>
                    <a:bodyPr/>
                    <a:lstStyle/>
                    <a:p>
                      <a:r>
                        <a:rPr lang="en-SG" i="1" dirty="0"/>
                        <a:t>Object</a:t>
                      </a:r>
                    </a:p>
                  </a:txBody>
                  <a:tcPr/>
                </a:tc>
                <a:tc>
                  <a:txBody>
                    <a:bodyPr/>
                    <a:lstStyle/>
                    <a:p>
                      <a:r>
                        <a:rPr lang="en-SG" dirty="0"/>
                        <a:t>An implementation of a class</a:t>
                      </a:r>
                    </a:p>
                  </a:txBody>
                  <a:tcPr/>
                </a:tc>
                <a:tc>
                  <a:txBody>
                    <a:bodyPr/>
                    <a:lstStyle/>
                    <a:p>
                      <a:r>
                        <a:rPr lang="en-SG" dirty="0"/>
                        <a:t>null</a:t>
                      </a:r>
                    </a:p>
                  </a:txBody>
                  <a:tcPr/>
                </a:tc>
                <a:tc>
                  <a:txBody>
                    <a:bodyPr/>
                    <a:lstStyle/>
                    <a:p>
                      <a:r>
                        <a:rPr lang="en-SG" dirty="0"/>
                        <a:t>Student s1;</a:t>
                      </a:r>
                    </a:p>
                    <a:p>
                      <a:r>
                        <a:rPr lang="en-SG" dirty="0"/>
                        <a:t>Shape s2;</a:t>
                      </a:r>
                    </a:p>
                  </a:txBody>
                  <a:tcPr/>
                </a:tc>
                <a:tc>
                  <a:txBody>
                    <a:bodyPr/>
                    <a:lstStyle/>
                    <a:p>
                      <a:r>
                        <a:rPr lang="en-SG" dirty="0"/>
                        <a:t>Student s1</a:t>
                      </a:r>
                      <a:r>
                        <a:rPr lang="en-SG" baseline="0" dirty="0"/>
                        <a:t> = new Student();</a:t>
                      </a:r>
                    </a:p>
                    <a:p>
                      <a:r>
                        <a:rPr lang="en-SG" baseline="0" dirty="0"/>
                        <a:t>Shape s2 = new Shape();</a:t>
                      </a:r>
                      <a:endParaRPr lang="en-SG" dirty="0"/>
                    </a:p>
                  </a:txBody>
                  <a:tcPr/>
                </a:tc>
                <a:extLst>
                  <a:ext uri="{0D108BD9-81ED-4DB2-BD59-A6C34878D82A}">
                    <a16:rowId xmlns:a16="http://schemas.microsoft.com/office/drawing/2014/main" val="4162308179"/>
                  </a:ext>
                </a:extLst>
              </a:tr>
            </a:tbl>
          </a:graphicData>
        </a:graphic>
      </p:graphicFrame>
    </p:spTree>
    <p:extLst>
      <p:ext uri="{BB962C8B-B14F-4D97-AF65-F5344CB8AC3E}">
        <p14:creationId xmlns:p14="http://schemas.microsoft.com/office/powerpoint/2010/main" val="21751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4648" y="3384468"/>
            <a:ext cx="5502724" cy="1569660"/>
          </a:xfrm>
          <a:prstGeom prst="rect">
            <a:avLst/>
          </a:prstGeom>
          <a:noFill/>
        </p:spPr>
        <p:txBody>
          <a:bodyPr wrap="none" rtlCol="0">
            <a:spAutoFit/>
          </a:bodyPr>
          <a:lstStyle/>
          <a:p>
            <a:pPr algn="ctr"/>
            <a:r>
              <a:rPr lang="en-SG" sz="4800" dirty="0">
                <a:solidFill>
                  <a:schemeClr val="bg1"/>
                </a:solidFill>
                <a:latin typeface="Segoe UI" panose="020B0502040204020203" pitchFamily="34" charset="0"/>
                <a:cs typeface="Segoe UI" panose="020B0502040204020203" pitchFamily="34" charset="0"/>
              </a:rPr>
              <a:t>Decision Making</a:t>
            </a:r>
            <a:br>
              <a:rPr lang="en-SG" sz="4800" dirty="0">
                <a:solidFill>
                  <a:schemeClr val="bg1"/>
                </a:solidFill>
                <a:latin typeface="Segoe UI" panose="020B0502040204020203" pitchFamily="34" charset="0"/>
                <a:cs typeface="Segoe UI" panose="020B0502040204020203" pitchFamily="34" charset="0"/>
              </a:rPr>
            </a:br>
            <a:r>
              <a:rPr lang="en-SG" sz="4800" dirty="0">
                <a:solidFill>
                  <a:schemeClr val="bg1"/>
                </a:solidFill>
                <a:latin typeface="Segoe UI" panose="020B0502040204020203" pitchFamily="34" charset="0"/>
                <a:cs typeface="Segoe UI" panose="020B0502040204020203" pitchFamily="34" charset="0"/>
              </a:rPr>
              <a:t>(Control Statement)</a:t>
            </a:r>
          </a:p>
        </p:txBody>
      </p:sp>
      <p:pic>
        <p:nvPicPr>
          <p:cNvPr id="3" name="Picture 2"/>
          <p:cNvPicPr>
            <a:picLocks noChangeAspect="1"/>
          </p:cNvPicPr>
          <p:nvPr/>
        </p:nvPicPr>
        <p:blipFill>
          <a:blip r:embed="rId2"/>
          <a:stretch>
            <a:fillRect/>
          </a:stretch>
        </p:blipFill>
        <p:spPr>
          <a:xfrm>
            <a:off x="5440001" y="1020632"/>
            <a:ext cx="1272544" cy="2363836"/>
          </a:xfrm>
          <a:prstGeom prst="rect">
            <a:avLst/>
          </a:prstGeom>
          <a:effectLst>
            <a:glow>
              <a:schemeClr val="bg1">
                <a:alpha val="40000"/>
              </a:schemeClr>
            </a:glow>
            <a:outerShdw sx="1000" sy="1000" algn="ctr" rotWithShape="0">
              <a:srgbClr val="000000"/>
            </a:outerShdw>
            <a:softEdge rad="25400"/>
          </a:effectLst>
        </p:spPr>
      </p:pic>
    </p:spTree>
    <p:extLst>
      <p:ext uri="{BB962C8B-B14F-4D97-AF65-F5344CB8AC3E}">
        <p14:creationId xmlns:p14="http://schemas.microsoft.com/office/powerpoint/2010/main" val="31153422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If-else</a:t>
            </a:r>
          </a:p>
        </p:txBody>
      </p:sp>
      <p:sp>
        <p:nvSpPr>
          <p:cNvPr id="3" name="Content Placeholder 2"/>
          <p:cNvSpPr>
            <a:spLocks noGrp="1"/>
          </p:cNvSpPr>
          <p:nvPr>
            <p:ph idx="1"/>
          </p:nvPr>
        </p:nvSpPr>
        <p:spPr>
          <a:xfrm>
            <a:off x="838200" y="1825625"/>
            <a:ext cx="5080686" cy="4351338"/>
          </a:xfrm>
        </p:spPr>
        <p:txBody>
          <a:bodyPr>
            <a:no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if(</a:t>
            </a:r>
            <a:r>
              <a:rPr lang="en-SG" sz="2000" i="1" dirty="0">
                <a:latin typeface="Courier New" panose="02070309020205020404" pitchFamily="49" charset="0"/>
                <a:cs typeface="Courier New" panose="02070309020205020404" pitchFamily="49" charset="0"/>
              </a:rPr>
              <a:t>condition</a:t>
            </a:r>
            <a:r>
              <a:rPr lang="en-SG" sz="2000" dirty="0">
                <a:solidFill>
                  <a:srgbClr val="FFFF00"/>
                </a:solidFill>
                <a:latin typeface="Courier New" panose="02070309020205020404" pitchFamily="49" charset="0"/>
                <a:cs typeface="Courier New" panose="02070309020205020404" pitchFamily="49" charset="0"/>
              </a:rPr>
              <a:t>) {</a:t>
            </a:r>
          </a:p>
          <a:p>
            <a:pPr marL="457200" lvl="1" indent="0">
              <a:buNone/>
            </a:pPr>
            <a:r>
              <a:rPr lang="en-SG" sz="2000" i="1" dirty="0">
                <a:latin typeface="Courier New" panose="02070309020205020404" pitchFamily="49" charset="0"/>
                <a:cs typeface="Courier New" panose="02070309020205020404" pitchFamily="49" charset="0"/>
              </a:rPr>
              <a:t>Statement 1;</a:t>
            </a:r>
          </a:p>
          <a:p>
            <a:pPr marL="457200" lvl="1" indent="0">
              <a:buNone/>
            </a:pPr>
            <a:r>
              <a:rPr lang="en-SG" sz="2000" i="1" dirty="0">
                <a:latin typeface="Courier New" panose="02070309020205020404" pitchFamily="49" charset="0"/>
                <a:cs typeface="Courier New" panose="02070309020205020404" pitchFamily="49" charset="0"/>
              </a:rPr>
              <a:t>Statement 2;</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else if(</a:t>
            </a:r>
            <a:r>
              <a:rPr lang="en-SG" sz="2000" dirty="0">
                <a:latin typeface="Courier New" panose="02070309020205020404" pitchFamily="49" charset="0"/>
                <a:cs typeface="Courier New" panose="02070309020205020404" pitchFamily="49" charset="0"/>
              </a:rPr>
              <a:t>condition</a:t>
            </a:r>
            <a:r>
              <a:rPr lang="en-SG" sz="2000" dirty="0">
                <a:solidFill>
                  <a:srgbClr val="FFFF00"/>
                </a:solidFill>
                <a:latin typeface="Courier New" panose="02070309020205020404" pitchFamily="49" charset="0"/>
                <a:cs typeface="Courier New" panose="02070309020205020404" pitchFamily="49" charset="0"/>
              </a:rPr>
              <a:t>) {</a:t>
            </a:r>
          </a:p>
          <a:p>
            <a:pPr marL="457200" lvl="1" indent="0">
              <a:buNone/>
            </a:pPr>
            <a:r>
              <a:rPr lang="en-SG" sz="2000" i="1" dirty="0">
                <a:latin typeface="Courier New" panose="02070309020205020404" pitchFamily="49" charset="0"/>
                <a:cs typeface="Courier New" panose="02070309020205020404" pitchFamily="49" charset="0"/>
              </a:rPr>
              <a:t>Statement 3;</a:t>
            </a:r>
          </a:p>
          <a:p>
            <a:pPr marL="457200" lvl="1" indent="0">
              <a:buNone/>
            </a:pPr>
            <a:r>
              <a:rPr lang="en-SG" sz="2000" i="1" dirty="0">
                <a:latin typeface="Courier New" panose="02070309020205020404" pitchFamily="49" charset="0"/>
                <a:cs typeface="Courier New" panose="02070309020205020404" pitchFamily="49" charset="0"/>
              </a:rPr>
              <a:t>Statement 4;</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a:p>
            <a:pPr marL="0" indent="0">
              <a:buNone/>
            </a:pPr>
            <a:r>
              <a:rPr lang="en-SG" sz="2000" dirty="0">
                <a:solidFill>
                  <a:srgbClr val="FFFF00"/>
                </a:solidFill>
                <a:latin typeface="Courier New" panose="02070309020205020404" pitchFamily="49" charset="0"/>
                <a:cs typeface="Courier New" panose="02070309020205020404" pitchFamily="49" charset="0"/>
              </a:rPr>
              <a:t>else {</a:t>
            </a:r>
          </a:p>
          <a:p>
            <a:pPr marL="457200" lvl="1" indent="0">
              <a:buNone/>
            </a:pPr>
            <a:r>
              <a:rPr lang="en-SG" sz="2000" i="1" dirty="0">
                <a:latin typeface="Courier New" panose="02070309020205020404" pitchFamily="49" charset="0"/>
                <a:cs typeface="Courier New" panose="02070309020205020404" pitchFamily="49" charset="0"/>
              </a:rPr>
              <a:t>Statement 5;</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if(marks &gt;= 80) {</a:t>
            </a:r>
          </a:p>
          <a:p>
            <a:pPr marL="457200" lvl="1" indent="0">
              <a:buFont typeface="Arial" panose="020B0604020202020204" pitchFamily="34" charse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(“A”);</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 if(marks &gt;= 70) {</a:t>
            </a:r>
          </a:p>
          <a:p>
            <a:pPr marL="457200" lvl="1" indent="0">
              <a:buFont typeface="Arial" panose="020B0604020202020204" pitchFamily="34" charse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(“B”);</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 {</a:t>
            </a:r>
          </a:p>
          <a:p>
            <a:pPr marL="457200" lvl="1" indent="0">
              <a:buFont typeface="Arial" panose="020B0604020202020204" pitchFamily="34" charset="0"/>
              <a:buNone/>
            </a:pP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(“C”);</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8483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Switch-case</a:t>
            </a:r>
          </a:p>
        </p:txBody>
      </p:sp>
      <p:sp>
        <p:nvSpPr>
          <p:cNvPr id="3" name="Content Placeholder 2"/>
          <p:cNvSpPr>
            <a:spLocks noGrp="1"/>
          </p:cNvSpPr>
          <p:nvPr>
            <p:ph idx="1"/>
          </p:nvPr>
        </p:nvSpPr>
        <p:spPr/>
        <p:txBody>
          <a:bodyPr>
            <a:normAutofit/>
          </a:bodyPr>
          <a:lstStyle/>
          <a:p>
            <a:pPr marL="0" indent="0">
              <a:buNone/>
            </a:pPr>
            <a:r>
              <a:rPr lang="en-SG" sz="2000" dirty="0">
                <a:solidFill>
                  <a:srgbClr val="FFFF00"/>
                </a:solidFill>
                <a:latin typeface="Courier New" panose="02070309020205020404" pitchFamily="49" charset="0"/>
                <a:cs typeface="Courier New" panose="02070309020205020404" pitchFamily="49" charset="0"/>
              </a:rPr>
              <a:t>switch(</a:t>
            </a:r>
            <a:r>
              <a:rPr lang="en-SG" sz="2000" dirty="0">
                <a:latin typeface="Courier New" panose="02070309020205020404" pitchFamily="49" charset="0"/>
                <a:cs typeface="Courier New" panose="02070309020205020404" pitchFamily="49" charset="0"/>
              </a:rPr>
              <a:t>expression</a:t>
            </a:r>
            <a:r>
              <a:rPr lang="en-SG" sz="2000" dirty="0">
                <a:solidFill>
                  <a:srgbClr val="FFFF00"/>
                </a:solidFill>
                <a:latin typeface="Courier New" panose="02070309020205020404" pitchFamily="49" charset="0"/>
                <a:cs typeface="Courier New" panose="02070309020205020404" pitchFamily="49" charset="0"/>
              </a:rPr>
              <a:t>) {</a:t>
            </a:r>
          </a:p>
          <a:p>
            <a:pPr marL="457200" lvl="1" indent="0">
              <a:buNone/>
            </a:pPr>
            <a:r>
              <a:rPr lang="en-SG" sz="2000" dirty="0">
                <a:solidFill>
                  <a:srgbClr val="FFFF00"/>
                </a:solidFill>
                <a:latin typeface="Courier New" panose="02070309020205020404" pitchFamily="49" charset="0"/>
                <a:cs typeface="Courier New" panose="02070309020205020404" pitchFamily="49" charset="0"/>
              </a:rPr>
              <a:t>case</a:t>
            </a:r>
            <a:r>
              <a:rPr lang="en-SG" sz="2000" dirty="0">
                <a:latin typeface="Courier New" panose="02070309020205020404" pitchFamily="49" charset="0"/>
                <a:cs typeface="Courier New" panose="02070309020205020404" pitchFamily="49" charset="0"/>
              </a:rPr>
              <a:t> value1</a:t>
            </a:r>
            <a:r>
              <a:rPr lang="en-SG" sz="2000" dirty="0">
                <a:solidFill>
                  <a:srgbClr val="FFFF00"/>
                </a:solidFill>
                <a:latin typeface="Courier New" panose="02070309020205020404" pitchFamily="49" charset="0"/>
                <a:cs typeface="Courier New" panose="02070309020205020404" pitchFamily="49" charset="0"/>
              </a:rPr>
              <a:t>:</a:t>
            </a:r>
          </a:p>
          <a:p>
            <a:pPr marL="914400" lvl="2" indent="0">
              <a:buNone/>
            </a:pPr>
            <a:r>
              <a:rPr lang="en-SG" i="1" dirty="0">
                <a:latin typeface="Courier New" panose="02070309020205020404" pitchFamily="49" charset="0"/>
                <a:cs typeface="Courier New" panose="02070309020205020404" pitchFamily="49" charset="0"/>
              </a:rPr>
              <a:t>Statement 1;</a:t>
            </a:r>
          </a:p>
          <a:p>
            <a:pPr marL="914400" lvl="2" indent="0">
              <a:buNone/>
            </a:pPr>
            <a:r>
              <a:rPr lang="en-SG" dirty="0">
                <a:solidFill>
                  <a:srgbClr val="FFFF00"/>
                </a:solidFill>
                <a:latin typeface="Courier New" panose="02070309020205020404" pitchFamily="49" charset="0"/>
                <a:cs typeface="Courier New" panose="02070309020205020404" pitchFamily="49" charset="0"/>
              </a:rPr>
              <a:t>break;</a:t>
            </a:r>
          </a:p>
          <a:p>
            <a:pPr marL="457200" lvl="1" indent="0">
              <a:buNone/>
            </a:pPr>
            <a:r>
              <a:rPr lang="en-SG" sz="2000" dirty="0">
                <a:solidFill>
                  <a:srgbClr val="FFFF00"/>
                </a:solidFill>
                <a:latin typeface="Courier New" panose="02070309020205020404" pitchFamily="49" charset="0"/>
                <a:cs typeface="Courier New" panose="02070309020205020404" pitchFamily="49" charset="0"/>
              </a:rPr>
              <a:t>case</a:t>
            </a:r>
            <a:r>
              <a:rPr lang="en-SG" sz="2000" dirty="0">
                <a:latin typeface="Courier New" panose="02070309020205020404" pitchFamily="49" charset="0"/>
                <a:cs typeface="Courier New" panose="02070309020205020404" pitchFamily="49" charset="0"/>
              </a:rPr>
              <a:t> value2</a:t>
            </a:r>
            <a:r>
              <a:rPr lang="en-SG" sz="2000" dirty="0">
                <a:solidFill>
                  <a:srgbClr val="FFFF00"/>
                </a:solidFill>
                <a:latin typeface="Courier New" panose="02070309020205020404" pitchFamily="49" charset="0"/>
                <a:cs typeface="Courier New" panose="02070309020205020404" pitchFamily="49" charset="0"/>
              </a:rPr>
              <a:t>:</a:t>
            </a:r>
          </a:p>
          <a:p>
            <a:pPr marL="914400" lvl="2" indent="0">
              <a:buNone/>
            </a:pPr>
            <a:r>
              <a:rPr lang="en-SG" i="1" dirty="0">
                <a:latin typeface="Courier New" panose="02070309020205020404" pitchFamily="49" charset="0"/>
                <a:cs typeface="Courier New" panose="02070309020205020404" pitchFamily="49" charset="0"/>
              </a:rPr>
              <a:t>Statement 2;</a:t>
            </a:r>
          </a:p>
          <a:p>
            <a:pPr marL="914400" lvl="2" indent="0">
              <a:buNone/>
            </a:pPr>
            <a:r>
              <a:rPr lang="en-SG" dirty="0">
                <a:solidFill>
                  <a:srgbClr val="FFFF00"/>
                </a:solidFill>
                <a:latin typeface="Courier New" panose="02070309020205020404" pitchFamily="49" charset="0"/>
                <a:cs typeface="Courier New" panose="02070309020205020404" pitchFamily="49" charset="0"/>
              </a:rPr>
              <a:t>break;</a:t>
            </a:r>
          </a:p>
          <a:p>
            <a:pPr marL="457200" lvl="1" indent="0">
              <a:buNone/>
            </a:pPr>
            <a:r>
              <a:rPr lang="en-SG" sz="2000" dirty="0">
                <a:solidFill>
                  <a:srgbClr val="FFFF00"/>
                </a:solidFill>
                <a:latin typeface="Courier New" panose="02070309020205020404" pitchFamily="49" charset="0"/>
                <a:cs typeface="Courier New" panose="02070309020205020404" pitchFamily="49" charset="0"/>
              </a:rPr>
              <a:t>default:</a:t>
            </a:r>
          </a:p>
          <a:p>
            <a:pPr marL="914400" lvl="2" indent="0">
              <a:buNone/>
            </a:pPr>
            <a:r>
              <a:rPr lang="en-SG" i="1" dirty="0">
                <a:latin typeface="Courier New" panose="02070309020205020404" pitchFamily="49" charset="0"/>
                <a:cs typeface="Courier New" panose="02070309020205020404" pitchFamily="49" charset="0"/>
              </a:rPr>
              <a:t>Statement 3;</a:t>
            </a:r>
          </a:p>
          <a:p>
            <a:pPr marL="0" indent="0">
              <a:buNone/>
            </a:pPr>
            <a:r>
              <a:rPr lang="en-SG" sz="2000" dirty="0">
                <a:solidFill>
                  <a:srgbClr val="FFFF00"/>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41308" y="1825625"/>
            <a:ext cx="5212492" cy="43513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switch(marks/10*10) {</a:t>
            </a:r>
          </a:p>
          <a:p>
            <a:pPr marL="457200" lvl="1" indent="0">
              <a:buNone/>
            </a:pPr>
            <a:r>
              <a:rPr lang="en-SG" sz="2000" dirty="0">
                <a:latin typeface="Courier New" panose="02070309020205020404" pitchFamily="49" charset="0"/>
                <a:cs typeface="Courier New" panose="02070309020205020404" pitchFamily="49" charset="0"/>
              </a:rPr>
              <a:t>case 80:</a:t>
            </a:r>
          </a:p>
          <a:p>
            <a:pPr marL="457200" lvl="1" indent="0">
              <a:buNone/>
            </a:pP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(“A”);</a:t>
            </a:r>
          </a:p>
          <a:p>
            <a:pPr marL="914400" lvl="2" indent="0">
              <a:buNone/>
            </a:pPr>
            <a:r>
              <a:rPr lang="en-SG" dirty="0">
                <a:latin typeface="Courier New" panose="02070309020205020404" pitchFamily="49" charset="0"/>
                <a:cs typeface="Courier New" panose="02070309020205020404" pitchFamily="49" charset="0"/>
              </a:rPr>
              <a:t>break;</a:t>
            </a:r>
          </a:p>
          <a:p>
            <a:pPr marL="457200" lvl="1" indent="0">
              <a:buNone/>
            </a:pPr>
            <a:r>
              <a:rPr lang="en-SG" sz="2000" dirty="0">
                <a:latin typeface="Courier New" panose="02070309020205020404" pitchFamily="49" charset="0"/>
                <a:cs typeface="Courier New" panose="02070309020205020404" pitchFamily="49" charset="0"/>
              </a:rPr>
              <a:t>case 70:</a:t>
            </a:r>
          </a:p>
          <a:p>
            <a:pPr marL="457200" lvl="1" indent="0">
              <a:buNone/>
            </a:pP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(“B”);</a:t>
            </a:r>
          </a:p>
          <a:p>
            <a:pPr marL="914400" lvl="2" indent="0">
              <a:buNone/>
            </a:pPr>
            <a:r>
              <a:rPr lang="en-SG" dirty="0">
                <a:latin typeface="Courier New" panose="02070309020205020404" pitchFamily="49" charset="0"/>
                <a:cs typeface="Courier New" panose="02070309020205020404" pitchFamily="49" charset="0"/>
              </a:rPr>
              <a:t>break;</a:t>
            </a:r>
          </a:p>
          <a:p>
            <a:pPr marL="457200" lvl="1" indent="0">
              <a:buNone/>
            </a:pPr>
            <a:r>
              <a:rPr lang="en-SG" sz="2000" dirty="0">
                <a:latin typeface="Courier New" panose="02070309020205020404" pitchFamily="49" charset="0"/>
                <a:cs typeface="Courier New" panose="02070309020205020404" pitchFamily="49" charset="0"/>
              </a:rPr>
              <a:t>default:</a:t>
            </a:r>
          </a:p>
          <a:p>
            <a:pPr marL="457200" lvl="1" indent="0">
              <a:buNone/>
            </a:pP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System.out.println</a:t>
            </a:r>
            <a:r>
              <a:rPr lang="en-SG" sz="2000" dirty="0">
                <a:latin typeface="Courier New" panose="02070309020205020404" pitchFamily="49" charset="0"/>
                <a:cs typeface="Courier New" panose="02070309020205020404" pitchFamily="49" charset="0"/>
              </a:rPr>
              <a:t>(“C”);</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109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Common.Breadcrumb" Revision="1" Stencil="System.Storyboarding.Common" StencilVersion="0.1"/>
</Control>
</file>

<file path=customXml/itemProps1.xml><?xml version="1.0" encoding="utf-8"?>
<ds:datastoreItem xmlns:ds="http://schemas.openxmlformats.org/officeDocument/2006/customXml" ds:itemID="{9AA416D5-DB8F-447C-93F7-0EA05CD1916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623</TotalTime>
  <Words>1954</Words>
  <Application>Microsoft Office PowerPoint</Application>
  <PresentationFormat>Widescreen</PresentationFormat>
  <Paragraphs>531</Paragraphs>
  <Slides>42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Berlin Sans FB</vt:lpstr>
      <vt:lpstr>Calibri</vt:lpstr>
      <vt:lpstr>Calibri Light</vt:lpstr>
      <vt:lpstr>Courier New</vt:lpstr>
      <vt:lpstr>Segoe UI</vt:lpstr>
      <vt:lpstr>Segoe UI Light</vt:lpstr>
      <vt:lpstr>Office Theme</vt:lpstr>
      <vt:lpstr>Mobile App Development (MAD)</vt:lpstr>
      <vt:lpstr>PowerPoint Presentation</vt:lpstr>
      <vt:lpstr>PowerPoint Presentation</vt:lpstr>
      <vt:lpstr>Data Types</vt:lpstr>
      <vt:lpstr>Primitive Data</vt:lpstr>
      <vt:lpstr>Non-Primitive Data</vt:lpstr>
      <vt:lpstr>PowerPoint Presentation</vt:lpstr>
      <vt:lpstr>If-else</vt:lpstr>
      <vt:lpstr>Switch-case</vt:lpstr>
      <vt:lpstr>PowerPoint Presentation</vt:lpstr>
      <vt:lpstr>while loop</vt:lpstr>
      <vt:lpstr>Do-while loop</vt:lpstr>
      <vt:lpstr>for loop (syntax 1)</vt:lpstr>
      <vt:lpstr>for loop (syntax 2)</vt:lpstr>
      <vt:lpstr>PowerPoint Presentation</vt:lpstr>
      <vt:lpstr>Class structure</vt:lpstr>
      <vt:lpstr>Scope of variables</vt:lpstr>
      <vt:lpstr>Nested classes</vt:lpstr>
      <vt:lpstr>Nested Class structure</vt:lpstr>
      <vt:lpstr>PowerPoint Presentation</vt:lpstr>
      <vt:lpstr>Access modifiers</vt:lpstr>
      <vt:lpstr>Getter/Setter methods (Properties)</vt:lpstr>
      <vt:lpstr>Java Package</vt:lpstr>
      <vt:lpstr>Java Package</vt:lpstr>
      <vt:lpstr>PowerPoint Presentation</vt:lpstr>
      <vt:lpstr>Inheritance</vt:lpstr>
      <vt:lpstr>Inheritance</vt:lpstr>
      <vt:lpstr>Anonymous inner class</vt:lpstr>
      <vt:lpstr>Anonymous inner class</vt:lpstr>
      <vt:lpstr>PowerPoint Presentation</vt:lpstr>
      <vt:lpstr>Abstract class</vt:lpstr>
      <vt:lpstr>Abstract</vt:lpstr>
      <vt:lpstr>Interface</vt:lpstr>
      <vt:lpstr>Interface</vt:lpstr>
      <vt:lpstr>Usage of Interface</vt:lpstr>
      <vt:lpstr>Usage of Interface in Android</vt:lpstr>
      <vt:lpstr>PowerPoint Presentation</vt:lpstr>
      <vt:lpstr>Polymorphism</vt:lpstr>
      <vt:lpstr>Super keyword</vt:lpstr>
      <vt:lpstr>PowerPoint Presentation</vt:lpstr>
      <vt:lpstr>List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(MAD)</dc:title>
  <dc:creator>Charles Keck</dc:creator>
  <cp:lastModifiedBy>Wesley WQ TEO (NP)</cp:lastModifiedBy>
  <cp:revision>120</cp:revision>
  <dcterms:created xsi:type="dcterms:W3CDTF">2017-03-23T08:46:01Z</dcterms:created>
  <dcterms:modified xsi:type="dcterms:W3CDTF">2022-04-13T14:27:48Z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MSIP_Label_30286cb9-b49f-4646-87a5-340028348160_Enabled">
    <vt:lpwstr>true</vt:lpwstr>
  </property>
  <property fmtid="{D5CDD505-2E9C-101B-9397-08002B2CF9AE}" pid="4" name="MSIP_Label_30286cb9-b49f-4646-87a5-340028348160_SetDate">
    <vt:lpwstr>2022-04-13T14:27:48Z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a770b45d-af0f-4b04-8384-9cdfacbb55bb</vt:lpwstr>
  </property>
  <property fmtid="{D5CDD505-2E9C-101B-9397-08002B2CF9AE}" pid="9" name="MSIP_Label_30286cb9-b49f-4646-87a5-340028348160_ContentBits">
    <vt:lpwstr>1</vt:lpwstr>
  </property>
</Properties>
</file>