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5" r:id="rId10"/>
    <p:sldId id="262"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7" d="100"/>
          <a:sy n="97" d="100"/>
        </p:scale>
        <p:origin x="144" y="77"/>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926725" y="2022481"/>
            <a:ext cx="6613634" cy="4093428"/>
          </a:xfrm>
          <a:prstGeom prst="rect">
            <a:avLst/>
          </a:prstGeom>
          <a:noFill/>
        </p:spPr>
        <p:txBody>
          <a:bodyPr wrap="square" rtlCol="0">
            <a:spAutoFit/>
          </a:bodyPr>
          <a:lstStyle/>
          <a:p>
            <a:r>
              <a:rPr lang="en-US" sz="3200" b="1" dirty="0">
                <a:solidFill>
                  <a:srgbClr val="FF0000"/>
                </a:solidFill>
                <a:latin typeface="Calibri" panose="020F0502020204030204" pitchFamily="34" charset="0"/>
                <a:cs typeface="Times New Roman" panose="02020603050405020304" pitchFamily="18" charset="0"/>
              </a:rPr>
              <a:t>TOPIC:-</a:t>
            </a:r>
          </a:p>
          <a:p>
            <a:r>
              <a:rPr lang="en-US" sz="3200" b="1" dirty="0">
                <a:solidFill>
                  <a:schemeClr val="bg1"/>
                </a:solidFill>
                <a:latin typeface="Calibri" panose="020F0502020204030204" pitchFamily="34" charset="0"/>
                <a:cs typeface="Times New Roman" panose="02020603050405020304" pitchFamily="18" charset="0"/>
              </a:rPr>
              <a:t>CARBON EMISSION PREDICTION[C02]</a:t>
            </a:r>
          </a:p>
          <a:p>
            <a:r>
              <a:rPr lang="en-US" sz="3200" b="1" dirty="0">
                <a:solidFill>
                  <a:srgbClr val="FF0000"/>
                </a:solidFill>
                <a:latin typeface="Calibri" panose="020F0502020204030204" pitchFamily="34" charset="0"/>
                <a:cs typeface="Times New Roman" panose="02020603050405020304" pitchFamily="18" charset="0"/>
              </a:rPr>
              <a:t>STUDENT NAME:-</a:t>
            </a:r>
          </a:p>
          <a:p>
            <a:r>
              <a:rPr lang="en-US" sz="3200" b="1" dirty="0">
                <a:solidFill>
                  <a:schemeClr val="bg1"/>
                </a:solidFill>
                <a:latin typeface="Calibri" panose="020F0502020204030204" pitchFamily="34" charset="0"/>
                <a:cs typeface="Times New Roman" panose="02020603050405020304" pitchFamily="18" charset="0"/>
              </a:rPr>
              <a:t>MADASI KURUVA DAMODAR</a:t>
            </a:r>
          </a:p>
          <a:p>
            <a:r>
              <a:rPr lang="en-US" sz="3200" b="1" dirty="0">
                <a:solidFill>
                  <a:srgbClr val="FF0000"/>
                </a:solidFill>
                <a:latin typeface="Calibri" panose="020F0502020204030204" pitchFamily="34" charset="0"/>
                <a:cs typeface="Times New Roman" panose="02020603050405020304" pitchFamily="18" charset="0"/>
              </a:rPr>
              <a:t>AICTE STUDENT ID:-</a:t>
            </a:r>
            <a:r>
              <a:rPr lang="en-US" sz="3200" b="1" dirty="0">
                <a:solidFill>
                  <a:schemeClr val="bg1"/>
                </a:solidFill>
                <a:latin typeface="Calibri" panose="020F0502020204030204" pitchFamily="34" charset="0"/>
                <a:cs typeface="Times New Roman" panose="02020603050405020304" pitchFamily="18" charset="0"/>
              </a:rPr>
              <a:t>INTERNSHIP_1746416864681834e0e35d8</a:t>
            </a:r>
          </a:p>
          <a:p>
            <a:pPr algn="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0" y="1116386"/>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276E2EE6-FA04-9B44-67FC-F6F36B793B84}"/>
              </a:ext>
            </a:extLst>
          </p:cNvPr>
          <p:cNvSpPr txBox="1"/>
          <p:nvPr/>
        </p:nvSpPr>
        <p:spPr>
          <a:xfrm>
            <a:off x="220717" y="1613118"/>
            <a:ext cx="10539248" cy="1815882"/>
          </a:xfrm>
          <a:prstGeom prst="rect">
            <a:avLst/>
          </a:prstGeom>
          <a:noFill/>
        </p:spPr>
        <p:txBody>
          <a:bodyPr wrap="square">
            <a:spAutoFit/>
          </a:bodyPr>
          <a:lstStyle/>
          <a:p>
            <a:pPr>
              <a:buNone/>
            </a:pPr>
            <a:r>
              <a:rPr lang="en-US" sz="1600" dirty="0"/>
              <a:t>In this project, I successfully predicted per capita carbon emissions using real-world data and a machine learning model.</a:t>
            </a:r>
          </a:p>
          <a:p>
            <a:pPr>
              <a:buNone/>
            </a:pPr>
            <a:endParaRPr lang="en-US" sz="1600" dirty="0"/>
          </a:p>
          <a:p>
            <a:pPr>
              <a:buNone/>
            </a:pPr>
            <a:r>
              <a:rPr lang="en-US" sz="1600" dirty="0"/>
              <a:t>The Random Forest Regressor delivered high accuracy (R² = 0.981), proving effective at capturing complex relationships between features like energy usage, urban growth, and economic indicators.</a:t>
            </a:r>
          </a:p>
          <a:p>
            <a:pPr>
              <a:buNone/>
            </a:pPr>
            <a:r>
              <a:rPr lang="en-US" sz="1600" dirty="0"/>
              <a:t>This predictive model can help governments, urban planners, and environmental agencies make better decisions in reducing carbon emissions and planning sustainable development.</a:t>
            </a:r>
          </a:p>
        </p:txBody>
      </p:sp>
      <p:sp>
        <p:nvSpPr>
          <p:cNvPr id="6" name="TextBox 5">
            <a:extLst>
              <a:ext uri="{FF2B5EF4-FFF2-40B4-BE49-F238E27FC236}">
                <a16:creationId xmlns:a16="http://schemas.microsoft.com/office/drawing/2014/main" id="{413BA7A7-9ED2-748F-4448-E452F63982C2}"/>
              </a:ext>
            </a:extLst>
          </p:cNvPr>
          <p:cNvSpPr txBox="1"/>
          <p:nvPr/>
        </p:nvSpPr>
        <p:spPr>
          <a:xfrm>
            <a:off x="220717" y="3778637"/>
            <a:ext cx="9270123" cy="666977"/>
          </a:xfrm>
          <a:prstGeom prst="rect">
            <a:avLst/>
          </a:prstGeom>
          <a:noFill/>
        </p:spPr>
        <p:txBody>
          <a:bodyPr wrap="square">
            <a:spAutoFit/>
          </a:bodyPr>
          <a:lstStyle/>
          <a:p>
            <a:r>
              <a:rPr lang="en-US" dirty="0"/>
              <a:t>With further optimization and access to real-time data, this model could scale to help monitor carbon footprints </a:t>
            </a:r>
            <a:r>
              <a:rPr lang="en-US" sz="1600" dirty="0"/>
              <a:t>at city or national levels, </a:t>
            </a:r>
            <a:r>
              <a:rPr lang="en-US" dirty="0"/>
              <a:t>supporting climate goals.</a:t>
            </a:r>
            <a:endParaRPr lang="en-IN" dirty="0"/>
          </a:p>
        </p:txBody>
      </p:sp>
    </p:spTree>
    <p:extLst>
      <p:ext uri="{BB962C8B-B14F-4D97-AF65-F5344CB8AC3E}">
        <p14:creationId xmlns:p14="http://schemas.microsoft.com/office/powerpoint/2010/main" val="151988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5F68C-64E0-C43F-1151-C2A258FE608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D1C87D4-2FEC-4774-49E9-58C5A0C994DC}"/>
              </a:ext>
            </a:extLst>
          </p:cNvPr>
          <p:cNvSpPr txBox="1"/>
          <p:nvPr/>
        </p:nvSpPr>
        <p:spPr>
          <a:xfrm>
            <a:off x="212834" y="1421703"/>
            <a:ext cx="6102626" cy="400110"/>
          </a:xfrm>
          <a:prstGeom prst="rect">
            <a:avLst/>
          </a:prstGeom>
          <a:noFill/>
        </p:spPr>
        <p:txBody>
          <a:bodyPr wrap="square">
            <a:spAutoFit/>
          </a:bodyPr>
          <a:lstStyle/>
          <a:p>
            <a:r>
              <a:rPr lang="en-US" sz="2000" b="1" dirty="0">
                <a:solidFill>
                  <a:srgbClr val="213163"/>
                </a:solidFill>
              </a:rPr>
              <a:t>Future scope:-</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CF333954-3425-BEC8-6CFD-D772C69A8315}"/>
              </a:ext>
            </a:extLst>
          </p:cNvPr>
          <p:cNvSpPr>
            <a:spLocks noChangeArrowheads="1"/>
          </p:cNvSpPr>
          <p:nvPr/>
        </p:nvSpPr>
        <p:spPr bwMode="auto">
          <a:xfrm>
            <a:off x="409903" y="1821813"/>
            <a:ext cx="750438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1)Incorporate </a:t>
            </a:r>
            <a:r>
              <a:rPr kumimoji="0" lang="en-US" altLang="en-US" sz="1600" i="0" u="none" strike="noStrike" cap="none" normalizeH="0" baseline="0" dirty="0">
                <a:ln>
                  <a:noFill/>
                </a:ln>
                <a:solidFill>
                  <a:schemeClr val="tx1"/>
                </a:solidFill>
                <a:effectLst/>
                <a:latin typeface="Arial" panose="020B0604020202020204" pitchFamily="34" charset="0"/>
              </a:rPr>
              <a:t>real-time satellite and sensor data to enhance model accuracy.</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Arial" panose="020B0604020202020204" pitchFamily="34" charset="0"/>
              </a:rPr>
              <a:t>2)Extend predictions to region-wise or city-level emissions.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Arial" panose="020B0604020202020204" pitchFamily="34" charset="0"/>
              </a:rPr>
              <a:t>3)Integrate the model into a climate monitoring dashboard for government or research use.</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Arial" panose="020B0604020202020204" pitchFamily="34" charset="0"/>
              </a:rPr>
              <a:t>4)Experiment with other ML models like Gradient Boosting, </a:t>
            </a:r>
            <a:r>
              <a:rPr kumimoji="0" lang="en-US" altLang="en-US" sz="1600" i="0" u="none" strike="noStrike" cap="none" normalizeH="0" baseline="0" dirty="0" err="1">
                <a:ln>
                  <a:noFill/>
                </a:ln>
                <a:solidFill>
                  <a:schemeClr val="tx1"/>
                </a:solidFill>
                <a:effectLst/>
                <a:latin typeface="Arial" panose="020B0604020202020204" pitchFamily="34" charset="0"/>
              </a:rPr>
              <a:t>XGBoost</a:t>
            </a:r>
            <a:r>
              <a:rPr kumimoji="0" lang="en-US" altLang="en-US" sz="1600" i="0" u="none" strike="noStrike" cap="none" normalizeH="0" baseline="0" dirty="0">
                <a:ln>
                  <a:noFill/>
                </a:ln>
                <a:solidFill>
                  <a:schemeClr val="tx1"/>
                </a:solidFill>
                <a:effectLst/>
                <a:latin typeface="Arial" panose="020B0604020202020204" pitchFamily="34" charset="0"/>
              </a:rPr>
              <a:t> for performance comparison.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Arial" panose="020B0604020202020204" pitchFamily="34" charset="0"/>
              </a:rPr>
              <a:t>5)Add more variables (e.g., industrial output, vehicle density, forest loss) for deeper </a:t>
            </a:r>
            <a:r>
              <a:rPr kumimoji="0" lang="en-US" altLang="en-US" sz="1600" b="0" i="0" u="none" strike="noStrike" cap="none" normalizeH="0" baseline="0" dirty="0">
                <a:ln>
                  <a:noFill/>
                </a:ln>
                <a:solidFill>
                  <a:schemeClr val="tx1"/>
                </a:solidFill>
                <a:effectLst/>
                <a:latin typeface="Arial" panose="020B0604020202020204" pitchFamily="34" charset="0"/>
              </a:rPr>
              <a:t>insights.</a:t>
            </a:r>
          </a:p>
        </p:txBody>
      </p:sp>
    </p:spTree>
    <p:extLst>
      <p:ext uri="{BB962C8B-B14F-4D97-AF65-F5344CB8AC3E}">
        <p14:creationId xmlns:p14="http://schemas.microsoft.com/office/powerpoint/2010/main" val="264009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F0B2BBEE-F588-FBB8-7A4A-8056EA8CDF83}"/>
              </a:ext>
            </a:extLst>
          </p:cNvPr>
          <p:cNvSpPr txBox="1"/>
          <p:nvPr/>
        </p:nvSpPr>
        <p:spPr>
          <a:xfrm>
            <a:off x="129867" y="1372647"/>
            <a:ext cx="6239401" cy="2800767"/>
          </a:xfrm>
          <a:prstGeom prst="rect">
            <a:avLst/>
          </a:prstGeom>
          <a:noFill/>
        </p:spPr>
        <p:txBody>
          <a:bodyPr wrap="square">
            <a:spAutoFit/>
          </a:bodyPr>
          <a:lstStyle/>
          <a:p>
            <a:pPr marL="457200" indent="-457200">
              <a:buAutoNum type="arabicPeriod"/>
            </a:pPr>
            <a:r>
              <a:rPr lang="en-US" sz="1600" dirty="0">
                <a:latin typeface="+mn-lt"/>
                <a:ea typeface="Calibri" panose="020F0502020204030204" pitchFamily="34" charset="0"/>
                <a:cs typeface="Times New Roman" panose="02020603050405020304" pitchFamily="18" charset="0"/>
              </a:rPr>
              <a:t>Understanding the Real-World Problem</a:t>
            </a:r>
          </a:p>
          <a:p>
            <a:pPr marL="457200" indent="-457200">
              <a:buAutoNum type="arabicPeriod"/>
            </a:pPr>
            <a:r>
              <a:rPr lang="en-US" sz="1600" dirty="0">
                <a:latin typeface="+mn-lt"/>
                <a:ea typeface="Calibri" panose="020F0502020204030204" pitchFamily="34" charset="0"/>
                <a:cs typeface="Times New Roman" panose="02020603050405020304" pitchFamily="18" charset="0"/>
              </a:rPr>
              <a:t>Transformed Raw Data into Meaningful Insights</a:t>
            </a:r>
          </a:p>
          <a:p>
            <a:pPr marL="457200" indent="-457200">
              <a:buAutoNum type="arabicPeriod"/>
            </a:pPr>
            <a:r>
              <a:rPr lang="en-US" sz="1600" dirty="0">
                <a:latin typeface="+mn-lt"/>
                <a:ea typeface="Calibri" panose="020F0502020204030204" pitchFamily="34" charset="0"/>
                <a:cs typeface="Times New Roman" panose="02020603050405020304" pitchFamily="18" charset="0"/>
              </a:rPr>
              <a:t>Discovered the Power of Feature Selection</a:t>
            </a:r>
          </a:p>
          <a:p>
            <a:pPr marL="457200" indent="-457200">
              <a:buAutoNum type="arabicPeriod"/>
            </a:pPr>
            <a:r>
              <a:rPr lang="en-IN" sz="1600" dirty="0">
                <a:latin typeface="+mn-lt"/>
                <a:ea typeface="Calibri" panose="020F0502020204030204" pitchFamily="34" charset="0"/>
                <a:cs typeface="Times New Roman" panose="02020603050405020304" pitchFamily="18" charset="0"/>
              </a:rPr>
              <a:t>Model Evaluation and Tuning</a:t>
            </a:r>
          </a:p>
          <a:p>
            <a:pPr marL="457200" indent="-457200">
              <a:buAutoNum type="arabicPeriod"/>
            </a:pPr>
            <a:r>
              <a:rPr lang="en-IN" sz="1600" dirty="0">
                <a:latin typeface="+mn-lt"/>
                <a:ea typeface="Calibri" panose="020F0502020204030204" pitchFamily="34" charset="0"/>
                <a:cs typeface="Times New Roman" panose="02020603050405020304" pitchFamily="18" charset="0"/>
              </a:rPr>
              <a:t>Data Handling and Preprocessing</a:t>
            </a:r>
          </a:p>
          <a:p>
            <a:pPr marL="457200" indent="-457200">
              <a:buAutoNum type="arabicPeriod"/>
            </a:pPr>
            <a:r>
              <a:rPr lang="en-US" sz="1600" dirty="0">
                <a:latin typeface="+mn-lt"/>
                <a:ea typeface="Calibri" panose="020F0502020204030204" pitchFamily="34" charset="0"/>
                <a:cs typeface="Times New Roman" panose="02020603050405020304" pitchFamily="18" charset="0"/>
              </a:rPr>
              <a:t>Used regression models like Random Forest to predict CO₂ emission levels accurately</a:t>
            </a:r>
            <a:endParaRPr lang="en-IN" sz="1600" dirty="0">
              <a:latin typeface="+mn-lt"/>
              <a:ea typeface="Calibri" panose="020F0502020204030204" pitchFamily="34" charset="0"/>
              <a:cs typeface="Times New Roman" panose="02020603050405020304" pitchFamily="18" charset="0"/>
            </a:endParaRPr>
          </a:p>
          <a:p>
            <a:pPr marL="457200" indent="-457200">
              <a:buAutoNum type="arabicPeriod"/>
            </a:pPr>
            <a:r>
              <a:rPr lang="en-IN" sz="1600" dirty="0">
                <a:latin typeface="+mn-lt"/>
                <a:ea typeface="Calibri" panose="020F0502020204030204" pitchFamily="34" charset="0"/>
                <a:cs typeface="Times New Roman" panose="02020603050405020304" pitchFamily="18" charset="0"/>
              </a:rPr>
              <a:t>Machine Learning Basics</a:t>
            </a:r>
          </a:p>
          <a:p>
            <a:pPr marL="457200" indent="-457200">
              <a:buAutoNum type="arabicPeriod"/>
            </a:pPr>
            <a:r>
              <a:rPr lang="en-US" sz="1600" dirty="0">
                <a:latin typeface="+mn-lt"/>
                <a:ea typeface="Calibri" panose="020F0502020204030204" pitchFamily="34" charset="0"/>
                <a:cs typeface="Times New Roman" panose="02020603050405020304" pitchFamily="18" charset="0"/>
              </a:rPr>
              <a:t>Gained Confidence in Industry Tools &amp; Workflows</a:t>
            </a:r>
          </a:p>
          <a:p>
            <a:pPr marL="457200" indent="-457200">
              <a:buAutoNum type="arabicPeriod"/>
            </a:pPr>
            <a:r>
              <a:rPr lang="en-US" sz="1600" dirty="0">
                <a:latin typeface="+mn-lt"/>
                <a:ea typeface="Calibri" panose="020F0502020204030204" pitchFamily="34" charset="0"/>
                <a:cs typeface="Times New Roman" panose="02020603050405020304" pitchFamily="18" charset="0"/>
              </a:rPr>
              <a:t>Bridged the Gap Between Code and Communication</a:t>
            </a:r>
          </a:p>
          <a:p>
            <a:pPr marL="457200" indent="-457200">
              <a:buAutoNum type="arabicPeriod"/>
            </a:pPr>
            <a:r>
              <a:rPr lang="en-US" sz="1600" dirty="0">
                <a:latin typeface="+mn-lt"/>
                <a:ea typeface="Calibri" panose="020F0502020204030204" pitchFamily="34" charset="0"/>
                <a:cs typeface="Times New Roman" panose="02020603050405020304" pitchFamily="18" charset="0"/>
              </a:rPr>
              <a:t>Predicted Carbon Emissions Using AI-Driven Models</a:t>
            </a:r>
            <a:endParaRPr lang="en-IN" sz="1600" dirty="0">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6626"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EB7BC7E2-F3C6-2FAB-2C3B-7A8E5B59A480}"/>
              </a:ext>
            </a:extLst>
          </p:cNvPr>
          <p:cNvSpPr txBox="1"/>
          <p:nvPr/>
        </p:nvSpPr>
        <p:spPr>
          <a:xfrm>
            <a:off x="135834" y="1529256"/>
            <a:ext cx="11412407" cy="5016758"/>
          </a:xfrm>
          <a:prstGeom prst="rect">
            <a:avLst/>
          </a:prstGeom>
          <a:noFill/>
        </p:spPr>
        <p:txBody>
          <a:bodyPr wrap="square">
            <a:spAutoFit/>
          </a:bodyPr>
          <a:lstStyle/>
          <a:p>
            <a:pPr>
              <a:buNone/>
            </a:pPr>
            <a:r>
              <a:rPr lang="en-IN" sz="1600" dirty="0"/>
              <a:t>1.</a:t>
            </a:r>
            <a:r>
              <a:rPr lang="en-IN" sz="1600" b="1" dirty="0"/>
              <a:t>Programming language</a:t>
            </a:r>
          </a:p>
          <a:p>
            <a:pPr>
              <a:buNone/>
            </a:pPr>
            <a:r>
              <a:rPr lang="en-IN" sz="1600" dirty="0"/>
              <a:t>    python</a:t>
            </a:r>
          </a:p>
          <a:p>
            <a:pPr>
              <a:buNone/>
            </a:pPr>
            <a:endParaRPr lang="en-IN" sz="1600" dirty="0"/>
          </a:p>
          <a:p>
            <a:pPr>
              <a:buNone/>
            </a:pPr>
            <a:r>
              <a:rPr lang="en-IN" sz="1600" dirty="0"/>
              <a:t>2.</a:t>
            </a:r>
            <a:r>
              <a:rPr lang="en-IN" sz="1600" b="1" dirty="0"/>
              <a:t>Machine Learning Libraries</a:t>
            </a:r>
          </a:p>
          <a:p>
            <a:r>
              <a:rPr lang="en-IN" sz="1600" dirty="0"/>
              <a:t>    scikit-learn – for training models like Linear Regression, Random Forest, and feature selection</a:t>
            </a:r>
          </a:p>
          <a:p>
            <a:r>
              <a:rPr lang="en-IN" sz="1600" dirty="0"/>
              <a:t>    NumPy – for numerical operations and array manipulation</a:t>
            </a:r>
          </a:p>
          <a:p>
            <a:r>
              <a:rPr lang="en-IN" sz="1600" dirty="0"/>
              <a:t>    Pandas – for data loading, cleaning, and analysis</a:t>
            </a:r>
          </a:p>
          <a:p>
            <a:pPr>
              <a:buNone/>
            </a:pPr>
            <a:endParaRPr lang="en-IN" sz="1600" dirty="0"/>
          </a:p>
          <a:p>
            <a:pPr>
              <a:buNone/>
            </a:pPr>
            <a:r>
              <a:rPr lang="en-IN" sz="1600" dirty="0"/>
              <a:t>3.</a:t>
            </a:r>
            <a:r>
              <a:rPr lang="en-IN" sz="1600" b="1" dirty="0"/>
              <a:t>Data Handling &amp; Visualization</a:t>
            </a:r>
          </a:p>
          <a:p>
            <a:r>
              <a:rPr lang="en-IN" sz="1600" dirty="0"/>
              <a:t>    Matplotlib/seaborn – for visualizing data distributions, trends, and correlations</a:t>
            </a:r>
          </a:p>
          <a:p>
            <a:pPr>
              <a:buNone/>
            </a:pPr>
            <a:endParaRPr lang="en-IN" sz="1600" dirty="0"/>
          </a:p>
          <a:p>
            <a:pPr>
              <a:buNone/>
            </a:pPr>
            <a:r>
              <a:rPr lang="en-IN" sz="1600" dirty="0"/>
              <a:t>4.</a:t>
            </a:r>
            <a:r>
              <a:rPr lang="en-IN" sz="1600" b="1" dirty="0"/>
              <a:t>Development Environment</a:t>
            </a:r>
          </a:p>
          <a:p>
            <a:r>
              <a:rPr lang="en-IN" sz="1600" dirty="0"/>
              <a:t>   Google </a:t>
            </a:r>
            <a:r>
              <a:rPr lang="en-IN" sz="1600" dirty="0" err="1"/>
              <a:t>Colab</a:t>
            </a:r>
            <a:r>
              <a:rPr lang="en-IN" sz="1600" dirty="0"/>
              <a:t>(3.10) – cloud-based Python coding and model building</a:t>
            </a:r>
          </a:p>
          <a:p>
            <a:r>
              <a:rPr lang="en-IN" sz="1600" dirty="0"/>
              <a:t>   </a:t>
            </a:r>
            <a:r>
              <a:rPr lang="en-IN" sz="1600" dirty="0" err="1"/>
              <a:t>Jupyter</a:t>
            </a:r>
            <a:r>
              <a:rPr lang="en-IN" sz="1600" dirty="0"/>
              <a:t> Notebook – interactive coding and results visualization</a:t>
            </a:r>
          </a:p>
          <a:p>
            <a:pPr>
              <a:buNone/>
            </a:pPr>
            <a:endParaRPr lang="en-IN" sz="1600" dirty="0"/>
          </a:p>
          <a:p>
            <a:pPr>
              <a:buNone/>
            </a:pPr>
            <a:r>
              <a:rPr lang="en-IN" sz="1600" dirty="0"/>
              <a:t>5. </a:t>
            </a:r>
            <a:r>
              <a:rPr lang="en-IN" sz="1600" b="1" dirty="0"/>
              <a:t>Version Control &amp; Collaboration</a:t>
            </a:r>
          </a:p>
          <a:p>
            <a:r>
              <a:rPr lang="en-IN" sz="1600" dirty="0"/>
              <a:t>     GitHub – for storing datasets, notebooks, and sharing code</a:t>
            </a:r>
          </a:p>
          <a:p>
            <a:pPr>
              <a:buNone/>
            </a:pPr>
            <a:endParaRPr lang="en-IN" sz="1600" dirty="0"/>
          </a:p>
          <a:p>
            <a:pPr>
              <a:buNone/>
            </a:pPr>
            <a:r>
              <a:rPr lang="en-IN" sz="1600" dirty="0"/>
              <a:t>6. </a:t>
            </a:r>
            <a:r>
              <a:rPr lang="en-IN" sz="1600" b="1" dirty="0"/>
              <a:t>Data Format</a:t>
            </a:r>
          </a:p>
          <a:p>
            <a:r>
              <a:rPr lang="en-IN" sz="1600" dirty="0"/>
              <a:t>     CSV (Comma-Separated Values) – for storing and handling real-world structured data</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57998" y="1077718"/>
            <a:ext cx="6102626" cy="369332"/>
          </a:xfrm>
          <a:prstGeom prst="rect">
            <a:avLst/>
          </a:prstGeom>
          <a:noFill/>
        </p:spPr>
        <p:txBody>
          <a:bodyPr wrap="square">
            <a:spAutoFit/>
          </a:bodyPr>
          <a:lstStyle/>
          <a:p>
            <a:r>
              <a:rPr lang="en-US" sz="1800" b="1" dirty="0">
                <a:solidFill>
                  <a:srgbClr val="213163"/>
                </a:solidFill>
              </a:rPr>
              <a:t>Methodology </a:t>
            </a:r>
            <a:endParaRPr lang="en-IN" sz="1800" dirty="0">
              <a:solidFill>
                <a:srgbClr val="213163"/>
              </a:solidFill>
            </a:endParaRPr>
          </a:p>
        </p:txBody>
      </p:sp>
      <p:sp>
        <p:nvSpPr>
          <p:cNvPr id="17" name="TextBox 16">
            <a:extLst>
              <a:ext uri="{FF2B5EF4-FFF2-40B4-BE49-F238E27FC236}">
                <a16:creationId xmlns:a16="http://schemas.microsoft.com/office/drawing/2014/main" id="{D202E005-816C-8DB3-DAA4-A5A908510138}"/>
              </a:ext>
            </a:extLst>
          </p:cNvPr>
          <p:cNvSpPr txBox="1"/>
          <p:nvPr/>
        </p:nvSpPr>
        <p:spPr>
          <a:xfrm>
            <a:off x="268356" y="1515238"/>
            <a:ext cx="10310306" cy="4565417"/>
          </a:xfrm>
          <a:prstGeom prst="rect">
            <a:avLst/>
          </a:prstGeom>
          <a:noFill/>
        </p:spPr>
        <p:txBody>
          <a:bodyPr wrap="square">
            <a:spAutoFit/>
          </a:bodyPr>
          <a:lstStyle/>
          <a:p>
            <a:r>
              <a:rPr lang="en-US" sz="1600" b="1" dirty="0"/>
              <a:t>Problem Understanding</a:t>
            </a:r>
            <a:br>
              <a:rPr lang="en-US" sz="1600" dirty="0"/>
            </a:br>
            <a:r>
              <a:rPr lang="en-US" sz="1600" dirty="0"/>
              <a:t>Understood the objective: to predict carbon emissions using real-world data and AI.</a:t>
            </a:r>
          </a:p>
          <a:p>
            <a:endParaRPr lang="en-US" sz="1600" dirty="0"/>
          </a:p>
          <a:p>
            <a:r>
              <a:rPr lang="en-US" sz="1600" b="1" dirty="0"/>
              <a:t>Data Collection &amp; Preprocessing</a:t>
            </a:r>
            <a:br>
              <a:rPr lang="en-US" sz="1600" dirty="0"/>
            </a:br>
            <a:r>
              <a:rPr lang="en-US" sz="1600" dirty="0"/>
              <a:t>Used a CSV dataset, cleaned missing values, and selected relevant features.</a:t>
            </a:r>
          </a:p>
          <a:p>
            <a:endParaRPr lang="en-US" sz="1600" b="1" dirty="0"/>
          </a:p>
          <a:p>
            <a:r>
              <a:rPr lang="en-US" sz="1600" b="1" dirty="0"/>
              <a:t>Feature Selection</a:t>
            </a:r>
            <a:br>
              <a:rPr lang="en-US" sz="1600" dirty="0"/>
            </a:br>
            <a:r>
              <a:rPr lang="en-US" sz="1600" dirty="0"/>
              <a:t>Applied RFECV to choose the most important features for prediction.</a:t>
            </a:r>
          </a:p>
          <a:p>
            <a:endParaRPr lang="en-US" sz="1600" b="1" dirty="0"/>
          </a:p>
          <a:p>
            <a:r>
              <a:rPr lang="en-US" sz="1600" b="1" dirty="0"/>
              <a:t>Model Building</a:t>
            </a:r>
            <a:br>
              <a:rPr lang="en-US" sz="1600" dirty="0"/>
            </a:br>
            <a:r>
              <a:rPr lang="en-US" sz="1600" dirty="0"/>
              <a:t>Trained machine learning models like Random Forest and Linear Regression.</a:t>
            </a:r>
          </a:p>
          <a:p>
            <a:endParaRPr lang="en-US" sz="1600" b="1" dirty="0"/>
          </a:p>
          <a:p>
            <a:r>
              <a:rPr lang="en-US" sz="1600" b="1" dirty="0"/>
              <a:t>Model Tuning &amp; Validation</a:t>
            </a:r>
            <a:br>
              <a:rPr lang="en-US" sz="1600" dirty="0"/>
            </a:br>
            <a:r>
              <a:rPr lang="en-US" sz="1600" dirty="0"/>
              <a:t>Used </a:t>
            </a:r>
            <a:r>
              <a:rPr lang="en-US" sz="1600" dirty="0" err="1"/>
              <a:t>GridSearchCV</a:t>
            </a:r>
            <a:r>
              <a:rPr lang="en-US" sz="1600" dirty="0"/>
              <a:t> and cross-validation to improve model performance.</a:t>
            </a:r>
          </a:p>
          <a:p>
            <a:endParaRPr lang="en-US" sz="1600" b="1" dirty="0"/>
          </a:p>
          <a:p>
            <a:r>
              <a:rPr lang="en-US" sz="1600" b="1" dirty="0"/>
              <a:t>Prediction &amp; Evaluation</a:t>
            </a:r>
            <a:br>
              <a:rPr lang="en-US" sz="1600" dirty="0"/>
            </a:br>
            <a:r>
              <a:rPr lang="en-US" sz="1600" dirty="0"/>
              <a:t>Predicted emissions and evaluated the model using R² Score, MSE, and RMSE.</a:t>
            </a:r>
          </a:p>
          <a:p>
            <a:endParaRPr lang="en-IN"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5DE86EAE-C29A-96E9-9A97-B462A2D94024}"/>
              </a:ext>
            </a:extLst>
          </p:cNvPr>
          <p:cNvSpPr txBox="1"/>
          <p:nvPr/>
        </p:nvSpPr>
        <p:spPr>
          <a:xfrm>
            <a:off x="255104" y="1647497"/>
            <a:ext cx="9905772" cy="830997"/>
          </a:xfrm>
          <a:prstGeom prst="rect">
            <a:avLst/>
          </a:prstGeom>
          <a:noFill/>
        </p:spPr>
        <p:txBody>
          <a:bodyPr wrap="square">
            <a:spAutoFit/>
          </a:bodyPr>
          <a:lstStyle/>
          <a:p>
            <a:r>
              <a:rPr lang="en-US" sz="1600" dirty="0"/>
              <a:t>Carbon emissions are silently shaping the future of our cities. With rapid urbanization and industrial growth, we lack precise tools to predict how our daily actions contribute to climate change. Without data-backed predictions, policies become reactive instead of proactive</a:t>
            </a:r>
            <a:endParaRPr lang="en-IN" sz="1600" dirty="0"/>
          </a:p>
        </p:txBody>
      </p:sp>
      <p:sp>
        <p:nvSpPr>
          <p:cNvPr id="6" name="TextBox 5">
            <a:extLst>
              <a:ext uri="{FF2B5EF4-FFF2-40B4-BE49-F238E27FC236}">
                <a16:creationId xmlns:a16="http://schemas.microsoft.com/office/drawing/2014/main" id="{FDF024C9-93C0-7D0B-B785-14298AD7DB59}"/>
              </a:ext>
            </a:extLst>
          </p:cNvPr>
          <p:cNvSpPr txBox="1"/>
          <p:nvPr/>
        </p:nvSpPr>
        <p:spPr>
          <a:xfrm>
            <a:off x="255103" y="2813629"/>
            <a:ext cx="9905773" cy="1569660"/>
          </a:xfrm>
          <a:prstGeom prst="rect">
            <a:avLst/>
          </a:prstGeom>
          <a:noFill/>
        </p:spPr>
        <p:txBody>
          <a:bodyPr wrap="square">
            <a:spAutoFit/>
          </a:bodyPr>
          <a:lstStyle/>
          <a:p>
            <a:pPr>
              <a:buNone/>
            </a:pPr>
            <a:r>
              <a:rPr lang="en-US" sz="1600" dirty="0"/>
              <a:t>Carbon emissions are one of the leading causes of climate change, impacting air quality, weather patterns, and public health globally.</a:t>
            </a:r>
          </a:p>
          <a:p>
            <a:pPr>
              <a:buNone/>
            </a:pPr>
            <a:r>
              <a:rPr lang="en-US" sz="1600" dirty="0"/>
              <a:t>However, most developing regions lack reliable tools to predict future emissions trends based on economic and environmental indicators.</a:t>
            </a:r>
          </a:p>
          <a:p>
            <a:pPr>
              <a:buNone/>
            </a:pPr>
            <a:r>
              <a:rPr lang="en-US" sz="1600" dirty="0"/>
              <a:t>Without accurate forecasts, policymakers and urban planners cannot take timely actions to reduce emissions or promote sustainable development.</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1AC4945E-07E9-C1E6-F213-C3B865DA9E9C}"/>
              </a:ext>
            </a:extLst>
          </p:cNvPr>
          <p:cNvSpPr txBox="1"/>
          <p:nvPr/>
        </p:nvSpPr>
        <p:spPr>
          <a:xfrm>
            <a:off x="255104" y="1477845"/>
            <a:ext cx="9033641" cy="830997"/>
          </a:xfrm>
          <a:prstGeom prst="rect">
            <a:avLst/>
          </a:prstGeom>
          <a:noFill/>
        </p:spPr>
        <p:txBody>
          <a:bodyPr wrap="square">
            <a:spAutoFit/>
          </a:bodyPr>
          <a:lstStyle/>
          <a:p>
            <a:r>
              <a:rPr lang="en-US" sz="1600" dirty="0"/>
              <a:t>I built a machine learning model that forecasts per capita carbon emissions using real-world socio-economic and environmental data. This model empowers policymakers to visualize the future impact of today’s development choices — enabling smarter, greener cities</a:t>
            </a:r>
            <a:endParaRPr lang="en-IN" sz="1600" dirty="0"/>
          </a:p>
        </p:txBody>
      </p:sp>
      <p:sp>
        <p:nvSpPr>
          <p:cNvPr id="6" name="TextBox 5">
            <a:extLst>
              <a:ext uri="{FF2B5EF4-FFF2-40B4-BE49-F238E27FC236}">
                <a16:creationId xmlns:a16="http://schemas.microsoft.com/office/drawing/2014/main" id="{3DE7BD1A-CE0B-023B-F52A-34F8CC4FB5F8}"/>
              </a:ext>
            </a:extLst>
          </p:cNvPr>
          <p:cNvSpPr txBox="1"/>
          <p:nvPr/>
        </p:nvSpPr>
        <p:spPr>
          <a:xfrm>
            <a:off x="315310" y="2742558"/>
            <a:ext cx="6101254" cy="379656"/>
          </a:xfrm>
          <a:prstGeom prst="rect">
            <a:avLst/>
          </a:prstGeom>
          <a:noFill/>
        </p:spPr>
        <p:txBody>
          <a:bodyPr wrap="square">
            <a:spAutoFit/>
          </a:bodyPr>
          <a:lstStyle/>
          <a:p>
            <a:r>
              <a:rPr lang="en-US" dirty="0"/>
              <a:t>Not just predicting numbers — predicting impact</a:t>
            </a:r>
            <a:endParaRPr lang="en-IN" dirty="0"/>
          </a:p>
        </p:txBody>
      </p:sp>
      <p:sp>
        <p:nvSpPr>
          <p:cNvPr id="8" name="TextBox 7">
            <a:extLst>
              <a:ext uri="{FF2B5EF4-FFF2-40B4-BE49-F238E27FC236}">
                <a16:creationId xmlns:a16="http://schemas.microsoft.com/office/drawing/2014/main" id="{C88FFE55-83FF-673C-0C02-AABEA5C3E4D0}"/>
              </a:ext>
            </a:extLst>
          </p:cNvPr>
          <p:cNvSpPr txBox="1"/>
          <p:nvPr/>
        </p:nvSpPr>
        <p:spPr>
          <a:xfrm>
            <a:off x="315310" y="4138533"/>
            <a:ext cx="8812923" cy="1077218"/>
          </a:xfrm>
          <a:prstGeom prst="rect">
            <a:avLst/>
          </a:prstGeom>
          <a:noFill/>
        </p:spPr>
        <p:txBody>
          <a:bodyPr wrap="square">
            <a:spAutoFit/>
          </a:bodyPr>
          <a:lstStyle/>
          <a:p>
            <a:r>
              <a:rPr lang="en-US" sz="1600" b="1" dirty="0"/>
              <a:t>GIT-LINK:-</a:t>
            </a:r>
          </a:p>
          <a:p>
            <a:r>
              <a:rPr lang="en-US" sz="1600" dirty="0"/>
              <a:t>WEEK-1:-https://github.com/MADASIKURUVADAMODAR/WEEK-1.git</a:t>
            </a:r>
          </a:p>
          <a:p>
            <a:r>
              <a:rPr lang="en-US" sz="1600" dirty="0"/>
              <a:t>WEEK-2:-https://github.com/MADASIKURUVADAMODAR/week-2.git</a:t>
            </a:r>
          </a:p>
          <a:p>
            <a:r>
              <a:rPr lang="en-US" sz="1600" dirty="0"/>
              <a:t>WEEK-3:-</a:t>
            </a:r>
            <a:endParaRPr lang="en-IN" sz="1600"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4" name="TextBox 3">
            <a:extLst>
              <a:ext uri="{FF2B5EF4-FFF2-40B4-BE49-F238E27FC236}">
                <a16:creationId xmlns:a16="http://schemas.microsoft.com/office/drawing/2014/main" id="{A193CEB7-00DC-91D5-DF08-084E4B581B0A}"/>
              </a:ext>
            </a:extLst>
          </p:cNvPr>
          <p:cNvSpPr txBox="1"/>
          <p:nvPr/>
        </p:nvSpPr>
        <p:spPr>
          <a:xfrm>
            <a:off x="255104" y="1542485"/>
            <a:ext cx="6101254" cy="338554"/>
          </a:xfrm>
          <a:prstGeom prst="rect">
            <a:avLst/>
          </a:prstGeom>
          <a:noFill/>
        </p:spPr>
        <p:txBody>
          <a:bodyPr wrap="square">
            <a:spAutoFit/>
          </a:bodyPr>
          <a:lstStyle/>
          <a:p>
            <a:r>
              <a:rPr lang="en-IN" sz="1600" b="1" dirty="0"/>
              <a:t>1.Exploratory Data Analysis (EDA)</a:t>
            </a:r>
          </a:p>
        </p:txBody>
      </p:sp>
      <p:pic>
        <p:nvPicPr>
          <p:cNvPr id="6" name="Picture 5">
            <a:extLst>
              <a:ext uri="{FF2B5EF4-FFF2-40B4-BE49-F238E27FC236}">
                <a16:creationId xmlns:a16="http://schemas.microsoft.com/office/drawing/2014/main" id="{998F8273-02E1-7AD4-F4DC-C7223E0E8631}"/>
              </a:ext>
            </a:extLst>
          </p:cNvPr>
          <p:cNvPicPr>
            <a:picLocks noChangeAspect="1"/>
          </p:cNvPicPr>
          <p:nvPr/>
        </p:nvPicPr>
        <p:blipFill>
          <a:blip r:embed="rId2"/>
          <a:stretch>
            <a:fillRect/>
          </a:stretch>
        </p:blipFill>
        <p:spPr>
          <a:xfrm>
            <a:off x="961696" y="2141892"/>
            <a:ext cx="8726214" cy="3233184"/>
          </a:xfrm>
          <a:prstGeom prst="rect">
            <a:avLst/>
          </a:prstGeom>
        </p:spPr>
      </p:pic>
      <p:sp>
        <p:nvSpPr>
          <p:cNvPr id="8" name="TextBox 7">
            <a:extLst>
              <a:ext uri="{FF2B5EF4-FFF2-40B4-BE49-F238E27FC236}">
                <a16:creationId xmlns:a16="http://schemas.microsoft.com/office/drawing/2014/main" id="{94281B92-F86F-E5F4-A6B4-7149E6DB3D3B}"/>
              </a:ext>
            </a:extLst>
          </p:cNvPr>
          <p:cNvSpPr txBox="1"/>
          <p:nvPr/>
        </p:nvSpPr>
        <p:spPr>
          <a:xfrm>
            <a:off x="118240" y="5509805"/>
            <a:ext cx="11784725" cy="338554"/>
          </a:xfrm>
          <a:prstGeom prst="rect">
            <a:avLst/>
          </a:prstGeom>
          <a:noFill/>
        </p:spPr>
        <p:txBody>
          <a:bodyPr wrap="square">
            <a:spAutoFit/>
          </a:bodyPr>
          <a:lstStyle/>
          <a:p>
            <a:r>
              <a:rPr lang="en-US" sz="1600" dirty="0"/>
              <a:t>Correlation heatmap showing relationships between features such as energy usage, GNI, urbanization, and carbon emissions</a:t>
            </a:r>
            <a:endParaRPr lang="en-IN" sz="1600" dirty="0"/>
          </a:p>
        </p:txBody>
      </p:sp>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41DC9-B6D8-A923-F3E5-32E2927560E9}"/>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B2E67EFC-D448-A1C2-2CFE-F04F957F5072}"/>
              </a:ext>
            </a:extLst>
          </p:cNvPr>
          <p:cNvSpPr txBox="1"/>
          <p:nvPr/>
        </p:nvSpPr>
        <p:spPr>
          <a:xfrm>
            <a:off x="470339" y="6111015"/>
            <a:ext cx="11348317" cy="379656"/>
          </a:xfrm>
          <a:prstGeom prst="rect">
            <a:avLst/>
          </a:prstGeom>
          <a:noFill/>
        </p:spPr>
        <p:txBody>
          <a:bodyPr wrap="square">
            <a:spAutoFit/>
          </a:bodyPr>
          <a:lstStyle/>
          <a:p>
            <a:r>
              <a:rPr lang="en-US" dirty="0"/>
              <a:t>Trained Random Forest model on selected features after preprocessing and feature reduction</a:t>
            </a:r>
            <a:endParaRPr lang="en-IN" dirty="0"/>
          </a:p>
        </p:txBody>
      </p:sp>
      <p:pic>
        <p:nvPicPr>
          <p:cNvPr id="12" name="Picture 11">
            <a:extLst>
              <a:ext uri="{FF2B5EF4-FFF2-40B4-BE49-F238E27FC236}">
                <a16:creationId xmlns:a16="http://schemas.microsoft.com/office/drawing/2014/main" id="{CCC9D569-256E-A442-0EFF-DC0F6183A839}"/>
              </a:ext>
            </a:extLst>
          </p:cNvPr>
          <p:cNvPicPr>
            <a:picLocks noChangeAspect="1"/>
          </p:cNvPicPr>
          <p:nvPr/>
        </p:nvPicPr>
        <p:blipFill>
          <a:blip r:embed="rId2"/>
          <a:stretch>
            <a:fillRect/>
          </a:stretch>
        </p:blipFill>
        <p:spPr>
          <a:xfrm>
            <a:off x="373344" y="1839448"/>
            <a:ext cx="10607337" cy="4182980"/>
          </a:xfrm>
          <a:prstGeom prst="rect">
            <a:avLst/>
          </a:prstGeom>
        </p:spPr>
      </p:pic>
      <p:sp>
        <p:nvSpPr>
          <p:cNvPr id="13" name="TextBox 12">
            <a:extLst>
              <a:ext uri="{FF2B5EF4-FFF2-40B4-BE49-F238E27FC236}">
                <a16:creationId xmlns:a16="http://schemas.microsoft.com/office/drawing/2014/main" id="{D974E770-083F-D452-229F-B79DF872464E}"/>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15" name="TextBox 14">
            <a:extLst>
              <a:ext uri="{FF2B5EF4-FFF2-40B4-BE49-F238E27FC236}">
                <a16:creationId xmlns:a16="http://schemas.microsoft.com/office/drawing/2014/main" id="{A078A496-B357-12B7-0F59-71E19E571BD1}"/>
              </a:ext>
            </a:extLst>
          </p:cNvPr>
          <p:cNvSpPr txBox="1"/>
          <p:nvPr/>
        </p:nvSpPr>
        <p:spPr>
          <a:xfrm>
            <a:off x="256476" y="1428166"/>
            <a:ext cx="4552007" cy="379656"/>
          </a:xfrm>
          <a:prstGeom prst="rect">
            <a:avLst/>
          </a:prstGeom>
          <a:noFill/>
        </p:spPr>
        <p:txBody>
          <a:bodyPr wrap="square">
            <a:spAutoFit/>
          </a:bodyPr>
          <a:lstStyle/>
          <a:p>
            <a:r>
              <a:rPr lang="en-IN" dirty="0"/>
              <a:t>Model Building and model evaluation</a:t>
            </a:r>
          </a:p>
        </p:txBody>
      </p:sp>
    </p:spTree>
    <p:extLst>
      <p:ext uri="{BB962C8B-B14F-4D97-AF65-F5344CB8AC3E}">
        <p14:creationId xmlns:p14="http://schemas.microsoft.com/office/powerpoint/2010/main" val="293582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B3AEA-7D8C-BF2A-0469-78ED3F0FC5F0}"/>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44B34C12-8040-67DC-D561-592AD38D9341}"/>
              </a:ext>
            </a:extLst>
          </p:cNvPr>
          <p:cNvSpPr txBox="1"/>
          <p:nvPr/>
        </p:nvSpPr>
        <p:spPr>
          <a:xfrm>
            <a:off x="255104" y="1054412"/>
            <a:ext cx="6102626" cy="400110"/>
          </a:xfrm>
          <a:prstGeom prst="rect">
            <a:avLst/>
          </a:prstGeom>
          <a:noFill/>
        </p:spPr>
        <p:txBody>
          <a:bodyPr wrap="square">
            <a:spAutoFit/>
          </a:bodyPr>
          <a:lstStyle/>
          <a:p>
            <a:r>
              <a:rPr lang="en-US" sz="2000" b="1">
                <a:solidFill>
                  <a:srgbClr val="213163"/>
                </a:solidFill>
              </a:rPr>
              <a:t>Screenshot of Output:  </a:t>
            </a:r>
            <a:endParaRPr lang="en-IN" sz="2000" b="1" dirty="0">
              <a:solidFill>
                <a:srgbClr val="213163"/>
              </a:solidFill>
            </a:endParaRPr>
          </a:p>
        </p:txBody>
      </p:sp>
      <p:sp>
        <p:nvSpPr>
          <p:cNvPr id="4" name="TextBox 3">
            <a:extLst>
              <a:ext uri="{FF2B5EF4-FFF2-40B4-BE49-F238E27FC236}">
                <a16:creationId xmlns:a16="http://schemas.microsoft.com/office/drawing/2014/main" id="{C643BD78-8E8A-3A89-A784-3F3955B3B9B8}"/>
              </a:ext>
            </a:extLst>
          </p:cNvPr>
          <p:cNvSpPr txBox="1"/>
          <p:nvPr/>
        </p:nvSpPr>
        <p:spPr>
          <a:xfrm>
            <a:off x="326048" y="5803588"/>
            <a:ext cx="11539904" cy="666977"/>
          </a:xfrm>
          <a:prstGeom prst="rect">
            <a:avLst/>
          </a:prstGeom>
          <a:noFill/>
        </p:spPr>
        <p:txBody>
          <a:bodyPr wrap="square">
            <a:spAutoFit/>
          </a:bodyPr>
          <a:lstStyle/>
          <a:p>
            <a:r>
              <a:rPr lang="en-US" dirty="0"/>
              <a:t>The scatter plot illustrates that predicted CO₂ emissions align closely with actual values. This indicates strong model accuracy and </a:t>
            </a:r>
            <a:r>
              <a:rPr lang="en-US" dirty="0" err="1"/>
              <a:t>reliabilityPredicted</a:t>
            </a:r>
            <a:r>
              <a:rPr lang="en-US" dirty="0"/>
              <a:t> vs Actual CO₂ Emissions</a:t>
            </a:r>
            <a:endParaRPr lang="en-IN" dirty="0"/>
          </a:p>
        </p:txBody>
      </p:sp>
      <p:sp>
        <p:nvSpPr>
          <p:cNvPr id="6" name="TextBox 5">
            <a:extLst>
              <a:ext uri="{FF2B5EF4-FFF2-40B4-BE49-F238E27FC236}">
                <a16:creationId xmlns:a16="http://schemas.microsoft.com/office/drawing/2014/main" id="{CEC326DF-CA61-6FC2-246A-BE78A8B16E43}"/>
              </a:ext>
            </a:extLst>
          </p:cNvPr>
          <p:cNvSpPr txBox="1"/>
          <p:nvPr/>
        </p:nvSpPr>
        <p:spPr>
          <a:xfrm>
            <a:off x="255104" y="1454522"/>
            <a:ext cx="6101254" cy="338554"/>
          </a:xfrm>
          <a:prstGeom prst="rect">
            <a:avLst/>
          </a:prstGeom>
          <a:noFill/>
        </p:spPr>
        <p:txBody>
          <a:bodyPr wrap="square">
            <a:spAutoFit/>
          </a:bodyPr>
          <a:lstStyle/>
          <a:p>
            <a:r>
              <a:rPr lang="en-US" sz="1600" b="1" dirty="0"/>
              <a:t>Predicted vs Actual CO₂ Emissions</a:t>
            </a:r>
            <a:endParaRPr lang="en-IN" sz="1600" b="1" dirty="0"/>
          </a:p>
        </p:txBody>
      </p:sp>
      <p:pic>
        <p:nvPicPr>
          <p:cNvPr id="8" name="Picture 7">
            <a:extLst>
              <a:ext uri="{FF2B5EF4-FFF2-40B4-BE49-F238E27FC236}">
                <a16:creationId xmlns:a16="http://schemas.microsoft.com/office/drawing/2014/main" id="{D1A9CCAA-01EB-19B2-264A-AFE41960867C}"/>
              </a:ext>
            </a:extLst>
          </p:cNvPr>
          <p:cNvPicPr>
            <a:picLocks noChangeAspect="1"/>
          </p:cNvPicPr>
          <p:nvPr/>
        </p:nvPicPr>
        <p:blipFill>
          <a:blip r:embed="rId2"/>
          <a:stretch>
            <a:fillRect/>
          </a:stretch>
        </p:blipFill>
        <p:spPr>
          <a:xfrm>
            <a:off x="326048" y="1793076"/>
            <a:ext cx="7698600" cy="4010512"/>
          </a:xfrm>
          <a:prstGeom prst="rect">
            <a:avLst/>
          </a:prstGeom>
        </p:spPr>
      </p:pic>
    </p:spTree>
    <p:extLst>
      <p:ext uri="{BB962C8B-B14F-4D97-AF65-F5344CB8AC3E}">
        <p14:creationId xmlns:p14="http://schemas.microsoft.com/office/powerpoint/2010/main" val="2127079237"/>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138</TotalTime>
  <Words>787</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MADASI KURUVA DAMODAR</cp:lastModifiedBy>
  <cp:revision>4</cp:revision>
  <dcterms:created xsi:type="dcterms:W3CDTF">2024-12-31T09:40:01Z</dcterms:created>
  <dcterms:modified xsi:type="dcterms:W3CDTF">2025-07-08T06:26:10Z</dcterms:modified>
</cp:coreProperties>
</file>