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0" r:id="rId5"/>
    <p:sldId id="284" r:id="rId6"/>
    <p:sldId id="285" r:id="rId7"/>
    <p:sldId id="283" r:id="rId8"/>
    <p:sldId id="259" r:id="rId9"/>
    <p:sldId id="267" r:id="rId10"/>
    <p:sldId id="268" r:id="rId11"/>
    <p:sldId id="269" r:id="rId12"/>
    <p:sldId id="260" r:id="rId13"/>
    <p:sldId id="261" r:id="rId14"/>
    <p:sldId id="262" r:id="rId15"/>
    <p:sldId id="298" r:id="rId16"/>
    <p:sldId id="263"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19/10/2024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dirty="0"/>
              <a:t>Customer Support Chatbot With ML</a:t>
            </a:r>
            <a:endParaRPr lang="en-GB" dirty="0"/>
          </a:p>
        </p:txBody>
      </p:sp>
      <p:sp>
        <p:nvSpPr>
          <p:cNvPr id="3" name="Subtitle 2"/>
          <p:cNvSpPr>
            <a:spLocks noGrp="1"/>
          </p:cNvSpPr>
          <p:nvPr>
            <p:ph type="subTitle" idx="1"/>
          </p:nvPr>
        </p:nvSpPr>
        <p:spPr>
          <a:xfrm>
            <a:off x="790469" y="2379306"/>
            <a:ext cx="3970594" cy="894834"/>
          </a:xfrm>
        </p:spPr>
        <p:txBody>
          <a:bodyPr/>
          <a:lstStyle/>
          <a:p>
            <a:pPr algn="l"/>
            <a:r>
              <a:rPr lang="en-GB" sz="1400" dirty="0"/>
              <a:t>Batch Number: </a:t>
            </a:r>
            <a:r>
              <a:rPr lang="en-GB" sz="1400" dirty="0">
                <a:solidFill>
                  <a:schemeClr val="tx1"/>
                </a:solidFill>
              </a:rPr>
              <a:t>ISD-09</a:t>
            </a:r>
          </a:p>
          <a:p>
            <a:pPr algn="l"/>
            <a:endParaRPr lang="en-GB" dirty="0"/>
          </a:p>
        </p:txBody>
      </p:sp>
      <p:sp>
        <p:nvSpPr>
          <p:cNvPr id="5" name="Subtitle 2"/>
          <p:cNvSpPr txBox="1"/>
          <p:nvPr/>
        </p:nvSpPr>
        <p:spPr>
          <a:xfrm>
            <a:off x="6454795" y="2539128"/>
            <a:ext cx="5514292" cy="316849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sz="1400" dirty="0"/>
              <a:t>Under the Supervision of,</a:t>
            </a:r>
          </a:p>
          <a:p>
            <a:endParaRPr lang="en-GB" sz="1400" dirty="0"/>
          </a:p>
          <a:p>
            <a:r>
              <a:rPr lang="en-GB" sz="1400" dirty="0" err="1"/>
              <a:t>Prof.Likith</a:t>
            </a:r>
            <a:r>
              <a:rPr lang="en-GB" sz="1400" dirty="0"/>
              <a:t> S R</a:t>
            </a:r>
          </a:p>
          <a:p>
            <a:pPr algn="l"/>
            <a:r>
              <a:rPr lang="en-GB" sz="1400" dirty="0"/>
              <a:t>Professor / Associate Professor / Assistant Professor</a:t>
            </a:r>
          </a:p>
          <a:p>
            <a:pPr algn="l"/>
            <a:r>
              <a:rPr lang="en-GB" sz="1400" dirty="0"/>
              <a:t>School of Computer Science &amp; Engineering</a:t>
            </a:r>
          </a:p>
          <a:p>
            <a:pPr algn="l"/>
            <a:r>
              <a:rPr lang="en-GB" sz="1400" dirty="0"/>
              <a:t>Presidency University</a:t>
            </a:r>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a:t>PIP2001 </a:t>
            </a:r>
            <a:r>
              <a:rPr lang="en-GB" dirty="0"/>
              <a:t>University Project-II</a:t>
            </a:r>
          </a:p>
          <a:p>
            <a:r>
              <a:rPr lang="en-GB" dirty="0"/>
              <a:t>Review-1</a:t>
            </a:r>
          </a:p>
        </p:txBody>
      </p:sp>
      <p:graphicFrame>
        <p:nvGraphicFramePr>
          <p:cNvPr id="7" name="Table 6">
            <a:extLst>
              <a:ext uri="{FF2B5EF4-FFF2-40B4-BE49-F238E27FC236}">
                <a16:creationId xmlns:a16="http://schemas.microsoft.com/office/drawing/2014/main" id="{32F765D5-D83E-1CA3-5A1B-F0DE292D6B8B}"/>
              </a:ext>
            </a:extLst>
          </p:cNvPr>
          <p:cNvGraphicFramePr>
            <a:graphicFrameLocks noGrp="1"/>
          </p:cNvGraphicFramePr>
          <p:nvPr>
            <p:extLst>
              <p:ext uri="{D42A27DB-BD31-4B8C-83A1-F6EECF244321}">
                <p14:modId xmlns:p14="http://schemas.microsoft.com/office/powerpoint/2010/main" val="1252601946"/>
              </p:ext>
            </p:extLst>
          </p:nvPr>
        </p:nvGraphicFramePr>
        <p:xfrm>
          <a:off x="494522" y="2721957"/>
          <a:ext cx="5747658" cy="1682290"/>
        </p:xfrm>
        <a:graphic>
          <a:graphicData uri="http://schemas.openxmlformats.org/drawingml/2006/table">
            <a:tbl>
              <a:tblPr firstRow="1" bandRow="1">
                <a:tableStyleId>{5C22544A-7EE6-4342-B048-85BDC9FD1C3A}</a:tableStyleId>
              </a:tblPr>
              <a:tblGrid>
                <a:gridCol w="2873829">
                  <a:extLst>
                    <a:ext uri="{9D8B030D-6E8A-4147-A177-3AD203B41FA5}">
                      <a16:colId xmlns:a16="http://schemas.microsoft.com/office/drawing/2014/main" val="3427751225"/>
                    </a:ext>
                  </a:extLst>
                </a:gridCol>
                <a:gridCol w="2873829">
                  <a:extLst>
                    <a:ext uri="{9D8B030D-6E8A-4147-A177-3AD203B41FA5}">
                      <a16:colId xmlns:a16="http://schemas.microsoft.com/office/drawing/2014/main" val="3473224095"/>
                    </a:ext>
                  </a:extLst>
                </a:gridCol>
              </a:tblGrid>
              <a:tr h="463090">
                <a:tc>
                  <a:txBody>
                    <a:bodyPr/>
                    <a:lstStyle/>
                    <a:p>
                      <a:pPr algn="ctr"/>
                      <a:r>
                        <a:rPr lang="en-IN" sz="1400" dirty="0"/>
                        <a:t>Roll Number</a:t>
                      </a:r>
                    </a:p>
                  </a:txBody>
                  <a:tcPr/>
                </a:tc>
                <a:tc>
                  <a:txBody>
                    <a:bodyPr/>
                    <a:lstStyle/>
                    <a:p>
                      <a:pPr algn="ctr"/>
                      <a:r>
                        <a:rPr lang="en-IN" sz="1400" dirty="0"/>
                        <a:t>Student</a:t>
                      </a:r>
                      <a:r>
                        <a:rPr lang="en-IN" dirty="0"/>
                        <a:t> </a:t>
                      </a:r>
                      <a:r>
                        <a:rPr lang="en-IN" sz="1400" dirty="0"/>
                        <a:t>Name</a:t>
                      </a:r>
                    </a:p>
                  </a:txBody>
                  <a:tcPr/>
                </a:tc>
                <a:extLst>
                  <a:ext uri="{0D108BD9-81ED-4DB2-BD59-A6C34878D82A}">
                    <a16:rowId xmlns:a16="http://schemas.microsoft.com/office/drawing/2014/main" val="974375061"/>
                  </a:ext>
                </a:extLst>
              </a:tr>
              <a:tr h="283457">
                <a:tc>
                  <a:txBody>
                    <a:bodyPr/>
                    <a:lstStyle/>
                    <a:p>
                      <a:pPr algn="ctr"/>
                      <a:r>
                        <a:rPr lang="en-IN" sz="1400" dirty="0"/>
                        <a:t>20211ISD0018</a:t>
                      </a:r>
                    </a:p>
                  </a:txBody>
                  <a:tcPr/>
                </a:tc>
                <a:tc>
                  <a:txBody>
                    <a:bodyPr/>
                    <a:lstStyle/>
                    <a:p>
                      <a:pPr algn="ctr"/>
                      <a:r>
                        <a:rPr lang="en-IN" sz="1400" dirty="0"/>
                        <a:t>MADDIPATLA. ADHRSH</a:t>
                      </a:r>
                    </a:p>
                  </a:txBody>
                  <a:tcPr/>
                </a:tc>
                <a:extLst>
                  <a:ext uri="{0D108BD9-81ED-4DB2-BD59-A6C34878D82A}">
                    <a16:rowId xmlns:a16="http://schemas.microsoft.com/office/drawing/2014/main" val="363042673"/>
                  </a:ext>
                </a:extLst>
              </a:tr>
              <a:tr h="283457">
                <a:tc>
                  <a:txBody>
                    <a:bodyPr/>
                    <a:lstStyle/>
                    <a:p>
                      <a:pPr algn="ctr"/>
                      <a:r>
                        <a:rPr lang="en-IN" sz="1400" dirty="0"/>
                        <a:t>20211ISD0021</a:t>
                      </a:r>
                    </a:p>
                  </a:txBody>
                  <a:tcPr/>
                </a:tc>
                <a:tc>
                  <a:txBody>
                    <a:bodyPr/>
                    <a:lstStyle/>
                    <a:p>
                      <a:pPr algn="ctr"/>
                      <a:r>
                        <a:rPr lang="en-IN" sz="1400" dirty="0"/>
                        <a:t>K. VISHNU VARDHAN</a:t>
                      </a:r>
                    </a:p>
                  </a:txBody>
                  <a:tcPr/>
                </a:tc>
                <a:extLst>
                  <a:ext uri="{0D108BD9-81ED-4DB2-BD59-A6C34878D82A}">
                    <a16:rowId xmlns:a16="http://schemas.microsoft.com/office/drawing/2014/main" val="2947268258"/>
                  </a:ext>
                </a:extLst>
              </a:tr>
              <a:tr h="283457">
                <a:tc>
                  <a:txBody>
                    <a:bodyPr/>
                    <a:lstStyle/>
                    <a:p>
                      <a:pPr algn="ctr"/>
                      <a:r>
                        <a:rPr lang="en-IN" sz="1400" dirty="0"/>
                        <a:t>20211ISD0031</a:t>
                      </a:r>
                    </a:p>
                  </a:txBody>
                  <a:tcPr/>
                </a:tc>
                <a:tc>
                  <a:txBody>
                    <a:bodyPr/>
                    <a:lstStyle/>
                    <a:p>
                      <a:pPr algn="ctr"/>
                      <a:r>
                        <a:rPr lang="en-IN" sz="1400" dirty="0"/>
                        <a:t>JATHIN .B.S</a:t>
                      </a:r>
                    </a:p>
                  </a:txBody>
                  <a:tcPr/>
                </a:tc>
                <a:extLst>
                  <a:ext uri="{0D108BD9-81ED-4DB2-BD59-A6C34878D82A}">
                    <a16:rowId xmlns:a16="http://schemas.microsoft.com/office/drawing/2014/main" val="1280493608"/>
                  </a:ext>
                </a:extLst>
              </a:tr>
              <a:tr h="283457">
                <a:tc>
                  <a:txBody>
                    <a:bodyPr/>
                    <a:lstStyle/>
                    <a:p>
                      <a:pPr algn="ctr"/>
                      <a:r>
                        <a:rPr lang="en-IN" sz="1400" dirty="0"/>
                        <a:t>20211ISD0033</a:t>
                      </a:r>
                    </a:p>
                  </a:txBody>
                  <a:tcPr/>
                </a:tc>
                <a:tc>
                  <a:txBody>
                    <a:bodyPr/>
                    <a:lstStyle/>
                    <a:p>
                      <a:pPr algn="ctr"/>
                      <a:r>
                        <a:rPr lang="en-IN" sz="1400" dirty="0"/>
                        <a:t>CHANDAN.B.N</a:t>
                      </a:r>
                    </a:p>
                  </a:txBody>
                  <a:tcPr/>
                </a:tc>
                <a:extLst>
                  <a:ext uri="{0D108BD9-81ED-4DB2-BD59-A6C34878D82A}">
                    <a16:rowId xmlns:a16="http://schemas.microsoft.com/office/drawing/2014/main" val="3555381739"/>
                  </a:ext>
                </a:extLst>
              </a:tr>
            </a:tbl>
          </a:graphicData>
        </a:graphic>
      </p:graphicFrame>
      <p:sp>
        <p:nvSpPr>
          <p:cNvPr id="8" name="TextBox 7">
            <a:extLst>
              <a:ext uri="{FF2B5EF4-FFF2-40B4-BE49-F238E27FC236}">
                <a16:creationId xmlns:a16="http://schemas.microsoft.com/office/drawing/2014/main" id="{82641DD3-C666-CC93-B7D9-1B7A8294177B}"/>
              </a:ext>
            </a:extLst>
          </p:cNvPr>
          <p:cNvSpPr txBox="1"/>
          <p:nvPr/>
        </p:nvSpPr>
        <p:spPr>
          <a:xfrm>
            <a:off x="569166" y="4590661"/>
            <a:ext cx="9974425" cy="954107"/>
          </a:xfrm>
          <a:prstGeom prst="rect">
            <a:avLst/>
          </a:prstGeom>
          <a:noFill/>
        </p:spPr>
        <p:txBody>
          <a:bodyPr wrap="square" rtlCol="0">
            <a:spAutoFit/>
          </a:bodyPr>
          <a:lstStyle/>
          <a:p>
            <a:r>
              <a:rPr lang="en-IN" sz="1400" b="1" dirty="0">
                <a:solidFill>
                  <a:schemeClr val="tx2">
                    <a:lumMod val="75000"/>
                  </a:schemeClr>
                </a:solidFill>
              </a:rPr>
              <a:t>Name of the Program: </a:t>
            </a:r>
            <a:r>
              <a:rPr lang="en-IN" sz="1400" b="1" dirty="0"/>
              <a:t>ISD</a:t>
            </a:r>
          </a:p>
          <a:p>
            <a:r>
              <a:rPr lang="en-IN" sz="1400" b="1" dirty="0">
                <a:solidFill>
                  <a:schemeClr val="tx2">
                    <a:lumMod val="75000"/>
                  </a:schemeClr>
                </a:solidFill>
              </a:rPr>
              <a:t>Name of the HOD: </a:t>
            </a:r>
            <a:r>
              <a:rPr lang="en-IN" sz="1400" b="1" dirty="0"/>
              <a:t>PALLAVI R</a:t>
            </a:r>
          </a:p>
          <a:p>
            <a:r>
              <a:rPr lang="en-IN" sz="1400" b="1" dirty="0">
                <a:solidFill>
                  <a:schemeClr val="tx2">
                    <a:lumMod val="75000"/>
                  </a:schemeClr>
                </a:solidFill>
              </a:rPr>
              <a:t>Name of the Program Project Coordinator: </a:t>
            </a:r>
            <a:r>
              <a:rPr lang="en-IN" sz="1400" b="1" dirty="0" err="1"/>
              <a:t>Mr.Amarnath</a:t>
            </a:r>
            <a:r>
              <a:rPr lang="en-IN" sz="1400" b="1" dirty="0"/>
              <a:t> J.L &amp; </a:t>
            </a:r>
            <a:r>
              <a:rPr lang="en-IN" sz="1400" b="1" dirty="0" err="1"/>
              <a:t>Dr.</a:t>
            </a:r>
            <a:r>
              <a:rPr lang="en-IN" sz="1400" b="1" dirty="0"/>
              <a:t> </a:t>
            </a:r>
            <a:r>
              <a:rPr lang="en-IN" sz="1400" b="1" dirty="0" err="1"/>
              <a:t>Jayanthi.K</a:t>
            </a:r>
            <a:r>
              <a:rPr lang="en-IN" sz="1400" b="1" dirty="0"/>
              <a:t>.</a:t>
            </a:r>
          </a:p>
          <a:p>
            <a:r>
              <a:rPr lang="en-IN" sz="1400" b="1" dirty="0">
                <a:solidFill>
                  <a:schemeClr val="tx2">
                    <a:lumMod val="75000"/>
                  </a:schemeClr>
                </a:solidFill>
              </a:rPr>
              <a:t>Name of the School Project Coordinator: </a:t>
            </a:r>
            <a:r>
              <a:rPr lang="en-IN" sz="1400" b="1" dirty="0" err="1"/>
              <a:t>Dr.</a:t>
            </a:r>
            <a:r>
              <a:rPr lang="en-IN" sz="1400" b="1" dirty="0"/>
              <a:t> Sampath A K ?</a:t>
            </a:r>
            <a:r>
              <a:rPr lang="en-IN" sz="1400" b="1" dirty="0" err="1"/>
              <a:t>Dr.</a:t>
            </a:r>
            <a:r>
              <a:rPr lang="en-IN" sz="1400" b="1" dirty="0"/>
              <a:t> Abdul Khadar A/ Mr. Md </a:t>
            </a:r>
            <a:r>
              <a:rPr lang="en-IN" sz="1400" b="1" dirty="0" err="1"/>
              <a:t>Zaiur</a:t>
            </a:r>
            <a:endParaRPr lang="en-IN"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Customer Interface (Top):</a:t>
            </a:r>
          </a:p>
          <a:p>
            <a:pPr marL="0" indent="0">
              <a:buNone/>
            </a:pPr>
            <a:endParaRPr lang="en-US" dirty="0"/>
          </a:p>
          <a:p>
            <a:pPr marL="0" indent="0">
              <a:buNone/>
            </a:pPr>
            <a:r>
              <a:rPr lang="en-US" dirty="0"/>
              <a:t>Place this at the top, representing where users input their complaints. Label it "Customer Interface.“</a:t>
            </a:r>
          </a:p>
          <a:p>
            <a:pPr marL="0" indent="0">
              <a:buNone/>
            </a:pPr>
            <a:endParaRPr lang="en-US" dirty="0"/>
          </a:p>
          <a:p>
            <a:pPr marL="0" indent="0">
              <a:buNone/>
            </a:pPr>
            <a:r>
              <a:rPr lang="en-US" b="1" dirty="0"/>
              <a:t>NLP Processing Module (Below Customer Interface):</a:t>
            </a:r>
          </a:p>
          <a:p>
            <a:pPr marL="0" indent="0">
              <a:buNone/>
            </a:pPr>
            <a:r>
              <a:rPr lang="en-US" dirty="0"/>
              <a:t>Draw an arrow from the "Customer Interface" to a box labeled "NLP Processing Module." This represents the chatbot's ability to interpret and understand the user input.</a:t>
            </a:r>
          </a:p>
          <a:p>
            <a:pPr marL="0" indent="0">
              <a:buNone/>
            </a:pPr>
            <a:endParaRPr lang="en-US" dirty="0"/>
          </a:p>
          <a:p>
            <a:pPr marL="0" indent="0">
              <a:buNone/>
            </a:pPr>
            <a:r>
              <a:rPr lang="en-US" b="1" dirty="0"/>
              <a:t>Knowledge Base/Database (Middle):</a:t>
            </a:r>
          </a:p>
          <a:p>
            <a:pPr marL="0" indent="0">
              <a:buNone/>
            </a:pPr>
            <a:r>
              <a:rPr lang="en-US" dirty="0"/>
              <a:t>Draw an arrow from the "NLP Processing Module" to a central box labeled "Knowledge Base/Database." This represents the chatbot searching for solutions in its database.</a:t>
            </a:r>
          </a:p>
          <a:p>
            <a:pPr marL="0" indent="0">
              <a:buNone/>
            </a:pPr>
            <a:endParaRPr lang="en-US" dirty="0"/>
          </a:p>
          <a:p>
            <a:pPr marL="0" indent="0">
              <a:buNone/>
            </a:pPr>
            <a:r>
              <a:rPr lang="en-US" b="1" dirty="0"/>
              <a:t>Escalation Module (Side of Knowledge Base):</a:t>
            </a:r>
          </a:p>
          <a:p>
            <a:pPr marL="0" indent="0">
              <a:buNone/>
            </a:pPr>
            <a:r>
              <a:rPr lang="en-US" dirty="0"/>
              <a:t>Draw an arrow from the "Knowledge Base/Database" to a side box labeled "Escalation Module." This shows how unresolved queries are forwarded to human support agents.</a:t>
            </a:r>
          </a:p>
          <a:p>
            <a:pPr marL="0" indent="0">
              <a:buNone/>
            </a:pPr>
            <a:endParaRPr lang="en-US" dirty="0"/>
          </a:p>
          <a:p>
            <a:pPr marL="0" indent="0">
              <a:buNone/>
            </a:pPr>
            <a:r>
              <a:rPr lang="en-US" b="1" dirty="0"/>
              <a:t>Continuous Learning Module (Bottom):</a:t>
            </a:r>
          </a:p>
          <a:p>
            <a:pPr marL="0" indent="0">
              <a:buNone/>
            </a:pPr>
            <a:r>
              <a:rPr lang="en-US" dirty="0"/>
              <a:t>Draw a final arrow from the "Escalation Module" to the "Continuous Learning Module" at the bottom. This module represents how the system updates the knowledge base with new solutions after human intervention.</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dirty="0"/>
              <a:t>Requriments </a:t>
            </a:r>
          </a:p>
        </p:txBody>
      </p:sp>
      <p:sp>
        <p:nvSpPr>
          <p:cNvPr id="3" name="Content Placeholder 2"/>
          <p:cNvSpPr>
            <a:spLocks noGrp="1"/>
          </p:cNvSpPr>
          <p:nvPr>
            <p:ph idx="1"/>
          </p:nvPr>
        </p:nvSpPr>
        <p:spPr/>
        <p:txBody>
          <a:bodyPr>
            <a:noAutofit/>
          </a:bodyPr>
          <a:lstStyle/>
          <a:p>
            <a:pPr marL="0" indent="0">
              <a:buNone/>
            </a:pPr>
            <a:r>
              <a:rPr lang="en-US" sz="1400" b="1" dirty="0"/>
              <a:t>Hardware and Software Details</a:t>
            </a:r>
          </a:p>
          <a:p>
            <a:pPr marL="0" indent="0">
              <a:buNone/>
            </a:pPr>
            <a:r>
              <a:rPr lang="en-US" sz="1400" dirty="0"/>
              <a:t>Hardware Requirements</a:t>
            </a:r>
          </a:p>
          <a:p>
            <a:pPr marL="0" indent="0">
              <a:buNone/>
            </a:pPr>
            <a:r>
              <a:rPr lang="en-US" sz="1400" dirty="0"/>
              <a:t>Processor: Multi-core (e.g., Intel Xeon, AMD Ryzen)</a:t>
            </a:r>
          </a:p>
          <a:p>
            <a:pPr marL="0" indent="0">
              <a:buNone/>
            </a:pPr>
            <a:r>
              <a:rPr lang="en-US" sz="1400" dirty="0"/>
              <a:t>RAM: Minimum 16 GB</a:t>
            </a:r>
          </a:p>
          <a:p>
            <a:pPr marL="0" indent="0">
              <a:buNone/>
            </a:pPr>
            <a:r>
              <a:rPr lang="en-US" sz="1400" dirty="0"/>
              <a:t>Storage: SSD, at least 512 GB</a:t>
            </a:r>
          </a:p>
          <a:p>
            <a:pPr marL="0" indent="0">
              <a:buNone/>
            </a:pPr>
            <a:r>
              <a:rPr lang="en-US" sz="1400" dirty="0"/>
              <a:t>Network: High-speed internet (100 Mbps or more)</a:t>
            </a:r>
          </a:p>
          <a:p>
            <a:pPr marL="0" indent="0">
              <a:buNone/>
            </a:pPr>
            <a:endParaRPr lang="en-US" sz="1400" dirty="0"/>
          </a:p>
          <a:p>
            <a:pPr marL="0" indent="0">
              <a:buNone/>
            </a:pPr>
            <a:r>
              <a:rPr lang="en-US" sz="1400" b="1" dirty="0"/>
              <a:t>Software Requirements</a:t>
            </a:r>
          </a:p>
          <a:p>
            <a:pPr marL="0" indent="0">
              <a:buNone/>
            </a:pPr>
            <a:r>
              <a:rPr lang="en-US" sz="1400" dirty="0"/>
              <a:t>Operating System:  Windows Server</a:t>
            </a:r>
          </a:p>
          <a:p>
            <a:pPr marL="0" indent="0">
              <a:buNone/>
            </a:pPr>
            <a:endParaRPr lang="en-US" sz="1400" dirty="0"/>
          </a:p>
          <a:p>
            <a:pPr marL="0" indent="0">
              <a:buNone/>
            </a:pPr>
            <a:r>
              <a:rPr lang="en-US" sz="1400" b="1" dirty="0"/>
              <a:t>Programming Languages:</a:t>
            </a:r>
          </a:p>
          <a:p>
            <a:pPr marL="0" indent="0">
              <a:buNone/>
            </a:pPr>
            <a:r>
              <a:rPr lang="en-US" sz="1400" dirty="0"/>
              <a:t>Machine learning</a:t>
            </a:r>
          </a:p>
          <a:p>
            <a:pPr marL="0" indent="0">
              <a:buNone/>
            </a:pPr>
            <a:r>
              <a:rPr lang="en-US" sz="1400" dirty="0"/>
              <a:t>Python</a:t>
            </a:r>
          </a:p>
          <a:p>
            <a:pPr marL="0" indent="0">
              <a:buNone/>
            </a:pPr>
            <a:r>
              <a:rPr lang="en-US" sz="1400" dirty="0"/>
              <a:t>JavaScript (Optional)</a:t>
            </a:r>
          </a:p>
          <a:p>
            <a:pPr marL="0" indent="0">
              <a:buNone/>
            </a:pPr>
            <a:endParaRPr lang="en-US" sz="1400" dirty="0"/>
          </a:p>
          <a:p>
            <a:pPr marL="0" indent="0">
              <a:buNone/>
            </a:pPr>
            <a:r>
              <a:rPr lang="en-US" sz="1400" b="1" dirty="0"/>
              <a:t>NLP Libraries:</a:t>
            </a:r>
          </a:p>
          <a:p>
            <a:pPr marL="0" indent="0">
              <a:buNone/>
            </a:pPr>
            <a:r>
              <a:rPr lang="en-US" sz="1400" dirty="0" err="1"/>
              <a:t>SpaCy</a:t>
            </a:r>
            <a:endParaRPr lang="en-US" sz="1400" dirty="0"/>
          </a:p>
          <a:p>
            <a:pPr marL="0" indent="0">
              <a:buNone/>
            </a:pPr>
            <a:r>
              <a:rPr lang="en-US" sz="1400" dirty="0"/>
              <a:t>NLTK</a:t>
            </a:r>
          </a:p>
          <a:p>
            <a:pPr marL="0" indent="0">
              <a:buNone/>
            </a:pPr>
            <a:r>
              <a:rPr lang="en-US" sz="1400" dirty="0"/>
              <a:t>Database:</a:t>
            </a:r>
          </a:p>
          <a:p>
            <a:pPr marL="0" indent="0">
              <a:buNone/>
            </a:pPr>
            <a:r>
              <a:rPr lang="en-US" sz="1400" dirty="0"/>
              <a:t>MySQL or PostgreSQL</a:t>
            </a:r>
          </a:p>
          <a:p>
            <a:pPr marL="0" indent="0">
              <a:buNone/>
            </a:pP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1800" dirty="0"/>
              <a:t>Develop an AI-based chatbot that can handle customer complaints and queries autonomously.</a:t>
            </a:r>
          </a:p>
          <a:p>
            <a:r>
              <a:rPr lang="en-US" sz="1800" dirty="0"/>
              <a:t>Integrate a robust database search mechanism to retrieve resolutions efficiently.</a:t>
            </a:r>
          </a:p>
          <a:p>
            <a:r>
              <a:rPr lang="en-US" sz="1800" dirty="0"/>
              <a:t>Create an escalation system to hand over unresolved queries to support staff.</a:t>
            </a:r>
          </a:p>
          <a:p>
            <a:r>
              <a:rPr lang="en-US" sz="1800" dirty="0"/>
              <a:t>Implement a learning system that updates the database based on new solutions and improves over time.</a:t>
            </a:r>
          </a:p>
          <a:p>
            <a:r>
              <a:rPr lang="en-US" sz="1800" dirty="0"/>
              <a:t>Enhance customer satisfaction by reducing response time and manual intervention.</a:t>
            </a:r>
            <a:endParaRPr lang="en-GB"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lstStyle/>
          <a:p>
            <a:pPr>
              <a:buFont typeface="+mj-lt"/>
              <a:buAutoNum type="arabicPeriod"/>
            </a:pPr>
            <a:r>
              <a:rPr lang="en-US" b="1" dirty="0"/>
              <a:t>Data Collection:</a:t>
            </a:r>
            <a:r>
              <a:rPr lang="en-US" dirty="0"/>
              <a:t> Customer queries will be gathered to build a comprehensive knowledge base.</a:t>
            </a:r>
          </a:p>
          <a:p>
            <a:pPr>
              <a:buFont typeface="+mj-lt"/>
              <a:buAutoNum type="arabicPeriod"/>
            </a:pPr>
            <a:r>
              <a:rPr lang="en-US" b="1" dirty="0"/>
              <a:t>AI/NLP Integration:</a:t>
            </a:r>
            <a:r>
              <a:rPr lang="en-US" dirty="0"/>
              <a:t> The chatbot will use NLP to interpret and understand customer queries.</a:t>
            </a:r>
          </a:p>
          <a:p>
            <a:pPr>
              <a:buFont typeface="+mj-lt"/>
              <a:buAutoNum type="arabicPeriod"/>
            </a:pPr>
            <a:r>
              <a:rPr lang="en-US" b="1" dirty="0"/>
              <a:t>Database Design:</a:t>
            </a:r>
            <a:r>
              <a:rPr lang="en-US" dirty="0"/>
              <a:t> A structured database will store and retrieve solutions.</a:t>
            </a:r>
          </a:p>
          <a:p>
            <a:pPr>
              <a:buFont typeface="+mj-lt"/>
              <a:buAutoNum type="arabicPeriod"/>
            </a:pPr>
            <a:r>
              <a:rPr lang="en-US" b="1" dirty="0"/>
              <a:t>Support Staff Workflow:</a:t>
            </a:r>
            <a:r>
              <a:rPr lang="en-US" dirty="0"/>
              <a:t> Unresolved or complex issues will be forwarded to support staff.</a:t>
            </a:r>
          </a:p>
          <a:p>
            <a:pPr>
              <a:buFont typeface="+mj-lt"/>
              <a:buAutoNum type="arabicPeriod"/>
            </a:pPr>
            <a:r>
              <a:rPr lang="en-US" b="1" dirty="0"/>
              <a:t>Continuous Learning:</a:t>
            </a:r>
            <a:r>
              <a:rPr lang="en-US" dirty="0"/>
              <a:t> The chatbot will update the knowledge base with new information after staff resolves the issue.</a:t>
            </a:r>
          </a:p>
          <a:p>
            <a:pPr marL="0" indent="0">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pPr>
              <a:buFont typeface="+mj-lt"/>
              <a:buAutoNum type="arabicPeriod"/>
            </a:pPr>
            <a:r>
              <a:rPr lang="en-US" b="1" dirty="0"/>
              <a:t>Data Collection &amp; Analysis:</a:t>
            </a:r>
            <a:r>
              <a:rPr lang="en-US" dirty="0"/>
              <a:t> Week 1-2</a:t>
            </a:r>
          </a:p>
          <a:p>
            <a:pPr>
              <a:buFont typeface="+mj-lt"/>
              <a:buAutoNum type="arabicPeriod"/>
            </a:pPr>
            <a:r>
              <a:rPr lang="en-US" b="1" dirty="0"/>
              <a:t>Chatbot Design:</a:t>
            </a:r>
            <a:r>
              <a:rPr lang="en-US" dirty="0"/>
              <a:t> Week 3-4</a:t>
            </a:r>
          </a:p>
          <a:p>
            <a:pPr>
              <a:buFont typeface="+mj-lt"/>
              <a:buAutoNum type="arabicPeriod"/>
            </a:pPr>
            <a:r>
              <a:rPr lang="en-US" b="1" dirty="0"/>
              <a:t>Database &amp; Backend Integration:</a:t>
            </a:r>
            <a:r>
              <a:rPr lang="en-US" dirty="0"/>
              <a:t> Week 5-6</a:t>
            </a:r>
          </a:p>
          <a:p>
            <a:pPr>
              <a:buFont typeface="+mj-lt"/>
              <a:buAutoNum type="arabicPeriod"/>
            </a:pPr>
            <a:r>
              <a:rPr lang="en-US" b="1" dirty="0"/>
              <a:t>Testing with Simulated Queries:</a:t>
            </a:r>
            <a:r>
              <a:rPr lang="en-US" dirty="0"/>
              <a:t> Week 7-8</a:t>
            </a:r>
          </a:p>
          <a:p>
            <a:pPr>
              <a:buFont typeface="+mj-lt"/>
              <a:buAutoNum type="arabicPeriod"/>
            </a:pPr>
            <a:r>
              <a:rPr lang="en-US" b="1" dirty="0"/>
              <a:t>Final Integration &amp; Evaluation:</a:t>
            </a:r>
            <a:r>
              <a:rPr lang="en-US" dirty="0"/>
              <a:t> Week 9-10</a:t>
            </a:r>
          </a:p>
          <a:p>
            <a:pPr marL="0" indent="0">
              <a:buNone/>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Ganchart</a:t>
            </a:r>
          </a:p>
        </p:txBody>
      </p:sp>
      <p:pic>
        <p:nvPicPr>
          <p:cNvPr id="4" name="Content Placeholder 3"/>
          <p:cNvPicPr>
            <a:picLocks noGrp="1" noChangeAspect="1"/>
          </p:cNvPicPr>
          <p:nvPr>
            <p:ph idx="1"/>
          </p:nvPr>
        </p:nvPicPr>
        <p:blipFill>
          <a:blip r:embed="rId2"/>
          <a:stretch>
            <a:fillRect/>
          </a:stretch>
        </p:blipFill>
        <p:spPr>
          <a:xfrm>
            <a:off x="1903095" y="1739900"/>
            <a:ext cx="8621395" cy="33775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t>Faster resolution of customer complaints and queries.</a:t>
            </a:r>
          </a:p>
          <a:p>
            <a:r>
              <a:rPr lang="en-US" dirty="0"/>
              <a:t>Reduced workload for support staff by automating common query resolution.</a:t>
            </a:r>
          </a:p>
          <a:p>
            <a:r>
              <a:rPr lang="en-US" dirty="0"/>
              <a:t>A continuously learning chatbot system that will evolve over time to handle new types of queries more effectively.</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buNone/>
            </a:pPr>
            <a:r>
              <a:rPr lang="en-US" dirty="0"/>
              <a:t>The chatbot system aims to revolutionize customer service by automating the resolution of common complaints, seamlessly integrating human support for unresolved issues, and ensuring continuous learning from each interaction. This project will enhance efficiency, improve customer satisfaction, and reduce the burden on support staff.</a:t>
            </a:r>
          </a:p>
          <a:p>
            <a:pPr marL="0" indent="0">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err="1"/>
              <a:t>Adamopoulou</a:t>
            </a:r>
            <a:r>
              <a:rPr lang="en-GB" dirty="0"/>
              <a:t>, E., &amp; </a:t>
            </a:r>
            <a:r>
              <a:rPr lang="en-GB" dirty="0" err="1"/>
              <a:t>Moussiades</a:t>
            </a:r>
            <a:r>
              <a:rPr lang="en-GB" dirty="0"/>
              <a:t>, L. (2020). An overview of chatbot technology. IFIP International Conference on Artificial Intelligence Applications and Innovations, 373-383.</a:t>
            </a:r>
          </a:p>
          <a:p>
            <a:pPr marL="0" indent="0">
              <a:buNone/>
            </a:pPr>
            <a:endParaRPr lang="en-GB" dirty="0"/>
          </a:p>
          <a:p>
            <a:pPr marL="0" indent="0">
              <a:buNone/>
            </a:pPr>
            <a:r>
              <a:rPr lang="en-GB" dirty="0"/>
              <a:t>Kumar, S., &amp; Sharma, M. (2021). Artificial intelligence in customer service: A systematic literature review. Journal of Customer Service Management, 9(2), 123-134.</a:t>
            </a:r>
          </a:p>
          <a:p>
            <a:pPr marL="0" indent="0">
              <a:buNone/>
            </a:pPr>
            <a:endParaRPr lang="en-GB" dirty="0"/>
          </a:p>
          <a:p>
            <a:pPr marL="0" indent="0">
              <a:buNone/>
            </a:pPr>
            <a:r>
              <a:rPr lang="en-GB" dirty="0" err="1"/>
              <a:t>Radziwill</a:t>
            </a:r>
            <a:r>
              <a:rPr lang="en-GB" dirty="0"/>
              <a:t>, N. M., &amp; Benton, M. C. (2017). Evaluating quality of chatbots and intelligent conversational agents. Journal of Quality Management and Business Innovation, 7(3), 67-79.</a:t>
            </a:r>
          </a:p>
          <a:p>
            <a:pPr marL="0" indent="0">
              <a:buNone/>
            </a:pPr>
            <a:endParaRPr lang="en-GB" dirty="0"/>
          </a:p>
          <a:p>
            <a:pPr marL="0" indent="0">
              <a:buNone/>
            </a:pPr>
            <a:r>
              <a:rPr lang="en-GB" dirty="0" err="1"/>
              <a:t>McTear</a:t>
            </a:r>
            <a:r>
              <a:rPr lang="en-GB" dirty="0"/>
              <a:t>, M. (2020). Conversational AI: Dialogue Systems, Conversational Agents, and Chatbots. Synthesis Lectures on Human Language Technologies, 13(1), 1-167.</a:t>
            </a:r>
          </a:p>
          <a:p>
            <a:pPr marL="0" indent="0">
              <a:buNone/>
            </a:pPr>
            <a:endParaRPr lang="en-GB" dirty="0"/>
          </a:p>
          <a:p>
            <a:pPr marL="0" indent="0">
              <a:buNone/>
            </a:pPr>
            <a:r>
              <a:rPr lang="en-GB" dirty="0" err="1"/>
              <a:t>Jurafsky</a:t>
            </a:r>
            <a:r>
              <a:rPr lang="en-GB" dirty="0"/>
              <a:t>, D., &amp; Martin, J. H. (2019). Speech and Language Processing (3rd ed.). Pearson.</a:t>
            </a:r>
          </a:p>
          <a:p>
            <a:pPr marL="0" indent="0">
              <a:buNone/>
            </a:pPr>
            <a:endParaRPr lang="en-GB" dirty="0"/>
          </a:p>
          <a:p>
            <a:pPr marL="0" indent="0">
              <a:buNone/>
            </a:pPr>
            <a:r>
              <a:rPr lang="en-GB" dirty="0" err="1"/>
              <a:t>Vinyals</a:t>
            </a:r>
            <a:r>
              <a:rPr lang="en-GB" dirty="0"/>
              <a:t>, O., &amp; Le, Q. V. (2015). A Neural Conversational Model. Proceedings of the International Conference on Machine Learning (ICML).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buNone/>
            </a:pPr>
            <a:r>
              <a:rPr lang="en-US" dirty="0"/>
              <a:t>The project focuses on developing an intelligent chatbot that can interpret customer queries and complaints, search a database for resolutions, and escalate issues to support staff if necessary. The chatbot will also update the database with new solutions based on interactions between support staff and customers with voice , ensuring that future similar queries can be handled autonomously. The goal is to reduce manual intervention while enhancing customer satisfaction.</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96776" y="1087017"/>
            <a:ext cx="10668000" cy="4952997"/>
          </a:xfrm>
        </p:spPr>
        <p:txBody>
          <a:bodyPr>
            <a:normAutofit/>
          </a:bodyPr>
          <a:lstStyle/>
          <a:p>
            <a:pPr marL="0" indent="0">
              <a:buNone/>
            </a:pPr>
            <a:r>
              <a:rPr lang="en-US" sz="1700" b="1" dirty="0"/>
              <a:t>1.Customer Service Chatbots: A Review</a:t>
            </a:r>
          </a:p>
          <a:p>
            <a:pPr marL="0" indent="0">
              <a:buNone/>
            </a:pPr>
            <a:r>
              <a:rPr lang="en-US" sz="1700" dirty="0"/>
              <a:t>Authors: </a:t>
            </a:r>
            <a:r>
              <a:rPr lang="en-US" sz="1700" dirty="0" err="1"/>
              <a:t>Adamopoulou</a:t>
            </a:r>
            <a:r>
              <a:rPr lang="en-US" sz="1700" dirty="0"/>
              <a:t>, E., </a:t>
            </a:r>
            <a:r>
              <a:rPr lang="en-US" sz="1700" dirty="0" err="1"/>
              <a:t>Moussiades</a:t>
            </a:r>
            <a:r>
              <a:rPr lang="en-US" sz="1700" dirty="0"/>
              <a:t>, L.</a:t>
            </a:r>
          </a:p>
          <a:p>
            <a:pPr marL="0" indent="0">
              <a:buNone/>
            </a:pPr>
            <a:r>
              <a:rPr lang="en-US" sz="1700" dirty="0"/>
              <a:t>Journal/Conference: Applied Sciences, 2020.</a:t>
            </a:r>
          </a:p>
          <a:p>
            <a:pPr marL="0" indent="0">
              <a:buNone/>
            </a:pPr>
            <a:r>
              <a:rPr lang="en-US" sz="1700" dirty="0"/>
              <a:t>Summary: This paper provides a comprehensive review of chatbot applications in customer service, focusing on how NLP is applied to interpret user queries. The limitations of rule-based systems and the potential of machine learning-based chatbots are discussed.</a:t>
            </a:r>
          </a:p>
          <a:p>
            <a:pPr marL="0" indent="0">
              <a:buNone/>
            </a:pPr>
            <a:r>
              <a:rPr lang="en-US" sz="1700" dirty="0"/>
              <a:t>Key Findings: The review highlights the challenges in accurately understanding customer intent and how self-learning chatbots can help.</a:t>
            </a:r>
          </a:p>
          <a:p>
            <a:pPr marL="0" indent="0">
              <a:buNone/>
            </a:pPr>
            <a:r>
              <a:rPr lang="en-US" sz="1700" b="1" dirty="0"/>
              <a:t>2. A Survey on the Advances in Chatbots for Customer Service</a:t>
            </a:r>
          </a:p>
          <a:p>
            <a:pPr marL="0" indent="0">
              <a:buNone/>
            </a:pPr>
            <a:r>
              <a:rPr lang="en-US" sz="1700" dirty="0"/>
              <a:t>Authors: J. Pereira, C. Diaz.</a:t>
            </a:r>
          </a:p>
          <a:p>
            <a:pPr marL="0" indent="0">
              <a:buNone/>
            </a:pPr>
            <a:r>
              <a:rPr lang="en-US" sz="1700" dirty="0"/>
              <a:t>Journal/Conference: International Journal of Artificial Intelligence, 2019.</a:t>
            </a:r>
          </a:p>
          <a:p>
            <a:pPr marL="0" indent="0">
              <a:buNone/>
            </a:pPr>
            <a:r>
              <a:rPr lang="en-US" sz="1700" dirty="0"/>
              <a:t>Summary: This paper discusses the evolution of chatbots and their integration into customer service. It emphasizes conversational agents using reinforcement learning and transfer learning for improving customer satisfaction.</a:t>
            </a:r>
          </a:p>
          <a:p>
            <a:pPr marL="0" indent="0">
              <a:buNone/>
            </a:pPr>
            <a:r>
              <a:rPr lang="en-US" sz="1700" dirty="0"/>
              <a:t>Key Findings: Transfer learning can help chatbots quickly adapt to new types of customer queries without the need for vast amounts of retraining.</a:t>
            </a:r>
            <a:endParaRPr lang="en-GB"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pPr marL="0" indent="0">
              <a:buNone/>
            </a:pPr>
            <a:r>
              <a:rPr lang="en-US" sz="1600" b="1" dirty="0"/>
              <a:t>3.Deep Learning Approaches for Conversational AI: A Survey</a:t>
            </a:r>
          </a:p>
          <a:p>
            <a:pPr marL="0" indent="0">
              <a:buNone/>
            </a:pPr>
            <a:r>
              <a:rPr lang="en-US" sz="1600" dirty="0"/>
              <a:t>Authors: </a:t>
            </a:r>
            <a:r>
              <a:rPr lang="en-US" sz="1600" dirty="0" err="1"/>
              <a:t>Serban</a:t>
            </a:r>
            <a:r>
              <a:rPr lang="en-US" sz="1600" dirty="0"/>
              <a:t>, I. V., et al.</a:t>
            </a:r>
          </a:p>
          <a:p>
            <a:pPr marL="0" indent="0">
              <a:buNone/>
            </a:pPr>
            <a:r>
              <a:rPr lang="en-US" sz="1600" dirty="0"/>
              <a:t>Journal/Conference: ACM Computing Surveys, 2018.</a:t>
            </a:r>
          </a:p>
          <a:p>
            <a:pPr marL="0" indent="0">
              <a:buNone/>
            </a:pPr>
            <a:r>
              <a:rPr lang="en-US" sz="1600" dirty="0"/>
              <a:t>Summary: The authors present a detailed survey of deep learning techniques used in conversational agents. The survey covers sequence-to-sequence models, attention mechanisms, and the role of transformers in advancing chatbot capabilities.</a:t>
            </a:r>
          </a:p>
          <a:p>
            <a:pPr marL="0" indent="0">
              <a:buNone/>
            </a:pPr>
            <a:r>
              <a:rPr lang="en-US" sz="1600" dirty="0"/>
              <a:t>Key Findings: Modern deep learning architectures significantly improve intent recognition and response generation, allowing chatbots to better handle varied customer queries.</a:t>
            </a:r>
          </a:p>
          <a:p>
            <a:pPr marL="0" indent="0">
              <a:buNone/>
            </a:pPr>
            <a:endParaRPr lang="en-US" sz="1600" dirty="0"/>
          </a:p>
          <a:p>
            <a:pPr marL="0" indent="0">
              <a:buNone/>
            </a:pPr>
            <a:r>
              <a:rPr lang="en-US" sz="1600" b="1" dirty="0"/>
              <a:t>4. Learning to Chat with Customers: A Survey of Open-domain Chatbot Systems</a:t>
            </a:r>
          </a:p>
          <a:p>
            <a:pPr marL="0" indent="0">
              <a:buNone/>
            </a:pPr>
            <a:r>
              <a:rPr lang="en-US" sz="1600" b="1" dirty="0"/>
              <a:t>Authors: L. Chen, D. Xu.</a:t>
            </a:r>
          </a:p>
          <a:p>
            <a:pPr marL="0" indent="0">
              <a:buNone/>
            </a:pPr>
            <a:r>
              <a:rPr lang="en-US" sz="1600" dirty="0"/>
              <a:t>Journal/Conference: IEEE Access, 2020.</a:t>
            </a:r>
          </a:p>
          <a:p>
            <a:pPr marL="0" indent="0">
              <a:buNone/>
            </a:pPr>
            <a:r>
              <a:rPr lang="en-US" sz="1600" dirty="0"/>
              <a:t>Summary: This survey explores the application of open-domain chatbots in customer service, examining how different machine learning models like BERT, GPT-2, and T5 can interpret and respond to natural language.</a:t>
            </a:r>
          </a:p>
          <a:p>
            <a:pPr marL="0" indent="0">
              <a:buNone/>
            </a:pPr>
            <a:r>
              <a:rPr lang="en-US" sz="1600" dirty="0"/>
              <a:t>Key Findings: Hybrid approaches that combine retrieval-based and generative models offer the best results in customer service chatbots.</a:t>
            </a:r>
            <a:endParaRPr lang="en-GB"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pPr marL="0" indent="0">
              <a:buNone/>
            </a:pPr>
            <a:r>
              <a:rPr lang="en-US" sz="1600" b="1" dirty="0"/>
              <a:t> 5.Automated Chatbot for Customer Support Using NLP</a:t>
            </a:r>
          </a:p>
          <a:p>
            <a:pPr marL="0" indent="0">
              <a:buNone/>
            </a:pPr>
            <a:r>
              <a:rPr lang="en-US" sz="1600" dirty="0"/>
              <a:t>Authors: Kumar, A., Sethi, S.</a:t>
            </a:r>
          </a:p>
          <a:p>
            <a:pPr marL="0" indent="0">
              <a:buNone/>
            </a:pPr>
            <a:r>
              <a:rPr lang="en-US" sz="1600" dirty="0"/>
              <a:t>Journal/Conference: International Journal of Advanced Research in Computer Science and Software Engineering, 2021.</a:t>
            </a:r>
          </a:p>
          <a:p>
            <a:pPr marL="0" indent="0">
              <a:buNone/>
            </a:pPr>
            <a:r>
              <a:rPr lang="en-US" sz="1600" dirty="0"/>
              <a:t>Summary: The paper proposes an automated chatbot system that leverages NLP to handle customer queries. The system focuses on intent recognition and dynamic response generation.</a:t>
            </a:r>
          </a:p>
          <a:p>
            <a:pPr marL="0" indent="0">
              <a:buNone/>
            </a:pPr>
            <a:r>
              <a:rPr lang="en-US" sz="1600" dirty="0"/>
              <a:t>Key Findings: The use of sentence embeddings helps improve the accuracy of retrieving previously solved issues for new customer queries.</a:t>
            </a:r>
          </a:p>
          <a:p>
            <a:pPr marL="0" indent="0">
              <a:buNone/>
            </a:pPr>
            <a:endParaRPr lang="en-US" sz="1600" dirty="0"/>
          </a:p>
          <a:p>
            <a:pPr marL="0" indent="0">
              <a:buNone/>
            </a:pPr>
            <a:r>
              <a:rPr lang="en-US" sz="1600" b="1" dirty="0"/>
              <a:t>6. Artificial Intelligence-Powered Chatbots in Customer Service: A Study on Adoption and Application</a:t>
            </a:r>
          </a:p>
          <a:p>
            <a:pPr marL="0" indent="0">
              <a:buNone/>
            </a:pPr>
            <a:r>
              <a:rPr lang="en-US" sz="1600" dirty="0"/>
              <a:t>Authors: H. Xu, Z. Liu.</a:t>
            </a:r>
          </a:p>
          <a:p>
            <a:pPr marL="0" indent="0">
              <a:buNone/>
            </a:pPr>
            <a:r>
              <a:rPr lang="en-US" sz="1600" dirty="0"/>
              <a:t>Journal/Conference: International Conference on Management of Data, 2019.</a:t>
            </a:r>
          </a:p>
          <a:p>
            <a:pPr marL="0" indent="0">
              <a:buNone/>
            </a:pPr>
            <a:r>
              <a:rPr lang="en-US" sz="1600" dirty="0"/>
              <a:t>Summary: This research examines how AI-powered chatbots are being adopted by companies to improve customer service efficiency. It focuses on chatbots’ ability to reduce response time and learn from previous interactions.</a:t>
            </a:r>
          </a:p>
          <a:p>
            <a:pPr marL="0" indent="0">
              <a:buNone/>
            </a:pPr>
            <a:r>
              <a:rPr lang="en-US" sz="1600" dirty="0"/>
              <a:t>Key Findings: The learning capacity of chatbots ensures better service delivery over time, and self-updating databases are critical for continuous improvement.</a:t>
            </a:r>
          </a:p>
          <a:p>
            <a:pPr marL="0" indent="0">
              <a:buNone/>
            </a:pPr>
            <a:endParaRPr lang="en-GB"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pPr marL="0" indent="0">
              <a:buNone/>
            </a:pPr>
            <a:r>
              <a:rPr lang="en-US" sz="1600" b="1" dirty="0"/>
              <a:t>6.Entity Recognition and Intent Classification for Customer Service Chatbots</a:t>
            </a:r>
          </a:p>
          <a:p>
            <a:pPr marL="0" indent="0">
              <a:buNone/>
            </a:pPr>
            <a:r>
              <a:rPr lang="en-US" sz="1600" dirty="0"/>
              <a:t>Authors: J. Devlin, M.-W. Chang.</a:t>
            </a:r>
          </a:p>
          <a:p>
            <a:pPr marL="0" indent="0">
              <a:buNone/>
            </a:pPr>
            <a:r>
              <a:rPr lang="en-US" sz="1600" dirty="0"/>
              <a:t>Journal/Conference: Proceedings of the Association for Computational Linguistics (ACL), 2020.</a:t>
            </a:r>
          </a:p>
          <a:p>
            <a:pPr marL="0" indent="0">
              <a:buNone/>
            </a:pPr>
            <a:r>
              <a:rPr lang="en-US" sz="1600" dirty="0"/>
              <a:t>Summary: This paper explores the application of BERT for entity recognition and intent classification in customer service chatbots. The authors show how pre-trained models can be fine-tuned for specific use cases, improving performance.</a:t>
            </a:r>
          </a:p>
          <a:p>
            <a:pPr marL="0" indent="0">
              <a:buNone/>
            </a:pPr>
            <a:r>
              <a:rPr lang="en-US" sz="1600" dirty="0"/>
              <a:t>Key Findings: Fine-tuning BERT and other pre-trained models enables more accurate interpretation of customer queries and entities.</a:t>
            </a:r>
          </a:p>
          <a:p>
            <a:pPr marL="0" indent="0">
              <a:buNone/>
            </a:pPr>
            <a:endParaRPr lang="en-US" sz="1600" dirty="0"/>
          </a:p>
          <a:p>
            <a:pPr marL="0" indent="0">
              <a:buNone/>
            </a:pPr>
            <a:r>
              <a:rPr lang="en-US" sz="1600" b="1" dirty="0"/>
              <a:t>8. Reinforcement Learning for Conversational AI: Self-Learning Chatbots in Customer Support</a:t>
            </a:r>
          </a:p>
          <a:p>
            <a:pPr marL="0" indent="0">
              <a:buNone/>
            </a:pPr>
            <a:r>
              <a:rPr lang="en-US" sz="1600" dirty="0"/>
              <a:t>Authors: K. </a:t>
            </a:r>
            <a:r>
              <a:rPr lang="en-US" sz="1600" dirty="0" err="1"/>
              <a:t>Mnih</a:t>
            </a:r>
            <a:r>
              <a:rPr lang="en-US" sz="1600" dirty="0"/>
              <a:t>, D. Silver.</a:t>
            </a:r>
          </a:p>
          <a:p>
            <a:pPr marL="0" indent="0">
              <a:buNone/>
            </a:pPr>
            <a:r>
              <a:rPr lang="en-US" sz="1600" dirty="0"/>
              <a:t>Journal/Conference: Journal of Artificial Intelligence Research, 2019.</a:t>
            </a:r>
          </a:p>
          <a:p>
            <a:pPr marL="0" indent="0">
              <a:buNone/>
            </a:pPr>
            <a:r>
              <a:rPr lang="en-US" sz="1600" dirty="0"/>
              <a:t>Summary: The study investigates the use of reinforcement learning (RL) in chatbot systems, where the chatbot learns to respond better over time by receiving feedback from interactions with users.</a:t>
            </a:r>
          </a:p>
          <a:p>
            <a:pPr marL="0" indent="0">
              <a:buNone/>
            </a:pPr>
            <a:r>
              <a:rPr lang="en-US" sz="1600" dirty="0"/>
              <a:t>Key Findings: RL techniques allow chatbots to adapt to customer preferences and learn from failed conversations, improving the user experience.</a:t>
            </a:r>
          </a:p>
          <a:p>
            <a:pPr marL="0" indent="0">
              <a:buNone/>
            </a:pPr>
            <a:endParaRPr lang="en-GB"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Existing method Drawback</a:t>
            </a:r>
            <a:endParaRPr lang="en-US"/>
          </a:p>
        </p:txBody>
      </p:sp>
      <p:sp>
        <p:nvSpPr>
          <p:cNvPr id="3" name="Content Placeholder 2"/>
          <p:cNvSpPr>
            <a:spLocks noGrp="1"/>
          </p:cNvSpPr>
          <p:nvPr>
            <p:ph idx="1"/>
          </p:nvPr>
        </p:nvSpPr>
        <p:spPr/>
        <p:txBody>
          <a:bodyPr>
            <a:noAutofit/>
          </a:bodyPr>
          <a:lstStyle/>
          <a:p>
            <a:r>
              <a:rPr lang="en-US" sz="1500" dirty="0"/>
              <a:t>Chatbot for Customer Complaint Resolution and Knowledge Base Management, the existing methods often have several drawbacks, including:</a:t>
            </a:r>
          </a:p>
          <a:p>
            <a:endParaRPr lang="en-US" sz="1500" dirty="0"/>
          </a:p>
          <a:p>
            <a:r>
              <a:rPr lang="en-US" sz="1500" dirty="0"/>
              <a:t>Limited Understanding of Complex Queries: Many chatbots struggle to accurately comprehend complex customer queries, especially those that involve nuanced or technical issues. This often leads to incorrect or irrelevant responses, frustrating users.</a:t>
            </a:r>
          </a:p>
          <a:p>
            <a:endParaRPr lang="en-US" sz="1500" dirty="0"/>
          </a:p>
          <a:p>
            <a:r>
              <a:rPr lang="en-US" sz="1500" dirty="0"/>
              <a:t>Predefined Responses: Traditional chatbots rely heavily on predefined response trees. They lack the flexibility to adapt to unique or uncommon situations, resulting in canned responses that may not address specific customer concerns effectively.</a:t>
            </a:r>
          </a:p>
          <a:p>
            <a:endParaRPr lang="en-US" sz="1500" dirty="0"/>
          </a:p>
          <a:p>
            <a:r>
              <a:rPr lang="en-US" sz="1500" dirty="0"/>
              <a:t>Lack of Personalization: Existing systems often fail to personalize interactions based on previous customer history or preferences. This can lead to generic answers that do not adequately cater to individual needs, making the chatbot feel impersonal and less engaging.</a:t>
            </a:r>
          </a:p>
          <a:p>
            <a:endParaRPr lang="en-US" sz="1500" dirty="0"/>
          </a:p>
          <a:p>
            <a:r>
              <a:rPr lang="en-US" sz="1500" dirty="0"/>
              <a:t>Inability to Escalate: Some chatbots do not have an efficient escalation mechanism to transfer unresolved issues to human agents. This leads to delays in resolution when the chatbot reaches the limits of its capabilities.</a:t>
            </a:r>
          </a:p>
          <a:p>
            <a:pPr marL="0" indent="0">
              <a:buNone/>
            </a:pP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pPr marL="0" indent="0">
              <a:buNone/>
            </a:pPr>
            <a:r>
              <a:rPr lang="en-US" b="1" dirty="0"/>
              <a:t>The chatbot system will:</a:t>
            </a:r>
          </a:p>
          <a:p>
            <a:pPr marL="0" indent="0">
              <a:buNone/>
            </a:pPr>
            <a:endParaRPr lang="en-US" dirty="0"/>
          </a:p>
          <a:p>
            <a:pPr>
              <a:buFont typeface="Arial" panose="020B0604020202020204" pitchFamily="34" charset="0"/>
              <a:buChar char="•"/>
            </a:pPr>
            <a:r>
              <a:rPr lang="en-US" dirty="0"/>
              <a:t>Interpret customer complaints using NLP techniques.</a:t>
            </a:r>
          </a:p>
          <a:p>
            <a:pPr>
              <a:buFont typeface="Arial" panose="020B0604020202020204" pitchFamily="34" charset="0"/>
              <a:buChar char="•"/>
            </a:pPr>
            <a:r>
              <a:rPr lang="en-US" dirty="0"/>
              <a:t>Search the database for existing solutions to common queries.</a:t>
            </a:r>
          </a:p>
          <a:p>
            <a:pPr>
              <a:buFont typeface="Arial" panose="020B0604020202020204" pitchFamily="34" charset="0"/>
              <a:buChar char="•"/>
            </a:pPr>
            <a:r>
              <a:rPr lang="en-US" dirty="0"/>
              <a:t>Escalate unresolved or new issues to human support staff.</a:t>
            </a:r>
          </a:p>
          <a:p>
            <a:pPr>
              <a:buFont typeface="Arial" panose="020B0604020202020204" pitchFamily="34" charset="0"/>
              <a:buChar char="•"/>
            </a:pPr>
            <a:r>
              <a:rPr lang="en-US" dirty="0"/>
              <a:t>Update the database with new solutions based on conversations between the customer and support staff, ensuring continuous improvement.</a:t>
            </a:r>
          </a:p>
          <a:p>
            <a:pPr marL="0" indent="0">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 Diagram</a:t>
            </a:r>
            <a:endParaRPr lang="en-GB" dirty="0"/>
          </a:p>
        </p:txBody>
      </p:sp>
      <p:pic>
        <p:nvPicPr>
          <p:cNvPr id="5" name="Content Placeholder 4"/>
          <p:cNvPicPr>
            <a:picLocks noGrp="1" noChangeAspect="1"/>
          </p:cNvPicPr>
          <p:nvPr>
            <p:ph idx="1"/>
          </p:nvPr>
        </p:nvPicPr>
        <p:blipFill>
          <a:blip r:embed="rId2"/>
          <a:stretch>
            <a:fillRect/>
          </a:stretch>
        </p:blipFill>
        <p:spPr>
          <a:xfrm>
            <a:off x="2219688" y="1143000"/>
            <a:ext cx="7210497" cy="4413202"/>
          </a:xfrm>
        </p:spPr>
      </p:pic>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35</TotalTime>
  <Words>1883</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Bookman Old Style</vt:lpstr>
      <vt:lpstr>Verdana</vt:lpstr>
      <vt:lpstr>Bioinformatics</vt:lpstr>
      <vt:lpstr>Customer Support Chatbot With ML</vt:lpstr>
      <vt:lpstr>Introduction</vt:lpstr>
      <vt:lpstr>Literature Review</vt:lpstr>
      <vt:lpstr>Literature Review</vt:lpstr>
      <vt:lpstr>Literature Review</vt:lpstr>
      <vt:lpstr>Literature Review</vt:lpstr>
      <vt:lpstr>Existing method Drawback</vt:lpstr>
      <vt:lpstr>Proposed Method</vt:lpstr>
      <vt:lpstr>Architecture Diagram</vt:lpstr>
      <vt:lpstr>Modules</vt:lpstr>
      <vt:lpstr>Requriments </vt:lpstr>
      <vt:lpstr>Objectives</vt:lpstr>
      <vt:lpstr>Methodology</vt:lpstr>
      <vt:lpstr>Timeline of Project</vt:lpstr>
      <vt:lpstr>Ganchart</vt:lpstr>
      <vt:lpstr>Expected Outcomes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chandan bn</cp:lastModifiedBy>
  <cp:revision>23</cp:revision>
  <dcterms:created xsi:type="dcterms:W3CDTF">2023-03-16T03:26:00Z</dcterms:created>
  <dcterms:modified xsi:type="dcterms:W3CDTF">2024-10-19T09:31:49Z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0E98DE601BF3466391404EAB99F7BFB9_12</vt:lpwstr>
  </property>
  <property fmtid="{D5CDD505-2E9C-101B-9397-08002B2CF9AE}" pid="3" name="KSOProductBuildVer">
    <vt:lpwstr>1033-12.2.0.18586</vt:lpwstr>
  </property>
</Properties>
</file>