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256E2-D1E5-4096-84E8-0E21B5A1CC86}" v="11" dt="2024-09-17T05:02:27.113"/>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Project</a:t>
            </a:r>
            <a:r>
              <a:rPr lang="en-IN" baseline="0" dirty="0"/>
              <a:t> Schedule</a:t>
            </a:r>
            <a:endParaRPr lang="en-IN" dirty="0"/>
          </a:p>
        </c:rich>
      </c:tx>
      <c:layout>
        <c:manualLayout>
          <c:xMode val="edge"/>
          <c:yMode val="edge"/>
          <c:x val="0.370773623675713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755548439320759E-2"/>
          <c:y val="0.15866950211327252"/>
          <c:w val="0.86122806509097538"/>
          <c:h val="0.71591583584117424"/>
        </c:manualLayout>
      </c:layout>
      <c:barChart>
        <c:barDir val="bar"/>
        <c:grouping val="stacked"/>
        <c:varyColors val="0"/>
        <c:ser>
          <c:idx val="0"/>
          <c:order val="0"/>
          <c:tx>
            <c:strRef>
              <c:f>Sheet1!$B$1</c:f>
              <c:strCache>
                <c:ptCount val="1"/>
                <c:pt idx="0">
                  <c:v>Start Date</c:v>
                </c:pt>
              </c:strCache>
            </c:strRef>
          </c:tx>
          <c:spPr>
            <a:solidFill>
              <a:schemeClr val="accent1"/>
            </a:solidFill>
            <a:ln>
              <a:noFill/>
            </a:ln>
            <a:effectLst/>
          </c:spPr>
          <c:invertIfNegative val="0"/>
          <c:dPt>
            <c:idx val="0"/>
            <c:invertIfNegative val="0"/>
            <c:bubble3D val="0"/>
            <c:spPr>
              <a:noFill/>
              <a:ln>
                <a:noFill/>
              </a:ln>
              <a:effectLst/>
            </c:spPr>
            <c:extLst>
              <c:ext xmlns:c16="http://schemas.microsoft.com/office/drawing/2014/chart" uri="{C3380CC4-5D6E-409C-BE32-E72D297353CC}">
                <c16:uniqueId val="{00000001-B856-4BEB-BC82-9698318491B9}"/>
              </c:ext>
            </c:extLst>
          </c:dPt>
          <c:dPt>
            <c:idx val="1"/>
            <c:invertIfNegative val="0"/>
            <c:bubble3D val="0"/>
            <c:spPr>
              <a:noFill/>
              <a:ln>
                <a:noFill/>
              </a:ln>
              <a:effectLst/>
            </c:spPr>
            <c:extLst>
              <c:ext xmlns:c16="http://schemas.microsoft.com/office/drawing/2014/chart" uri="{C3380CC4-5D6E-409C-BE32-E72D297353CC}">
                <c16:uniqueId val="{00000003-B856-4BEB-BC82-9698318491B9}"/>
              </c:ext>
            </c:extLst>
          </c:dPt>
          <c:dPt>
            <c:idx val="2"/>
            <c:invertIfNegative val="0"/>
            <c:bubble3D val="0"/>
            <c:spPr>
              <a:noFill/>
              <a:ln>
                <a:noFill/>
              </a:ln>
              <a:effectLst/>
            </c:spPr>
            <c:extLst>
              <c:ext xmlns:c16="http://schemas.microsoft.com/office/drawing/2014/chart" uri="{C3380CC4-5D6E-409C-BE32-E72D297353CC}">
                <c16:uniqueId val="{00000005-B856-4BEB-BC82-9698318491B9}"/>
              </c:ext>
            </c:extLst>
          </c:dPt>
          <c:dPt>
            <c:idx val="3"/>
            <c:invertIfNegative val="0"/>
            <c:bubble3D val="0"/>
            <c:spPr>
              <a:noFill/>
              <a:ln>
                <a:noFill/>
              </a:ln>
              <a:effectLst/>
            </c:spPr>
            <c:extLst>
              <c:ext xmlns:c16="http://schemas.microsoft.com/office/drawing/2014/chart" uri="{C3380CC4-5D6E-409C-BE32-E72D297353CC}">
                <c16:uniqueId val="{00000007-B856-4BEB-BC82-9698318491B9}"/>
              </c:ext>
            </c:extLst>
          </c:dPt>
          <c:dPt>
            <c:idx val="4"/>
            <c:invertIfNegative val="0"/>
            <c:bubble3D val="0"/>
            <c:spPr>
              <a:noFill/>
              <a:ln>
                <a:noFill/>
              </a:ln>
              <a:effectLst/>
            </c:spPr>
            <c:extLst>
              <c:ext xmlns:c16="http://schemas.microsoft.com/office/drawing/2014/chart" uri="{C3380CC4-5D6E-409C-BE32-E72D297353CC}">
                <c16:uniqueId val="{00000009-B856-4BEB-BC82-9698318491B9}"/>
              </c:ext>
            </c:extLst>
          </c:dPt>
          <c:cat>
            <c:strRef>
              <c:f>Sheet1!$A$2:$A$6</c:f>
              <c:strCache>
                <c:ptCount val="5"/>
                <c:pt idx="0">
                  <c:v>Review-0</c:v>
                </c:pt>
                <c:pt idx="1">
                  <c:v>Review-1</c:v>
                </c:pt>
                <c:pt idx="2">
                  <c:v>Review-2</c:v>
                </c:pt>
                <c:pt idx="3">
                  <c:v>Review-3</c:v>
                </c:pt>
                <c:pt idx="4">
                  <c:v>Final Review</c:v>
                </c:pt>
              </c:strCache>
            </c:strRef>
          </c:cat>
          <c:val>
            <c:numRef>
              <c:f>Sheet1!$B$2:$B$6</c:f>
              <c:numCache>
                <c:formatCode>d\-mmm\-yy</c:formatCode>
                <c:ptCount val="5"/>
                <c:pt idx="0">
                  <c:v>45547</c:v>
                </c:pt>
                <c:pt idx="1">
                  <c:v>45559</c:v>
                </c:pt>
                <c:pt idx="2">
                  <c:v>45580</c:v>
                </c:pt>
                <c:pt idx="3">
                  <c:v>45615</c:v>
                </c:pt>
                <c:pt idx="4">
                  <c:v>45643</c:v>
                </c:pt>
              </c:numCache>
            </c:numRef>
          </c:val>
          <c:extLst>
            <c:ext xmlns:c16="http://schemas.microsoft.com/office/drawing/2014/chart" uri="{C3380CC4-5D6E-409C-BE32-E72D297353CC}">
              <c16:uniqueId val="{0000000A-B856-4BEB-BC82-9698318491B9}"/>
            </c:ext>
          </c:extLst>
        </c:ser>
        <c:ser>
          <c:idx val="2"/>
          <c:order val="2"/>
          <c:tx>
            <c:strRef>
              <c:f>Sheet1!$D$1</c:f>
              <c:strCache>
                <c:ptCount val="1"/>
                <c:pt idx="0">
                  <c:v>Duration</c:v>
                </c:pt>
              </c:strCache>
            </c:strRef>
          </c:tx>
          <c:spPr>
            <a:solidFill>
              <a:schemeClr val="accent3"/>
            </a:solidFill>
            <a:ln>
              <a:noFill/>
            </a:ln>
            <a:effectLst/>
          </c:spPr>
          <c:invertIfNegative val="0"/>
          <c:cat>
            <c:strRef>
              <c:f>Sheet1!$A$2:$A$6</c:f>
              <c:strCache>
                <c:ptCount val="5"/>
                <c:pt idx="0">
                  <c:v>Review-0</c:v>
                </c:pt>
                <c:pt idx="1">
                  <c:v>Review-1</c:v>
                </c:pt>
                <c:pt idx="2">
                  <c:v>Review-2</c:v>
                </c:pt>
                <c:pt idx="3">
                  <c:v>Review-3</c:v>
                </c:pt>
                <c:pt idx="4">
                  <c:v>Final Review</c:v>
                </c:pt>
              </c:strCache>
            </c:strRef>
          </c:cat>
          <c:val>
            <c:numRef>
              <c:f>Sheet1!$D$2:$D$6</c:f>
              <c:numCache>
                <c:formatCode>General</c:formatCode>
                <c:ptCount val="5"/>
                <c:pt idx="0">
                  <c:v>7</c:v>
                </c:pt>
                <c:pt idx="1">
                  <c:v>4</c:v>
                </c:pt>
                <c:pt idx="2">
                  <c:v>7</c:v>
                </c:pt>
                <c:pt idx="3">
                  <c:v>4</c:v>
                </c:pt>
                <c:pt idx="4">
                  <c:v>4</c:v>
                </c:pt>
              </c:numCache>
            </c:numRef>
          </c:val>
          <c:extLst>
            <c:ext xmlns:c16="http://schemas.microsoft.com/office/drawing/2014/chart" uri="{C3380CC4-5D6E-409C-BE32-E72D297353CC}">
              <c16:uniqueId val="{0000000B-B856-4BEB-BC82-9698318491B9}"/>
            </c:ext>
          </c:extLst>
        </c:ser>
        <c:dLbls>
          <c:showLegendKey val="0"/>
          <c:showVal val="0"/>
          <c:showCatName val="0"/>
          <c:showSerName val="0"/>
          <c:showPercent val="0"/>
          <c:showBubbleSize val="0"/>
        </c:dLbls>
        <c:gapWidth val="150"/>
        <c:overlap val="100"/>
        <c:axId val="140537343"/>
        <c:axId val="14053974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End date</c:v>
                      </c:pt>
                    </c:strCache>
                  </c:strRef>
                </c:tx>
                <c:spPr>
                  <a:solidFill>
                    <a:schemeClr val="accent2"/>
                  </a:solidFill>
                  <a:ln>
                    <a:noFill/>
                  </a:ln>
                  <a:effectLst/>
                </c:spPr>
                <c:invertIfNegative val="0"/>
                <c:cat>
                  <c:strRef>
                    <c:extLst>
                      <c:ext uri="{02D57815-91ED-43cb-92C2-25804820EDAC}">
                        <c15:formulaRef>
                          <c15:sqref>Sheet1!$A$2:$A$6</c15:sqref>
                        </c15:formulaRef>
                      </c:ext>
                    </c:extLst>
                    <c:strCache>
                      <c:ptCount val="5"/>
                      <c:pt idx="0">
                        <c:v>Review-0</c:v>
                      </c:pt>
                      <c:pt idx="1">
                        <c:v>Review-1</c:v>
                      </c:pt>
                      <c:pt idx="2">
                        <c:v>Review-2</c:v>
                      </c:pt>
                      <c:pt idx="3">
                        <c:v>Review-3</c:v>
                      </c:pt>
                      <c:pt idx="4">
                        <c:v>Final Review</c:v>
                      </c:pt>
                    </c:strCache>
                  </c:strRef>
                </c:cat>
                <c:val>
                  <c:numRef>
                    <c:extLst>
                      <c:ext uri="{02D57815-91ED-43cb-92C2-25804820EDAC}">
                        <c15:formulaRef>
                          <c15:sqref>Sheet1!$C$2:$C$6</c15:sqref>
                        </c15:formulaRef>
                      </c:ext>
                    </c:extLst>
                    <c:numCache>
                      <c:formatCode>d\-mmm\-yy</c:formatCode>
                      <c:ptCount val="5"/>
                      <c:pt idx="0">
                        <c:v>45553</c:v>
                      </c:pt>
                      <c:pt idx="1">
                        <c:v>45562</c:v>
                      </c:pt>
                      <c:pt idx="2">
                        <c:v>45586</c:v>
                      </c:pt>
                      <c:pt idx="3">
                        <c:v>45618</c:v>
                      </c:pt>
                      <c:pt idx="4">
                        <c:v>45646</c:v>
                      </c:pt>
                    </c:numCache>
                  </c:numRef>
                </c:val>
                <c:extLst>
                  <c:ext xmlns:c16="http://schemas.microsoft.com/office/drawing/2014/chart" uri="{C3380CC4-5D6E-409C-BE32-E72D297353CC}">
                    <c16:uniqueId val="{0000000C-B856-4BEB-BC82-9698318491B9}"/>
                  </c:ext>
                </c:extLst>
              </c15:ser>
            </c15:filteredBarSeries>
          </c:ext>
        </c:extLst>
      </c:barChart>
      <c:catAx>
        <c:axId val="140537343"/>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539743"/>
        <c:crosses val="autoZero"/>
        <c:auto val="1"/>
        <c:lblAlgn val="ctr"/>
        <c:lblOffset val="100"/>
        <c:noMultiLvlLbl val="0"/>
      </c:catAx>
      <c:valAx>
        <c:axId val="140539743"/>
        <c:scaling>
          <c:orientation val="minMax"/>
          <c:max val="45660"/>
          <c:min val="45540"/>
        </c:scaling>
        <c:delete val="0"/>
        <c:axPos val="t"/>
        <c:majorGridlines>
          <c:spPr>
            <a:ln w="9525" cap="flat" cmpd="sng" algn="ctr">
              <a:solidFill>
                <a:schemeClr val="tx1">
                  <a:lumMod val="15000"/>
                  <a:lumOff val="85000"/>
                </a:schemeClr>
              </a:solidFill>
              <a:round/>
            </a:ln>
            <a:effectLst/>
          </c:spPr>
        </c:majorGridlines>
        <c:numFmt formatCode="d\-mmm\-yy"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537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Customer Support Chat 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ISD-09</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sz="2000" b="1" dirty="0">
              <a:solidFill>
                <a:schemeClr val="bg2">
                  <a:lumMod val="75000"/>
                </a:schemeClr>
              </a:solidFill>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ts val="2000"/>
              <a:buFont typeface="Arial"/>
              <a:buNone/>
            </a:pPr>
            <a:r>
              <a:rPr lang="en-US" sz="2000" b="1" dirty="0">
                <a:solidFill>
                  <a:schemeClr val="bg2">
                    <a:lumMod val="75000"/>
                  </a:schemeClr>
                </a:solidFill>
                <a:latin typeface="Cambria" panose="02040503050406030204" pitchFamily="18" charset="0"/>
                <a:ea typeface="Cambria" panose="02040503050406030204" pitchFamily="18" charset="0"/>
              </a:rPr>
              <a:t>Prof. </a:t>
            </a:r>
            <a:r>
              <a:rPr lang="en-US" sz="2000" b="1" dirty="0" err="1">
                <a:solidFill>
                  <a:schemeClr val="bg2">
                    <a:lumMod val="75000"/>
                  </a:schemeClr>
                </a:solidFill>
                <a:latin typeface="Cambria" panose="02040503050406030204" pitchFamily="18" charset="0"/>
                <a:ea typeface="Cambria" panose="02040503050406030204" pitchFamily="18" charset="0"/>
              </a:rPr>
              <a:t>Likhith</a:t>
            </a:r>
            <a:r>
              <a:rPr lang="en-US" sz="2000" b="1" dirty="0">
                <a:solidFill>
                  <a:schemeClr val="bg2">
                    <a:lumMod val="75000"/>
                  </a:schemeClr>
                </a:solidFill>
                <a:latin typeface="Cambria" panose="02040503050406030204" pitchFamily="18" charset="0"/>
                <a:ea typeface="Cambria" panose="02040503050406030204" pitchFamily="18" charset="0"/>
              </a:rPr>
              <a:t> S 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97505" y="4533899"/>
            <a:ext cx="11667924" cy="161652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ISD</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PALLAVI R</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/Dr. Abdul Khadar A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A4A3FAC-3E20-DA34-E93D-99E652C21FAB}"/>
              </a:ext>
            </a:extLst>
          </p:cNvPr>
          <p:cNvGraphicFramePr>
            <a:graphicFrameLocks noGrp="1"/>
          </p:cNvGraphicFramePr>
          <p:nvPr>
            <p:extLst>
              <p:ext uri="{D42A27DB-BD31-4B8C-83A1-F6EECF244321}">
                <p14:modId xmlns:p14="http://schemas.microsoft.com/office/powerpoint/2010/main" val="3692258519"/>
              </p:ext>
            </p:extLst>
          </p:nvPr>
        </p:nvGraphicFramePr>
        <p:xfrm>
          <a:off x="337456" y="2645315"/>
          <a:ext cx="5758544" cy="1805525"/>
        </p:xfrm>
        <a:graphic>
          <a:graphicData uri="http://schemas.openxmlformats.org/drawingml/2006/table">
            <a:tbl>
              <a:tblPr firstRow="1" bandRow="1"/>
              <a:tblGrid>
                <a:gridCol w="2879272">
                  <a:extLst>
                    <a:ext uri="{9D8B030D-6E8A-4147-A177-3AD203B41FA5}">
                      <a16:colId xmlns:a16="http://schemas.microsoft.com/office/drawing/2014/main" val="1558631186"/>
                    </a:ext>
                  </a:extLst>
                </a:gridCol>
                <a:gridCol w="2879272">
                  <a:extLst>
                    <a:ext uri="{9D8B030D-6E8A-4147-A177-3AD203B41FA5}">
                      <a16:colId xmlns:a16="http://schemas.microsoft.com/office/drawing/2014/main" val="2234371095"/>
                    </a:ext>
                  </a:extLst>
                </a:gridCol>
              </a:tblGrid>
              <a:tr h="363963">
                <a:tc>
                  <a:txBody>
                    <a:bodyPr/>
                    <a:lstStyle/>
                    <a:p>
                      <a:r>
                        <a:rPr lang="en-US" dirty="0"/>
                        <a:t> </a:t>
                      </a:r>
                      <a:endParaRPr lang="en-IN" dirty="0"/>
                    </a:p>
                  </a:txBody>
                  <a:tcPr/>
                </a:tc>
                <a:tc>
                  <a:txBody>
                    <a:bodyPr/>
                    <a:lstStyle/>
                    <a:p>
                      <a:endParaRPr lang="en-IN" dirty="0"/>
                    </a:p>
                  </a:txBody>
                  <a:tcPr/>
                </a:tc>
                <a:extLst>
                  <a:ext uri="{0D108BD9-81ED-4DB2-BD59-A6C34878D82A}">
                    <a16:rowId xmlns:a16="http://schemas.microsoft.com/office/drawing/2014/main" val="367597694"/>
                  </a:ext>
                </a:extLst>
              </a:tr>
              <a:tr h="363963">
                <a:tc>
                  <a:txBody>
                    <a:bodyPr/>
                    <a:lstStyle/>
                    <a:p>
                      <a:r>
                        <a:rPr lang="en-US" b="1" dirty="0"/>
                        <a:t>20211ISD0018</a:t>
                      </a:r>
                      <a:endParaRPr lang="en-IN" b="1" dirty="0"/>
                    </a:p>
                  </a:txBody>
                  <a:tcPr/>
                </a:tc>
                <a:tc>
                  <a:txBody>
                    <a:bodyPr/>
                    <a:lstStyle/>
                    <a:p>
                      <a:r>
                        <a:rPr lang="en-US" b="1" dirty="0"/>
                        <a:t>MADDIPATLA.ADHARSH</a:t>
                      </a:r>
                      <a:endParaRPr lang="en-IN" b="1" dirty="0"/>
                    </a:p>
                  </a:txBody>
                  <a:tcPr/>
                </a:tc>
                <a:extLst>
                  <a:ext uri="{0D108BD9-81ED-4DB2-BD59-A6C34878D82A}">
                    <a16:rowId xmlns:a16="http://schemas.microsoft.com/office/drawing/2014/main" val="934369275"/>
                  </a:ext>
                </a:extLst>
              </a:tr>
              <a:tr h="349673">
                <a:tc>
                  <a:txBody>
                    <a:bodyPr/>
                    <a:lstStyle/>
                    <a:p>
                      <a:r>
                        <a:rPr lang="en-US" b="1" dirty="0"/>
                        <a:t>20211ISD0021</a:t>
                      </a:r>
                      <a:endParaRPr lang="en-IN" b="1" dirty="0"/>
                    </a:p>
                  </a:txBody>
                  <a:tcPr/>
                </a:tc>
                <a:tc>
                  <a:txBody>
                    <a:bodyPr/>
                    <a:lstStyle/>
                    <a:p>
                      <a:r>
                        <a:rPr lang="en-US" b="1" dirty="0"/>
                        <a:t>K.VISHNU VARDHAN</a:t>
                      </a:r>
                      <a:endParaRPr lang="en-IN" b="1" dirty="0"/>
                    </a:p>
                  </a:txBody>
                  <a:tcPr/>
                </a:tc>
                <a:extLst>
                  <a:ext uri="{0D108BD9-81ED-4DB2-BD59-A6C34878D82A}">
                    <a16:rowId xmlns:a16="http://schemas.microsoft.com/office/drawing/2014/main" val="831040349"/>
                  </a:ext>
                </a:extLst>
              </a:tr>
              <a:tr h="363963">
                <a:tc>
                  <a:txBody>
                    <a:bodyPr/>
                    <a:lstStyle/>
                    <a:p>
                      <a:r>
                        <a:rPr lang="en-US" b="1" dirty="0"/>
                        <a:t>20211ISD0031</a:t>
                      </a:r>
                      <a:endParaRPr lang="en-IN" b="1" dirty="0"/>
                    </a:p>
                  </a:txBody>
                  <a:tcPr/>
                </a:tc>
                <a:tc>
                  <a:txBody>
                    <a:bodyPr/>
                    <a:lstStyle/>
                    <a:p>
                      <a:r>
                        <a:rPr lang="en-US" b="1" dirty="0"/>
                        <a:t>JATHIN .B.S</a:t>
                      </a:r>
                      <a:endParaRPr lang="en-IN" b="1" dirty="0"/>
                    </a:p>
                  </a:txBody>
                  <a:tcPr/>
                </a:tc>
                <a:extLst>
                  <a:ext uri="{0D108BD9-81ED-4DB2-BD59-A6C34878D82A}">
                    <a16:rowId xmlns:a16="http://schemas.microsoft.com/office/drawing/2014/main" val="3456846331"/>
                  </a:ext>
                </a:extLst>
              </a:tr>
              <a:tr h="363963">
                <a:tc>
                  <a:txBody>
                    <a:bodyPr/>
                    <a:lstStyle/>
                    <a:p>
                      <a:r>
                        <a:rPr lang="en-US" b="1" dirty="0"/>
                        <a:t>20211ISD0033</a:t>
                      </a:r>
                      <a:endParaRPr lang="en-IN" b="1" dirty="0"/>
                    </a:p>
                  </a:txBody>
                  <a:tcPr/>
                </a:tc>
                <a:tc>
                  <a:txBody>
                    <a:bodyPr/>
                    <a:lstStyle/>
                    <a:p>
                      <a:r>
                        <a:rPr lang="en-US" b="1" dirty="0"/>
                        <a:t>CHANDAN .B.N</a:t>
                      </a:r>
                      <a:endParaRPr lang="en-IN" b="1" dirty="0"/>
                    </a:p>
                  </a:txBody>
                  <a:tcPr/>
                </a:tc>
                <a:extLst>
                  <a:ext uri="{0D108BD9-81ED-4DB2-BD59-A6C34878D82A}">
                    <a16:rowId xmlns:a16="http://schemas.microsoft.com/office/drawing/2014/main" val="40667499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495300" lvl="0" indent="-342900" algn="just">
              <a:spcBef>
                <a:spcPts val="0"/>
              </a:spcBef>
              <a:buFont typeface="Wingdings" panose="05000000000000000000" pitchFamily="2" charset="2"/>
              <a:buChar char="Ø"/>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KG Info Systems Pvt Ltd.</a:t>
            </a:r>
          </a:p>
          <a:p>
            <a:pPr marL="495300" lvl="0" indent="-342900" algn="just">
              <a:lnSpc>
                <a:spcPct val="200000"/>
              </a:lnSpc>
              <a:spcBef>
                <a:spcPts val="0"/>
              </a:spcBef>
              <a:buFont typeface="Wingdings" panose="05000000000000000000" pitchFamily="2" charset="2"/>
              <a:buChar char="Ø"/>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495300" lvl="0" indent="-342900" algn="just">
              <a:lnSpc>
                <a:spcPct val="200000"/>
              </a:lnSpc>
              <a:spcBef>
                <a:spcPts val="0"/>
              </a:spcBef>
              <a:buFont typeface="Wingdings" panose="05000000000000000000" pitchFamily="2" charset="2"/>
              <a:buChar char="Ø"/>
            </a:pPr>
            <a:r>
              <a:rPr lang="en-US" b="1" dirty="0">
                <a:latin typeface="Cambria" panose="02040503050406030204" pitchFamily="18" charset="0"/>
                <a:ea typeface="Cambria" panose="02040503050406030204" pitchFamily="18" charset="0"/>
              </a:rPr>
              <a:t>Problem Description </a:t>
            </a:r>
            <a:r>
              <a:rPr lang="en-US" dirty="0">
                <a:latin typeface="Cambria" panose="02040503050406030204" pitchFamily="18" charset="0"/>
                <a:ea typeface="Cambria" panose="02040503050406030204" pitchFamily="18" charset="0"/>
              </a:rPr>
              <a:t>: </a:t>
            </a:r>
            <a:r>
              <a:rPr lang="en-IN" dirty="0">
                <a:solidFill>
                  <a:srgbClr val="000000"/>
                </a:solidFill>
                <a:effectLst/>
                <a:latin typeface="Cambria" panose="02040503050406030204" pitchFamily="18" charset="0"/>
                <a:ea typeface="Cambria" panose="02040503050406030204" pitchFamily="18" charset="0"/>
              </a:rPr>
              <a:t>A chat bot which can interpret the customer complaints or queries, search the DB for resolution and in case new solution found, hand it over to support staff. Based on the conversation b/w customer and staff, update the DB, be prepared to handle similar queries in future.</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IN" dirty="0">
                <a:solidFill>
                  <a:srgbClr val="000000"/>
                </a:solidFill>
                <a:effectLst/>
                <a:latin typeface="Cambria" panose="02040503050406030204" pitchFamily="18" charset="0"/>
                <a:ea typeface="Cambria" panose="02040503050406030204" pitchFamily="18" charset="0"/>
              </a:rPr>
              <a:t>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spcBef>
                <a:spcPts val="0"/>
              </a:spcBef>
              <a:spcAft>
                <a:spcPts val="0"/>
              </a:spcAft>
              <a:buClr>
                <a:schemeClr val="dk1"/>
              </a:buClr>
              <a:buSzPct val="100000"/>
              <a:buFont typeface="Wingdings" panose="05000000000000000000" pitchFamily="2" charset="2"/>
              <a:buChar char="Ø"/>
            </a:pPr>
            <a:r>
              <a:rPr lang="en-US" b="1" dirty="0">
                <a:latin typeface="Cambria" panose="02040503050406030204" pitchFamily="18" charset="0"/>
                <a:ea typeface="Cambria" panose="02040503050406030204" pitchFamily="18" charset="0"/>
              </a:rPr>
              <a:t>Technology Stack Components </a:t>
            </a:r>
            <a:r>
              <a:rPr lang="en-US" dirty="0">
                <a:latin typeface="Cambria" panose="02040503050406030204" pitchFamily="18" charset="0"/>
                <a:ea typeface="Cambria" panose="02040503050406030204" pitchFamily="18" charset="0"/>
              </a:rPr>
              <a:t>: </a:t>
            </a:r>
            <a:r>
              <a:rPr lang="en-IN" dirty="0">
                <a:solidFill>
                  <a:srgbClr val="000000"/>
                </a:solidFill>
                <a:effectLst/>
                <a:latin typeface="Cambria" panose="02040503050406030204" pitchFamily="18" charset="0"/>
                <a:ea typeface="Cambria" panose="02040503050406030204" pitchFamily="18" charset="0"/>
              </a:rPr>
              <a:t>Software - Web App development.</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anose="05000000000000000000" pitchFamily="2" charset="2"/>
              <a:buChar char="Ø"/>
            </a:pPr>
            <a:r>
              <a:rPr lang="en-US" sz="2000" b="1" dirty="0"/>
              <a:t>Objective</a:t>
            </a:r>
            <a:r>
              <a:rPr lang="en-US" dirty="0"/>
              <a:t>: </a:t>
            </a:r>
            <a:r>
              <a:rPr lang="en-US" sz="2000" dirty="0"/>
              <a:t>To reduce the workload on human agents by automating routine support tasks, improving response time, and increasing customer satisfaction.</a:t>
            </a:r>
          </a:p>
          <a:p>
            <a:pPr>
              <a:buFont typeface="Wingdings" panose="05000000000000000000" pitchFamily="2" charset="2"/>
              <a:buChar char="Ø"/>
            </a:pPr>
            <a:r>
              <a:rPr lang="en-US" sz="2000" b="1" dirty="0"/>
              <a:t>Data Collection</a:t>
            </a:r>
            <a:r>
              <a:rPr lang="en-US" b="1" dirty="0"/>
              <a:t>:</a:t>
            </a:r>
          </a:p>
          <a:p>
            <a:pPr>
              <a:buFont typeface="Wingdings" panose="05000000000000000000" pitchFamily="2" charset="2"/>
              <a:buChar char="Ø"/>
            </a:pPr>
            <a:endParaRPr lang="en-US" dirty="0"/>
          </a:p>
          <a:p>
            <a:r>
              <a:rPr lang="en-US" sz="2000" b="1" dirty="0"/>
              <a:t>Historical Data</a:t>
            </a:r>
            <a:r>
              <a:rPr lang="en-US" dirty="0"/>
              <a:t>: </a:t>
            </a:r>
            <a:r>
              <a:rPr lang="en-US" sz="2000" dirty="0"/>
              <a:t>Collect and analyze past customer interactions to understand common queries and issues.</a:t>
            </a:r>
            <a:endParaRPr lang="en-US" dirty="0"/>
          </a:p>
          <a:p>
            <a:pPr>
              <a:buFont typeface="Arial" panose="020B0604020202020204" pitchFamily="34" charset="0"/>
              <a:buChar char="•"/>
            </a:pPr>
            <a:r>
              <a:rPr lang="en-US" sz="2000" b="1" dirty="0"/>
              <a:t>Annotation</a:t>
            </a:r>
            <a:r>
              <a:rPr lang="en-US" dirty="0"/>
              <a:t>: </a:t>
            </a:r>
            <a:r>
              <a:rPr lang="en-US" sz="2000" dirty="0"/>
              <a:t>Label data for supervised learning, indicating correct responses or actions.</a:t>
            </a:r>
          </a:p>
          <a:p>
            <a:pPr>
              <a:buFont typeface="Arial" panose="020B0604020202020204" pitchFamily="34" charset="0"/>
              <a:buChar char="•"/>
            </a:pPr>
            <a:r>
              <a:rPr lang="en-US" sz="2000" b="1" dirty="0"/>
              <a:t>Cleaning</a:t>
            </a:r>
            <a:r>
              <a:rPr lang="en-US" sz="2000" dirty="0"/>
              <a:t>: Ensure data quality by removing irrelevant or erroneous information.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IN" b="1" dirty="0"/>
              <a:t>Model Selection:</a:t>
            </a:r>
          </a:p>
          <a:p>
            <a:pPr marL="76200" indent="0">
              <a:buNone/>
            </a:pPr>
            <a:endParaRPr lang="en-IN" dirty="0"/>
          </a:p>
          <a:p>
            <a:pPr>
              <a:buFont typeface="Arial" panose="020B0604020202020204" pitchFamily="34" charset="0"/>
              <a:buChar char="•"/>
            </a:pPr>
            <a:r>
              <a:rPr lang="en-IN" sz="2000" b="1" dirty="0"/>
              <a:t>Natural Language Processing (NLP)</a:t>
            </a:r>
            <a:r>
              <a:rPr lang="en-IN" sz="2000" dirty="0"/>
              <a:t>: Choose models for understanding and generating human language, such as transformers (e.g., BERT, GPT) or LSTM-based models.</a:t>
            </a:r>
          </a:p>
          <a:p>
            <a:pPr>
              <a:buFont typeface="Arial" panose="020B0604020202020204" pitchFamily="34" charset="0"/>
              <a:buChar char="•"/>
            </a:pPr>
            <a:r>
              <a:rPr lang="en-IN" sz="2000" b="1" dirty="0"/>
              <a:t>Intent Recognition</a:t>
            </a:r>
            <a:r>
              <a:rPr lang="en-IN" sz="2000" dirty="0"/>
              <a:t>: Implement models to classify user intents (e.g., inquiry, complaint, request).</a:t>
            </a:r>
          </a:p>
          <a:p>
            <a:pPr>
              <a:buFont typeface="Arial" panose="020B0604020202020204" pitchFamily="34" charset="0"/>
              <a:buChar char="•"/>
            </a:pPr>
            <a:r>
              <a:rPr lang="en-IN" sz="2000" b="1" dirty="0"/>
              <a:t>Entity Recognition</a:t>
            </a:r>
            <a:r>
              <a:rPr lang="en-IN" sz="2000" dirty="0"/>
              <a:t>: Extract relevant information from user inputs (e.g., dates, product names).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b="1" dirty="0"/>
              <a:t>Goals :-</a:t>
            </a:r>
          </a:p>
          <a:p>
            <a:pPr marL="76200" indent="0">
              <a:buNone/>
            </a:pPr>
            <a:endParaRPr lang="en-US" b="1" dirty="0"/>
          </a:p>
          <a:p>
            <a:pPr>
              <a:buFont typeface="Arial" panose="020B0604020202020204" pitchFamily="34" charset="0"/>
              <a:buChar char="•"/>
            </a:pPr>
            <a:r>
              <a:rPr lang="en-US" sz="2000" b="1" dirty="0"/>
              <a:t>Provide 24/7 support</a:t>
            </a:r>
            <a:r>
              <a:rPr lang="en-US" sz="2000" dirty="0"/>
              <a:t>: Ensure that users receive assistance at any time.</a:t>
            </a:r>
          </a:p>
          <a:p>
            <a:pPr>
              <a:buFont typeface="Arial" panose="020B0604020202020204" pitchFamily="34" charset="0"/>
              <a:buChar char="•"/>
            </a:pPr>
            <a:r>
              <a:rPr lang="en-US" sz="2000" b="1" dirty="0"/>
              <a:t>Reduce operational costs</a:t>
            </a:r>
            <a:r>
              <a:rPr lang="en-US" sz="2000" dirty="0"/>
              <a:t>: Lower the costs associated with human support agents.</a:t>
            </a:r>
          </a:p>
          <a:p>
            <a:pPr>
              <a:buFont typeface="Arial" panose="020B0604020202020204" pitchFamily="34" charset="0"/>
              <a:buChar char="•"/>
            </a:pPr>
            <a:r>
              <a:rPr lang="en-US" sz="2000" b="1" dirty="0"/>
              <a:t>Improve user experience</a:t>
            </a:r>
            <a:r>
              <a:rPr lang="en-US" sz="2000" dirty="0"/>
              <a:t>: Offer a seamless, quick, and efficient support process.</a:t>
            </a:r>
          </a:p>
          <a:p>
            <a:pPr marL="342900" lvl="0" indent="-190500" algn="just" rtl="0">
              <a:lnSpc>
                <a:spcPct val="200000"/>
              </a:lnSpc>
              <a:spcBef>
                <a:spcPts val="0"/>
              </a:spcBef>
              <a:spcAft>
                <a:spcPts val="0"/>
              </a:spcAft>
              <a:buClr>
                <a:schemeClr val="dk1"/>
              </a:buClr>
              <a:buSzPct val="100000"/>
              <a:buNone/>
            </a:pPr>
            <a:endParaRP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Chart 1">
            <a:extLst>
              <a:ext uri="{FF2B5EF4-FFF2-40B4-BE49-F238E27FC236}">
                <a16:creationId xmlns:a16="http://schemas.microsoft.com/office/drawing/2014/main" id="{8B04CB8D-E6E1-9A16-E647-F9D4B2F3C908}"/>
              </a:ext>
            </a:extLst>
          </p:cNvPr>
          <p:cNvGraphicFramePr/>
          <p:nvPr>
            <p:extLst>
              <p:ext uri="{D42A27DB-BD31-4B8C-83A1-F6EECF244321}">
                <p14:modId xmlns:p14="http://schemas.microsoft.com/office/powerpoint/2010/main" val="49480184"/>
              </p:ext>
            </p:extLst>
          </p:nvPr>
        </p:nvGraphicFramePr>
        <p:xfrm>
          <a:off x="711200" y="1513114"/>
          <a:ext cx="10556567" cy="4615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IN" sz="2000" dirty="0"/>
              <a:t>[1] J. Smith, A. Brown, and L. Johnson, "Enhancing chatbot accuracy through supervised learning techniques," </a:t>
            </a:r>
            <a:r>
              <a:rPr lang="en-IN" sz="2000" i="1" dirty="0"/>
              <a:t>IEEE Transactions on Neural Networks</a:t>
            </a:r>
            <a:r>
              <a:rPr lang="en-IN" sz="2000" dirty="0"/>
              <a:t>, vol. 32, no. 3, pp. 567-576, Mar. 2021.</a:t>
            </a:r>
          </a:p>
          <a:p>
            <a:pPr marL="76200" indent="0">
              <a:buNone/>
            </a:pPr>
            <a:endParaRPr lang="en-IN" sz="2000" dirty="0"/>
          </a:p>
          <a:p>
            <a:pPr>
              <a:buFont typeface="Wingdings" panose="05000000000000000000" pitchFamily="2" charset="2"/>
              <a:buChar char="Ø"/>
            </a:pPr>
            <a:r>
              <a:rPr lang="en-IN" sz="2000" dirty="0"/>
              <a:t>[2] H. Chen, M. Lee, and R. Kumar, "Dynamic query handling using reinforcement learning in chatbots," </a:t>
            </a:r>
            <a:r>
              <a:rPr lang="en-IN" sz="2000" i="1" dirty="0"/>
              <a:t>IEEE Access</a:t>
            </a:r>
            <a:r>
              <a:rPr lang="en-IN" sz="2000" dirty="0"/>
              <a:t>, vol. 10, pp. 1345-1356, Jan. 2022.</a:t>
            </a:r>
          </a:p>
          <a:p>
            <a:endParaRPr lang="en-IN" sz="2000" dirty="0"/>
          </a:p>
          <a:p>
            <a:pPr>
              <a:buFont typeface="Wingdings" panose="05000000000000000000" pitchFamily="2" charset="2"/>
              <a:buChar char="Ø"/>
            </a:pPr>
            <a:r>
              <a:rPr lang="en-IN" sz="2000" dirty="0"/>
              <a:t>[3] Z. Liu, Y. Zhang, and K. Wang, "BERT and GPT-3: A comparative analysis in natural language understanding," </a:t>
            </a:r>
            <a:r>
              <a:rPr lang="en-IN" sz="2000" i="1" dirty="0"/>
              <a:t>IEEE Transactions on Knowledge and Data Engineering</a:t>
            </a:r>
            <a:r>
              <a:rPr lang="en-IN" sz="2000" dirty="0"/>
              <a:t>, vol. 35, no. 4, pp. 1000-1012, Apr. 2023.</a:t>
            </a:r>
            <a:r>
              <a:rPr lang="en-US" sz="2000" dirty="0">
                <a:latin typeface="Cambria" panose="02040503050406030204" pitchFamily="18" charset="0"/>
                <a:ea typeface="Cambria" panose="02040503050406030204" pitchFamily="18" charset="0"/>
              </a:rPr>
              <a:t> </a:t>
            </a: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590</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Customer Support Chat bot with ML</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Adharsh M</cp:lastModifiedBy>
  <cp:revision>34</cp:revision>
  <dcterms:modified xsi:type="dcterms:W3CDTF">2024-09-17T05:14:16Z</dcterms:modified>
</cp:coreProperties>
</file>