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71" r:id="rId9"/>
    <p:sldId id="269"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57033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80B94-35C9-4E67-9C33-2D558CF2E32B}"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210298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95835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399055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22979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880B94-35C9-4E67-9C33-2D558CF2E32B}" type="datetimeFigureOut">
              <a:rPr lang="en-IN" smtClean="0"/>
              <a:t>21-07-2023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352314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880B94-35C9-4E67-9C33-2D558CF2E32B}" type="datetimeFigureOut">
              <a:rPr lang="en-IN" smtClean="0"/>
              <a:t>21-07-2023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212539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3781611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78961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84328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80B94-35C9-4E67-9C33-2D558CF2E32B}"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01650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880B94-35C9-4E67-9C33-2D558CF2E32B}"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1357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880B94-35C9-4E67-9C33-2D558CF2E32B}" type="datetimeFigureOut">
              <a:rPr lang="en-IN" smtClean="0"/>
              <a:t>21-07-2023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240328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880B94-35C9-4E67-9C33-2D558CF2E32B}" type="datetimeFigureOut">
              <a:rPr lang="en-IN" smtClean="0"/>
              <a:t>21-07-2023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30506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80B94-35C9-4E67-9C33-2D558CF2E32B}" type="datetimeFigureOut">
              <a:rPr lang="en-IN" smtClean="0"/>
              <a:t>21-07-2023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361227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80B94-35C9-4E67-9C33-2D558CF2E32B}"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52176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80B94-35C9-4E67-9C33-2D558CF2E32B}"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DF8204-7AA6-4F63-82FA-7A61601D4A6B}" type="slidenum">
              <a:rPr lang="en-IN" smtClean="0"/>
              <a:t>‹#›</a:t>
            </a:fld>
            <a:endParaRPr lang="en-IN"/>
          </a:p>
        </p:txBody>
      </p:sp>
    </p:spTree>
    <p:extLst>
      <p:ext uri="{BB962C8B-B14F-4D97-AF65-F5344CB8AC3E}">
        <p14:creationId xmlns:p14="http://schemas.microsoft.com/office/powerpoint/2010/main" val="144106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880B94-35C9-4E67-9C33-2D558CF2E32B}" type="datetimeFigureOut">
              <a:rPr lang="en-IN" smtClean="0"/>
              <a:t>21-07-2023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DF8204-7AA6-4F63-82FA-7A61601D4A6B}" type="slidenum">
              <a:rPr lang="en-IN" smtClean="0"/>
              <a:t>‹#›</a:t>
            </a:fld>
            <a:endParaRPr lang="en-IN"/>
          </a:p>
        </p:txBody>
      </p:sp>
    </p:spTree>
    <p:extLst>
      <p:ext uri="{BB962C8B-B14F-4D97-AF65-F5344CB8AC3E}">
        <p14:creationId xmlns:p14="http://schemas.microsoft.com/office/powerpoint/2010/main" val="16243656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jayalakshmi.maddula2102@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3FE1-AA05-8661-CB0E-A092C41EE137}"/>
              </a:ext>
            </a:extLst>
          </p:cNvPr>
          <p:cNvSpPr>
            <a:spLocks noGrp="1"/>
          </p:cNvSpPr>
          <p:nvPr>
            <p:ph type="title"/>
          </p:nvPr>
        </p:nvSpPr>
        <p:spPr>
          <a:xfrm>
            <a:off x="1451579" y="804520"/>
            <a:ext cx="9603275" cy="782234"/>
          </a:xfrm>
        </p:spPr>
        <p:txBody>
          <a:bodyPr/>
          <a:lstStyle/>
          <a:p>
            <a:pPr algn="ctr"/>
            <a:r>
              <a:rPr lang="en-IN" sz="3200" b="1" dirty="0">
                <a:latin typeface="Times New Roman" panose="02020603050405020304" pitchFamily="18" charset="0"/>
                <a:cs typeface="Times New Roman" panose="02020603050405020304" pitchFamily="18" charset="0"/>
              </a:rPr>
              <a:t>	STUDENT DETAILS</a:t>
            </a:r>
            <a:endParaRPr lang="en-IN" dirty="0"/>
          </a:p>
        </p:txBody>
      </p:sp>
      <p:sp>
        <p:nvSpPr>
          <p:cNvPr id="3" name="Content Placeholder 2">
            <a:extLst>
              <a:ext uri="{FF2B5EF4-FFF2-40B4-BE49-F238E27FC236}">
                <a16:creationId xmlns:a16="http://schemas.microsoft.com/office/drawing/2014/main" id="{4466627A-D352-21DB-BC88-46E3CE0C50F4}"/>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 MADDULA VIJAYA LAKSHMI</a:t>
            </a:r>
          </a:p>
          <a:p>
            <a:r>
              <a:rPr lang="en-IN" b="1" dirty="0">
                <a:latin typeface="Times New Roman" panose="02020603050405020304" pitchFamily="18" charset="0"/>
                <a:cs typeface="Times New Roman" panose="02020603050405020304" pitchFamily="18" charset="0"/>
              </a:rPr>
              <a:t>SKILLSBUILD EMAIL ID </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vijayalakshmi.maddula2102@gmail.com</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COLLEGE NAME </a:t>
            </a:r>
            <a:r>
              <a:rPr lang="en-IN" dirty="0">
                <a:latin typeface="Times New Roman" panose="02020603050405020304" pitchFamily="18" charset="0"/>
                <a:cs typeface="Times New Roman" panose="02020603050405020304" pitchFamily="18" charset="0"/>
              </a:rPr>
              <a:t>: SRI VASAVI ENGINEERING COLLEGE</a:t>
            </a:r>
          </a:p>
          <a:p>
            <a:r>
              <a:rPr lang="en-IN" b="1" dirty="0">
                <a:latin typeface="Times New Roman" panose="02020603050405020304" pitchFamily="18" charset="0"/>
                <a:cs typeface="Times New Roman" panose="02020603050405020304" pitchFamily="18" charset="0"/>
              </a:rPr>
              <a:t>COLLEGE STATE </a:t>
            </a:r>
            <a:r>
              <a:rPr lang="en-IN" dirty="0">
                <a:latin typeface="Times New Roman" panose="02020603050405020304" pitchFamily="18" charset="0"/>
                <a:cs typeface="Times New Roman" panose="02020603050405020304" pitchFamily="18" charset="0"/>
              </a:rPr>
              <a:t>: ANDHRA PRADESH</a:t>
            </a:r>
          </a:p>
          <a:p>
            <a:r>
              <a:rPr lang="en-IN" b="1" dirty="0">
                <a:latin typeface="Times New Roman" panose="02020603050405020304" pitchFamily="18" charset="0"/>
                <a:cs typeface="Times New Roman" panose="02020603050405020304" pitchFamily="18" charset="0"/>
              </a:rPr>
              <a:t>INTERNSHIP DOMAIN </a:t>
            </a:r>
            <a:r>
              <a:rPr lang="en-IN" dirty="0">
                <a:latin typeface="Times New Roman" panose="02020603050405020304" pitchFamily="18" charset="0"/>
                <a:cs typeface="Times New Roman" panose="02020603050405020304" pitchFamily="18" charset="0"/>
              </a:rPr>
              <a:t>: DATA ANALYTICS</a:t>
            </a:r>
          </a:p>
          <a:p>
            <a:r>
              <a:rPr lang="en-IN" b="1" dirty="0">
                <a:latin typeface="Times New Roman" panose="02020603050405020304" pitchFamily="18" charset="0"/>
                <a:cs typeface="Times New Roman" panose="02020603050405020304" pitchFamily="18" charset="0"/>
              </a:rPr>
              <a:t>START DATE &amp; END DATE </a:t>
            </a:r>
            <a:r>
              <a:rPr lang="en-IN" dirty="0">
                <a:latin typeface="Times New Roman" panose="02020603050405020304" pitchFamily="18" charset="0"/>
                <a:cs typeface="Times New Roman" panose="02020603050405020304" pitchFamily="18" charset="0"/>
              </a:rPr>
              <a:t>: 05-06-2023 T0 23-07-2023</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7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B8BD-E193-0EA8-D133-523297A6F1C1}"/>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RESULTS</a:t>
            </a:r>
            <a:endParaRPr lang="en-IN" b="1" dirty="0"/>
          </a:p>
        </p:txBody>
      </p:sp>
      <p:pic>
        <p:nvPicPr>
          <p:cNvPr id="5" name="Content Placeholder 4">
            <a:extLst>
              <a:ext uri="{FF2B5EF4-FFF2-40B4-BE49-F238E27FC236}">
                <a16:creationId xmlns:a16="http://schemas.microsoft.com/office/drawing/2014/main" id="{ECAD8EE3-00B3-4FFF-B169-90068B457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741" y="2468032"/>
            <a:ext cx="3866225" cy="3861050"/>
          </a:xfrm>
        </p:spPr>
      </p:pic>
      <p:pic>
        <p:nvPicPr>
          <p:cNvPr id="7" name="Picture 6">
            <a:extLst>
              <a:ext uri="{FF2B5EF4-FFF2-40B4-BE49-F238E27FC236}">
                <a16:creationId xmlns:a16="http://schemas.microsoft.com/office/drawing/2014/main" id="{6153D5A8-6534-F01E-04BC-698C39F15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39" y="2406773"/>
            <a:ext cx="5263086" cy="4451227"/>
          </a:xfrm>
          <a:prstGeom prst="rect">
            <a:avLst/>
          </a:prstGeom>
        </p:spPr>
      </p:pic>
    </p:spTree>
    <p:extLst>
      <p:ext uri="{BB962C8B-B14F-4D97-AF65-F5344CB8AC3E}">
        <p14:creationId xmlns:p14="http://schemas.microsoft.com/office/powerpoint/2010/main" val="105462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2D3232-5DB2-18AA-D6A0-95A4221C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68" y="928968"/>
            <a:ext cx="6035040" cy="5372100"/>
          </a:xfrm>
          <a:prstGeom prst="rect">
            <a:avLst/>
          </a:prstGeom>
        </p:spPr>
      </p:pic>
      <p:pic>
        <p:nvPicPr>
          <p:cNvPr id="7" name="Picture 6">
            <a:extLst>
              <a:ext uri="{FF2B5EF4-FFF2-40B4-BE49-F238E27FC236}">
                <a16:creationId xmlns:a16="http://schemas.microsoft.com/office/drawing/2014/main" id="{212BD5B0-990B-1954-7F4A-BB807F356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20869"/>
            <a:ext cx="4146176" cy="4146176"/>
          </a:xfrm>
          <a:prstGeom prst="rect">
            <a:avLst/>
          </a:prstGeom>
        </p:spPr>
      </p:pic>
      <p:pic>
        <p:nvPicPr>
          <p:cNvPr id="9" name="Picture 8">
            <a:extLst>
              <a:ext uri="{FF2B5EF4-FFF2-40B4-BE49-F238E27FC236}">
                <a16:creationId xmlns:a16="http://schemas.microsoft.com/office/drawing/2014/main" id="{EF368470-F047-F440-CAA5-10EA95305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765" y="794049"/>
            <a:ext cx="3634740" cy="1226820"/>
          </a:xfrm>
          <a:prstGeom prst="rect">
            <a:avLst/>
          </a:prstGeom>
        </p:spPr>
      </p:pic>
    </p:spTree>
    <p:extLst>
      <p:ext uri="{BB962C8B-B14F-4D97-AF65-F5344CB8AC3E}">
        <p14:creationId xmlns:p14="http://schemas.microsoft.com/office/powerpoint/2010/main" val="217202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86EF48-CD6A-093E-44BE-5E783AD37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98" y="240702"/>
            <a:ext cx="4373568" cy="2968664"/>
          </a:xfrm>
          <a:prstGeom prst="rect">
            <a:avLst/>
          </a:prstGeom>
        </p:spPr>
      </p:pic>
      <p:pic>
        <p:nvPicPr>
          <p:cNvPr id="11" name="Picture 10">
            <a:extLst>
              <a:ext uri="{FF2B5EF4-FFF2-40B4-BE49-F238E27FC236}">
                <a16:creationId xmlns:a16="http://schemas.microsoft.com/office/drawing/2014/main" id="{FFDC2F9E-8996-B099-E30E-A28D76FFA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064" y="609600"/>
            <a:ext cx="6553200" cy="1699260"/>
          </a:xfrm>
          <a:prstGeom prst="rect">
            <a:avLst/>
          </a:prstGeom>
        </p:spPr>
      </p:pic>
      <p:pic>
        <p:nvPicPr>
          <p:cNvPr id="13" name="Picture 12">
            <a:extLst>
              <a:ext uri="{FF2B5EF4-FFF2-40B4-BE49-F238E27FC236}">
                <a16:creationId xmlns:a16="http://schemas.microsoft.com/office/drawing/2014/main" id="{AE08B6EF-8666-BF6A-9805-65B514945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064" y="2308860"/>
            <a:ext cx="6781800" cy="4549140"/>
          </a:xfrm>
          <a:prstGeom prst="rect">
            <a:avLst/>
          </a:prstGeom>
        </p:spPr>
      </p:pic>
    </p:spTree>
    <p:extLst>
      <p:ext uri="{BB962C8B-B14F-4D97-AF65-F5344CB8AC3E}">
        <p14:creationId xmlns:p14="http://schemas.microsoft.com/office/powerpoint/2010/main" val="80116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73C7D0-FBC5-3997-C0A3-A4279CBD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764" y="262712"/>
            <a:ext cx="6338271" cy="3166288"/>
          </a:xfrm>
          <a:prstGeom prst="rect">
            <a:avLst/>
          </a:prstGeom>
        </p:spPr>
      </p:pic>
      <p:pic>
        <p:nvPicPr>
          <p:cNvPr id="9" name="Picture 8">
            <a:extLst>
              <a:ext uri="{FF2B5EF4-FFF2-40B4-BE49-F238E27FC236}">
                <a16:creationId xmlns:a16="http://schemas.microsoft.com/office/drawing/2014/main" id="{86D5A347-6BAB-F56D-2BB5-EE9553AA4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142" y="3429000"/>
            <a:ext cx="3952299" cy="3166288"/>
          </a:xfrm>
          <a:prstGeom prst="rect">
            <a:avLst/>
          </a:prstGeom>
        </p:spPr>
      </p:pic>
    </p:spTree>
    <p:extLst>
      <p:ext uri="{BB962C8B-B14F-4D97-AF65-F5344CB8AC3E}">
        <p14:creationId xmlns:p14="http://schemas.microsoft.com/office/powerpoint/2010/main" val="193086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300B2C-D7AC-2CEE-F010-B8D870E9932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LINKS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156CF32-B197-A215-1B57-13BECC34D05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link: https://colab.research.google.com/drive/17CriiWrDGFBfc0ju_hweMoR2Sx2rXiXw?usp=sharing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698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9CDE11-9A7E-592A-012D-3C983EBD36B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9905" y="228169"/>
            <a:ext cx="9359153" cy="6401661"/>
          </a:xfrm>
          <a:prstGeom prst="rect">
            <a:avLst/>
          </a:prstGeom>
        </p:spPr>
      </p:pic>
    </p:spTree>
    <p:extLst>
      <p:ext uri="{BB962C8B-B14F-4D97-AF65-F5344CB8AC3E}">
        <p14:creationId xmlns:p14="http://schemas.microsoft.com/office/powerpoint/2010/main" val="227400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5DCF-C11A-3890-D9C7-9712D599E0B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 TOPIC</a:t>
            </a:r>
            <a:br>
              <a:rPr lang="en-IN"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DOCTOR VISIT ANALYSIS USING PYTHON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4341D7-E932-B882-A61A-11B980A3DA5C}"/>
              </a:ext>
            </a:extLst>
          </p:cNvPr>
          <p:cNvSpPr>
            <a:spLocks noGrp="1"/>
          </p:cNvSpPr>
          <p:nvPr>
            <p:ph idx="1"/>
          </p:nvPr>
        </p:nvSpPr>
        <p:spPr/>
        <p:txBody>
          <a:bodyPr/>
          <a:lstStyle/>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Doctor visit analysis using Python involves the application of data manipulation, statistical techniques, and data visualization to gain insights from collected data related to patient visits to doctors or healthcare providers. The analysis aims to extract valuable information to improve healthcare services, identify patterns, and make data-driven decisions. </a:t>
            </a:r>
          </a:p>
          <a:p>
            <a:r>
              <a:rPr lang="en-US" dirty="0" err="1">
                <a:solidFill>
                  <a:srgbClr val="374151"/>
                </a:solidFill>
                <a:latin typeface="Söhne"/>
              </a:rPr>
              <a:t>Analysing</a:t>
            </a:r>
            <a:r>
              <a:rPr lang="en-US" dirty="0">
                <a:solidFill>
                  <a:srgbClr val="374151"/>
                </a:solidFill>
                <a:latin typeface="Söhne"/>
              </a:rPr>
              <a:t> various factors like count of male and female visiting the hospital, </a:t>
            </a:r>
            <a:r>
              <a:rPr lang="en-US" dirty="0" err="1">
                <a:solidFill>
                  <a:srgbClr val="374151"/>
                </a:solidFill>
                <a:latin typeface="Söhne"/>
              </a:rPr>
              <a:t>no.of</a:t>
            </a:r>
            <a:r>
              <a:rPr lang="en-US" dirty="0">
                <a:solidFill>
                  <a:srgbClr val="374151"/>
                </a:solidFill>
                <a:latin typeface="Söhne"/>
              </a:rPr>
              <a:t> people having illnesses and many more.</a:t>
            </a:r>
            <a:endParaRPr lang="en-IN" dirty="0"/>
          </a:p>
        </p:txBody>
      </p:sp>
    </p:spTree>
    <p:extLst>
      <p:ext uri="{BB962C8B-B14F-4D97-AF65-F5344CB8AC3E}">
        <p14:creationId xmlns:p14="http://schemas.microsoft.com/office/powerpoint/2010/main" val="4099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8BF1-9AFD-48FF-FBF9-E94D7DD5874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95C9C-C7B3-2EBF-1C66-29AA0A711898}"/>
              </a:ext>
            </a:extLst>
          </p:cNvPr>
          <p:cNvSpPr>
            <a:spLocks noGrp="1"/>
          </p:cNvSpPr>
          <p:nvPr>
            <p:ph idx="1"/>
          </p:nvPr>
        </p:nvSpPr>
        <p:spPr/>
        <p:txBody>
          <a:bodyPr>
            <a:normAutofit lnSpcReduction="10000"/>
          </a:bodyPr>
          <a:lstStyle/>
          <a:p>
            <a:r>
              <a:rPr lang="en-US" b="0" i="0" dirty="0">
                <a:solidFill>
                  <a:srgbClr val="374151"/>
                </a:solidFill>
                <a:effectLst/>
                <a:latin typeface="Times New Roman" panose="02020603050405020304" pitchFamily="18" charset="0"/>
                <a:cs typeface="Times New Roman" panose="02020603050405020304" pitchFamily="18" charset="0"/>
              </a:rPr>
              <a:t>The agenda for a doctor visit analysis project using Python typically involves various steps</a:t>
            </a:r>
          </a:p>
          <a:p>
            <a:pPr lvl="1"/>
            <a:r>
              <a:rPr lang="en-US" dirty="0">
                <a:solidFill>
                  <a:srgbClr val="374151"/>
                </a:solidFill>
                <a:latin typeface="Times New Roman" panose="02020603050405020304" pitchFamily="18" charset="0"/>
                <a:cs typeface="Times New Roman" panose="02020603050405020304" pitchFamily="18" charset="0"/>
              </a:rPr>
              <a:t>Displaying first 15 rows with all the attributes</a:t>
            </a:r>
          </a:p>
          <a:p>
            <a:pPr lvl="1"/>
            <a:r>
              <a:rPr lang="en-IN" dirty="0">
                <a:latin typeface="Times New Roman" panose="02020603050405020304" pitchFamily="18" charset="0"/>
                <a:cs typeface="Times New Roman" panose="02020603050405020304" pitchFamily="18" charset="0"/>
              </a:rPr>
              <a:t>Count of people affected by illness</a:t>
            </a:r>
          </a:p>
          <a:p>
            <a:pPr lvl="1"/>
            <a:r>
              <a:rPr lang="en-IN" dirty="0">
                <a:latin typeface="Times New Roman" panose="02020603050405020304" pitchFamily="18" charset="0"/>
                <a:cs typeface="Times New Roman" panose="02020603050405020304" pitchFamily="18" charset="0"/>
              </a:rPr>
              <a:t>Plotting the income of the people</a:t>
            </a:r>
          </a:p>
          <a:p>
            <a:pPr lvl="1"/>
            <a:r>
              <a:rPr lang="en-IN" dirty="0">
                <a:latin typeface="Times New Roman" panose="02020603050405020304" pitchFamily="18" charset="0"/>
                <a:cs typeface="Times New Roman" panose="02020603050405020304" pitchFamily="18" charset="0"/>
              </a:rPr>
              <a:t>Count of individual male and female</a:t>
            </a:r>
          </a:p>
          <a:p>
            <a:pPr lvl="1"/>
            <a:r>
              <a:rPr lang="en-IN" dirty="0">
                <a:latin typeface="Times New Roman" panose="02020603050405020304" pitchFamily="18" charset="0"/>
                <a:cs typeface="Times New Roman" panose="02020603050405020304" pitchFamily="18" charset="0"/>
              </a:rPr>
              <a:t>Plotting various factors with different plotting techniques</a:t>
            </a:r>
          </a:p>
          <a:p>
            <a:pPr lvl="2"/>
            <a:r>
              <a:rPr lang="en-IN" dirty="0">
                <a:latin typeface="Times New Roman" panose="02020603050405020304" pitchFamily="18" charset="0"/>
                <a:cs typeface="Times New Roman" panose="02020603050405020304" pitchFamily="18" charset="0"/>
              </a:rPr>
              <a:t>Histogram</a:t>
            </a:r>
          </a:p>
          <a:p>
            <a:pPr lvl="2"/>
            <a:r>
              <a:rPr lang="en-IN" dirty="0">
                <a:latin typeface="Times New Roman" panose="02020603050405020304" pitchFamily="18" charset="0"/>
                <a:cs typeface="Times New Roman" panose="02020603050405020304" pitchFamily="18" charset="0"/>
              </a:rPr>
              <a:t>Boxplot</a:t>
            </a:r>
          </a:p>
          <a:p>
            <a:pPr lvl="2"/>
            <a:r>
              <a:rPr lang="en-IN" dirty="0">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96573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FD3B-B891-37CF-2516-10B7A66016F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OVERVIEW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7280F-AADE-A52D-209E-244621DAAF7F}"/>
              </a:ext>
            </a:extLst>
          </p:cNvPr>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The project mainly deals with analyzing of various factors like </a:t>
            </a:r>
          </a:p>
          <a:p>
            <a:pPr lvl="1"/>
            <a:r>
              <a:rPr lang="en-US" dirty="0">
                <a:latin typeface="Times New Roman" panose="02020603050405020304" pitchFamily="18" charset="0"/>
                <a:cs typeface="Times New Roman" panose="02020603050405020304" pitchFamily="18" charset="0"/>
              </a:rPr>
              <a:t>Age, Gender, Income, Health factor, illness</a:t>
            </a:r>
            <a:endParaRPr lang="en-IN" dirty="0">
              <a:latin typeface="Times New Roman" panose="02020603050405020304" pitchFamily="18" charset="0"/>
              <a:cs typeface="Times New Roman" panose="02020603050405020304" pitchFamily="18" charset="0"/>
            </a:endParaRPr>
          </a:p>
          <a:p>
            <a:pPr marL="457200" lvl="1" indent="0">
              <a:buNone/>
            </a:pPr>
            <a:r>
              <a:rPr lang="en-IN" dirty="0">
                <a:latin typeface="Times New Roman" panose="02020603050405020304" pitchFamily="18" charset="0"/>
                <a:cs typeface="Times New Roman" panose="02020603050405020304" pitchFamily="18" charset="0"/>
              </a:rPr>
              <a:t>Age helps to identify which age group people are mostly entering in to hospitals</a:t>
            </a:r>
          </a:p>
          <a:p>
            <a:pPr marL="457200" lvl="1" indent="0">
              <a:buNone/>
            </a:pPr>
            <a:r>
              <a:rPr lang="en-IN" dirty="0">
                <a:latin typeface="Times New Roman" panose="02020603050405020304" pitchFamily="18" charset="0"/>
                <a:cs typeface="Times New Roman" panose="02020603050405020304" pitchFamily="18" charset="0"/>
              </a:rPr>
              <a:t>Gender denotes no of males and females are attending</a:t>
            </a:r>
          </a:p>
          <a:p>
            <a:pPr marL="457200" lvl="1" indent="0">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err="1">
                <a:solidFill>
                  <a:srgbClr val="000000"/>
                </a:solidFill>
                <a:effectLst/>
                <a:latin typeface="Times New Roman" panose="02020603050405020304" pitchFamily="18" charset="0"/>
                <a:cs typeface="Times New Roman" panose="02020603050405020304" pitchFamily="18" charset="0"/>
              </a:rPr>
              <a:t>df</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"gender"</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err="1">
                <a:solidFill>
                  <a:srgbClr val="000000"/>
                </a:solidFill>
                <a:effectLst/>
                <a:latin typeface="Times New Roman" panose="02020603050405020304" pitchFamily="18" charset="0"/>
                <a:cs typeface="Times New Roman" panose="02020603050405020304" pitchFamily="18" charset="0"/>
              </a:rPr>
              <a:t>value_counts</a:t>
            </a:r>
            <a:r>
              <a:rPr lang="en-IN" b="0" dirty="0">
                <a:solidFill>
                  <a:srgbClr val="000000"/>
                </a:solidFill>
                <a:effectLst/>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Illness indicates how many people are suffering from their illness it </a:t>
            </a:r>
            <a:r>
              <a:rPr lang="en-IN" dirty="0" err="1">
                <a:latin typeface="Times New Roman" panose="02020603050405020304" pitchFamily="18" charset="0"/>
                <a:cs typeface="Times New Roman" panose="02020603050405020304" pitchFamily="18" charset="0"/>
              </a:rPr>
              <a:t>als</a:t>
            </a:r>
            <a:r>
              <a:rPr lang="en-IN" dirty="0">
                <a:latin typeface="Times New Roman" panose="02020603050405020304" pitchFamily="18" charset="0"/>
                <a:cs typeface="Times New Roman" panose="02020603050405020304" pitchFamily="18" charset="0"/>
              </a:rPr>
              <a:t> helps to identify the count of diseases they are suffering.</a:t>
            </a:r>
          </a:p>
          <a:p>
            <a:pPr marL="457200" lvl="1" indent="0">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err="1">
                <a:solidFill>
                  <a:srgbClr val="000000"/>
                </a:solidFill>
                <a:effectLst/>
                <a:latin typeface="Times New Roman" panose="02020603050405020304" pitchFamily="18" charset="0"/>
                <a:cs typeface="Times New Roman" panose="02020603050405020304" pitchFamily="18" charset="0"/>
              </a:rPr>
              <a:t>df</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"illness"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err="1">
                <a:solidFill>
                  <a:srgbClr val="000000"/>
                </a:solidFill>
                <a:effectLst/>
                <a:latin typeface="Times New Roman" panose="02020603050405020304" pitchFamily="18" charset="0"/>
                <a:cs typeface="Times New Roman" panose="02020603050405020304" pitchFamily="18" charset="0"/>
              </a:rPr>
              <a:t>value_counts</a:t>
            </a:r>
            <a:r>
              <a:rPr lang="en-IN" b="0" dirty="0">
                <a:solidFill>
                  <a:srgbClr val="000000"/>
                </a:solidFill>
                <a:effectLst/>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Health Factor indicates the strength people are having.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74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543A-71BD-DD48-AA5D-F29F548D510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WHO ARE THE END USERS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1AB33-AFBA-08F7-2F85-262FE38A2E6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End users the one the people around us who are continuously suffering with illness and visiting doctors all the time to improve their situation.</a:t>
            </a:r>
          </a:p>
          <a:p>
            <a:r>
              <a:rPr lang="en-US" sz="1600" dirty="0">
                <a:latin typeface="Times New Roman" panose="02020603050405020304" pitchFamily="18" charset="0"/>
                <a:cs typeface="Times New Roman" panose="02020603050405020304" pitchFamily="18" charset="0"/>
              </a:rPr>
              <a:t>This project indicates how many people are attending hospitals of different ages.</a:t>
            </a:r>
          </a:p>
          <a:p>
            <a:r>
              <a:rPr lang="en-US" sz="1600" dirty="0">
                <a:latin typeface="Times New Roman" panose="02020603050405020304" pitchFamily="18" charset="0"/>
                <a:cs typeface="Times New Roman" panose="02020603050405020304" pitchFamily="18" charset="0"/>
              </a:rPr>
              <a:t>People always need to have a good care of their health in order to have a beautiful life.</a:t>
            </a:r>
          </a:p>
          <a:p>
            <a:r>
              <a:rPr lang="en-US" sz="1600" dirty="0">
                <a:latin typeface="Times New Roman" panose="02020603050405020304" pitchFamily="18" charset="0"/>
                <a:cs typeface="Times New Roman" panose="02020603050405020304" pitchFamily="18" charset="0"/>
              </a:rPr>
              <a:t>Many diseases will be cured with the help of self care.</a:t>
            </a:r>
          </a:p>
          <a:p>
            <a:r>
              <a:rPr lang="en-US" sz="1600" dirty="0">
                <a:solidFill>
                  <a:schemeClr val="tx1"/>
                </a:solidFill>
                <a:latin typeface="Times New Roman" panose="02020603050405020304" pitchFamily="18" charset="0"/>
                <a:cs typeface="Times New Roman" panose="02020603050405020304" pitchFamily="18" charset="0"/>
              </a:rPr>
              <a:t>it is important for healthcare professionals to embrace data science and leverage its power to drive innovation and progress.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9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ACA5-34EF-09CD-9297-F44D93DBF2F3}"/>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SOLUTION AND ITS VALUE PROPOSITION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215AA-BFBC-F6D7-E9BD-819A15201BE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Project which contains the data set shows that many people are having more than one illness</a:t>
            </a:r>
          </a:p>
          <a:p>
            <a:r>
              <a:rPr lang="en-US" sz="1600" dirty="0">
                <a:latin typeface="Times New Roman" panose="02020603050405020304" pitchFamily="18" charset="0"/>
                <a:cs typeface="Times New Roman" panose="02020603050405020304" pitchFamily="18" charset="0"/>
              </a:rPr>
              <a:t>This should be taken by every individual very seriously</a:t>
            </a:r>
          </a:p>
          <a:p>
            <a:r>
              <a:rPr lang="en-US" sz="1600" dirty="0">
                <a:latin typeface="Times New Roman" panose="02020603050405020304" pitchFamily="18" charset="0"/>
                <a:cs typeface="Times New Roman" panose="02020603050405020304" pitchFamily="18" charset="0"/>
              </a:rPr>
              <a:t>By taking proper healthy diet</a:t>
            </a:r>
          </a:p>
          <a:p>
            <a:r>
              <a:rPr lang="en-US" sz="1600" dirty="0">
                <a:latin typeface="Times New Roman" panose="02020603050405020304" pitchFamily="18" charset="0"/>
                <a:cs typeface="Times New Roman" panose="02020603050405020304" pitchFamily="18" charset="0"/>
              </a:rPr>
              <a:t>Exercise regularly</a:t>
            </a:r>
          </a:p>
          <a:p>
            <a:r>
              <a:rPr lang="en-US" sz="1600" dirty="0">
                <a:latin typeface="Times New Roman" panose="02020603050405020304" pitchFamily="18" charset="0"/>
                <a:cs typeface="Times New Roman" panose="02020603050405020304" pitchFamily="18" charset="0"/>
              </a:rPr>
              <a:t>Drinking lot of water everyday based on their capacity</a:t>
            </a:r>
          </a:p>
          <a:p>
            <a:r>
              <a:rPr lang="en-US" sz="1600" dirty="0">
                <a:latin typeface="Times New Roman" panose="02020603050405020304" pitchFamily="18" charset="0"/>
                <a:cs typeface="Times New Roman" panose="02020603050405020304" pitchFamily="18" charset="0"/>
              </a:rPr>
              <a:t>Having proper sleep</a:t>
            </a:r>
          </a:p>
          <a:p>
            <a:r>
              <a:rPr lang="en-US" sz="1600" dirty="0">
                <a:latin typeface="Times New Roman" panose="02020603050405020304" pitchFamily="18" charset="0"/>
                <a:cs typeface="Times New Roman" panose="02020603050405020304" pitchFamily="18" charset="0"/>
              </a:rPr>
              <a:t>Decreasing the screen time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63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6588-AFC8-10CE-D068-61B6EEEEE8EC}"/>
              </a:ext>
            </a:extLst>
          </p:cNvPr>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PROJECT VIEW</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B763A71-5E52-AC1E-6971-D2337D4A8FED}"/>
              </a:ext>
            </a:extLst>
          </p:cNvPr>
          <p:cNvSpPr>
            <a:spLocks noGrp="1"/>
          </p:cNvSpPr>
          <p:nvPr>
            <p:ph idx="1"/>
          </p:nvPr>
        </p:nvSpPr>
        <p:spPr>
          <a:xfrm>
            <a:off x="1154954" y="2277035"/>
            <a:ext cx="8825659" cy="3742765"/>
          </a:xfrm>
        </p:spPr>
        <p:txBody>
          <a:bodyPr>
            <a:normAutofit/>
          </a:bodyPr>
          <a:lstStyle/>
          <a:p>
            <a:r>
              <a:rPr lang="en-US" sz="1600" dirty="0">
                <a:latin typeface="Times New Roman" panose="02020603050405020304" pitchFamily="18" charset="0"/>
                <a:cs typeface="Times New Roman" panose="02020603050405020304" pitchFamily="18" charset="0"/>
              </a:rPr>
              <a:t>Importing all the required libraries</a:t>
            </a:r>
          </a:p>
          <a:p>
            <a:pPr marL="0" indent="0">
              <a:buNone/>
            </a:pPr>
            <a:r>
              <a:rPr lang="en-US" sz="1400" b="0" dirty="0">
                <a:solidFill>
                  <a:srgbClr val="AF00DB"/>
                </a:solidFill>
                <a:effectLst/>
                <a:latin typeface="Times New Roman" panose="02020603050405020304" pitchFamily="18" charset="0"/>
                <a:cs typeface="Times New Roman" panose="02020603050405020304" pitchFamily="18" charset="0"/>
              </a:rPr>
              <a:t>              import</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err="1">
                <a:solidFill>
                  <a:srgbClr val="000000"/>
                </a:solidFill>
                <a:effectLst/>
                <a:latin typeface="Times New Roman" panose="02020603050405020304" pitchFamily="18" charset="0"/>
                <a:cs typeface="Times New Roman" panose="02020603050405020304" pitchFamily="18" charset="0"/>
              </a:rPr>
              <a:t>matplotlib.pyplot</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a:solidFill>
                  <a:srgbClr val="AF00DB"/>
                </a:solidFill>
                <a:effectLst/>
                <a:latin typeface="Times New Roman" panose="02020603050405020304" pitchFamily="18" charset="0"/>
                <a:cs typeface="Times New Roman" panose="02020603050405020304" pitchFamily="18" charset="0"/>
              </a:rPr>
              <a:t>as</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err="1">
                <a:solidFill>
                  <a:srgbClr val="000000"/>
                </a:solidFill>
                <a:effectLst/>
                <a:latin typeface="Times New Roman" panose="02020603050405020304" pitchFamily="18" charset="0"/>
                <a:cs typeface="Times New Roman" panose="02020603050405020304" pitchFamily="18" charset="0"/>
              </a:rPr>
              <a:t>plt</a:t>
            </a:r>
            <a:endParaRPr lang="en-US" sz="14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400" b="0" dirty="0">
                <a:solidFill>
                  <a:srgbClr val="AF00DB"/>
                </a:solidFill>
                <a:effectLst/>
                <a:latin typeface="Times New Roman" panose="02020603050405020304" pitchFamily="18" charset="0"/>
                <a:cs typeface="Times New Roman" panose="02020603050405020304" pitchFamily="18" charset="0"/>
              </a:rPr>
              <a:t>	    import</a:t>
            </a:r>
            <a:r>
              <a:rPr lang="en-US" sz="1400" b="0" dirty="0">
                <a:solidFill>
                  <a:srgbClr val="000000"/>
                </a:solidFill>
                <a:effectLst/>
                <a:latin typeface="Times New Roman" panose="02020603050405020304" pitchFamily="18" charset="0"/>
                <a:cs typeface="Times New Roman" panose="02020603050405020304" pitchFamily="18" charset="0"/>
              </a:rPr>
              <a:t> pandas </a:t>
            </a:r>
            <a:r>
              <a:rPr lang="en-US" sz="1400" b="0" dirty="0">
                <a:solidFill>
                  <a:srgbClr val="AF00DB"/>
                </a:solidFill>
                <a:effectLst/>
                <a:latin typeface="Times New Roman" panose="02020603050405020304" pitchFamily="18" charset="0"/>
                <a:cs typeface="Times New Roman" panose="02020603050405020304" pitchFamily="18" charset="0"/>
              </a:rPr>
              <a:t>as</a:t>
            </a:r>
            <a:r>
              <a:rPr lang="en-US" sz="1400" b="0" dirty="0">
                <a:solidFill>
                  <a:srgbClr val="000000"/>
                </a:solidFill>
                <a:effectLst/>
                <a:latin typeface="Times New Roman" panose="02020603050405020304" pitchFamily="18" charset="0"/>
                <a:cs typeface="Times New Roman" panose="02020603050405020304" pitchFamily="18" charset="0"/>
              </a:rPr>
              <a:t> pd</a:t>
            </a:r>
          </a:p>
          <a:p>
            <a:pPr marL="0" indent="0">
              <a:buNone/>
            </a:pPr>
            <a:r>
              <a:rPr lang="en-US" sz="1400" b="0" dirty="0">
                <a:solidFill>
                  <a:srgbClr val="AF00DB"/>
                </a:solidFill>
                <a:effectLst/>
                <a:latin typeface="Times New Roman" panose="02020603050405020304" pitchFamily="18" charset="0"/>
                <a:cs typeface="Times New Roman" panose="02020603050405020304" pitchFamily="18" charset="0"/>
              </a:rPr>
              <a:t>	    import</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err="1">
                <a:solidFill>
                  <a:srgbClr val="000000"/>
                </a:solidFill>
                <a:effectLst/>
                <a:latin typeface="Times New Roman" panose="02020603050405020304" pitchFamily="18" charset="0"/>
                <a:cs typeface="Times New Roman" panose="02020603050405020304" pitchFamily="18" charset="0"/>
              </a:rPr>
              <a:t>numpy</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a:solidFill>
                  <a:srgbClr val="AF00DB"/>
                </a:solidFill>
                <a:effectLst/>
                <a:latin typeface="Times New Roman" panose="02020603050405020304" pitchFamily="18" charset="0"/>
                <a:cs typeface="Times New Roman" panose="02020603050405020304" pitchFamily="18" charset="0"/>
              </a:rPr>
              <a:t>as</a:t>
            </a:r>
            <a:r>
              <a:rPr lang="en-US" sz="1400" b="0" dirty="0">
                <a:solidFill>
                  <a:srgbClr val="000000"/>
                </a:solidFill>
                <a:effectLst/>
                <a:latin typeface="Times New Roman" panose="02020603050405020304" pitchFamily="18" charset="0"/>
                <a:cs typeface="Times New Roman" panose="02020603050405020304" pitchFamily="18" charset="0"/>
              </a:rPr>
              <a:t> np</a:t>
            </a:r>
          </a:p>
          <a:p>
            <a:pPr marL="0" indent="0">
              <a:buNone/>
            </a:pPr>
            <a:r>
              <a:rPr lang="en-US" sz="1400" b="0" dirty="0">
                <a:solidFill>
                  <a:srgbClr val="AF00DB"/>
                </a:solidFill>
                <a:effectLst/>
                <a:latin typeface="Times New Roman" panose="02020603050405020304" pitchFamily="18" charset="0"/>
                <a:cs typeface="Times New Roman" panose="02020603050405020304" pitchFamily="18" charset="0"/>
              </a:rPr>
              <a:t>	    import</a:t>
            </a:r>
            <a:r>
              <a:rPr lang="en-US" sz="1400" b="0" dirty="0">
                <a:solidFill>
                  <a:srgbClr val="000000"/>
                </a:solidFill>
                <a:effectLst/>
                <a:latin typeface="Times New Roman" panose="02020603050405020304" pitchFamily="18" charset="0"/>
                <a:cs typeface="Times New Roman" panose="02020603050405020304" pitchFamily="18" charset="0"/>
              </a:rPr>
              <a:t> seaborn </a:t>
            </a:r>
            <a:r>
              <a:rPr lang="en-US" sz="1400" b="0" dirty="0">
                <a:solidFill>
                  <a:srgbClr val="AF00DB"/>
                </a:solidFill>
                <a:effectLst/>
                <a:latin typeface="Times New Roman" panose="02020603050405020304" pitchFamily="18" charset="0"/>
                <a:cs typeface="Times New Roman" panose="02020603050405020304" pitchFamily="18" charset="0"/>
              </a:rPr>
              <a:t>as</a:t>
            </a:r>
            <a:r>
              <a:rPr lang="en-US" sz="1400" b="0" dirty="0">
                <a:solidFill>
                  <a:srgbClr val="000000"/>
                </a:solidFill>
                <a:effectLst/>
                <a:latin typeface="Times New Roman" panose="02020603050405020304" pitchFamily="18" charset="0"/>
                <a:cs typeface="Times New Roman" panose="02020603050405020304" pitchFamily="18" charset="0"/>
              </a:rPr>
              <a:t> </a:t>
            </a:r>
            <a:r>
              <a:rPr lang="en-US" sz="1400" b="0" dirty="0" err="1">
                <a:solidFill>
                  <a:srgbClr val="000000"/>
                </a:solidFill>
                <a:effectLst/>
                <a:latin typeface="Times New Roman" panose="02020603050405020304" pitchFamily="18" charset="0"/>
                <a:cs typeface="Times New Roman" panose="02020603050405020304" pitchFamily="18" charset="0"/>
              </a:rPr>
              <a:t>sns</a:t>
            </a:r>
            <a:endParaRPr lang="en-US" sz="1400" b="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400" b="0" dirty="0">
              <a:solidFill>
                <a:srgbClr val="000000"/>
              </a:solidFill>
              <a:effectLst/>
              <a:latin typeface="Times New Roman" panose="02020603050405020304" pitchFamily="18" charset="0"/>
              <a:cs typeface="Times New Roman" panose="02020603050405020304" pitchFamily="18" charset="0"/>
            </a:endParaRPr>
          </a:p>
          <a:p>
            <a:pPr lvl="1"/>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3E9A27E-A526-7630-321B-ED5DEF62F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101" y="3129595"/>
            <a:ext cx="3260688" cy="3443360"/>
          </a:xfrm>
          <a:prstGeom prst="rect">
            <a:avLst/>
          </a:prstGeom>
        </p:spPr>
      </p:pic>
    </p:spTree>
    <p:extLst>
      <p:ext uri="{BB962C8B-B14F-4D97-AF65-F5344CB8AC3E}">
        <p14:creationId xmlns:p14="http://schemas.microsoft.com/office/powerpoint/2010/main" val="278599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C2A6-D5A0-E748-32DB-5B33A40495A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CUSTOMISATION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C5C084-B063-B7D8-FC5D-EB68767DA59E}"/>
              </a:ext>
            </a:extLst>
          </p:cNvPr>
          <p:cNvSpPr>
            <a:spLocks noGrp="1"/>
          </p:cNvSpPr>
          <p:nvPr>
            <p:ph idx="1"/>
          </p:nvPr>
        </p:nvSpPr>
        <p:spPr/>
        <p:txBody>
          <a:bodyPr>
            <a:normAutofit fontScale="47500" lnSpcReduction="20000"/>
          </a:bodyPr>
          <a:lstStyle/>
          <a:p>
            <a:pPr marL="422289" lvl="1" indent="0">
              <a:lnSpc>
                <a:spcPts val="4694"/>
              </a:lnSpc>
              <a:buNone/>
            </a:pPr>
            <a:r>
              <a:rPr lang="en-US" sz="2900" dirty="0">
                <a:latin typeface="Times New Roman" panose="02020603050405020304" pitchFamily="18" charset="0"/>
                <a:cs typeface="Times New Roman" panose="02020603050405020304" pitchFamily="18" charset="0"/>
              </a:rPr>
              <a:t>I customize my project as one of the innovative creation which was done by me and it was helpful to others.</a:t>
            </a:r>
          </a:p>
          <a:p>
            <a:pPr marL="422289" lvl="1" indent="0">
              <a:lnSpc>
                <a:spcPts val="4694"/>
              </a:lnSpc>
              <a:buNone/>
            </a:pPr>
            <a:r>
              <a:rPr lang="en-US" sz="2900" dirty="0">
                <a:latin typeface="Times New Roman" panose="02020603050405020304" pitchFamily="18" charset="0"/>
                <a:cs typeface="Times New Roman" panose="02020603050405020304" pitchFamily="18" charset="0"/>
              </a:rPr>
              <a:t>Normally we don’t found these type of data that is which was completely analyzed and identified the problems so based on these results the people’s mind set should change.</a:t>
            </a:r>
          </a:p>
          <a:p>
            <a:pPr marL="422289" lvl="1" indent="0">
              <a:lnSpc>
                <a:spcPts val="4694"/>
              </a:lnSpc>
              <a:buNone/>
            </a:pPr>
            <a:r>
              <a:rPr lang="en-US" sz="2900" dirty="0">
                <a:latin typeface="Times New Roman" panose="02020603050405020304" pitchFamily="18" charset="0"/>
                <a:cs typeface="Times New Roman" panose="02020603050405020304" pitchFamily="18" charset="0"/>
              </a:rPr>
              <a:t>In this project I use some creative methods like representing the data in bar graphs, visualizing the data with histograms and scatterplots which are some new innovative creations and it may be unique.</a:t>
            </a:r>
          </a:p>
          <a:p>
            <a:endParaRPr lang="en-IN" dirty="0"/>
          </a:p>
        </p:txBody>
      </p:sp>
    </p:spTree>
    <p:extLst>
      <p:ext uri="{BB962C8B-B14F-4D97-AF65-F5344CB8AC3E}">
        <p14:creationId xmlns:p14="http://schemas.microsoft.com/office/powerpoint/2010/main" val="29421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7ED0-0070-3D7B-101A-CEBEB33C5685}"/>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MODELLING</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7CD9CD-9185-D928-ACD1-D9DA8DCC6DD4}"/>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In this project I have used different libraries like NumPy, pandas, matplotlib, seaborn</a:t>
            </a:r>
          </a:p>
          <a:p>
            <a:pPr marL="0" indent="0">
              <a:buNone/>
            </a:pPr>
            <a:r>
              <a:rPr lang="en-US" b="1" dirty="0">
                <a:latin typeface="Times New Roman" panose="02020603050405020304" pitchFamily="18" charset="0"/>
                <a:cs typeface="Times New Roman" panose="02020603050405020304" pitchFamily="18" charset="0"/>
              </a:rPr>
              <a:t>NUMPY: </a:t>
            </a:r>
            <a:r>
              <a:rPr lang="en-US" sz="1600" b="0" i="0" dirty="0">
                <a:solidFill>
                  <a:srgbClr val="374151"/>
                </a:solidFill>
                <a:effectLst/>
                <a:latin typeface="Times New Roman" panose="02020603050405020304" pitchFamily="18" charset="0"/>
                <a:cs typeface="Times New Roman" panose="02020603050405020304" pitchFamily="18" charset="0"/>
              </a:rPr>
              <a:t>NumPy is a powerful Python library for numerical computing, providing efficient arrays and mathematical functions to work with large datasets and perform complex operations easily.</a:t>
            </a:r>
          </a:p>
          <a:p>
            <a:pPr marL="0" indent="0">
              <a:buNone/>
            </a:pPr>
            <a:r>
              <a:rPr lang="en-US" b="1" dirty="0">
                <a:solidFill>
                  <a:srgbClr val="374151"/>
                </a:solidFill>
                <a:latin typeface="Times New Roman" panose="02020603050405020304" pitchFamily="18" charset="0"/>
                <a:cs typeface="Times New Roman" panose="02020603050405020304" pitchFamily="18" charset="0"/>
              </a:rPr>
              <a:t>PANDAS: </a:t>
            </a:r>
            <a:r>
              <a:rPr lang="en-US" sz="1600" b="0" i="0" dirty="0">
                <a:solidFill>
                  <a:srgbClr val="374151"/>
                </a:solidFill>
                <a:effectLst/>
                <a:latin typeface="Times New Roman" panose="02020603050405020304" pitchFamily="18" charset="0"/>
                <a:cs typeface="Times New Roman" panose="02020603050405020304" pitchFamily="18" charset="0"/>
              </a:rPr>
              <a:t>Pandas is a popular Python library used for data manipulation and analysis. It provides data structures like Data Frames and Series, along with a wide range of functions, making it convenient for working with structured data.</a:t>
            </a:r>
          </a:p>
          <a:p>
            <a:pPr marL="0" indent="0">
              <a:buNone/>
            </a:pPr>
            <a:r>
              <a:rPr lang="en-US" b="1" dirty="0">
                <a:solidFill>
                  <a:srgbClr val="374151"/>
                </a:solidFill>
                <a:latin typeface="Times New Roman" panose="02020603050405020304" pitchFamily="18" charset="0"/>
                <a:cs typeface="Times New Roman" panose="02020603050405020304" pitchFamily="18" charset="0"/>
              </a:rPr>
              <a:t>MATPLOTLIB: </a:t>
            </a:r>
            <a:r>
              <a:rPr lang="en-US" sz="1600" b="0" i="0" dirty="0">
                <a:solidFill>
                  <a:srgbClr val="374151"/>
                </a:solidFill>
                <a:effectLst/>
                <a:latin typeface="Times New Roman" panose="02020603050405020304" pitchFamily="18" charset="0"/>
                <a:cs typeface="Times New Roman" panose="02020603050405020304" pitchFamily="18" charset="0"/>
              </a:rPr>
              <a:t>Matplotlib is a widely-used Python library for creating static, interactive, and publication-quality visualizations, offering a flexible and customizable interface for generating plots, charts, and graphs with ease.</a:t>
            </a:r>
          </a:p>
          <a:p>
            <a:pPr marL="0" indent="0">
              <a:buNone/>
            </a:pPr>
            <a:r>
              <a:rPr lang="en-US" b="1" dirty="0">
                <a:solidFill>
                  <a:srgbClr val="374151"/>
                </a:solidFill>
                <a:latin typeface="Times New Roman" panose="02020603050405020304" pitchFamily="18" charset="0"/>
                <a:cs typeface="Times New Roman" panose="02020603050405020304" pitchFamily="18" charset="0"/>
              </a:rPr>
              <a:t>SEABORN</a:t>
            </a:r>
            <a:r>
              <a:rPr lang="en-US" sz="1600" b="1" dirty="0">
                <a:solidFill>
                  <a:srgbClr val="374151"/>
                </a:solidFill>
                <a:latin typeface="Times New Roman" panose="02020603050405020304" pitchFamily="18" charset="0"/>
                <a:cs typeface="Times New Roman" panose="02020603050405020304" pitchFamily="18" charset="0"/>
              </a:rPr>
              <a:t>: </a:t>
            </a:r>
            <a:r>
              <a:rPr lang="en-US" sz="1700" b="0" i="0" dirty="0">
                <a:solidFill>
                  <a:srgbClr val="374151"/>
                </a:solidFill>
                <a:effectLst/>
                <a:latin typeface="Times New Roman" panose="02020603050405020304" pitchFamily="18" charset="0"/>
                <a:cs typeface="Times New Roman" panose="02020603050405020304" pitchFamily="18" charset="0"/>
              </a:rPr>
              <a:t>Seaborn is a Python data visualization library built on top of Matplotlib, providing a high-level interface for creating attractive statistical graphics with minimal code, making it particularly useful for exploratory data analysis.</a:t>
            </a:r>
            <a:endParaRPr lang="en-IN"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389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TotalTime>
  <Words>739</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Söhne</vt:lpstr>
      <vt:lpstr>Times New Roman</vt:lpstr>
      <vt:lpstr>Wingdings</vt:lpstr>
      <vt:lpstr>Wingdings 3</vt:lpstr>
      <vt:lpstr>Ion Boardroom</vt:lpstr>
      <vt:lpstr> STUDENT DETAILS</vt:lpstr>
      <vt:lpstr>PROJECT TOPIC DOCTOR VISIT ANALYSIS USING PYTHON</vt:lpstr>
      <vt:lpstr>AGENDA</vt:lpstr>
      <vt:lpstr>PROJECT OVERVIEW</vt:lpstr>
      <vt:lpstr>WHO ARE THE END USERS</vt:lpstr>
      <vt:lpstr>SOLUTION AND ITS VALUE PROPOSITION</vt:lpstr>
      <vt:lpstr> PROJECT VIEW</vt:lpstr>
      <vt:lpstr>CUSTOMISATION</vt:lpstr>
      <vt:lpstr>MODELLING</vt:lpstr>
      <vt:lpstr>       RESULTS</vt:lpstr>
      <vt:lpstr>PowerPoint Presentation</vt:lpstr>
      <vt:lpstr>PowerPoint Presentation</vt:lpstr>
      <vt:lpstr>PowerPoint Presentation</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STUDENT DETAILS</dc:title>
  <dc:creator>vijayalakshmi m</dc:creator>
  <cp:lastModifiedBy>vijayalakshmi m</cp:lastModifiedBy>
  <cp:revision>8</cp:revision>
  <dcterms:created xsi:type="dcterms:W3CDTF">2023-07-18T16:36:43Z</dcterms:created>
  <dcterms:modified xsi:type="dcterms:W3CDTF">2023-07-21T17:45:55Z</dcterms:modified>
</cp:coreProperties>
</file>