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98" r:id="rId3"/>
    <p:sldId id="300" r:id="rId4"/>
    <p:sldId id="259" r:id="rId5"/>
    <p:sldId id="260" r:id="rId6"/>
    <p:sldId id="266" r:id="rId7"/>
    <p:sldId id="274" r:id="rId8"/>
    <p:sldId id="299" r:id="rId9"/>
    <p:sldId id="301" r:id="rId10"/>
    <p:sldId id="276"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4" d="100"/>
          <a:sy n="84" d="100"/>
        </p:scale>
        <p:origin x="629" y="7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8</a:t>
            </a:fld>
            <a:endParaRPr lang="en-IN"/>
          </a:p>
        </p:txBody>
      </p:sp>
    </p:spTree>
    <p:extLst>
      <p:ext uri="{BB962C8B-B14F-4D97-AF65-F5344CB8AC3E}">
        <p14:creationId xmlns:p14="http://schemas.microsoft.com/office/powerpoint/2010/main" val="896713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9</a:t>
            </a:fld>
            <a:endParaRPr lang="en-IN"/>
          </a:p>
        </p:txBody>
      </p:sp>
    </p:spTree>
    <p:extLst>
      <p:ext uri="{BB962C8B-B14F-4D97-AF65-F5344CB8AC3E}">
        <p14:creationId xmlns:p14="http://schemas.microsoft.com/office/powerpoint/2010/main" val="220249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MADESHWARAN M</a:t>
            </a: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
        <p:nvSpPr>
          <p:cNvPr id="4" name="TextBox 3"/>
          <p:cNvSpPr txBox="1"/>
          <p:nvPr/>
        </p:nvSpPr>
        <p:spPr>
          <a:xfrm>
            <a:off x="685800" y="5224573"/>
            <a:ext cx="7162800" cy="1200329"/>
          </a:xfrm>
          <a:prstGeom prst="rect">
            <a:avLst/>
          </a:prstGeom>
          <a:noFill/>
        </p:spPr>
        <p:txBody>
          <a:bodyPr wrap="square" rtlCol="0">
            <a:spAutoFit/>
          </a:bodyPr>
          <a:lstStyle/>
          <a:p>
            <a:r>
              <a:rPr lang="en-US" dirty="0"/>
              <a:t>DRIVE LINK</a:t>
            </a:r>
          </a:p>
          <a:p>
            <a:endParaRPr lang="en-US" dirty="0"/>
          </a:p>
          <a:p>
            <a:r>
              <a:rPr lang="en-US" dirty="0"/>
              <a:t>https://drive.google.com/file/d/13zqxFj3Z9uw2PikgnZyK1JebaFz3Blwp/view?usp=sharing</a:t>
            </a:r>
          </a:p>
        </p:txBody>
      </p:sp>
      <p:pic>
        <p:nvPicPr>
          <p:cNvPr id="6" name="Picture 5">
            <a:extLst>
              <a:ext uri="{FF2B5EF4-FFF2-40B4-BE49-F238E27FC236}">
                <a16:creationId xmlns:a16="http://schemas.microsoft.com/office/drawing/2014/main" id="{331A1B43-370E-DD7F-A074-878A9A1C34D7}"/>
              </a:ext>
            </a:extLst>
          </p:cNvPr>
          <p:cNvPicPr>
            <a:picLocks noChangeAspect="1"/>
          </p:cNvPicPr>
          <p:nvPr/>
        </p:nvPicPr>
        <p:blipFill>
          <a:blip r:embed="rId2"/>
          <a:stretch>
            <a:fillRect/>
          </a:stretch>
        </p:blipFill>
        <p:spPr>
          <a:xfrm>
            <a:off x="1295400" y="874438"/>
            <a:ext cx="8738102" cy="43017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651125"/>
            <a:ext cx="8534400" cy="1107996"/>
          </a:xfrm>
        </p:spPr>
        <p:txBody>
          <a:bodyPr/>
          <a:lstStyle/>
          <a:p>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Android app market and review analysis using deep learning</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09600" y="1552635"/>
            <a:ext cx="8382000" cy="452431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An introduction to sentiment analysis and its importance in understanding user opinions; followed by data collection and preprocessing methods, including text normalization and noise removal. Then, exploring sentiment analysis techniques such as lexicon-based and machine learning approaches, and their implementation in Android apps using relevant libraries. Evaluation and validation methods for assessing sentiment analysis performance, along with strategies for enhancements and optimization, are crucial. Additionally, considerations for user experience and visualization of sentiment analysis results, and showcasing case studies and best practices for successful implementations, are essential aspects to cover.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533400" y="1793216"/>
            <a:ext cx="8305800" cy="411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Despite the abundance of feedback, deciphering sentiment manually is time-consuming and prone to errors. This necessitates the development of efficient sentiment analysis techniques tailored for the Android platform to automate the process. The challenge lies in implementing robust sentiment analysis algorithms that can handle diverse linguistic expressions and nuances, ensuring reliable insights. Consequently, the goal is to create a seamless and informative user experience by integrating sophisticated sentiment analysis functionalities into Android apps, ultimately aiding developers in making data-driven decisions for app improvement and user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304800" y="1572474"/>
            <a:ext cx="8153400"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project aims to develop a sentiment analysis system for Android app market reviews to enhance user experience and aid developers in understanding user feedback. Leveraging natural language processing techniques, the system will automate the analysis of user sentiments expressed in app reviews. Key objectives include collecting and preprocessing data, implementing sentiment analysis algorithms tailored for the Android platform, and integrating the system into Android apps. The project seeks to provide actionable insights to developers, facilitating informed decision-making for app improvement and user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699319" y="1447800"/>
            <a:ext cx="8787581" cy="4360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sz="2000" b="1" dirty="0">
                <a:latin typeface="Times New Roman" panose="02020603050405020304" pitchFamily="18" charset="0"/>
                <a:cs typeface="Times New Roman" panose="02020603050405020304" pitchFamily="18" charset="0"/>
              </a:rPr>
              <a:t>Develop a sentiment analysis </a:t>
            </a:r>
            <a:r>
              <a:rPr lang="en-US" sz="2000" dirty="0">
                <a:latin typeface="Times New Roman" panose="02020603050405020304" pitchFamily="18" charset="0"/>
                <a:cs typeface="Times New Roman" panose="02020603050405020304" pitchFamily="18" charset="0"/>
              </a:rPr>
              <a:t>system specifically designed for analyzing user feedback in the Android app market.</a:t>
            </a:r>
          </a:p>
          <a:p>
            <a:pPr algn="l">
              <a:buFont typeface="+mj-lt"/>
              <a:buAutoNum type="arabicPeriod"/>
            </a:pPr>
            <a:r>
              <a:rPr lang="en-US" sz="2000" b="1" dirty="0">
                <a:latin typeface="Times New Roman" panose="02020603050405020304" pitchFamily="18" charset="0"/>
                <a:cs typeface="Times New Roman" panose="02020603050405020304" pitchFamily="18" charset="0"/>
              </a:rPr>
              <a:t>Collect a comprehensive dataset </a:t>
            </a:r>
            <a:r>
              <a:rPr lang="en-US" sz="2000" dirty="0">
                <a:latin typeface="Times New Roman" panose="02020603050405020304" pitchFamily="18" charset="0"/>
                <a:cs typeface="Times New Roman" panose="02020603050405020304" pitchFamily="18" charset="0"/>
              </a:rPr>
              <a:t>of app reviews from the Android platform for training and evaluation purposes.</a:t>
            </a:r>
          </a:p>
          <a:p>
            <a:pPr algn="l">
              <a:buFont typeface="+mj-lt"/>
              <a:buAutoNum type="arabicPeriod"/>
            </a:pPr>
            <a:r>
              <a:rPr lang="en-US" sz="2000" b="1" dirty="0">
                <a:latin typeface="Times New Roman" panose="02020603050405020304" pitchFamily="18" charset="0"/>
                <a:cs typeface="Times New Roman" panose="02020603050405020304" pitchFamily="18" charset="0"/>
              </a:rPr>
              <a:t>Preproces</a:t>
            </a:r>
            <a:r>
              <a:rPr lang="en-US" sz="2000" dirty="0">
                <a:latin typeface="Times New Roman" panose="02020603050405020304" pitchFamily="18" charset="0"/>
                <a:cs typeface="Times New Roman" panose="02020603050405020304" pitchFamily="18" charset="0"/>
              </a:rPr>
              <a:t>s the collected data to clean and standardize text inputs, including tasks such as tokenization, </a:t>
            </a:r>
            <a:r>
              <a:rPr lang="en-US" sz="2000" dirty="0" err="1">
                <a:latin typeface="Times New Roman" panose="02020603050405020304" pitchFamily="18" charset="0"/>
                <a:cs typeface="Times New Roman" panose="02020603050405020304" pitchFamily="18" charset="0"/>
              </a:rPr>
              <a:t>stopword</a:t>
            </a:r>
            <a:r>
              <a:rPr lang="en-US" sz="2000" dirty="0">
                <a:latin typeface="Times New Roman" panose="02020603050405020304" pitchFamily="18" charset="0"/>
                <a:cs typeface="Times New Roman" panose="02020603050405020304" pitchFamily="18" charset="0"/>
              </a:rPr>
              <a:t> removal, and text normalization.</a:t>
            </a:r>
          </a:p>
          <a:p>
            <a:pPr algn="l">
              <a:buFont typeface="+mj-lt"/>
              <a:buAutoNum type="arabicPeriod"/>
            </a:pPr>
            <a:r>
              <a:rPr lang="en-US" sz="2000" b="1" dirty="0">
                <a:latin typeface="Times New Roman" panose="02020603050405020304" pitchFamily="18" charset="0"/>
                <a:cs typeface="Times New Roman" panose="02020603050405020304" pitchFamily="18" charset="0"/>
              </a:rPr>
              <a:t>Implemen</a:t>
            </a:r>
            <a:r>
              <a:rPr lang="en-US" sz="2000" dirty="0">
                <a:latin typeface="Times New Roman" panose="02020603050405020304" pitchFamily="18" charset="0"/>
                <a:cs typeface="Times New Roman" panose="02020603050405020304" pitchFamily="18" charset="0"/>
              </a:rPr>
              <a:t>t and experiment with various sentiment analysis techniques, including lexicon-based, machine learning, and deep learning approaches, to determine the most effective method for Android app reviews.</a:t>
            </a:r>
          </a:p>
          <a:p>
            <a:pPr algn="l">
              <a:buFont typeface="+mj-lt"/>
              <a:buAutoNum type="arabicPeriod"/>
            </a:pPr>
            <a:r>
              <a:rPr lang="en-US" sz="2000" b="1" dirty="0">
                <a:latin typeface="Times New Roman" panose="02020603050405020304" pitchFamily="18" charset="0"/>
                <a:cs typeface="Times New Roman" panose="02020603050405020304" pitchFamily="18" charset="0"/>
              </a:rPr>
              <a:t>Integrate the sentiment analysis system </a:t>
            </a:r>
            <a:r>
              <a:rPr lang="en-US" sz="2000" dirty="0">
                <a:latin typeface="Times New Roman" panose="02020603050405020304" pitchFamily="18" charset="0"/>
                <a:cs typeface="Times New Roman" panose="02020603050405020304" pitchFamily="18" charset="0"/>
              </a:rPr>
              <a:t>into Android applications, enabling developers to obtain real-time insights into user sentiments and feedback.</a:t>
            </a:r>
          </a:p>
          <a:p>
            <a:pPr algn="l">
              <a:buFont typeface="+mj-lt"/>
              <a:buAutoNum type="arabicPeriod"/>
            </a:pPr>
            <a:r>
              <a:rPr lang="en-US" sz="2000" b="1" dirty="0">
                <a:latin typeface="Times New Roman" panose="02020603050405020304" pitchFamily="18" charset="0"/>
                <a:cs typeface="Times New Roman" panose="02020603050405020304" pitchFamily="18" charset="0"/>
              </a:rPr>
              <a:t>Provide actionable insights </a:t>
            </a:r>
            <a:r>
              <a:rPr lang="en-US" sz="2000" dirty="0">
                <a:latin typeface="Times New Roman" panose="02020603050405020304" pitchFamily="18" charset="0"/>
                <a:cs typeface="Times New Roman" panose="02020603050405020304" pitchFamily="18" charset="0"/>
              </a:rPr>
              <a:t>and visualizations derived from sentiment analysis results to aid developers in making data-driven decisions for app improvement and enhancing user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457200" y="1596081"/>
            <a:ext cx="8772525" cy="4944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342900" indent="-342900" algn="l">
              <a:buFont typeface="+mj-lt"/>
              <a:buAutoNum type="arabicPeriod"/>
            </a:pPr>
            <a:r>
              <a:rPr lang="en-US" sz="2000" b="1" dirty="0">
                <a:latin typeface="Times New Roman" panose="02020603050405020304" pitchFamily="18" charset="0"/>
                <a:cs typeface="Times New Roman" panose="02020603050405020304" pitchFamily="18" charset="0"/>
              </a:rPr>
              <a:t>User Experience Improvement:</a:t>
            </a:r>
          </a:p>
          <a:p>
            <a:pPr marL="800100" lvl="1" indent="-342900" algn="l">
              <a:buFont typeface="+mj-lt"/>
              <a:buAutoNum type="arabicPeriod"/>
            </a:pPr>
            <a:r>
              <a:rPr lang="en-US" sz="2000" dirty="0">
                <a:latin typeface="Times New Roman" panose="02020603050405020304" pitchFamily="18" charset="0"/>
                <a:cs typeface="Times New Roman" panose="02020603050405020304" pitchFamily="18" charset="0"/>
              </a:rPr>
              <a:t>Insightful Feedback: Provide developers with valuable insights into user sentiments, allowing them to address issues and enhance features based on user feedback.</a:t>
            </a:r>
          </a:p>
          <a:p>
            <a:pPr marL="800100" lvl="1" indent="-342900" algn="l">
              <a:buFont typeface="+mj-lt"/>
              <a:buAutoNum type="arabicPeriod"/>
            </a:pPr>
            <a:r>
              <a:rPr lang="en-US" sz="2000" dirty="0">
                <a:latin typeface="Times New Roman" panose="02020603050405020304" pitchFamily="18" charset="0"/>
                <a:cs typeface="Times New Roman" panose="02020603050405020304" pitchFamily="18" charset="0"/>
              </a:rPr>
              <a:t>Enhanced App Quality: Enable developers to identify areas of improvement within their apps, leading to the development of higher-quality and more user-centric applications.</a:t>
            </a:r>
          </a:p>
          <a:p>
            <a:pPr marL="342900" indent="-342900" algn="l">
              <a:buFont typeface="+mj-lt"/>
              <a:buAutoNum type="arabicPeriod"/>
            </a:pPr>
            <a:r>
              <a:rPr lang="en-US" sz="2000" b="1" dirty="0">
                <a:latin typeface="Times New Roman" panose="02020603050405020304" pitchFamily="18" charset="0"/>
                <a:cs typeface="Times New Roman" panose="02020603050405020304" pitchFamily="18" charset="0"/>
              </a:rPr>
              <a:t>Developer Efficiency:</a:t>
            </a:r>
          </a:p>
          <a:p>
            <a:pPr marL="800100" lvl="1" indent="-342900" algn="l">
              <a:buFont typeface="+mj-lt"/>
              <a:buAutoNum type="arabicPeriod"/>
            </a:pPr>
            <a:r>
              <a:rPr lang="en-US" sz="2000" dirty="0">
                <a:latin typeface="Times New Roman" panose="02020603050405020304" pitchFamily="18" charset="0"/>
                <a:cs typeface="Times New Roman" panose="02020603050405020304" pitchFamily="18" charset="0"/>
              </a:rPr>
              <a:t>Automated Analysis: Automate the process of analyzing user reviews, saving developers time and resources typically spent manually parsing through feedback.</a:t>
            </a:r>
          </a:p>
          <a:p>
            <a:pPr marL="342900" indent="-342900" algn="l">
              <a:buFont typeface="+mj-lt"/>
              <a:buAutoNum type="arabicPeriod"/>
            </a:pPr>
            <a:r>
              <a:rPr lang="en-US" sz="2000" b="1" dirty="0">
                <a:latin typeface="Times New Roman" panose="02020603050405020304" pitchFamily="18" charset="0"/>
                <a:cs typeface="Times New Roman" panose="02020603050405020304" pitchFamily="18" charset="0"/>
              </a:rPr>
              <a:t>Competitive Advantage:</a:t>
            </a:r>
          </a:p>
          <a:p>
            <a:pPr marL="800100" lvl="1" indent="-342900" algn="l">
              <a:buFont typeface="+mj-lt"/>
              <a:buAutoNum type="arabicPeriod"/>
            </a:pPr>
            <a:r>
              <a:rPr lang="en-US" sz="2000" dirty="0">
                <a:latin typeface="Times New Roman" panose="02020603050405020304" pitchFamily="18" charset="0"/>
                <a:cs typeface="Times New Roman" panose="02020603050405020304" pitchFamily="18" charset="0"/>
              </a:rPr>
              <a:t>Data-Driven Decisions: Equip developers with data-driven insights derived from sentiment analysis, enabling them to make informed decisions regarding app updates, feature enhancements, and marketing strategies.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A32118BC-ABE5-4E29-1EDB-4ACD312952A6}"/>
              </a:ext>
            </a:extLst>
          </p:cNvPr>
          <p:cNvPicPr>
            <a:picLocks noChangeAspect="1"/>
          </p:cNvPicPr>
          <p:nvPr/>
        </p:nvPicPr>
        <p:blipFill>
          <a:blip r:embed="rId3"/>
          <a:stretch>
            <a:fillRect/>
          </a:stretch>
        </p:blipFill>
        <p:spPr>
          <a:xfrm>
            <a:off x="561213" y="1524000"/>
            <a:ext cx="5553850" cy="4544059"/>
          </a:xfrm>
          <a:prstGeom prst="rect">
            <a:avLst/>
          </a:prstGeom>
        </p:spPr>
      </p:pic>
      <p:pic>
        <p:nvPicPr>
          <p:cNvPr id="7" name="Picture 6">
            <a:extLst>
              <a:ext uri="{FF2B5EF4-FFF2-40B4-BE49-F238E27FC236}">
                <a16:creationId xmlns:a16="http://schemas.microsoft.com/office/drawing/2014/main" id="{11C583BC-4330-EA91-5994-222377F53960}"/>
              </a:ext>
            </a:extLst>
          </p:cNvPr>
          <p:cNvPicPr>
            <a:picLocks noChangeAspect="1"/>
          </p:cNvPicPr>
          <p:nvPr/>
        </p:nvPicPr>
        <p:blipFill>
          <a:blip r:embed="rId4"/>
          <a:stretch>
            <a:fillRect/>
          </a:stretch>
        </p:blipFill>
        <p:spPr>
          <a:xfrm>
            <a:off x="6118111" y="1514856"/>
            <a:ext cx="5763429" cy="4429743"/>
          </a:xfrm>
          <a:prstGeom prst="rect">
            <a:avLst/>
          </a:prstGeom>
        </p:spPr>
      </p:pic>
    </p:spTree>
    <p:extLst>
      <p:ext uri="{BB962C8B-B14F-4D97-AF65-F5344CB8AC3E}">
        <p14:creationId xmlns:p14="http://schemas.microsoft.com/office/powerpoint/2010/main" val="105036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DF46F600-D0E1-4FC8-4781-6223032711E9}"/>
              </a:ext>
            </a:extLst>
          </p:cNvPr>
          <p:cNvPicPr>
            <a:picLocks noChangeAspect="1"/>
          </p:cNvPicPr>
          <p:nvPr/>
        </p:nvPicPr>
        <p:blipFill>
          <a:blip r:embed="rId3"/>
          <a:stretch>
            <a:fillRect/>
          </a:stretch>
        </p:blipFill>
        <p:spPr>
          <a:xfrm>
            <a:off x="228600" y="1039469"/>
            <a:ext cx="11526859" cy="5734850"/>
          </a:xfrm>
          <a:prstGeom prst="rect">
            <a:avLst/>
          </a:prstGeom>
        </p:spPr>
      </p:pic>
    </p:spTree>
    <p:extLst>
      <p:ext uri="{BB962C8B-B14F-4D97-AF65-F5344CB8AC3E}">
        <p14:creationId xmlns:p14="http://schemas.microsoft.com/office/powerpoint/2010/main" val="2927077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600</Words>
  <Application>Microsoft Office PowerPoint</Application>
  <PresentationFormat>Widescreen</PresentationFormat>
  <Paragraphs>37</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 Narrow</vt:lpstr>
      <vt:lpstr>Arial</vt:lpstr>
      <vt:lpstr>Calibri</vt:lpstr>
      <vt:lpstr>Segoe UI Light</vt:lpstr>
      <vt:lpstr>Times New Roman</vt:lpstr>
      <vt:lpstr>Trebuchet MS</vt:lpstr>
      <vt:lpstr>Office Theme</vt:lpstr>
      <vt:lpstr>PowerPoint Presentation</vt:lpstr>
      <vt:lpstr>PROJECT TITLE</vt:lpstr>
      <vt:lpstr>AGENDA</vt:lpstr>
      <vt:lpstr>PROBLEM STATEMENT</vt:lpstr>
      <vt:lpstr>PROJECT OVERVIEW</vt:lpstr>
      <vt:lpstr>OBJECTIVE: </vt:lpstr>
      <vt:lpstr> YOUR SOLUTION AND ITS VALUE PROPOSITION</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SENTHIL NATHAN M</cp:lastModifiedBy>
  <cp:revision>37</cp:revision>
  <dcterms:created xsi:type="dcterms:W3CDTF">2024-04-01T07:07:00Z</dcterms:created>
  <dcterms:modified xsi:type="dcterms:W3CDTF">2024-04-05T12:19:12Z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