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2"/>
  </p:notesMasterIdLst>
  <p:handoutMasterIdLst>
    <p:handoutMasterId r:id="rId23"/>
  </p:handoutMasterIdLst>
  <p:sldIdLst>
    <p:sldId id="256" r:id="rId7"/>
    <p:sldId id="260" r:id="rId8"/>
    <p:sldId id="262" r:id="rId9"/>
    <p:sldId id="275" r:id="rId10"/>
    <p:sldId id="310" r:id="rId11"/>
    <p:sldId id="282" r:id="rId12"/>
    <p:sldId id="309" r:id="rId13"/>
    <p:sldId id="311" r:id="rId14"/>
    <p:sldId id="312" r:id="rId15"/>
    <p:sldId id="306" r:id="rId16"/>
    <p:sldId id="266" r:id="rId17"/>
    <p:sldId id="267" r:id="rId18"/>
    <p:sldId id="304" r:id="rId19"/>
    <p:sldId id="313" r:id="rId20"/>
    <p:sldId id="261" r:id="rId21"/>
  </p:sldIdLst>
  <p:sldSz cx="9144000" cy="5145088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A5"/>
    <a:srgbClr val="003DA5"/>
    <a:srgbClr val="7D878C"/>
    <a:srgbClr val="7C878E"/>
    <a:srgbClr val="00009E"/>
    <a:srgbClr val="5C81B3"/>
    <a:srgbClr val="CC3A00"/>
    <a:srgbClr val="00CC3A"/>
    <a:srgbClr val="F9AF4D"/>
    <a:srgbClr val="C7D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94242" autoAdjust="0"/>
  </p:normalViewPr>
  <p:slideViewPr>
    <p:cSldViewPr>
      <p:cViewPr varScale="1">
        <p:scale>
          <a:sx n="141" d="100"/>
          <a:sy n="141" d="100"/>
        </p:scale>
        <p:origin x="200" y="408"/>
      </p:cViewPr>
      <p:guideLst>
        <p:guide orient="horz" pos="79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3174" y="-90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15F95-026D-42C1-BF86-2C86F329C27E}" type="datetimeFigureOut">
              <a:rPr lang="fr-FR" smtClean="0"/>
              <a:pPr/>
              <a:t>28/03/2019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r">
              <a:defRPr sz="1200"/>
            </a:lvl1pPr>
          </a:lstStyle>
          <a:p>
            <a:fld id="{D8D5AE57-63D6-485A-B73E-24D05ED6D8D1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703263"/>
            <a:ext cx="6245225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16" tIns="46808" rIns="93616" bIns="468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51985"/>
            <a:ext cx="5608320" cy="4217670"/>
          </a:xfrm>
          <a:prstGeom prst="rect">
            <a:avLst/>
          </a:prstGeom>
        </p:spPr>
        <p:txBody>
          <a:bodyPr vert="horz" lIns="93616" tIns="46808" rIns="93616" bIns="46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200"/>
            </a:lvl1pPr>
          </a:lstStyle>
          <a:p>
            <a:fld id="{02AF3B2A-F821-4FE3-8FB8-DA5134B26F6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609600" y="1314856"/>
            <a:ext cx="6781800" cy="154352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fr-FR" sz="4400" b="1" kern="1200" baseline="0" smtClean="0">
                <a:solidFill>
                  <a:schemeClr val="bg1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CA" dirty="0"/>
              <a:t>Titre de la</a:t>
            </a:r>
            <a:br>
              <a:rPr lang="fr-CA" dirty="0"/>
            </a:br>
            <a:r>
              <a:rPr lang="fr-CA" dirty="0"/>
              <a:t>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2915550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</a:t>
            </a:r>
          </a:p>
          <a:p>
            <a:r>
              <a:rPr lang="fr-FR" dirty="0"/>
              <a:t>des sous-titres du masque</a:t>
            </a:r>
            <a:endParaRPr lang="fr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71"/>
            <a:ext cx="7467600" cy="58788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CA" dirty="0"/>
              <a:t>Cliquez pour ajouter un titre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1438" y="4881619"/>
            <a:ext cx="690562" cy="2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defRPr/>
            </a:pPr>
            <a:fld id="{E8969A4D-7066-489B-89A2-4307E180FE3E}" type="slidenum">
              <a:rPr lang="en-CA" sz="1400" b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‹N°›</a:t>
            </a:fld>
            <a:endParaRPr lang="en-CA" sz="1400" b="0" dirty="0">
              <a:solidFill>
                <a:srgbClr val="0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228600" y="971850"/>
            <a:ext cx="8229600" cy="39445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900"/>
              </a:spcAft>
              <a:buClr>
                <a:srgbClr val="7D878C"/>
              </a:buClr>
              <a:buSzPct val="100000"/>
              <a:buFont typeface="Calibri" pitchFamily="34" charset="0"/>
              <a:buChar char="•"/>
              <a:defRPr sz="2400" b="1" baseline="0">
                <a:solidFill>
                  <a:srgbClr val="003DA5"/>
                </a:solidFill>
                <a:latin typeface="Calibri" pitchFamily="34" charset="0"/>
              </a:defRPr>
            </a:lvl1pPr>
            <a:lvl2pPr>
              <a:lnSpc>
                <a:spcPct val="100000"/>
              </a:lnSpc>
              <a:spcAft>
                <a:spcPts val="900"/>
              </a:spcAft>
              <a:buClr>
                <a:srgbClr val="7D878C"/>
              </a:buClr>
              <a:buSzPct val="100000"/>
              <a:buFont typeface="Wingdings" pitchFamily="2" charset="2"/>
              <a:buChar char="§"/>
              <a:defRPr sz="2100" baseline="0">
                <a:solidFill>
                  <a:srgbClr val="003DA5"/>
                </a:solidFill>
                <a:latin typeface="Calibri" pitchFamily="34" charset="0"/>
              </a:defRPr>
            </a:lvl2pPr>
            <a:lvl3pPr>
              <a:lnSpc>
                <a:spcPct val="100000"/>
              </a:lnSpc>
              <a:spcAft>
                <a:spcPts val="900"/>
              </a:spcAft>
              <a:buClr>
                <a:srgbClr val="7D878C"/>
              </a:buClr>
              <a:buSzPct val="100000"/>
              <a:buFont typeface="Courier New" pitchFamily="49" charset="0"/>
              <a:buChar char="o"/>
              <a:defRPr sz="1800" baseline="0">
                <a:solidFill>
                  <a:srgbClr val="003DA5"/>
                </a:solidFill>
                <a:latin typeface="Calibri" pitchFamily="34" charset="0"/>
              </a:defRPr>
            </a:lvl3pPr>
            <a:lvl4pPr>
              <a:lnSpc>
                <a:spcPct val="100000"/>
              </a:lnSpc>
              <a:spcAft>
                <a:spcPts val="900"/>
              </a:spcAft>
              <a:buClr>
                <a:srgbClr val="7D878C"/>
              </a:buClr>
              <a:buSzPct val="100000"/>
              <a:buFont typeface="Calibri" pitchFamily="34" charset="0"/>
              <a:buChar char="•"/>
              <a:defRPr sz="1800" baseline="0">
                <a:solidFill>
                  <a:srgbClr val="003DA5"/>
                </a:solidFill>
                <a:latin typeface="Calibri" pitchFamily="34" charset="0"/>
              </a:defRPr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</a:t>
            </a:r>
            <a:r>
              <a:rPr lang="fr-CA" dirty="0" err="1"/>
              <a:t>liquez</a:t>
            </a:r>
            <a:r>
              <a:rPr lang="fr-CA" dirty="0"/>
              <a:t> pour ajouter un titre</a:t>
            </a:r>
            <a:endParaRPr lang="en-US" dirty="0"/>
          </a:p>
          <a:p>
            <a:pPr lvl="1"/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Troisième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Quatrième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71"/>
            <a:ext cx="7467600" cy="58788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3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CA" dirty="0"/>
              <a:t>Cliquez pour ajouter un titre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1438" y="4881619"/>
            <a:ext cx="690562" cy="2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defRPr/>
            </a:pPr>
            <a:fld id="{E8969A4D-7066-489B-89A2-4307E180FE3E}" type="slidenum">
              <a:rPr lang="en-CA" sz="1400" b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‹N°›</a:t>
            </a:fld>
            <a:endParaRPr lang="en-CA" sz="1400" b="0" dirty="0">
              <a:solidFill>
                <a:srgbClr val="00008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0667"/>
            <a:ext cx="6781800" cy="25725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 b="1" baseline="0">
                <a:solidFill>
                  <a:srgbClr val="003DA5"/>
                </a:solidFill>
                <a:latin typeface="+mn-lt"/>
              </a:defRPr>
            </a:lvl1pPr>
          </a:lstStyle>
          <a:p>
            <a:r>
              <a:rPr lang="fr-CA" dirty="0"/>
              <a:t>Cliquez pour ajouter un titre</a:t>
            </a:r>
            <a:endParaRPr lang="en-US" dirty="0"/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71438" y="4881619"/>
            <a:ext cx="690562" cy="2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defRPr/>
            </a:pPr>
            <a:fld id="{E8969A4D-7066-489B-89A2-4307E180FE3E}" type="slidenum">
              <a:rPr lang="en-CA" sz="1400" b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‹N°›</a:t>
            </a:fld>
            <a:endParaRPr lang="en-CA" sz="1400" b="0" dirty="0">
              <a:solidFill>
                <a:srgbClr val="0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48000" y="1433678"/>
            <a:ext cx="533400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4600"/>
              </a:lnSpc>
              <a:defRPr sz="4800" b="1">
                <a:solidFill>
                  <a:srgbClr val="003EA5"/>
                </a:solidFill>
                <a:latin typeface="+mn-lt"/>
              </a:defRPr>
            </a:lvl1pPr>
          </a:lstStyle>
          <a:p>
            <a:pPr algn="ctr"/>
            <a:endParaRPr lang="fr-CA" sz="3600" b="1" kern="1200" dirty="0">
              <a:solidFill>
                <a:srgbClr val="003EA5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71438" y="4881619"/>
            <a:ext cx="690562" cy="2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defRPr/>
            </a:pPr>
            <a:fld id="{E8969A4D-7066-489B-89A2-4307E180FE3E}" type="slidenum">
              <a:rPr lang="en-CA" sz="1400" b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‹N°›</a:t>
            </a:fld>
            <a:endParaRPr lang="en-CA" sz="1400" b="0" dirty="0">
              <a:solidFill>
                <a:srgbClr val="0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0667"/>
            <a:ext cx="6781800" cy="25725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 b="1" baseline="0">
                <a:solidFill>
                  <a:srgbClr val="003EA5"/>
                </a:solidFill>
                <a:latin typeface="+mn-lt"/>
              </a:defRPr>
            </a:lvl1pPr>
          </a:lstStyle>
          <a:p>
            <a:r>
              <a:rPr lang="fr-CA" dirty="0"/>
              <a:t>Cliquez pour ajouter un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3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71438" y="4881619"/>
            <a:ext cx="690562" cy="2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defRPr/>
            </a:pPr>
            <a:fld id="{E8969A4D-7066-489B-89A2-4307E180FE3E}" type="slidenum">
              <a:rPr lang="en-CA" sz="1400" b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‹N°›</a:t>
            </a:fld>
            <a:endParaRPr lang="en-CA" sz="14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0667"/>
            <a:ext cx="6781800" cy="25725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 b="1" baseline="0">
                <a:solidFill>
                  <a:srgbClr val="003DA5"/>
                </a:solidFill>
                <a:latin typeface="+mn-lt"/>
              </a:defRPr>
            </a:lvl1pPr>
          </a:lstStyle>
          <a:p>
            <a:r>
              <a:rPr lang="fr-CA" dirty="0"/>
              <a:t>Cliquez pour ajouter un titre</a:t>
            </a:r>
            <a:endParaRPr lang="en-US" dirty="0"/>
          </a:p>
        </p:txBody>
      </p:sp>
      <p:pic>
        <p:nvPicPr>
          <p:cNvPr id="12" name="Image 11" descr="Rectangle arrondi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413541"/>
            <a:ext cx="473203" cy="4732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rme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8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5113" indent="-265113" algn="l" defTabSz="914400" rtl="0" eaLnBrk="1" latinLnBrk="0" hangingPunct="1">
        <a:spcBef>
          <a:spcPts val="0"/>
        </a:spcBef>
        <a:spcAft>
          <a:spcPts val="900"/>
        </a:spcAft>
        <a:buClr>
          <a:srgbClr val="000080"/>
        </a:buClr>
        <a:buSzPct val="80000"/>
        <a:buFont typeface="Arial" pitchFamily="34" charset="0"/>
        <a:buChar char="►"/>
        <a:defRPr sz="1800" kern="1200">
          <a:solidFill>
            <a:srgbClr val="00009E"/>
          </a:solidFill>
          <a:latin typeface="Arial" pitchFamily="34" charset="0"/>
          <a:ea typeface="+mn-ea"/>
          <a:cs typeface="Arial" pitchFamily="34" charset="0"/>
        </a:defRPr>
      </a:lvl1pPr>
      <a:lvl2pPr marL="541338" indent="-285750" algn="l" defTabSz="914400" rtl="0" eaLnBrk="1" latinLnBrk="0" hangingPunct="1">
        <a:spcBef>
          <a:spcPts val="0"/>
        </a:spcBef>
        <a:spcAft>
          <a:spcPts val="900"/>
        </a:spcAft>
        <a:buClr>
          <a:srgbClr val="5C81B3"/>
        </a:buClr>
        <a:buSzPct val="80000"/>
        <a:buFont typeface="Arial" pitchFamily="34" charset="0"/>
        <a:buChar char="►"/>
        <a:defRPr sz="1800" kern="1200">
          <a:solidFill>
            <a:srgbClr val="00009E"/>
          </a:solidFill>
          <a:latin typeface="Arial" pitchFamily="34" charset="0"/>
          <a:ea typeface="+mn-ea"/>
          <a:cs typeface="Arial" pitchFamily="34" charset="0"/>
        </a:defRPr>
      </a:lvl2pPr>
      <a:lvl3pPr marL="804863" indent="-228600" algn="l" defTabSz="914400" rtl="0" eaLnBrk="1" latinLnBrk="0" hangingPunct="1">
        <a:spcBef>
          <a:spcPts val="0"/>
        </a:spcBef>
        <a:spcAft>
          <a:spcPts val="900"/>
        </a:spcAft>
        <a:buClr>
          <a:srgbClr val="8DB3D5"/>
        </a:buClr>
        <a:buSzPct val="80000"/>
        <a:buFont typeface="Arial" pitchFamily="34" charset="0"/>
        <a:buChar char="►"/>
        <a:defRPr sz="1800" kern="1200">
          <a:solidFill>
            <a:srgbClr val="00009E"/>
          </a:solidFill>
          <a:latin typeface="Arial" pitchFamily="34" charset="0"/>
          <a:ea typeface="+mn-ea"/>
          <a:cs typeface="Arial" pitchFamily="34" charset="0"/>
        </a:defRPr>
      </a:lvl3pPr>
      <a:lvl4pPr marL="1079500" indent="-228600" algn="l" defTabSz="914400" rtl="0" eaLnBrk="1" latinLnBrk="0" hangingPunct="1">
        <a:spcBef>
          <a:spcPts val="0"/>
        </a:spcBef>
        <a:spcAft>
          <a:spcPts val="900"/>
        </a:spcAft>
        <a:buClr>
          <a:srgbClr val="8DB3D5"/>
        </a:buClr>
        <a:buSzPct val="80000"/>
        <a:buFont typeface="Arial" pitchFamily="34" charset="0"/>
        <a:buChar char="►"/>
        <a:defRPr sz="1800" kern="1200">
          <a:solidFill>
            <a:srgbClr val="00009E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00009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600" dirty="0" err="1"/>
              <a:t>Actulab</a:t>
            </a:r>
            <a:r>
              <a:rPr lang="fr-CA" sz="3600" dirty="0"/>
              <a:t> 2019 – Développement d’une solution de retraite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2801144"/>
            <a:ext cx="6400800" cy="1314856"/>
          </a:xfrm>
        </p:spPr>
        <p:txBody>
          <a:bodyPr/>
          <a:lstStyle/>
          <a:p>
            <a:r>
              <a:rPr lang="fr-CA" sz="2400" dirty="0"/>
              <a:t>Épargne et retraite individuelles</a:t>
            </a:r>
            <a:br>
              <a:rPr lang="fr-CA" dirty="0"/>
            </a:br>
            <a:r>
              <a:rPr lang="fr-CA" sz="1200" dirty="0"/>
              <a:t>Déry Veilleux, </a:t>
            </a:r>
            <a:r>
              <a:rPr lang="fr-CA" sz="1200" dirty="0" err="1"/>
              <a:t>M.Sc</a:t>
            </a:r>
            <a:r>
              <a:rPr lang="fr-CA" sz="1200" dirty="0"/>
              <a:t>, FSA, FICA, CERA</a:t>
            </a:r>
            <a:br>
              <a:rPr lang="fr-CA" sz="1200" dirty="0"/>
            </a:br>
            <a:r>
              <a:rPr lang="fr-CA" sz="1200" dirty="0"/>
              <a:t>Edson Belhumeur, FSA, FICA</a:t>
            </a:r>
            <a:br>
              <a:rPr lang="fr-CA" sz="1200" dirty="0"/>
            </a:br>
            <a:r>
              <a:rPr lang="fr-CA" sz="1200" dirty="0"/>
              <a:t>Pascal Charrette, AICA</a:t>
            </a:r>
            <a:br>
              <a:rPr lang="fr-CA" sz="1200" dirty="0"/>
            </a:br>
            <a:r>
              <a:rPr lang="fr-CA" sz="1200" dirty="0"/>
              <a:t>Alexandre Turcotte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fr-CA" dirty="0"/>
              <a:t>Constats</a:t>
            </a:r>
          </a:p>
          <a:p>
            <a:pPr lvl="1"/>
            <a:r>
              <a:rPr lang="fr-CA" dirty="0"/>
              <a:t>Les besoins de la population retraitée ont changés.</a:t>
            </a:r>
          </a:p>
          <a:p>
            <a:pPr lvl="1"/>
            <a:r>
              <a:rPr lang="fr-CA" dirty="0"/>
              <a:t>Les produits actuels n’y répondent que partiellement.</a:t>
            </a:r>
          </a:p>
          <a:p>
            <a:pPr lvl="1"/>
            <a:r>
              <a:rPr lang="fr-CA" dirty="0"/>
              <a:t>Le marché potentiel est grand et croissant.</a:t>
            </a:r>
          </a:p>
          <a:p>
            <a:pPr lvl="1"/>
            <a:endParaRPr lang="fr-CA" dirty="0"/>
          </a:p>
          <a:p>
            <a:r>
              <a:rPr lang="fr-CA" dirty="0"/>
              <a:t>Problématique proposée</a:t>
            </a:r>
          </a:p>
          <a:p>
            <a:pPr lvl="1"/>
            <a:r>
              <a:rPr lang="fr-CA" dirty="0"/>
              <a:t>Développer une solution de retraite qui répond aux besoins de la population retraitée d’aujourd’hui et qui peut être rentable pour une compagnie d’assurance.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88B0B3-6687-9A45-A43D-E56FD234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>
          <a:xfrm>
            <a:off x="228600" y="972344"/>
            <a:ext cx="8229600" cy="394407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Quels sont les besoins des clients ?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Quelles caractéristiques répondraient aux besoins ?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Quels sont les risques pour la compagnie ? </a:t>
            </a:r>
          </a:p>
          <a:p>
            <a:pPr lvl="1"/>
            <a:r>
              <a:rPr lang="fr-CA" dirty="0"/>
              <a:t>Est-ce qu’une stratégie de mitigation de ces risques existe ?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Quel est le coût du risque ?</a:t>
            </a:r>
          </a:p>
          <a:p>
            <a:pPr lvl="1"/>
            <a:r>
              <a:rPr lang="fr-CA" dirty="0"/>
              <a:t>Comment la compagnie peut-elle couvrir ces coûts ?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Y a-t-il des impacts collatéraux à considérer ?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Proposer une solution de retraite globale qui répond aux maximum aux besoins identifiés.</a:t>
            </a:r>
          </a:p>
        </p:txBody>
      </p:sp>
    </p:spTree>
    <p:extLst>
      <p:ext uri="{BB962C8B-B14F-4D97-AF65-F5344CB8AC3E}">
        <p14:creationId xmlns:p14="http://schemas.microsoft.com/office/powerpoint/2010/main" val="35191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/>
              <a:t>Exemple #1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fr-CA" sz="2000" dirty="0"/>
              <a:t>Situation : </a:t>
            </a:r>
          </a:p>
          <a:p>
            <a:pPr lvl="1"/>
            <a:r>
              <a:rPr lang="fr-CA" sz="1800" dirty="0"/>
              <a:t>Client de 65 ans en début de retraite. </a:t>
            </a:r>
          </a:p>
          <a:p>
            <a:pPr lvl="1"/>
            <a:r>
              <a:rPr lang="fr-CA" sz="1800" dirty="0"/>
              <a:t>Dispose de 500 000$ d’investissements.</a:t>
            </a:r>
          </a:p>
          <a:p>
            <a:pPr lvl="1"/>
            <a:r>
              <a:rPr lang="fr-CA" sz="1800" dirty="0"/>
              <a:t>Achat d’une rente viagère lui garantissant un revenu annuel de 32 000$.</a:t>
            </a:r>
          </a:p>
          <a:p>
            <a:pPr lvl="1"/>
            <a:r>
              <a:rPr lang="fr-CA" sz="1800" dirty="0"/>
              <a:t>Aversion au risque de perdre ses économies en cas de décès prématuré.</a:t>
            </a:r>
          </a:p>
          <a:p>
            <a:endParaRPr lang="fr-CA" dirty="0"/>
          </a:p>
          <a:p>
            <a:endParaRPr lang="fr-CA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A1229D9-9A9B-4844-BAB9-02327A19F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46246"/>
              </p:ext>
            </p:extLst>
          </p:nvPr>
        </p:nvGraphicFramePr>
        <p:xfrm>
          <a:off x="495301" y="3182144"/>
          <a:ext cx="7962899" cy="158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57">
                  <a:extLst>
                    <a:ext uri="{9D8B030D-6E8A-4147-A177-3AD203B41FA5}">
                      <a16:colId xmlns:a16="http://schemas.microsoft.com/office/drawing/2014/main" val="2529263809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1373384902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4099477796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2313159952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3808633566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3945047370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1345736753"/>
                    </a:ext>
                  </a:extLst>
                </a:gridCol>
              </a:tblGrid>
              <a:tr h="516188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Besoin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Caractéristique offerte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Risque pour la Compagnie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Mitigation du risque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Évaluation du coût du risque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Application des frais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Impacts collatéraux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29872"/>
                  </a:ext>
                </a:extLst>
              </a:tr>
              <a:tr h="1064118"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1009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0A5F6B6-60D5-4B7F-ACD3-9185CB5D5ECF}"/>
              </a:ext>
            </a:extLst>
          </p:cNvPr>
          <p:cNvSpPr txBox="1"/>
          <p:nvPr/>
        </p:nvSpPr>
        <p:spPr>
          <a:xfrm>
            <a:off x="495301" y="3730303"/>
            <a:ext cx="1104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Revenu viager garanti et capital assuré en cas de décès rapide.</a:t>
            </a:r>
            <a:endParaRPr lang="fr-CA" sz="105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0F66A5-F9A1-438C-9020-EF370F338CE7}"/>
              </a:ext>
            </a:extLst>
          </p:cNvPr>
          <p:cNvSpPr txBox="1"/>
          <p:nvPr/>
        </p:nvSpPr>
        <p:spPr>
          <a:xfrm>
            <a:off x="1600200" y="3730303"/>
            <a:ext cx="1104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Ajouter une garantie de versements 20 ans sur la rente viagère.</a:t>
            </a:r>
            <a:endParaRPr lang="fr-CA" sz="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D16D30-BA91-4A0E-8505-F15170FBC1CC}"/>
              </a:ext>
            </a:extLst>
          </p:cNvPr>
          <p:cNvSpPr txBox="1"/>
          <p:nvPr/>
        </p:nvSpPr>
        <p:spPr>
          <a:xfrm>
            <a:off x="2792821" y="3727995"/>
            <a:ext cx="1104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Versements à assumer sur la balance de 20</a:t>
            </a:r>
            <a:r>
              <a:rPr lang="fr-CA" sz="1200" baseline="30000" dirty="0"/>
              <a:t> </a:t>
            </a:r>
            <a:r>
              <a:rPr lang="fr-CA" sz="1200" dirty="0"/>
              <a:t>ans en cas de décès rapide.</a:t>
            </a:r>
            <a:endParaRPr lang="fr-CA" sz="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8AA536-7257-4E25-95E6-6EE6B4C6809F}"/>
              </a:ext>
            </a:extLst>
          </p:cNvPr>
          <p:cNvSpPr txBox="1"/>
          <p:nvPr/>
        </p:nvSpPr>
        <p:spPr>
          <a:xfrm>
            <a:off x="3924300" y="3730302"/>
            <a:ext cx="110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Charger le coût de la garantie au client.</a:t>
            </a:r>
            <a:endParaRPr lang="fr-CA" sz="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BE867D-8E2D-4778-9DB3-A02847812732}"/>
              </a:ext>
            </a:extLst>
          </p:cNvPr>
          <p:cNvSpPr txBox="1"/>
          <p:nvPr/>
        </p:nvSpPr>
        <p:spPr>
          <a:xfrm>
            <a:off x="5068631" y="3730302"/>
            <a:ext cx="1104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134 000$.</a:t>
            </a:r>
          </a:p>
          <a:p>
            <a:r>
              <a:rPr lang="fr-CA" sz="1200" dirty="0"/>
              <a:t>Avec garantie, la rente de 32 000$ vaut 634 000$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1EF963-ED40-4C76-8E99-343AA27BCA67}"/>
              </a:ext>
            </a:extLst>
          </p:cNvPr>
          <p:cNvSpPr txBox="1"/>
          <p:nvPr/>
        </p:nvSpPr>
        <p:spPr>
          <a:xfrm>
            <a:off x="6227139" y="3730302"/>
            <a:ext cx="1104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Réduction du montant de rente versé à prime initiale égale.</a:t>
            </a:r>
            <a:endParaRPr lang="fr-CA" sz="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D1E9F1-A993-4505-97B8-FD93C3503013}"/>
              </a:ext>
            </a:extLst>
          </p:cNvPr>
          <p:cNvSpPr txBox="1"/>
          <p:nvPr/>
        </p:nvSpPr>
        <p:spPr>
          <a:xfrm>
            <a:off x="7332038" y="3727995"/>
            <a:ext cx="110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Réduction du revenu garanti.</a:t>
            </a:r>
            <a:endParaRPr lang="fr-CA" sz="800" dirty="0"/>
          </a:p>
        </p:txBody>
      </p:sp>
    </p:spTree>
    <p:extLst>
      <p:ext uri="{BB962C8B-B14F-4D97-AF65-F5344CB8AC3E}">
        <p14:creationId xmlns:p14="http://schemas.microsoft.com/office/powerpoint/2010/main" val="4348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/>
              <a:t>Exemple #2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fr-CA" sz="2000" dirty="0"/>
              <a:t>Situation : </a:t>
            </a:r>
          </a:p>
          <a:p>
            <a:pPr lvl="1"/>
            <a:r>
              <a:rPr lang="fr-CA" sz="1800" dirty="0"/>
              <a:t>Client de 65 ans en début de retraite. </a:t>
            </a:r>
          </a:p>
          <a:p>
            <a:pPr lvl="1"/>
            <a:r>
              <a:rPr lang="fr-CA" sz="1800" dirty="0"/>
              <a:t>Dispose de 500 000$ d’investissements.</a:t>
            </a:r>
          </a:p>
          <a:p>
            <a:pPr lvl="1"/>
            <a:r>
              <a:rPr lang="fr-CA" sz="1800" dirty="0"/>
              <a:t>Il désire un niveau de revenu garanti ET un potentiel de croissance de son capital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A1229D9-9A9B-4844-BAB9-02327A19F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62378"/>
              </p:ext>
            </p:extLst>
          </p:nvPr>
        </p:nvGraphicFramePr>
        <p:xfrm>
          <a:off x="495301" y="3182144"/>
          <a:ext cx="7962899" cy="158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57">
                  <a:extLst>
                    <a:ext uri="{9D8B030D-6E8A-4147-A177-3AD203B41FA5}">
                      <a16:colId xmlns:a16="http://schemas.microsoft.com/office/drawing/2014/main" val="2529263809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1373384902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4099477796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2313159952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3808633566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3945047370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1345736753"/>
                    </a:ext>
                  </a:extLst>
                </a:gridCol>
              </a:tblGrid>
              <a:tr h="516188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Besoin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Caractéristique offerte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Risque pour la Compagnie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Mitigation du risque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Évaluation du coût du risque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Application des frais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Impacts collatéraux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29872"/>
                  </a:ext>
                </a:extLst>
              </a:tr>
              <a:tr h="1064118"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1009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0A5F6B6-60D5-4B7F-ACD3-9185CB5D5ECF}"/>
              </a:ext>
            </a:extLst>
          </p:cNvPr>
          <p:cNvSpPr txBox="1"/>
          <p:nvPr/>
        </p:nvSpPr>
        <p:spPr>
          <a:xfrm>
            <a:off x="495301" y="3730303"/>
            <a:ext cx="110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Potentiel de croissance</a:t>
            </a:r>
            <a:endParaRPr lang="fr-CA" sz="105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0F66A5-F9A1-438C-9020-EF370F338CE7}"/>
              </a:ext>
            </a:extLst>
          </p:cNvPr>
          <p:cNvSpPr txBox="1"/>
          <p:nvPr/>
        </p:nvSpPr>
        <p:spPr>
          <a:xfrm>
            <a:off x="1600200" y="3730303"/>
            <a:ext cx="1140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Investissement de la prime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dans le marché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boursier.</a:t>
            </a:r>
            <a:endParaRPr lang="fr-FR" altLang="fr-FR" sz="2000" dirty="0"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D16D30-BA91-4A0E-8505-F15170FBC1CC}"/>
              </a:ext>
            </a:extLst>
          </p:cNvPr>
          <p:cNvSpPr txBox="1"/>
          <p:nvPr/>
        </p:nvSpPr>
        <p:spPr>
          <a:xfrm>
            <a:off x="2794593" y="3727995"/>
            <a:ext cx="110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Exposition aux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fluctuations des marchés</a:t>
            </a:r>
            <a:endParaRPr lang="fr-FR" altLang="fr-FR" sz="2000" dirty="0"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8AA536-7257-4E25-95E6-6EE6B4C6809F}"/>
              </a:ext>
            </a:extLst>
          </p:cNvPr>
          <p:cNvSpPr txBox="1"/>
          <p:nvPr/>
        </p:nvSpPr>
        <p:spPr>
          <a:xfrm>
            <a:off x="3924300" y="3730302"/>
            <a:ext cx="113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Transférer le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risque au 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  <a:latin typeface="Calibri" panose="020F0502020204030204" pitchFamily="34" charset="0"/>
              </a:rPr>
              <a:t>via un niveau de revenu variable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BE867D-8E2D-4778-9DB3-A02847812732}"/>
              </a:ext>
            </a:extLst>
          </p:cNvPr>
          <p:cNvSpPr txBox="1"/>
          <p:nvPr/>
        </p:nvSpPr>
        <p:spPr>
          <a:xfrm>
            <a:off x="5068631" y="3730302"/>
            <a:ext cx="110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1EF963-ED40-4C76-8E99-343AA27BCA67}"/>
              </a:ext>
            </a:extLst>
          </p:cNvPr>
          <p:cNvSpPr txBox="1"/>
          <p:nvPr/>
        </p:nvSpPr>
        <p:spPr>
          <a:xfrm>
            <a:off x="6227139" y="3730302"/>
            <a:ext cx="110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…</a:t>
            </a:r>
            <a:endParaRPr lang="fr-CA" sz="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D1E9F1-A993-4505-97B8-FD93C3503013}"/>
              </a:ext>
            </a:extLst>
          </p:cNvPr>
          <p:cNvSpPr txBox="1"/>
          <p:nvPr/>
        </p:nvSpPr>
        <p:spPr>
          <a:xfrm>
            <a:off x="7332038" y="3727995"/>
            <a:ext cx="110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…</a:t>
            </a:r>
            <a:endParaRPr lang="fr-CA" sz="800" dirty="0"/>
          </a:p>
        </p:txBody>
      </p:sp>
    </p:spTree>
    <p:extLst>
      <p:ext uri="{BB962C8B-B14F-4D97-AF65-F5344CB8AC3E}">
        <p14:creationId xmlns:p14="http://schemas.microsoft.com/office/powerpoint/2010/main" val="42613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B8F4C-50A0-4E3F-A8D6-612D5775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Documents de support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F4CF-F831-4607-A179-C524D5FB2F2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8600" y="896144"/>
            <a:ext cx="8229600" cy="4020273"/>
          </a:xfrm>
        </p:spPr>
        <p:txBody>
          <a:bodyPr/>
          <a:lstStyle/>
          <a:p>
            <a:r>
              <a:rPr lang="fr-CA" dirty="0"/>
              <a:t>Portrait du marché de la retraite</a:t>
            </a:r>
          </a:p>
          <a:p>
            <a:pPr lvl="1"/>
            <a:r>
              <a:rPr lang="fr-CA" dirty="0"/>
              <a:t>Sondages d’industrie sur les besoins des retraités </a:t>
            </a:r>
          </a:p>
          <a:p>
            <a:pPr lvl="1"/>
            <a:r>
              <a:rPr lang="fr-CA" dirty="0"/>
              <a:t>Données sur l’évolution du marché de la retraite</a:t>
            </a:r>
          </a:p>
          <a:p>
            <a:r>
              <a:rPr lang="fr-CA" dirty="0"/>
              <a:t>Persona Diane</a:t>
            </a:r>
          </a:p>
          <a:p>
            <a:pPr lvl="1"/>
            <a:r>
              <a:rPr lang="fr-CA" dirty="0"/>
              <a:t>Exemple d’un profil d’investisseur</a:t>
            </a:r>
          </a:p>
          <a:p>
            <a:r>
              <a:rPr lang="fr-CA" dirty="0"/>
              <a:t>Grille de solution</a:t>
            </a:r>
          </a:p>
          <a:p>
            <a:pPr lvl="1"/>
            <a:r>
              <a:rPr lang="fr-CA" dirty="0"/>
              <a:t>Exemple du format que la solution soumise pourrait prendre</a:t>
            </a:r>
          </a:p>
          <a:p>
            <a:r>
              <a:rPr lang="fr-CA" dirty="0"/>
              <a:t>Fichier de support (Excel)</a:t>
            </a:r>
          </a:p>
          <a:p>
            <a:pPr lvl="1"/>
            <a:r>
              <a:rPr lang="fr-CA" dirty="0"/>
              <a:t>Hypothèses à utiliser (au besoin), exemples de projection</a:t>
            </a:r>
          </a:p>
        </p:txBody>
      </p:sp>
    </p:spTree>
    <p:extLst>
      <p:ext uri="{BB962C8B-B14F-4D97-AF65-F5344CB8AC3E}">
        <p14:creationId xmlns:p14="http://schemas.microsoft.com/office/powerpoint/2010/main" val="393288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1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Mise en contexte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/>
              <a:t>Plan de la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fr-CA" dirty="0"/>
              <a:t>Produits d’investissement courants</a:t>
            </a:r>
          </a:p>
          <a:p>
            <a:r>
              <a:rPr lang="fr-CA" dirty="0"/>
              <a:t>Environnement actuel</a:t>
            </a:r>
          </a:p>
          <a:p>
            <a:r>
              <a:rPr lang="fr-CA" dirty="0"/>
              <a:t>Problématique</a:t>
            </a:r>
          </a:p>
          <a:p>
            <a:r>
              <a:rPr lang="fr-CA" dirty="0"/>
              <a:t>Exemples</a:t>
            </a:r>
          </a:p>
          <a:p>
            <a:pPr marL="255588" lvl="1" indent="0">
              <a:buNone/>
            </a:pPr>
            <a:endParaRPr lang="fr-CA" dirty="0"/>
          </a:p>
          <a:p>
            <a:pPr lvl="1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153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Fonds distincts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fr-CA" dirty="0"/>
              <a:t>Caractéristiques</a:t>
            </a:r>
          </a:p>
          <a:p>
            <a:pPr lvl="1"/>
            <a:r>
              <a:rPr lang="fr-CA" dirty="0"/>
              <a:t>S’apparentent aux fonds communs de placement en étant constitués d'actions, d'obligations ou de titres du marché monétaire.</a:t>
            </a:r>
          </a:p>
          <a:p>
            <a:pPr lvl="1"/>
            <a:r>
              <a:rPr lang="fr-CA" dirty="0"/>
              <a:t> S’en distinguent par des garanties qui protègent les sommes investies contre la baisse des marchés.  </a:t>
            </a:r>
          </a:p>
          <a:p>
            <a:r>
              <a:rPr lang="fr-CA" dirty="0"/>
              <a:t>Avantages</a:t>
            </a:r>
          </a:p>
          <a:p>
            <a:pPr lvl="1"/>
            <a:r>
              <a:rPr lang="fr-CA" dirty="0"/>
              <a:t>Profitent de la croissance des marchés.</a:t>
            </a:r>
          </a:p>
          <a:p>
            <a:pPr lvl="1"/>
            <a:r>
              <a:rPr lang="fr-CA" dirty="0"/>
              <a:t>Offrent des garanties à l’échéance et au décès contre la baisse des marchés.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212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A2477-24F8-4D42-B996-B067F1CE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Fonds distincts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0BF4BE-97C1-44F1-867B-1535162ABEB9}"/>
              </a:ext>
            </a:extLst>
          </p:cNvPr>
          <p:cNvSpPr txBox="1">
            <a:spLocks noGrp="1"/>
          </p:cNvSpPr>
          <p:nvPr>
            <p:ph sz="half" idx="10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003EA5"/>
                </a:solidFill>
              </a:rPr>
              <a:t>Capital garanti au décès et à maturité 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0C74EA-EB92-4A92-A20B-88BEDEA8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6" y="1525343"/>
            <a:ext cx="8078936" cy="31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Fonds à intérêt garanti et rentes viagères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fr-CA" dirty="0"/>
              <a:t>Fonds à intérêt garanti</a:t>
            </a:r>
          </a:p>
          <a:p>
            <a:pPr lvl="1"/>
            <a:r>
              <a:rPr lang="fr-CA" dirty="0"/>
              <a:t>Offrent un taux d’intérêt fixe et garanti pour la durée du placement. </a:t>
            </a:r>
          </a:p>
          <a:p>
            <a:pPr lvl="1"/>
            <a:r>
              <a:rPr lang="fr-CA" dirty="0"/>
              <a:t>Non remboursable avant l’échéance.</a:t>
            </a:r>
          </a:p>
          <a:p>
            <a:pPr lvl="1"/>
            <a:r>
              <a:rPr lang="fr-CA" dirty="0"/>
              <a:t>Ex : Rendement garanti de 2.50% par année pendant 3 ans.</a:t>
            </a:r>
          </a:p>
          <a:p>
            <a:r>
              <a:rPr lang="fr-CA" dirty="0"/>
              <a:t>Rentes viagères</a:t>
            </a:r>
          </a:p>
          <a:p>
            <a:pPr lvl="1"/>
            <a:r>
              <a:rPr lang="fr-CA" dirty="0"/>
              <a:t>Procurent un revenu garanti toute la vie durant.</a:t>
            </a:r>
          </a:p>
          <a:p>
            <a:pPr lvl="1"/>
            <a:r>
              <a:rPr lang="fr-CA" dirty="0"/>
              <a:t>Ne peut récupérer les sommes investies.</a:t>
            </a:r>
          </a:p>
          <a:p>
            <a:pPr lvl="1"/>
            <a:r>
              <a:rPr lang="fr-CA" dirty="0"/>
              <a:t>Ex : Prime unique de 500 000$, rente annuelle de 32 000$.</a:t>
            </a:r>
          </a:p>
        </p:txBody>
      </p:sp>
    </p:spTree>
    <p:extLst>
      <p:ext uri="{BB962C8B-B14F-4D97-AF65-F5344CB8AC3E}">
        <p14:creationId xmlns:p14="http://schemas.microsoft.com/office/powerpoint/2010/main" val="172142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Environnement actuel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87E8C08-7233-40B2-ACBB-9B18B9F8A375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315117441"/>
              </p:ext>
            </p:extLst>
          </p:nvPr>
        </p:nvGraphicFramePr>
        <p:xfrm>
          <a:off x="457200" y="1048544"/>
          <a:ext cx="8229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4390250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05777626"/>
                    </a:ext>
                  </a:extLst>
                </a:gridCol>
              </a:tblGrid>
              <a:tr h="35174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Situation actuelle</a:t>
                      </a:r>
                    </a:p>
                  </a:txBody>
                  <a:tcPr anchor="ctr">
                    <a:solidFill>
                      <a:srgbClr val="003E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anchor="ctr">
                    <a:solidFill>
                      <a:srgbClr val="003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5741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108D5EB-FEC4-41A4-AF40-6D300D4FA7A8}"/>
              </a:ext>
            </a:extLst>
          </p:cNvPr>
          <p:cNvSpPr txBox="1"/>
          <p:nvPr/>
        </p:nvSpPr>
        <p:spPr>
          <a:xfrm>
            <a:off x="483342" y="1484349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Augmentation de la population retraitée (Arrivée des baby-boomers à la retraite &amp; vieillissement de la population)</a:t>
            </a:r>
            <a:endParaRPr lang="fr-CA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5ABA60-8807-4E15-A69B-C4D9C40ABF99}"/>
              </a:ext>
            </a:extLst>
          </p:cNvPr>
          <p:cNvSpPr txBox="1"/>
          <p:nvPr/>
        </p:nvSpPr>
        <p:spPr>
          <a:xfrm>
            <a:off x="4485789" y="1706245"/>
            <a:ext cx="4191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Croissance du marché potentiel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FA3FD8-445F-4CB2-BF3C-2BC7F74EB721}"/>
              </a:ext>
            </a:extLst>
          </p:cNvPr>
          <p:cNvSpPr txBox="1"/>
          <p:nvPr/>
        </p:nvSpPr>
        <p:spPr>
          <a:xfrm>
            <a:off x="487792" y="2379949"/>
            <a:ext cx="4038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Diminution des régimes de retraite à prestations déterminées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7ED2C5-67D4-4A32-822C-C4E4C4D6D961}"/>
              </a:ext>
            </a:extLst>
          </p:cNvPr>
          <p:cNvSpPr txBox="1"/>
          <p:nvPr/>
        </p:nvSpPr>
        <p:spPr>
          <a:xfrm>
            <a:off x="4526392" y="2379948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Augmentation des besoins d’épargne personnel et de protection du revenu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B10B6B-D034-4FF0-9606-558FF1CBEBEE}"/>
              </a:ext>
            </a:extLst>
          </p:cNvPr>
          <p:cNvSpPr txBox="1"/>
          <p:nvPr/>
        </p:nvSpPr>
        <p:spPr>
          <a:xfrm>
            <a:off x="457200" y="3235271"/>
            <a:ext cx="4038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Augmentation de l’espérance de vie à la retraite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2D9BFE-85EF-41E7-BA48-E05FD39E2FA4}"/>
              </a:ext>
            </a:extLst>
          </p:cNvPr>
          <p:cNvSpPr txBox="1"/>
          <p:nvPr/>
        </p:nvSpPr>
        <p:spPr>
          <a:xfrm>
            <a:off x="4495800" y="308706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Retraite plus longue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Même qualité de vie toute la retraite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Mêmes besoins qu’il y a 30 ans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E23993-CF78-43EB-8C74-02E55D4FC7F1}"/>
              </a:ext>
            </a:extLst>
          </p:cNvPr>
          <p:cNvSpPr txBox="1"/>
          <p:nvPr/>
        </p:nvSpPr>
        <p:spPr>
          <a:xfrm>
            <a:off x="483342" y="403495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Changements économiques (Diminution des taux d’intérêt)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95A658-5234-42B7-8252-2D10996E3D04}"/>
              </a:ext>
            </a:extLst>
          </p:cNvPr>
          <p:cNvSpPr txBox="1"/>
          <p:nvPr/>
        </p:nvSpPr>
        <p:spPr>
          <a:xfrm>
            <a:off x="4521942" y="4034952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Rendements garantis plus faibles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003DA5"/>
                </a:solidFill>
              </a:rPr>
              <a:t>Garanties offertes plus coûteuses</a:t>
            </a:r>
          </a:p>
        </p:txBody>
      </p:sp>
    </p:spTree>
    <p:extLst>
      <p:ext uri="{BB962C8B-B14F-4D97-AF65-F5344CB8AC3E}">
        <p14:creationId xmlns:p14="http://schemas.microsoft.com/office/powerpoint/2010/main" val="23624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1BC4C03-3023-440F-873E-EB64603D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4" y="0"/>
            <a:ext cx="6851812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A39AF5E-B529-4BF7-B0B1-476F014C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9" y="0"/>
            <a:ext cx="6858041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3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f69b6f3d-8707-4c3a-bcbb-4b93ce48905c" ContentTypeId="0x01010046728702E5852B48B3C22B262ECCD5B71405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a28c111d743b3b00ff728e727eb2c xmlns="d8703c32-2f03-4309-bafe-ba06021ee9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Portail sectoriel</TermName>
          <TermId xmlns="http://schemas.microsoft.com/office/infopath/2007/PartnerControls">a29858ac-20a4-4afb-af59-153ed686e6da</TermId>
        </TermInfo>
      </Terms>
    </a53a28c111d743b3b00ff728e727eb2c>
    <IA_DC_Version xmlns="d8703c32-2f03-4309-bafe-ba06021ee90b" xsi:nil="true"/>
    <IA_Languages xmlns="d8703c32-2f03-4309-bafe-ba06021ee90b">
      <Value>FR</Value>
    </IA_Languages>
    <fc351b4b9e704b4ea78e22589e1b5910 xmlns="d8703c32-2f03-4309-bafe-ba06021ee90b">
      <Terms xmlns="http://schemas.microsoft.com/office/infopath/2007/PartnerControls"/>
    </fc351b4b9e704b4ea78e22589e1b5910>
    <i8ccc84834cc4cf5b0705f714fc1bf9c xmlns="d8703c32-2f03-4309-bafe-ba06021ee90b">
      <Terms xmlns="http://schemas.microsoft.com/office/infopath/2007/PartnerControls"/>
    </i8ccc84834cc4cf5b0705f714fc1bf9c>
    <TaxCatchAll xmlns="e42fb469-b6f9-45d5-b6f1-b203281cad56">
      <Value>9</Value>
      <Value>3</Value>
    </TaxCatchAll>
    <IA_Source xmlns="d8703c32-2f03-4309-bafe-ba06021ee90b">
      <Url xsi:nil="true"/>
      <Description xsi:nil="true"/>
    </IA_Source>
    <hf792acb9b3743cba73c20a3c587c547 xmlns="d8703c32-2f03-4309-bafe-ba06021ee90b">
      <Terms xmlns="http://schemas.microsoft.com/office/infopath/2007/PartnerControls"/>
    </hf792acb9b3743cba73c20a3c587c547>
    <IA_FolderName xmlns="d8703c32-2f03-4309-bafe-ba06021ee90b" xsi:nil="true"/>
    <RoutingRuleDescription xmlns="http://schemas.microsoft.com/sharepoint/v3" xsi:nil="true"/>
    <TaxKeywordTaxHTField xmlns="d8703c32-2f03-4309-bafe-ba06021ee90b">
      <Terms xmlns="http://schemas.microsoft.com/office/infopath/2007/PartnerControls"/>
    </TaxKeywordTaxHTField>
    <accdbb31bd884549a700c6ae3a384d31 xmlns="d8703c32-2f03-4309-bafe-ba06021ee90b">
      <Terms xmlns="http://schemas.microsoft.com/office/infopath/2007/PartnerControls"/>
    </accdbb31bd884549a700c6ae3a384d31>
    <c5da5f7562e3427fa05a9b2cabad1729 xmlns="d8703c32-2f03-4309-bafe-ba06021ee90b">
      <Terms xmlns="http://schemas.microsoft.com/office/infopath/2007/PartnerControls"/>
    </c5da5f7562e3427fa05a9b2cabad1729>
    <fdb103d3df3d4355adf9ead113de3671 xmlns="d8703c32-2f03-4309-bafe-ba06021ee9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ZACT-20-10-00 Projets</TermName>
          <TermId xmlns="http://schemas.microsoft.com/office/infopath/2007/PartnerControls">5aea4bc6-7d4a-4792-bb1f-afac9dae1975</TermId>
        </TermInfo>
      </Terms>
    </fdb103d3df3d4355adf9ead113de3671>
    <f268a9430dc249068175d89d817aaf59 xmlns="d8703c32-2f03-4309-bafe-ba06021ee90b">
      <Terms xmlns="http://schemas.microsoft.com/office/infopath/2007/PartnerControls"/>
    </f268a9430dc249068175d89d817aaf59>
    <d8fcb40b6555490e9d550693dc0b721d xmlns="d8703c32-2f03-4309-bafe-ba06021ee90b">
      <Terms xmlns="http://schemas.microsoft.com/office/infopath/2007/PartnerControls"/>
    </d8fcb40b6555490e9d550693dc0b721d>
    <IA_DocDate xmlns="d8703c32-2f03-4309-bafe-ba06021ee90b">2019-03-12T14:41:04+00:00</IA_DocDate>
    <m92408ca907840aaa6ad19107c898655 xmlns="d8703c32-2f03-4309-bafe-ba06021ee90b">
      <Terms xmlns="http://schemas.microsoft.com/office/infopath/2007/PartnerControls"/>
    </m92408ca907840aaa6ad19107c898655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 de projet  (ACT)" ma:contentTypeID="0x01010046728702E5852B48B3C22B262ECCD5B7140500BD7DBDB7247DEB44BC48C2780D6BF0AD" ma:contentTypeVersion="15" ma:contentTypeDescription="" ma:contentTypeScope="" ma:versionID="162ea80faa4d324cd7a28d613dc09826">
  <xsd:schema xmlns:xsd="http://www.w3.org/2001/XMLSchema" xmlns:xs="http://www.w3.org/2001/XMLSchema" xmlns:p="http://schemas.microsoft.com/office/2006/metadata/properties" xmlns:ns1="http://schemas.microsoft.com/sharepoint/v3" xmlns:ns2="d8703c32-2f03-4309-bafe-ba06021ee90b" xmlns:ns3="e42fb469-b6f9-45d5-b6f1-b203281cad56" targetNamespace="http://schemas.microsoft.com/office/2006/metadata/properties" ma:root="true" ma:fieldsID="331883ba216fd1f891e18d37e5b3b2f3" ns1:_="" ns2:_="" ns3:_="">
    <xsd:import namespace="http://schemas.microsoft.com/sharepoint/v3"/>
    <xsd:import namespace="d8703c32-2f03-4309-bafe-ba06021ee90b"/>
    <xsd:import namespace="e42fb469-b6f9-45d5-b6f1-b203281cad56"/>
    <xsd:element name="properties">
      <xsd:complexType>
        <xsd:sequence>
          <xsd:element name="documentManagement">
            <xsd:complexType>
              <xsd:all>
                <xsd:element ref="ns2:IA_Languages" minOccurs="0"/>
                <xsd:element ref="ns2:IA_DocDate" minOccurs="0"/>
                <xsd:element ref="ns1:RoutingRuleDescription" minOccurs="0"/>
                <xsd:element ref="ns2:_dlc_DocIdUrl" minOccurs="0"/>
                <xsd:element ref="ns2:_dlc_DocIdPersistId" minOccurs="0"/>
                <xsd:element ref="ns3:TaxCatchAll" minOccurs="0"/>
                <xsd:element ref="ns3:TaxCatchAllLabel" minOccurs="0"/>
                <xsd:element ref="ns2:fc351b4b9e704b4ea78e22589e1b5910" minOccurs="0"/>
                <xsd:element ref="ns2:i8ccc84834cc4cf5b0705f714fc1bf9c" minOccurs="0"/>
                <xsd:element ref="ns2:_dlc_DocId" minOccurs="0"/>
                <xsd:element ref="ns2:TaxKeywordTaxHTField" minOccurs="0"/>
                <xsd:element ref="ns2:IA_FolderName" minOccurs="0"/>
                <xsd:element ref="ns2:IA_Source" minOccurs="0"/>
                <xsd:element ref="ns2:f268a9430dc249068175d89d817aaf59" minOccurs="0"/>
                <xsd:element ref="ns2:m92408ca907840aaa6ad19107c898655" minOccurs="0"/>
                <xsd:element ref="ns2:a53a28c111d743b3b00ff728e727eb2c" minOccurs="0"/>
                <xsd:element ref="ns2:d8fcb40b6555490e9d550693dc0b721d" minOccurs="0"/>
                <xsd:element ref="ns2:accdbb31bd884549a700c6ae3a384d31" minOccurs="0"/>
                <xsd:element ref="ns2:c5da5f7562e3427fa05a9b2cabad1729" minOccurs="0"/>
                <xsd:element ref="ns2:fdb103d3df3d4355adf9ead113de3671" minOccurs="0"/>
                <xsd:element ref="ns2:hf792acb9b3743cba73c20a3c587c547" minOccurs="0"/>
                <xsd:element ref="ns2:IA_DC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6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03c32-2f03-4309-bafe-ba06021ee90b" elementFormDefault="qualified">
    <xsd:import namespace="http://schemas.microsoft.com/office/2006/documentManagement/types"/>
    <xsd:import namespace="http://schemas.microsoft.com/office/infopath/2007/PartnerControls"/>
    <xsd:element name="IA_Languages" ma:index="3" nillable="true" ma:displayName="Langue(s)" ma:default="FR" ma:internalName="IA_Languag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R"/>
                    <xsd:enumeration value="EN"/>
                  </xsd:restriction>
                </xsd:simpleType>
              </xsd:element>
            </xsd:sequence>
          </xsd:extension>
        </xsd:complexContent>
      </xsd:complexType>
    </xsd:element>
    <xsd:element name="IA_DocDate" ma:index="4" nillable="true" ma:displayName="Date du document" ma:default="[today]" ma:description="&quot;Contient la date officielle du document, telle qu'elle est inscrite (habituellement) sur la page titre. &#10;&#10;Date du jour par défaut. Pourra par la suite être exploitée afin de faire sortir tous les documents par année, mois etc.…&quot;" ma:format="DateTime" ma:internalName="IA_DocDate">
      <xsd:simpleType>
        <xsd:restriction base="dms:DateTime"/>
      </xsd:simpleType>
    </xsd:element>
    <xsd:element name="_dlc_DocIdUrl" ma:index="8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c351b4b9e704b4ea78e22589e1b5910" ma:index="13" nillable="true" ma:taxonomy="true" ma:internalName="fc351b4b9e704b4ea78e22589e1b5910" ma:taxonomyFieldName="IA_DocOwner" ma:displayName="Détenteur principal" ma:readOnly="false" ma:default="" ma:fieldId="{fc351b4b-9e70-4b4e-a78e-22589e1b5910}" ma:sspId="f69b6f3d-8707-4c3a-bcbb-4b93ce48905c" ma:termSetId="c35ca011-c183-4b88-995b-eda94f97f1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8ccc84834cc4cf5b0705f714fc1bf9c" ma:index="16" nillable="true" ma:taxonomy="true" ma:internalName="i8ccc84834cc4cf5b0705f714fc1bf9c" ma:taxonomyFieldName="IA_DocType" ma:displayName="Type de document" ma:readOnly="false" ma:default="" ma:fieldId="{28ccc848-34cc-4cf5-b070-5f714fc1bf9c}" ma:sspId="f69b6f3d-8707-4c3a-bcbb-4b93ce48905c" ma:termSetId="33d5ff57-6809-465b-9d37-992c043c51e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0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TaxKeywordTaxHTField" ma:index="21" nillable="true" ma:taxonomy="true" ma:internalName="TaxKeywordTaxHTField" ma:taxonomyFieldName="TaxKeyword" ma:displayName="Mots clés d’entreprise" ma:fieldId="{23f27201-bee3-471e-b2e7-b64fd8b7ca38}" ma:taxonomyMulti="true" ma:sspId="f69b6f3d-8707-4c3a-bcbb-4b93ce48905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IA_FolderName" ma:index="23" nillable="true" ma:displayName="Nom du dossier" ma:description="Nom du dossier auquel appartient le document" ma:hidden="true" ma:internalName="IA_FolderName" ma:readOnly="false">
      <xsd:simpleType>
        <xsd:restriction base="dms:Text">
          <xsd:maxLength value="255"/>
        </xsd:restriction>
      </xsd:simpleType>
    </xsd:element>
    <xsd:element name="IA_Source" ma:index="24" nillable="true" ma:displayName="Source IA" ma:format="Hyperlink" ma:hidden="true" ma:internalName="IA_Sourc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268a9430dc249068175d89d817aaf59" ma:index="25" nillable="true" ma:taxonomy="true" ma:internalName="f268a9430dc249068175d89d817aaf59" ma:taxonomyFieldName="IA_DocStatus" ma:displayName="Statut du document" ma:readOnly="false" ma:default="" ma:fieldId="{f268a943-0dc2-4906-8175-d89d817aaf59}" ma:sspId="f69b6f3d-8707-4c3a-bcbb-4b93ce48905c" ma:termSetId="169e063c-c5b5-4d42-9f8b-159d4a2be9b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2408ca907840aaa6ad19107c898655" ma:index="27" nillable="true" ma:taxonomy="true" ma:internalName="m92408ca907840aaa6ad19107c898655" ma:taxonomyFieldName="IA_AccessType" ma:displayName="Type d'accès" ma:readOnly="false" ma:default="" ma:fieldId="{692408ca-9078-40aa-a6ad-19107c898655}" ma:sspId="f69b6f3d-8707-4c3a-bcbb-4b93ce48905c" ma:termSetId="810ac8e0-1865-4d1c-9571-991b7765e4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3a28c111d743b3b00ff728e727eb2c" ma:index="29" nillable="true" ma:taxonomy="true" ma:internalName="a53a28c111d743b3b00ff728e727eb2c" ma:taxonomyFieldName="IA_BroadcastingSites" ma:displayName="Site(s) de diffusion" ma:default="9;#Portail sectoriel|a29858ac-20a4-4afb-af59-153ed686e6da" ma:fieldId="{a53a28c1-11d7-43b3-b00f-f728e727eb2c}" ma:taxonomyMulti="true" ma:sspId="f69b6f3d-8707-4c3a-bcbb-4b93ce48905c" ma:termSetId="d5658e16-6076-430d-8504-04c9274ea7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8fcb40b6555490e9d550693dc0b721d" ma:index="32" nillable="true" ma:taxonomy="true" ma:internalName="d8fcb40b6555490e9d550693dc0b721d" ma:taxonomyFieldName="IE_ACT_DocCenter_Folder" ma:displayName="Dossier Centre Doc (ACT)" ma:readOnly="false" ma:default="" ma:fieldId="{d8fcb40b-6555-490e-9d55-0693dc0b721d}" ma:sspId="f69b6f3d-8707-4c3a-bcbb-4b93ce48905c" ma:termSetId="915c8c53-a990-4d8e-8e02-3c10d654aaa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dbb31bd884549a700c6ae3a384d31" ma:index="34" nillable="true" ma:taxonomy="true" ma:internalName="accdbb31bd884549a700c6ae3a384d31" ma:taxonomyFieldName="IE_ACT_Team" ma:displayName="Équipe ACT" ma:readOnly="false" ma:default="" ma:fieldId="{accdbb31-bd88-4549-a700-c6ae3a384d31}" ma:sspId="f69b6f3d-8707-4c3a-bcbb-4b93ce48905c" ma:termSetId="b95886ca-6928-4283-a893-68eaa2af7b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da5f7562e3427fa05a9b2cabad1729" ma:index="36" nillable="true" ma:taxonomy="true" ma:internalName="c5da5f7562e3427fa05a9b2cabad1729" ma:taxonomyFieldName="IE_ACT_Subject" ma:displayName="Sujet ACT" ma:readOnly="false" ma:default="" ma:fieldId="{c5da5f75-62e3-427f-a05a-9b2cabad1729}" ma:sspId="f69b6f3d-8707-4c3a-bcbb-4b93ce48905c" ma:termSetId="87b66aeb-ef66-4058-a68b-b8042c01c46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b103d3df3d4355adf9ead113de3671" ma:index="37" ma:taxonomy="true" ma:internalName="fdb103d3df3d4355adf9ead113de3671" ma:taxonomyFieldName="IE_ACT_SectorialClassification" ma:displayName="Classification (ACT)" ma:readOnly="false" ma:default="" ma:fieldId="{fdb103d3-df3d-4355-adf9-ead113de3671}" ma:sspId="f69b6f3d-8707-4c3a-bcbb-4b93ce48905c" ma:termSetId="e9d6e26c-1aeb-4bb7-b9af-e4563a6ecd88" ma:anchorId="476b84dd-1853-42bc-b4b2-a9ea25d59716" ma:open="false" ma:isKeyword="false">
      <xsd:complexType>
        <xsd:sequence>
          <xsd:element ref="pc:Terms" minOccurs="0" maxOccurs="1"/>
        </xsd:sequence>
      </xsd:complexType>
    </xsd:element>
    <xsd:element name="hf792acb9b3743cba73c20a3c587c547" ma:index="39" nillable="true" ma:taxonomy="true" ma:internalName="hf792acb9b3743cba73c20a3c587c547" ma:taxonomyFieldName="IE_ACT_ProjectName" ma:displayName="Nom du projet (ACT)" ma:readOnly="false" ma:default="" ma:fieldId="{1f792acb-9b37-43cb-a73c-20a3c587c547}" ma:sspId="f69b6f3d-8707-4c3a-bcbb-4b93ce48905c" ma:termSetId="d348f6ae-d5f4-4cd2-8703-2592b4ec3dd5" ma:anchorId="37a07f55-205f-4744-b9bc-60f3bd46b30f" ma:open="false" ma:isKeyword="false">
      <xsd:complexType>
        <xsd:sequence>
          <xsd:element ref="pc:Terms" minOccurs="0" maxOccurs="1"/>
        </xsd:sequence>
      </xsd:complexType>
    </xsd:element>
    <xsd:element name="IA_DC_Version" ma:index="41" nillable="true" ma:displayName="Version CD" ma:description="Contient le numéro de la dernière version de ce document qui a été envoyée au Centre Documentaire." ma:hidden="true" ma:internalName="IA_DC_Vers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fb469-b6f9-45d5-b6f1-b203281cad5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289b2d2-17aa-40ba-8ba5-b1c06f5a13ff}" ma:internalName="TaxCatchAll" ma:showField="CatchAllData" ma:web="059c1adb-55ad-4b98-be61-7cbf304422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6289b2d2-17aa-40ba-8ba5-b1c06f5a13ff}" ma:internalName="TaxCatchAllLabel" ma:readOnly="true" ma:showField="CatchAllDataLabel" ma:web="059c1adb-55ad-4b98-be61-7cbf304422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 ma:displayName="Mots clé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436B0FF4-F60F-41B0-A556-7FEF658827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A1BFFA-25B2-43DD-911B-A54A21D4EF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9F840B-A89F-44C3-A95F-2060152BFE01}">
  <ds:schemaRefs>
    <ds:schemaRef ds:uri="http://schemas.microsoft.com/office/2006/metadata/properties"/>
    <ds:schemaRef ds:uri="http://schemas.microsoft.com/office/infopath/2007/PartnerControls"/>
    <ds:schemaRef ds:uri="d8703c32-2f03-4309-bafe-ba06021ee90b"/>
    <ds:schemaRef ds:uri="e42fb469-b6f9-45d5-b6f1-b203281cad5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B5BB521C-BDFF-4DB0-85D6-3265C9D6E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03c32-2f03-4309-bafe-ba06021ee90b"/>
    <ds:schemaRef ds:uri="e42fb469-b6f9-45d5-b6f1-b203281cad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B986502E-F66B-46D9-92EE-1048957690C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4402</TotalTime>
  <Words>660</Words>
  <Application>Microsoft Macintosh PowerPoint</Application>
  <PresentationFormat>Personnalisé</PresentationFormat>
  <Paragraphs>128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Office Theme</vt:lpstr>
      <vt:lpstr>Actulab 2019 – Développement d’une solution de retraite</vt:lpstr>
      <vt:lpstr>Mise en contexte</vt:lpstr>
      <vt:lpstr>Plan de la présentation</vt:lpstr>
      <vt:lpstr>Fonds distincts</vt:lpstr>
      <vt:lpstr>Fonds distincts</vt:lpstr>
      <vt:lpstr>Fonds à intérêt garanti et rentes viagères</vt:lpstr>
      <vt:lpstr>Environnement actuel</vt:lpstr>
      <vt:lpstr>Présentation PowerPoint</vt:lpstr>
      <vt:lpstr>Présentation PowerPoint</vt:lpstr>
      <vt:lpstr>Problématique</vt:lpstr>
      <vt:lpstr>Problématique</vt:lpstr>
      <vt:lpstr>Exemple #1</vt:lpstr>
      <vt:lpstr>Exemple #2</vt:lpstr>
      <vt:lpstr>Documents de support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Harrison, Steve</dc:creator>
  <cp:lastModifiedBy>Microsoft Office User</cp:lastModifiedBy>
  <cp:revision>307</cp:revision>
  <dcterms:created xsi:type="dcterms:W3CDTF">2006-08-16T00:00:00Z</dcterms:created>
  <dcterms:modified xsi:type="dcterms:W3CDTF">2019-03-28T14:33:40Z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0x01010046728702E5852B48B3C22B262ECCD5B7140500BD7DBDB7247DEB44BC48C2780D6BF0AD</vt:lpwstr>
  </property>
  <property fmtid="{D5CDD505-2E9C-101B-9397-08002B2CF9AE}" pid="3" name="IE_ACT_Subject">
    <vt:lpwstr/>
  </property>
  <property fmtid="{D5CDD505-2E9C-101B-9397-08002B2CF9AE}" pid="4" name="TaxKeyword">
    <vt:lpwstr/>
  </property>
  <property fmtid="{D5CDD505-2E9C-101B-9397-08002B2CF9AE}" pid="5" name="IA_DocType">
    <vt:lpwstr/>
  </property>
  <property fmtid="{D5CDD505-2E9C-101B-9397-08002B2CF9AE}" pid="6" name="IA_BroadcastingSites">
    <vt:lpwstr>9;#Portail sectoriel|a29858ac-20a4-4afb-af59-153ed686e6da</vt:lpwstr>
  </property>
  <property fmtid="{D5CDD505-2E9C-101B-9397-08002B2CF9AE}" pid="7" name="IA_DocStatus">
    <vt:lpwstr/>
  </property>
  <property fmtid="{D5CDD505-2E9C-101B-9397-08002B2CF9AE}" pid="8" name="IE_ACT_DocCenter_Folder">
    <vt:lpwstr/>
  </property>
  <property fmtid="{D5CDD505-2E9C-101B-9397-08002B2CF9AE}" pid="9" name="IE_ACT_Team">
    <vt:lpwstr/>
  </property>
  <property fmtid="{D5CDD505-2E9C-101B-9397-08002B2CF9AE}" pid="10" name="IE_ACT_ProjectName">
    <vt:lpwstr/>
  </property>
  <property fmtid="{D5CDD505-2E9C-101B-9397-08002B2CF9AE}" pid="11" name="IA_DocOwner">
    <vt:lpwstr/>
  </property>
  <property fmtid="{D5CDD505-2E9C-101B-9397-08002B2CF9AE}" pid="12" name="IA_AccessType">
    <vt:lpwstr/>
  </property>
  <property fmtid="{D5CDD505-2E9C-101B-9397-08002B2CF9AE}" pid="13" name="IE_ACT_SectorialClassification">
    <vt:lpwstr>3;#ZACT-20-10-00 Projets|5aea4bc6-7d4a-4792-bb1f-afac9dae1975</vt:lpwstr>
  </property>
</Properties>
</file>