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1" r:id="rId4"/>
    <p:sldId id="292" r:id="rId5"/>
    <p:sldId id="293" r:id="rId6"/>
    <p:sldId id="274" r:id="rId7"/>
    <p:sldId id="275" r:id="rId8"/>
    <p:sldId id="276" r:id="rId9"/>
    <p:sldId id="277" r:id="rId10"/>
    <p:sldId id="278" r:id="rId11"/>
    <p:sldId id="279" r:id="rId12"/>
    <p:sldId id="280" r:id="rId13"/>
    <p:sldId id="281" r:id="rId14"/>
    <p:sldId id="282"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87" r:id="rId32"/>
    <p:sldId id="283" r:id="rId33"/>
    <p:sldId id="284" r:id="rId34"/>
    <p:sldId id="285" r:id="rId35"/>
    <p:sldId id="286" r:id="rId36"/>
    <p:sldId id="289" r:id="rId37"/>
    <p:sldId id="290" r:id="rId38"/>
    <p:sldId id="288"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7" r:id="rId70"/>
    <p:sldId id="324" r:id="rId71"/>
    <p:sldId id="332" r:id="rId72"/>
    <p:sldId id="333" r:id="rId73"/>
    <p:sldId id="334" r:id="rId74"/>
    <p:sldId id="328" r:id="rId75"/>
    <p:sldId id="329" r:id="rId76"/>
    <p:sldId id="367" r:id="rId77"/>
    <p:sldId id="368" r:id="rId78"/>
    <p:sldId id="369" r:id="rId79"/>
    <p:sldId id="370" r:id="rId80"/>
    <p:sldId id="371" r:id="rId81"/>
    <p:sldId id="372" r:id="rId82"/>
    <p:sldId id="373" r:id="rId83"/>
    <p:sldId id="374" r:id="rId84"/>
    <p:sldId id="375" r:id="rId85"/>
    <p:sldId id="376" r:id="rId86"/>
    <p:sldId id="377" r:id="rId87"/>
    <p:sldId id="330" r:id="rId88"/>
    <p:sldId id="331" r:id="rId89"/>
    <p:sldId id="325" r:id="rId90"/>
    <p:sldId id="326" r:id="rId91"/>
    <p:sldId id="335" r:id="rId92"/>
    <p:sldId id="336" r:id="rId93"/>
    <p:sldId id="337" r:id="rId94"/>
    <p:sldId id="338" r:id="rId95"/>
    <p:sldId id="339" r:id="rId96"/>
    <p:sldId id="340" r:id="rId97"/>
    <p:sldId id="341" r:id="rId98"/>
    <p:sldId id="342" r:id="rId99"/>
    <p:sldId id="343" r:id="rId100"/>
    <p:sldId id="344" r:id="rId101"/>
    <p:sldId id="345" r:id="rId102"/>
    <p:sldId id="378" r:id="rId103"/>
    <p:sldId id="346" r:id="rId104"/>
    <p:sldId id="347" r:id="rId105"/>
    <p:sldId id="348" r:id="rId106"/>
    <p:sldId id="349" r:id="rId107"/>
    <p:sldId id="350" r:id="rId108"/>
    <p:sldId id="351" r:id="rId109"/>
    <p:sldId id="352" r:id="rId110"/>
    <p:sldId id="353" r:id="rId111"/>
    <p:sldId id="354" r:id="rId112"/>
    <p:sldId id="355" r:id="rId113"/>
    <p:sldId id="356" r:id="rId114"/>
    <p:sldId id="357" r:id="rId115"/>
    <p:sldId id="358" r:id="rId116"/>
    <p:sldId id="359" r:id="rId117"/>
    <p:sldId id="360" r:id="rId118"/>
    <p:sldId id="361" r:id="rId119"/>
    <p:sldId id="362" r:id="rId120"/>
    <p:sldId id="363" r:id="rId121"/>
    <p:sldId id="364" r:id="rId122"/>
    <p:sldId id="365" r:id="rId123"/>
    <p:sldId id="366" r:id="rId124"/>
    <p:sldId id="379" r:id="rId125"/>
    <p:sldId id="380" r:id="rId126"/>
    <p:sldId id="381" r:id="rId127"/>
    <p:sldId id="382"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F9BFB9-9146-495E-A380-62111649DA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86FC4421-1060-4B89-BBEE-9B6219F3D9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7C6B000-3C15-4126-99D6-E9F6282A2591}"/>
              </a:ext>
            </a:extLst>
          </p:cNvPr>
          <p:cNvSpPr>
            <a:spLocks noGrp="1"/>
          </p:cNvSpPr>
          <p:nvPr>
            <p:ph type="dt" sz="half" idx="10"/>
          </p:nvPr>
        </p:nvSpPr>
        <p:spPr/>
        <p:txBody>
          <a:bodyPr/>
          <a:lstStyle/>
          <a:p>
            <a:fld id="{E404160D-C365-4F44-83B6-72E80BE19AEB}" type="datetimeFigureOut">
              <a:rPr lang="en-US" smtClean="0"/>
              <a:t>2/27/2023</a:t>
            </a:fld>
            <a:endParaRPr lang="en-US"/>
          </a:p>
        </p:txBody>
      </p:sp>
      <p:sp>
        <p:nvSpPr>
          <p:cNvPr id="5" name="Footer Placeholder 4">
            <a:extLst>
              <a:ext uri="{FF2B5EF4-FFF2-40B4-BE49-F238E27FC236}">
                <a16:creationId xmlns="" xmlns:a16="http://schemas.microsoft.com/office/drawing/2014/main" id="{D37CD96D-505A-45CA-B4A1-A8E271A70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C549723-9E7B-47A2-9A03-B82A8567E362}"/>
              </a:ext>
            </a:extLst>
          </p:cNvPr>
          <p:cNvSpPr>
            <a:spLocks noGrp="1"/>
          </p:cNvSpPr>
          <p:nvPr>
            <p:ph type="sldNum" sz="quarter" idx="12"/>
          </p:nvPr>
        </p:nvSpPr>
        <p:spPr/>
        <p:txBody>
          <a:bodyPr/>
          <a:lstStyle/>
          <a:p>
            <a:fld id="{DD3FF705-B48D-42B1-900D-5EEAF4A9FF49}" type="slidenum">
              <a:rPr lang="en-US" smtClean="0"/>
              <a:t>‹#›</a:t>
            </a:fld>
            <a:endParaRPr lang="en-US"/>
          </a:p>
        </p:txBody>
      </p:sp>
    </p:spTree>
    <p:extLst>
      <p:ext uri="{BB962C8B-B14F-4D97-AF65-F5344CB8AC3E}">
        <p14:creationId xmlns:p14="http://schemas.microsoft.com/office/powerpoint/2010/main" val="3044366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800F65-97CC-49B6-9194-EB72848D99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FFD1C56B-29CA-439B-8CC5-B1B4EF5B2B2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FCBE77C-C0D5-48FA-8C69-E12EF43C1571}"/>
              </a:ext>
            </a:extLst>
          </p:cNvPr>
          <p:cNvSpPr>
            <a:spLocks noGrp="1"/>
          </p:cNvSpPr>
          <p:nvPr>
            <p:ph type="dt" sz="half" idx="10"/>
          </p:nvPr>
        </p:nvSpPr>
        <p:spPr/>
        <p:txBody>
          <a:bodyPr/>
          <a:lstStyle/>
          <a:p>
            <a:fld id="{E404160D-C365-4F44-83B6-72E80BE19AEB}" type="datetimeFigureOut">
              <a:rPr lang="en-US" smtClean="0"/>
              <a:t>2/27/2023</a:t>
            </a:fld>
            <a:endParaRPr lang="en-US"/>
          </a:p>
        </p:txBody>
      </p:sp>
      <p:sp>
        <p:nvSpPr>
          <p:cNvPr id="5" name="Footer Placeholder 4">
            <a:extLst>
              <a:ext uri="{FF2B5EF4-FFF2-40B4-BE49-F238E27FC236}">
                <a16:creationId xmlns="" xmlns:a16="http://schemas.microsoft.com/office/drawing/2014/main" id="{BB03A843-0183-4B15-BE29-F3A30C6BD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4E38A95-1460-49A0-978D-117C58A2B365}"/>
              </a:ext>
            </a:extLst>
          </p:cNvPr>
          <p:cNvSpPr>
            <a:spLocks noGrp="1"/>
          </p:cNvSpPr>
          <p:nvPr>
            <p:ph type="sldNum" sz="quarter" idx="12"/>
          </p:nvPr>
        </p:nvSpPr>
        <p:spPr/>
        <p:txBody>
          <a:bodyPr/>
          <a:lstStyle/>
          <a:p>
            <a:fld id="{DD3FF705-B48D-42B1-900D-5EEAF4A9FF49}" type="slidenum">
              <a:rPr lang="en-US" smtClean="0"/>
              <a:t>‹#›</a:t>
            </a:fld>
            <a:endParaRPr lang="en-US"/>
          </a:p>
        </p:txBody>
      </p:sp>
    </p:spTree>
    <p:extLst>
      <p:ext uri="{BB962C8B-B14F-4D97-AF65-F5344CB8AC3E}">
        <p14:creationId xmlns:p14="http://schemas.microsoft.com/office/powerpoint/2010/main" val="925293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5674449-7D09-4671-8544-94969291A8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C462B491-90F1-48E7-9984-B54068B22B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40BC885-2793-48A6-8A77-DD774B5EAECA}"/>
              </a:ext>
            </a:extLst>
          </p:cNvPr>
          <p:cNvSpPr>
            <a:spLocks noGrp="1"/>
          </p:cNvSpPr>
          <p:nvPr>
            <p:ph type="dt" sz="half" idx="10"/>
          </p:nvPr>
        </p:nvSpPr>
        <p:spPr/>
        <p:txBody>
          <a:bodyPr/>
          <a:lstStyle/>
          <a:p>
            <a:fld id="{E404160D-C365-4F44-83B6-72E80BE19AEB}" type="datetimeFigureOut">
              <a:rPr lang="en-US" smtClean="0"/>
              <a:t>2/27/2023</a:t>
            </a:fld>
            <a:endParaRPr lang="en-US"/>
          </a:p>
        </p:txBody>
      </p:sp>
      <p:sp>
        <p:nvSpPr>
          <p:cNvPr id="5" name="Footer Placeholder 4">
            <a:extLst>
              <a:ext uri="{FF2B5EF4-FFF2-40B4-BE49-F238E27FC236}">
                <a16:creationId xmlns="" xmlns:a16="http://schemas.microsoft.com/office/drawing/2014/main" id="{E68BF145-E2BE-4A4B-8B1E-BB5D82091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5E6E282-EF09-402D-879A-D49B7D7BF269}"/>
              </a:ext>
            </a:extLst>
          </p:cNvPr>
          <p:cNvSpPr>
            <a:spLocks noGrp="1"/>
          </p:cNvSpPr>
          <p:nvPr>
            <p:ph type="sldNum" sz="quarter" idx="12"/>
          </p:nvPr>
        </p:nvSpPr>
        <p:spPr/>
        <p:txBody>
          <a:bodyPr/>
          <a:lstStyle/>
          <a:p>
            <a:fld id="{DD3FF705-B48D-42B1-900D-5EEAF4A9FF49}" type="slidenum">
              <a:rPr lang="en-US" smtClean="0"/>
              <a:t>‹#›</a:t>
            </a:fld>
            <a:endParaRPr lang="en-US"/>
          </a:p>
        </p:txBody>
      </p:sp>
    </p:spTree>
    <p:extLst>
      <p:ext uri="{BB962C8B-B14F-4D97-AF65-F5344CB8AC3E}">
        <p14:creationId xmlns:p14="http://schemas.microsoft.com/office/powerpoint/2010/main" val="910633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E69E24-BCD7-4396-85CB-C9633D99A9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B8226EA-2405-4508-9E74-A84B08D2DA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D4C51F2-5458-402C-9F2E-3FB3C075BBD2}"/>
              </a:ext>
            </a:extLst>
          </p:cNvPr>
          <p:cNvSpPr>
            <a:spLocks noGrp="1"/>
          </p:cNvSpPr>
          <p:nvPr>
            <p:ph type="dt" sz="half" idx="10"/>
          </p:nvPr>
        </p:nvSpPr>
        <p:spPr/>
        <p:txBody>
          <a:bodyPr/>
          <a:lstStyle/>
          <a:p>
            <a:fld id="{E404160D-C365-4F44-83B6-72E80BE19AEB}" type="datetimeFigureOut">
              <a:rPr lang="en-US" smtClean="0"/>
              <a:t>2/27/2023</a:t>
            </a:fld>
            <a:endParaRPr lang="en-US"/>
          </a:p>
        </p:txBody>
      </p:sp>
      <p:sp>
        <p:nvSpPr>
          <p:cNvPr id="5" name="Footer Placeholder 4">
            <a:extLst>
              <a:ext uri="{FF2B5EF4-FFF2-40B4-BE49-F238E27FC236}">
                <a16:creationId xmlns="" xmlns:a16="http://schemas.microsoft.com/office/drawing/2014/main" id="{85C8D077-0ABE-478A-A3C2-087D159E23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7D544AA-D1B9-4084-8AEB-CD8116BC9458}"/>
              </a:ext>
            </a:extLst>
          </p:cNvPr>
          <p:cNvSpPr>
            <a:spLocks noGrp="1"/>
          </p:cNvSpPr>
          <p:nvPr>
            <p:ph type="sldNum" sz="quarter" idx="12"/>
          </p:nvPr>
        </p:nvSpPr>
        <p:spPr/>
        <p:txBody>
          <a:bodyPr/>
          <a:lstStyle/>
          <a:p>
            <a:fld id="{DD3FF705-B48D-42B1-900D-5EEAF4A9FF49}" type="slidenum">
              <a:rPr lang="en-US" smtClean="0"/>
              <a:t>‹#›</a:t>
            </a:fld>
            <a:endParaRPr lang="en-US"/>
          </a:p>
        </p:txBody>
      </p:sp>
    </p:spTree>
    <p:extLst>
      <p:ext uri="{BB962C8B-B14F-4D97-AF65-F5344CB8AC3E}">
        <p14:creationId xmlns:p14="http://schemas.microsoft.com/office/powerpoint/2010/main" val="752324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CB6B3A-92CE-4DF9-AED4-FF1C767900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5A6DB12D-1B97-420C-B184-D6182D8BF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8358D443-6FB2-44C3-8EC4-6A1D7276203E}"/>
              </a:ext>
            </a:extLst>
          </p:cNvPr>
          <p:cNvSpPr>
            <a:spLocks noGrp="1"/>
          </p:cNvSpPr>
          <p:nvPr>
            <p:ph type="dt" sz="half" idx="10"/>
          </p:nvPr>
        </p:nvSpPr>
        <p:spPr/>
        <p:txBody>
          <a:bodyPr/>
          <a:lstStyle/>
          <a:p>
            <a:fld id="{E404160D-C365-4F44-83B6-72E80BE19AEB}" type="datetimeFigureOut">
              <a:rPr lang="en-US" smtClean="0"/>
              <a:t>2/27/2023</a:t>
            </a:fld>
            <a:endParaRPr lang="en-US"/>
          </a:p>
        </p:txBody>
      </p:sp>
      <p:sp>
        <p:nvSpPr>
          <p:cNvPr id="5" name="Footer Placeholder 4">
            <a:extLst>
              <a:ext uri="{FF2B5EF4-FFF2-40B4-BE49-F238E27FC236}">
                <a16:creationId xmlns="" xmlns:a16="http://schemas.microsoft.com/office/drawing/2014/main" id="{BAF866EA-69C3-4839-94FC-DF56ECBB2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0EE85D1-A1FD-4F7C-B06F-C1596A479D0F}"/>
              </a:ext>
            </a:extLst>
          </p:cNvPr>
          <p:cNvSpPr>
            <a:spLocks noGrp="1"/>
          </p:cNvSpPr>
          <p:nvPr>
            <p:ph type="sldNum" sz="quarter" idx="12"/>
          </p:nvPr>
        </p:nvSpPr>
        <p:spPr/>
        <p:txBody>
          <a:bodyPr/>
          <a:lstStyle/>
          <a:p>
            <a:fld id="{DD3FF705-B48D-42B1-900D-5EEAF4A9FF49}" type="slidenum">
              <a:rPr lang="en-US" smtClean="0"/>
              <a:t>‹#›</a:t>
            </a:fld>
            <a:endParaRPr lang="en-US"/>
          </a:p>
        </p:txBody>
      </p:sp>
    </p:spTree>
    <p:extLst>
      <p:ext uri="{BB962C8B-B14F-4D97-AF65-F5344CB8AC3E}">
        <p14:creationId xmlns:p14="http://schemas.microsoft.com/office/powerpoint/2010/main" val="4139141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7F3AD6-DAFC-4F43-886D-9D0EAE3C88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D0652F0-156F-495F-BEF1-0C938CFBAD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0B8B014-A43B-4600-B5C9-80526CE32A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A6C3395-E226-4A0D-AD5D-3D4C5901602D}"/>
              </a:ext>
            </a:extLst>
          </p:cNvPr>
          <p:cNvSpPr>
            <a:spLocks noGrp="1"/>
          </p:cNvSpPr>
          <p:nvPr>
            <p:ph type="dt" sz="half" idx="10"/>
          </p:nvPr>
        </p:nvSpPr>
        <p:spPr/>
        <p:txBody>
          <a:bodyPr/>
          <a:lstStyle/>
          <a:p>
            <a:fld id="{E404160D-C365-4F44-83B6-72E80BE19AEB}" type="datetimeFigureOut">
              <a:rPr lang="en-US" smtClean="0"/>
              <a:t>2/27/2023</a:t>
            </a:fld>
            <a:endParaRPr lang="en-US"/>
          </a:p>
        </p:txBody>
      </p:sp>
      <p:sp>
        <p:nvSpPr>
          <p:cNvPr id="6" name="Footer Placeholder 5">
            <a:extLst>
              <a:ext uri="{FF2B5EF4-FFF2-40B4-BE49-F238E27FC236}">
                <a16:creationId xmlns="" xmlns:a16="http://schemas.microsoft.com/office/drawing/2014/main" id="{92C9950D-4B1B-4859-8EA5-FCBC9FFAFC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4A44E81-36C2-4748-95C0-E66138668792}"/>
              </a:ext>
            </a:extLst>
          </p:cNvPr>
          <p:cNvSpPr>
            <a:spLocks noGrp="1"/>
          </p:cNvSpPr>
          <p:nvPr>
            <p:ph type="sldNum" sz="quarter" idx="12"/>
          </p:nvPr>
        </p:nvSpPr>
        <p:spPr/>
        <p:txBody>
          <a:bodyPr/>
          <a:lstStyle/>
          <a:p>
            <a:fld id="{DD3FF705-B48D-42B1-900D-5EEAF4A9FF49}" type="slidenum">
              <a:rPr lang="en-US" smtClean="0"/>
              <a:t>‹#›</a:t>
            </a:fld>
            <a:endParaRPr lang="en-US"/>
          </a:p>
        </p:txBody>
      </p:sp>
    </p:spTree>
    <p:extLst>
      <p:ext uri="{BB962C8B-B14F-4D97-AF65-F5344CB8AC3E}">
        <p14:creationId xmlns:p14="http://schemas.microsoft.com/office/powerpoint/2010/main" val="3626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17DEDA-BB9E-4978-9548-157CD9FCD9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9567A47-6FA1-41D1-9556-D9EDE5668D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6EDECAC4-E0F2-4C92-A892-44FA5D12D0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69005E2-FA44-412A-8E74-7997742074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A0C9C25E-7430-4549-9B36-93DF8414E5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D1901C8-3E9B-4B8E-87AD-773659B03680}"/>
              </a:ext>
            </a:extLst>
          </p:cNvPr>
          <p:cNvSpPr>
            <a:spLocks noGrp="1"/>
          </p:cNvSpPr>
          <p:nvPr>
            <p:ph type="dt" sz="half" idx="10"/>
          </p:nvPr>
        </p:nvSpPr>
        <p:spPr/>
        <p:txBody>
          <a:bodyPr/>
          <a:lstStyle/>
          <a:p>
            <a:fld id="{E404160D-C365-4F44-83B6-72E80BE19AEB}" type="datetimeFigureOut">
              <a:rPr lang="en-US" smtClean="0"/>
              <a:t>2/27/2023</a:t>
            </a:fld>
            <a:endParaRPr lang="en-US"/>
          </a:p>
        </p:txBody>
      </p:sp>
      <p:sp>
        <p:nvSpPr>
          <p:cNvPr id="8" name="Footer Placeholder 7">
            <a:extLst>
              <a:ext uri="{FF2B5EF4-FFF2-40B4-BE49-F238E27FC236}">
                <a16:creationId xmlns="" xmlns:a16="http://schemas.microsoft.com/office/drawing/2014/main" id="{E26D3E79-087C-4155-A82E-1CEBE5644A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EA1927DE-4276-4EF9-86C0-6FA1A9672559}"/>
              </a:ext>
            </a:extLst>
          </p:cNvPr>
          <p:cNvSpPr>
            <a:spLocks noGrp="1"/>
          </p:cNvSpPr>
          <p:nvPr>
            <p:ph type="sldNum" sz="quarter" idx="12"/>
          </p:nvPr>
        </p:nvSpPr>
        <p:spPr/>
        <p:txBody>
          <a:bodyPr/>
          <a:lstStyle/>
          <a:p>
            <a:fld id="{DD3FF705-B48D-42B1-900D-5EEAF4A9FF49}" type="slidenum">
              <a:rPr lang="en-US" smtClean="0"/>
              <a:t>‹#›</a:t>
            </a:fld>
            <a:endParaRPr lang="en-US"/>
          </a:p>
        </p:txBody>
      </p:sp>
    </p:spTree>
    <p:extLst>
      <p:ext uri="{BB962C8B-B14F-4D97-AF65-F5344CB8AC3E}">
        <p14:creationId xmlns:p14="http://schemas.microsoft.com/office/powerpoint/2010/main" val="388133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3F423B-A607-4107-91C3-063C35D74B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BE75BF3F-1B43-451B-9EE3-067D55657B02}"/>
              </a:ext>
            </a:extLst>
          </p:cNvPr>
          <p:cNvSpPr>
            <a:spLocks noGrp="1"/>
          </p:cNvSpPr>
          <p:nvPr>
            <p:ph type="dt" sz="half" idx="10"/>
          </p:nvPr>
        </p:nvSpPr>
        <p:spPr/>
        <p:txBody>
          <a:bodyPr/>
          <a:lstStyle/>
          <a:p>
            <a:fld id="{E404160D-C365-4F44-83B6-72E80BE19AEB}" type="datetimeFigureOut">
              <a:rPr lang="en-US" smtClean="0"/>
              <a:t>2/27/2023</a:t>
            </a:fld>
            <a:endParaRPr lang="en-US"/>
          </a:p>
        </p:txBody>
      </p:sp>
      <p:sp>
        <p:nvSpPr>
          <p:cNvPr id="4" name="Footer Placeholder 3">
            <a:extLst>
              <a:ext uri="{FF2B5EF4-FFF2-40B4-BE49-F238E27FC236}">
                <a16:creationId xmlns="" xmlns:a16="http://schemas.microsoft.com/office/drawing/2014/main" id="{ADF71162-94BF-4793-838A-E2FB661B97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24216DD-8858-4CE8-8A20-5F696C130DB7}"/>
              </a:ext>
            </a:extLst>
          </p:cNvPr>
          <p:cNvSpPr>
            <a:spLocks noGrp="1"/>
          </p:cNvSpPr>
          <p:nvPr>
            <p:ph type="sldNum" sz="quarter" idx="12"/>
          </p:nvPr>
        </p:nvSpPr>
        <p:spPr/>
        <p:txBody>
          <a:bodyPr/>
          <a:lstStyle/>
          <a:p>
            <a:fld id="{DD3FF705-B48D-42B1-900D-5EEAF4A9FF49}" type="slidenum">
              <a:rPr lang="en-US" smtClean="0"/>
              <a:t>‹#›</a:t>
            </a:fld>
            <a:endParaRPr lang="en-US"/>
          </a:p>
        </p:txBody>
      </p:sp>
    </p:spTree>
    <p:extLst>
      <p:ext uri="{BB962C8B-B14F-4D97-AF65-F5344CB8AC3E}">
        <p14:creationId xmlns:p14="http://schemas.microsoft.com/office/powerpoint/2010/main" val="2544457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F687781-1960-45CB-A6B9-4282A5970BEA}"/>
              </a:ext>
            </a:extLst>
          </p:cNvPr>
          <p:cNvSpPr>
            <a:spLocks noGrp="1"/>
          </p:cNvSpPr>
          <p:nvPr>
            <p:ph type="dt" sz="half" idx="10"/>
          </p:nvPr>
        </p:nvSpPr>
        <p:spPr/>
        <p:txBody>
          <a:bodyPr/>
          <a:lstStyle/>
          <a:p>
            <a:fld id="{E404160D-C365-4F44-83B6-72E80BE19AEB}" type="datetimeFigureOut">
              <a:rPr lang="en-US" smtClean="0"/>
              <a:t>2/27/2023</a:t>
            </a:fld>
            <a:endParaRPr lang="en-US"/>
          </a:p>
        </p:txBody>
      </p:sp>
      <p:sp>
        <p:nvSpPr>
          <p:cNvPr id="3" name="Footer Placeholder 2">
            <a:extLst>
              <a:ext uri="{FF2B5EF4-FFF2-40B4-BE49-F238E27FC236}">
                <a16:creationId xmlns="" xmlns:a16="http://schemas.microsoft.com/office/drawing/2014/main" id="{E9A9653B-D0F2-482C-9D5D-8F7CEB9F50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AE1C538-3CEE-4400-988E-6A8F015E0A55}"/>
              </a:ext>
            </a:extLst>
          </p:cNvPr>
          <p:cNvSpPr>
            <a:spLocks noGrp="1"/>
          </p:cNvSpPr>
          <p:nvPr>
            <p:ph type="sldNum" sz="quarter" idx="12"/>
          </p:nvPr>
        </p:nvSpPr>
        <p:spPr/>
        <p:txBody>
          <a:bodyPr/>
          <a:lstStyle/>
          <a:p>
            <a:fld id="{DD3FF705-B48D-42B1-900D-5EEAF4A9FF49}" type="slidenum">
              <a:rPr lang="en-US" smtClean="0"/>
              <a:t>‹#›</a:t>
            </a:fld>
            <a:endParaRPr lang="en-US"/>
          </a:p>
        </p:txBody>
      </p:sp>
    </p:spTree>
    <p:extLst>
      <p:ext uri="{BB962C8B-B14F-4D97-AF65-F5344CB8AC3E}">
        <p14:creationId xmlns:p14="http://schemas.microsoft.com/office/powerpoint/2010/main" val="119858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44FD58-C8EC-4C2B-8C8F-45D0020859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566B451-3F8C-4A07-8B57-0324863CD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DD5EC3CD-A792-4A4D-813C-66540DECE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96D13C1C-8283-44B3-A5CF-66FD190D2CBA}"/>
              </a:ext>
            </a:extLst>
          </p:cNvPr>
          <p:cNvSpPr>
            <a:spLocks noGrp="1"/>
          </p:cNvSpPr>
          <p:nvPr>
            <p:ph type="dt" sz="half" idx="10"/>
          </p:nvPr>
        </p:nvSpPr>
        <p:spPr/>
        <p:txBody>
          <a:bodyPr/>
          <a:lstStyle/>
          <a:p>
            <a:fld id="{E404160D-C365-4F44-83B6-72E80BE19AEB}" type="datetimeFigureOut">
              <a:rPr lang="en-US" smtClean="0"/>
              <a:t>2/27/2023</a:t>
            </a:fld>
            <a:endParaRPr lang="en-US"/>
          </a:p>
        </p:txBody>
      </p:sp>
      <p:sp>
        <p:nvSpPr>
          <p:cNvPr id="6" name="Footer Placeholder 5">
            <a:extLst>
              <a:ext uri="{FF2B5EF4-FFF2-40B4-BE49-F238E27FC236}">
                <a16:creationId xmlns="" xmlns:a16="http://schemas.microsoft.com/office/drawing/2014/main" id="{F5C798A8-B05A-4C93-89A3-9EA267B4C6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7A504D9-10AC-4340-AFD3-52715C74C75A}"/>
              </a:ext>
            </a:extLst>
          </p:cNvPr>
          <p:cNvSpPr>
            <a:spLocks noGrp="1"/>
          </p:cNvSpPr>
          <p:nvPr>
            <p:ph type="sldNum" sz="quarter" idx="12"/>
          </p:nvPr>
        </p:nvSpPr>
        <p:spPr/>
        <p:txBody>
          <a:bodyPr/>
          <a:lstStyle/>
          <a:p>
            <a:fld id="{DD3FF705-B48D-42B1-900D-5EEAF4A9FF49}" type="slidenum">
              <a:rPr lang="en-US" smtClean="0"/>
              <a:t>‹#›</a:t>
            </a:fld>
            <a:endParaRPr lang="en-US"/>
          </a:p>
        </p:txBody>
      </p:sp>
    </p:spTree>
    <p:extLst>
      <p:ext uri="{BB962C8B-B14F-4D97-AF65-F5344CB8AC3E}">
        <p14:creationId xmlns:p14="http://schemas.microsoft.com/office/powerpoint/2010/main" val="300754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F526CA-1C3C-46ED-88DA-39201DED8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6EEEC8CC-B514-45F9-B50B-524B348DCD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1A952E3A-CD6D-4DCC-BB54-0CDB49DA7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4FBF1671-A515-422A-8CAA-EFD97DFA6491}"/>
              </a:ext>
            </a:extLst>
          </p:cNvPr>
          <p:cNvSpPr>
            <a:spLocks noGrp="1"/>
          </p:cNvSpPr>
          <p:nvPr>
            <p:ph type="dt" sz="half" idx="10"/>
          </p:nvPr>
        </p:nvSpPr>
        <p:spPr/>
        <p:txBody>
          <a:bodyPr/>
          <a:lstStyle/>
          <a:p>
            <a:fld id="{E404160D-C365-4F44-83B6-72E80BE19AEB}" type="datetimeFigureOut">
              <a:rPr lang="en-US" smtClean="0"/>
              <a:t>2/27/2023</a:t>
            </a:fld>
            <a:endParaRPr lang="en-US"/>
          </a:p>
        </p:txBody>
      </p:sp>
      <p:sp>
        <p:nvSpPr>
          <p:cNvPr id="6" name="Footer Placeholder 5">
            <a:extLst>
              <a:ext uri="{FF2B5EF4-FFF2-40B4-BE49-F238E27FC236}">
                <a16:creationId xmlns="" xmlns:a16="http://schemas.microsoft.com/office/drawing/2014/main" id="{55187370-BEA4-46E6-9207-B19D74F335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C1F3990-CD1D-459E-B2BE-3964AB6FEF12}"/>
              </a:ext>
            </a:extLst>
          </p:cNvPr>
          <p:cNvSpPr>
            <a:spLocks noGrp="1"/>
          </p:cNvSpPr>
          <p:nvPr>
            <p:ph type="sldNum" sz="quarter" idx="12"/>
          </p:nvPr>
        </p:nvSpPr>
        <p:spPr/>
        <p:txBody>
          <a:bodyPr/>
          <a:lstStyle/>
          <a:p>
            <a:fld id="{DD3FF705-B48D-42B1-900D-5EEAF4A9FF49}" type="slidenum">
              <a:rPr lang="en-US" smtClean="0"/>
              <a:t>‹#›</a:t>
            </a:fld>
            <a:endParaRPr lang="en-US"/>
          </a:p>
        </p:txBody>
      </p:sp>
    </p:spTree>
    <p:extLst>
      <p:ext uri="{BB962C8B-B14F-4D97-AF65-F5344CB8AC3E}">
        <p14:creationId xmlns:p14="http://schemas.microsoft.com/office/powerpoint/2010/main" val="2176101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C370883-D794-4970-882D-9DB4EB7DB1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A1A37D8-AE3F-46A0-AFF8-7D056EF0D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24B1ED4-5675-47B2-AA09-0D0CD3CF39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04160D-C365-4F44-83B6-72E80BE19AEB}" type="datetimeFigureOut">
              <a:rPr lang="en-US" smtClean="0"/>
              <a:t>2/27/2023</a:t>
            </a:fld>
            <a:endParaRPr lang="en-US"/>
          </a:p>
        </p:txBody>
      </p:sp>
      <p:sp>
        <p:nvSpPr>
          <p:cNvPr id="5" name="Footer Placeholder 4">
            <a:extLst>
              <a:ext uri="{FF2B5EF4-FFF2-40B4-BE49-F238E27FC236}">
                <a16:creationId xmlns="" xmlns:a16="http://schemas.microsoft.com/office/drawing/2014/main" id="{05524312-C378-407C-AFCA-0D208D6693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07F30421-CCCC-4B7D-8199-AA743F5C3A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FF705-B48D-42B1-900D-5EEAF4A9FF49}" type="slidenum">
              <a:rPr lang="en-US" smtClean="0"/>
              <a:t>‹#›</a:t>
            </a:fld>
            <a:endParaRPr lang="en-US"/>
          </a:p>
        </p:txBody>
      </p:sp>
    </p:spTree>
    <p:extLst>
      <p:ext uri="{BB962C8B-B14F-4D97-AF65-F5344CB8AC3E}">
        <p14:creationId xmlns:p14="http://schemas.microsoft.com/office/powerpoint/2010/main" val="1548423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en.wikipedia.org/wiki/Heuristic_(computer_science)#:~:text=A%20heuristic%20function%2C%20also%20called%20simply%20a%20heuristic%2C,For%20example%2C%20it%20may%20approximate%20the%20exact%20solution."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www.geeksforgeeks.org/travelling-salesman-problem-set-1/" TargetMode="External"/><Relationship Id="rId2" Type="http://schemas.openxmlformats.org/officeDocument/2006/relationships/hyperlink" Target="https://www.geeksforgeeks.org/search-algorithms-in-ai/"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intelligence.worldofcomputing.net/ai-search/generate-and-test-search.html#:~:text=%20Algorithm%3A%20Generate-And-Test%20%201%201.Generate%20a%20possible,quit%20else%20go%20to%20step%201.%20More%20" TargetMode="External"/><Relationship Id="rId2" Type="http://schemas.openxmlformats.org/officeDocument/2006/relationships/hyperlink" Target="https://www.section.io/engineering-education/greedy-algorithms/"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https://en.wikipedia.org/wiki/Maxima_and_minima"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builtin.com/artificial-intelligence/artificial-intelligence-future" TargetMode="External"/><Relationship Id="rId2" Type="http://schemas.openxmlformats.org/officeDocument/2006/relationships/hyperlink" Target="https://www.csee.umbc.edu/courses/471/papers/turing.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builtin.com/artificial-intelligence/deep-learning" TargetMode="External"/><Relationship Id="rId2" Type="http://schemas.openxmlformats.org/officeDocument/2006/relationships/hyperlink" Target="https://builtin.com/machine-learn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ocw.mit.edu/courses/electrical-engineering-and-computer-science/6-034-artificial-intelligence-fall-2010/lecture-videos/lecture-1-introduction-and-scop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www.geeksforgeeks.org/backtracking-set-7-hamiltonian-cycle/"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www.geeksforgeeks.org/depth-first-traversal-for-a-graph/" TargetMode="External"/><Relationship Id="rId2" Type="http://schemas.openxmlformats.org/officeDocument/2006/relationships/hyperlink" Target="https://www.geeksforgeeks.org/breadth-first-traversal-for-a-graph/" TargetMode="External"/><Relationship Id="rId1" Type="http://schemas.openxmlformats.org/officeDocument/2006/relationships/slideLayout" Target="../slideLayouts/slideLayout2.xml"/><Relationship Id="rId5" Type="http://schemas.openxmlformats.org/officeDocument/2006/relationships/hyperlink" Target="https://www.geeksforgeeks.org/heap-data-structure/" TargetMode="External"/><Relationship Id="rId4" Type="http://schemas.openxmlformats.org/officeDocument/2006/relationships/hyperlink" Target="https://www.geeksforgeeks.org/priority-queue-set-1-introduction/" TargetMode="External"/></Relationships>
</file>

<file path=ppt/slides/_rels/slide8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6.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BDB519E2-01C8-418C-AF53-48B74201D08A}"/>
              </a:ext>
            </a:extLst>
          </p:cNvPr>
          <p:cNvSpPr>
            <a:spLocks noGrp="1"/>
          </p:cNvSpPr>
          <p:nvPr>
            <p:ph idx="1"/>
          </p:nvPr>
        </p:nvSpPr>
        <p:spPr>
          <a:xfrm>
            <a:off x="360218" y="374073"/>
            <a:ext cx="10993582" cy="5802890"/>
          </a:xfrm>
        </p:spPr>
        <p:txBody>
          <a:bodyPr>
            <a:normAutofit lnSpcReduction="10000"/>
          </a:bodyPr>
          <a:lstStyle/>
          <a:p>
            <a:pPr marL="0" indent="0">
              <a:buNone/>
            </a:pPr>
            <a:r>
              <a:rPr lang="en-US" dirty="0">
                <a:solidFill>
                  <a:srgbClr val="FF0000"/>
                </a:solidFill>
              </a:rPr>
              <a:t>ARTIFICIAL INTELLIGENCE</a:t>
            </a:r>
          </a:p>
          <a:p>
            <a:pPr marL="0" indent="0">
              <a:buNone/>
            </a:pPr>
            <a:r>
              <a:rPr lang="en-US" dirty="0"/>
              <a:t>According to the father of Artificial Intelligence, John McCarthy, it is </a:t>
            </a:r>
            <a:r>
              <a:rPr lang="en-US" i="1" dirty="0"/>
              <a:t>“The science and engineering of making intelligent machines, especially intelligent computer programs”.</a:t>
            </a:r>
            <a:endParaRPr lang="en-US" dirty="0"/>
          </a:p>
          <a:p>
            <a:r>
              <a:rPr lang="en-US" dirty="0"/>
              <a:t>Artificial Intelligence is a way of </a:t>
            </a:r>
            <a:r>
              <a:rPr lang="en-US" b="1" dirty="0"/>
              <a:t>making a computer, a computer-controlled robot, or a software think intelligently</a:t>
            </a:r>
            <a:r>
              <a:rPr lang="en-US" dirty="0"/>
              <a:t>, in the similar manner the intelligent humans think.</a:t>
            </a:r>
          </a:p>
          <a:p>
            <a:r>
              <a:rPr lang="en-US" dirty="0"/>
              <a:t>"It is a branch of computer science by which we can create intelligent machines which can behave like a human, think like humans, and able to make decisions."</a:t>
            </a:r>
          </a:p>
          <a:p>
            <a:pPr marL="0" indent="0">
              <a:buNone/>
            </a:pPr>
            <a:r>
              <a:rPr lang="en-US" dirty="0">
                <a:solidFill>
                  <a:srgbClr val="FF0000"/>
                </a:solidFill>
              </a:rPr>
              <a:t>Philosophy of AI</a:t>
            </a:r>
          </a:p>
          <a:p>
            <a:r>
              <a:rPr lang="en-US" dirty="0"/>
              <a:t>While exploiting the power of the computer systems, the curiosity of human, lead him to wonder, </a:t>
            </a:r>
            <a:r>
              <a:rPr lang="en-US" i="1" dirty="0"/>
              <a:t>“Can a machine think and behave like humans do?”</a:t>
            </a:r>
            <a:endParaRPr lang="en-US" dirty="0"/>
          </a:p>
          <a:p>
            <a:endParaRPr lang="en-US" dirty="0"/>
          </a:p>
          <a:p>
            <a:pPr marL="0" indent="0">
              <a:buNone/>
            </a:pPr>
            <a:endParaRPr lang="en-US" dirty="0"/>
          </a:p>
        </p:txBody>
      </p:sp>
    </p:spTree>
    <p:extLst>
      <p:ext uri="{BB962C8B-B14F-4D97-AF65-F5344CB8AC3E}">
        <p14:creationId xmlns:p14="http://schemas.microsoft.com/office/powerpoint/2010/main" val="2055995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250AF34-3E9C-4825-B792-9D22727EED36}"/>
              </a:ext>
            </a:extLst>
          </p:cNvPr>
          <p:cNvSpPr>
            <a:spLocks noGrp="1"/>
          </p:cNvSpPr>
          <p:nvPr>
            <p:ph idx="1"/>
          </p:nvPr>
        </p:nvSpPr>
        <p:spPr>
          <a:xfrm>
            <a:off x="609600" y="437322"/>
            <a:ext cx="10744200" cy="5739641"/>
          </a:xfrm>
        </p:spPr>
        <p:txBody>
          <a:bodyPr/>
          <a:lstStyle/>
          <a:p>
            <a:pPr marL="0" indent="0">
              <a:buNone/>
            </a:pPr>
            <a:r>
              <a:rPr lang="en-US" b="1" dirty="0"/>
              <a:t>Reasoning</a:t>
            </a:r>
            <a:r>
              <a:rPr lang="en-US" dirty="0"/>
              <a:t> − </a:t>
            </a:r>
            <a:r>
              <a:rPr lang="en-US" sz="2400" dirty="0">
                <a:latin typeface="Times New Roman" panose="02020603050405020304" pitchFamily="18" charset="0"/>
                <a:cs typeface="Times New Roman" panose="02020603050405020304" pitchFamily="18" charset="0"/>
              </a:rPr>
              <a:t>It is the set of processes that enables us to provide basis for judgement, making decisions, and prediction. There are broadly two types </a:t>
            </a:r>
          </a:p>
          <a:p>
            <a:pPr marL="0" indent="0">
              <a:buNone/>
            </a:pPr>
            <a:endParaRPr lang="en-US" dirty="0"/>
          </a:p>
          <a:p>
            <a:pPr marL="0" indent="0">
              <a:buNone/>
            </a:pPr>
            <a:endParaRPr lang="en-US" dirty="0"/>
          </a:p>
        </p:txBody>
      </p:sp>
      <p:graphicFrame>
        <p:nvGraphicFramePr>
          <p:cNvPr id="7" name="Table 6">
            <a:extLst>
              <a:ext uri="{FF2B5EF4-FFF2-40B4-BE49-F238E27FC236}">
                <a16:creationId xmlns="" xmlns:a16="http://schemas.microsoft.com/office/drawing/2014/main" id="{AEC0D292-D6D1-4B05-A68E-F34B2202E9C6}"/>
              </a:ext>
            </a:extLst>
          </p:cNvPr>
          <p:cNvGraphicFramePr>
            <a:graphicFrameLocks noGrp="1"/>
          </p:cNvGraphicFramePr>
          <p:nvPr>
            <p:extLst>
              <p:ext uri="{D42A27DB-BD31-4B8C-83A1-F6EECF244321}">
                <p14:modId xmlns:p14="http://schemas.microsoft.com/office/powerpoint/2010/main" val="119423501"/>
              </p:ext>
            </p:extLst>
          </p:nvPr>
        </p:nvGraphicFramePr>
        <p:xfrm>
          <a:off x="1789043" y="1762539"/>
          <a:ext cx="9064487" cy="4326634"/>
        </p:xfrm>
        <a:graphic>
          <a:graphicData uri="http://schemas.openxmlformats.org/drawingml/2006/table">
            <a:tbl>
              <a:tblPr/>
              <a:tblGrid>
                <a:gridCol w="4292786">
                  <a:extLst>
                    <a:ext uri="{9D8B030D-6E8A-4147-A177-3AD203B41FA5}">
                      <a16:colId xmlns="" xmlns:a16="http://schemas.microsoft.com/office/drawing/2014/main" val="3976790142"/>
                    </a:ext>
                  </a:extLst>
                </a:gridCol>
                <a:gridCol w="4771701">
                  <a:extLst>
                    <a:ext uri="{9D8B030D-6E8A-4147-A177-3AD203B41FA5}">
                      <a16:colId xmlns="" xmlns:a16="http://schemas.microsoft.com/office/drawing/2014/main" val="2465734740"/>
                    </a:ext>
                  </a:extLst>
                </a:gridCol>
              </a:tblGrid>
              <a:tr h="442138">
                <a:tc>
                  <a:txBody>
                    <a:bodyPr/>
                    <a:lstStyle/>
                    <a:p>
                      <a:pPr algn="ctr" fontAlgn="t"/>
                      <a:r>
                        <a:rPr lang="en-US" dirty="0">
                          <a:effectLst/>
                        </a:rPr>
                        <a:t>Inductive Reasoning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Deductive Reasoning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1087560395"/>
                  </a:ext>
                </a:extLst>
              </a:tr>
              <a:tr h="1294832">
                <a:tc>
                  <a:txBody>
                    <a:bodyPr/>
                    <a:lstStyle/>
                    <a:p>
                      <a:pPr fontAlgn="ctr"/>
                      <a:r>
                        <a:rPr lang="en-US" dirty="0">
                          <a:effectLst/>
                        </a:rPr>
                        <a:t>It conducts specific observations to makes broad general statements.</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It starts with a general statement and examines the possibilities to reach a specific, logical conclusion.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450462098"/>
                  </a:ext>
                </a:extLst>
              </a:tr>
              <a:tr h="1294832">
                <a:tc>
                  <a:txBody>
                    <a:bodyPr/>
                    <a:lstStyle/>
                    <a:p>
                      <a:pPr fontAlgn="t"/>
                      <a:r>
                        <a:rPr lang="en-US" dirty="0">
                          <a:effectLst/>
                        </a:rPr>
                        <a:t>Even if all of the premises are true in a statement, inductive reasoning allows for the conclusion to be false.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If something is true of a class of things in general, it is also true for all members of that class.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055726285"/>
                  </a:ext>
                </a:extLst>
              </a:tr>
              <a:tr h="1294832">
                <a:tc>
                  <a:txBody>
                    <a:bodyPr/>
                    <a:lstStyle/>
                    <a:p>
                      <a:pPr fontAlgn="ctr"/>
                      <a:r>
                        <a:rPr lang="en-US">
                          <a:effectLst/>
                        </a:rPr>
                        <a:t>Example − "Nita is a teacher. Nita is studious. Therefore, All teachers are studious."</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Example − "All women of age above 60 years are grandmothers. Shalini is 65 years. Therefore, Shalini is a grandmother."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33769083"/>
                  </a:ext>
                </a:extLst>
              </a:tr>
            </a:tbl>
          </a:graphicData>
        </a:graphic>
      </p:graphicFrame>
    </p:spTree>
    <p:extLst>
      <p:ext uri="{BB962C8B-B14F-4D97-AF65-F5344CB8AC3E}">
        <p14:creationId xmlns:p14="http://schemas.microsoft.com/office/powerpoint/2010/main" val="11363666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283335"/>
            <a:ext cx="10941676" cy="5893628"/>
          </a:xfrm>
        </p:spPr>
        <p:txBody>
          <a:bodyPr/>
          <a:lstStyle/>
          <a:p>
            <a:pPr marL="0" indent="0">
              <a:buNone/>
            </a:pPr>
            <a:r>
              <a:rPr lang="en-US" b="1" dirty="0"/>
              <a:t>Heuristic search compared with other search</a:t>
            </a:r>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0696649"/>
              </p:ext>
            </p:extLst>
          </p:nvPr>
        </p:nvGraphicFramePr>
        <p:xfrm>
          <a:off x="1545466" y="1184855"/>
          <a:ext cx="8260522" cy="4081359"/>
        </p:xfrm>
        <a:graphic>
          <a:graphicData uri="http://schemas.openxmlformats.org/drawingml/2006/table">
            <a:tbl>
              <a:tblPr/>
              <a:tblGrid>
                <a:gridCol w="4130261"/>
                <a:gridCol w="4130261"/>
              </a:tblGrid>
              <a:tr h="688422">
                <a:tc>
                  <a:txBody>
                    <a:bodyPr/>
                    <a:lstStyle/>
                    <a:p>
                      <a:pPr fontAlgn="base"/>
                      <a:r>
                        <a:rPr lang="en-IN" b="1">
                          <a:effectLst/>
                        </a:rPr>
                        <a:t>Brute force / Blind search</a:t>
                      </a:r>
                      <a:endParaRPr lang="en-IN">
                        <a:effectLst/>
                      </a:endParaRPr>
                    </a:p>
                  </a:txBody>
                  <a:tcPr marL="76200" marR="76200" marT="76200" marB="76200" anchor="ctr">
                    <a:lnL w="12700" cap="flat" cmpd="sng" algn="ctr">
                      <a:solidFill>
                        <a:srgbClr val="4865E1"/>
                      </a:solidFill>
                      <a:prstDash val="solid"/>
                      <a:round/>
                      <a:headEnd type="none" w="med" len="med"/>
                      <a:tailEnd type="none" w="med" len="med"/>
                    </a:lnL>
                    <a:lnR w="12700" cap="flat" cmpd="sng" algn="ctr">
                      <a:solidFill>
                        <a:srgbClr val="C863E1"/>
                      </a:solidFill>
                      <a:prstDash val="solid"/>
                      <a:round/>
                      <a:headEnd type="none" w="med" len="med"/>
                      <a:tailEnd type="none" w="med" len="med"/>
                    </a:lnR>
                    <a:lnT w="12700" cap="flat" cmpd="sng" algn="ctr">
                      <a:solidFill>
                        <a:srgbClr val="4865E1"/>
                      </a:solidFill>
                      <a:prstDash val="solid"/>
                      <a:round/>
                      <a:headEnd type="none" w="med" len="med"/>
                      <a:tailEnd type="none" w="med" len="med"/>
                    </a:lnT>
                    <a:lnB w="12700" cap="flat" cmpd="sng" algn="ctr">
                      <a:solidFill>
                        <a:srgbClr val="8861E1"/>
                      </a:solidFill>
                      <a:prstDash val="solid"/>
                      <a:round/>
                      <a:headEnd type="none" w="med" len="med"/>
                      <a:tailEnd type="none" w="med" len="med"/>
                    </a:lnB>
                    <a:solidFill>
                      <a:srgbClr val="FAFAFA"/>
                    </a:solidFill>
                  </a:tcPr>
                </a:tc>
                <a:tc>
                  <a:txBody>
                    <a:bodyPr/>
                    <a:lstStyle/>
                    <a:p>
                      <a:pPr fontAlgn="base"/>
                      <a:r>
                        <a:rPr lang="en-IN" b="1">
                          <a:effectLst/>
                        </a:rPr>
                        <a:t>Heuristic search</a:t>
                      </a:r>
                      <a:endParaRPr lang="en-IN">
                        <a:effectLst/>
                      </a:endParaRPr>
                    </a:p>
                  </a:txBody>
                  <a:tcPr marL="76200" marR="76200" marT="76200" marB="76200" anchor="ctr">
                    <a:lnL w="12700" cap="flat" cmpd="sng" algn="ctr">
                      <a:solidFill>
                        <a:srgbClr val="C863E1"/>
                      </a:solidFill>
                      <a:prstDash val="solid"/>
                      <a:round/>
                      <a:headEnd type="none" w="med" len="med"/>
                      <a:tailEnd type="none" w="med" len="med"/>
                    </a:lnL>
                    <a:lnR w="9525" cap="flat" cmpd="sng" algn="ctr">
                      <a:solidFill>
                        <a:srgbClr val="C863E1"/>
                      </a:solidFill>
                      <a:prstDash val="solid"/>
                      <a:round/>
                      <a:headEnd type="none" w="med" len="med"/>
                      <a:tailEnd type="none" w="med" len="med"/>
                    </a:lnR>
                    <a:lnT w="12700" cap="flat" cmpd="sng" algn="ctr">
                      <a:solidFill>
                        <a:srgbClr val="C863E1"/>
                      </a:solidFill>
                      <a:prstDash val="solid"/>
                      <a:round/>
                      <a:headEnd type="none" w="med" len="med"/>
                      <a:tailEnd type="none" w="med" len="med"/>
                    </a:lnT>
                    <a:lnB w="12700" cap="flat" cmpd="sng" algn="ctr">
                      <a:solidFill>
                        <a:srgbClr val="4865E1"/>
                      </a:solidFill>
                      <a:prstDash val="solid"/>
                      <a:round/>
                      <a:headEnd type="none" w="med" len="med"/>
                      <a:tailEnd type="none" w="med" len="med"/>
                    </a:lnB>
                    <a:solidFill>
                      <a:srgbClr val="FAFAFA"/>
                    </a:solidFill>
                  </a:tcPr>
                </a:tc>
              </a:tr>
              <a:tr h="1130979">
                <a:tc>
                  <a:txBody>
                    <a:bodyPr/>
                    <a:lstStyle/>
                    <a:p>
                      <a:pPr fontAlgn="base"/>
                      <a:r>
                        <a:rPr lang="en-US">
                          <a:effectLst/>
                        </a:rPr>
                        <a:t>Can only search what it has knowledge about already</a:t>
                      </a:r>
                    </a:p>
                  </a:txBody>
                  <a:tcPr marL="76200" marR="76200" marT="76200" marB="76200" anchor="ctr">
                    <a:lnL w="12700" cap="flat" cmpd="sng" algn="ctr">
                      <a:solidFill>
                        <a:srgbClr val="8861E1"/>
                      </a:solidFill>
                      <a:prstDash val="solid"/>
                      <a:round/>
                      <a:headEnd type="none" w="med" len="med"/>
                      <a:tailEnd type="none" w="med" len="med"/>
                    </a:lnL>
                    <a:lnR w="12700" cap="flat" cmpd="sng" algn="ctr">
                      <a:solidFill>
                        <a:srgbClr val="4865E1"/>
                      </a:solidFill>
                      <a:prstDash val="solid"/>
                      <a:round/>
                      <a:headEnd type="none" w="med" len="med"/>
                      <a:tailEnd type="none" w="med" len="med"/>
                    </a:lnR>
                    <a:lnT w="12700" cap="flat" cmpd="sng" algn="ctr">
                      <a:solidFill>
                        <a:srgbClr val="8861E1"/>
                      </a:solidFill>
                      <a:prstDash val="solid"/>
                      <a:round/>
                      <a:headEnd type="none" w="med" len="med"/>
                      <a:tailEnd type="none" w="med" len="med"/>
                    </a:lnT>
                    <a:lnB w="12700" cap="flat" cmpd="sng" algn="ctr">
                      <a:solidFill>
                        <a:srgbClr val="4865E1"/>
                      </a:solidFill>
                      <a:prstDash val="solid"/>
                      <a:round/>
                      <a:headEnd type="none" w="med" len="med"/>
                      <a:tailEnd type="none" w="med" len="med"/>
                    </a:lnB>
                    <a:solidFill>
                      <a:srgbClr val="FAFAFA"/>
                    </a:solidFill>
                  </a:tcPr>
                </a:tc>
                <a:tc>
                  <a:txBody>
                    <a:bodyPr/>
                    <a:lstStyle/>
                    <a:p>
                      <a:pPr fontAlgn="base"/>
                      <a:r>
                        <a:rPr lang="en-US">
                          <a:effectLst/>
                        </a:rPr>
                        <a:t>Estimates ‘distance’ to goal state through explored nodes</a:t>
                      </a:r>
                    </a:p>
                  </a:txBody>
                  <a:tcPr marL="76200" marR="76200" marT="76200" marB="76200" anchor="ctr">
                    <a:lnL w="12700" cap="flat" cmpd="sng" algn="ctr">
                      <a:solidFill>
                        <a:srgbClr val="4865E1"/>
                      </a:solidFill>
                      <a:prstDash val="solid"/>
                      <a:round/>
                      <a:headEnd type="none" w="med" len="med"/>
                      <a:tailEnd type="none" w="med" len="med"/>
                    </a:lnL>
                    <a:lnR w="9525" cap="flat" cmpd="sng" algn="ctr">
                      <a:solidFill>
                        <a:srgbClr val="4865E1"/>
                      </a:solidFill>
                      <a:prstDash val="solid"/>
                      <a:round/>
                      <a:headEnd type="none" w="med" len="med"/>
                      <a:tailEnd type="none" w="med" len="med"/>
                    </a:lnR>
                    <a:lnT w="12700" cap="flat" cmpd="sng" algn="ctr">
                      <a:solidFill>
                        <a:srgbClr val="4865E1"/>
                      </a:solidFill>
                      <a:prstDash val="solid"/>
                      <a:round/>
                      <a:headEnd type="none" w="med" len="med"/>
                      <a:tailEnd type="none" w="med" len="med"/>
                    </a:lnT>
                    <a:lnB w="12700" cap="flat" cmpd="sng" algn="ctr">
                      <a:solidFill>
                        <a:srgbClr val="8861E1"/>
                      </a:solidFill>
                      <a:prstDash val="solid"/>
                      <a:round/>
                      <a:headEnd type="none" w="med" len="med"/>
                      <a:tailEnd type="none" w="med" len="med"/>
                    </a:lnB>
                    <a:solidFill>
                      <a:srgbClr val="FAFAFA"/>
                    </a:solidFill>
                  </a:tcPr>
                </a:tc>
              </a:tr>
              <a:tr h="1130979">
                <a:tc>
                  <a:txBody>
                    <a:bodyPr/>
                    <a:lstStyle/>
                    <a:p>
                      <a:pPr fontAlgn="base"/>
                      <a:r>
                        <a:rPr lang="en-US">
                          <a:effectLst/>
                        </a:rPr>
                        <a:t>No knowledge about how far a node from the goal state</a:t>
                      </a:r>
                    </a:p>
                  </a:txBody>
                  <a:tcPr marL="76200" marR="76200" marT="76200" marB="76200" anchor="ctr">
                    <a:lnL w="12700" cap="flat" cmpd="sng" algn="ctr">
                      <a:solidFill>
                        <a:srgbClr val="4865E1"/>
                      </a:solidFill>
                      <a:prstDash val="solid"/>
                      <a:round/>
                      <a:headEnd type="none" w="med" len="med"/>
                      <a:tailEnd type="none" w="med" len="med"/>
                    </a:lnL>
                    <a:lnR w="12700" cap="flat" cmpd="sng" algn="ctr">
                      <a:solidFill>
                        <a:srgbClr val="8861E1"/>
                      </a:solidFill>
                      <a:prstDash val="solid"/>
                      <a:round/>
                      <a:headEnd type="none" w="med" len="med"/>
                      <a:tailEnd type="none" w="med" len="med"/>
                    </a:lnR>
                    <a:lnT w="12700" cap="flat" cmpd="sng" algn="ctr">
                      <a:solidFill>
                        <a:srgbClr val="4865E1"/>
                      </a:solidFill>
                      <a:prstDash val="solid"/>
                      <a:round/>
                      <a:headEnd type="none" w="med" len="med"/>
                      <a:tailEnd type="none" w="med" len="med"/>
                    </a:lnT>
                    <a:lnB w="12700" cap="flat" cmpd="sng" algn="ctr">
                      <a:solidFill>
                        <a:srgbClr val="4865E1"/>
                      </a:solidFill>
                      <a:prstDash val="solid"/>
                      <a:round/>
                      <a:headEnd type="none" w="med" len="med"/>
                      <a:tailEnd type="none" w="med" len="med"/>
                    </a:lnB>
                    <a:solidFill>
                      <a:srgbClr val="FAFAFA"/>
                    </a:solidFill>
                  </a:tcPr>
                </a:tc>
                <a:tc>
                  <a:txBody>
                    <a:bodyPr/>
                    <a:lstStyle/>
                    <a:p>
                      <a:pPr fontAlgn="base"/>
                      <a:r>
                        <a:rPr lang="en-US">
                          <a:effectLst/>
                        </a:rPr>
                        <a:t>Guides search process toward the goal</a:t>
                      </a:r>
                    </a:p>
                  </a:txBody>
                  <a:tcPr marL="76200" marR="76200" marT="76200" marB="76200" anchor="ctr">
                    <a:lnL w="12700" cap="flat" cmpd="sng" algn="ctr">
                      <a:solidFill>
                        <a:srgbClr val="8861E1"/>
                      </a:solidFill>
                      <a:prstDash val="solid"/>
                      <a:round/>
                      <a:headEnd type="none" w="med" len="med"/>
                      <a:tailEnd type="none" w="med" len="med"/>
                    </a:lnL>
                    <a:lnR w="9525" cap="flat" cmpd="sng" algn="ctr">
                      <a:solidFill>
                        <a:srgbClr val="8861E1"/>
                      </a:solidFill>
                      <a:prstDash val="solid"/>
                      <a:round/>
                      <a:headEnd type="none" w="med" len="med"/>
                      <a:tailEnd type="none" w="med" len="med"/>
                    </a:lnR>
                    <a:lnT w="12700" cap="flat" cmpd="sng" algn="ctr">
                      <a:solidFill>
                        <a:srgbClr val="8861E1"/>
                      </a:solidFill>
                      <a:prstDash val="solid"/>
                      <a:round/>
                      <a:headEnd type="none" w="med" len="med"/>
                      <a:tailEnd type="none" w="med" len="med"/>
                    </a:lnT>
                    <a:lnB w="12700" cap="flat" cmpd="sng" algn="ctr">
                      <a:solidFill>
                        <a:srgbClr val="8861E1"/>
                      </a:solidFill>
                      <a:prstDash val="solid"/>
                      <a:round/>
                      <a:headEnd type="none" w="med" len="med"/>
                      <a:tailEnd type="none" w="med" len="med"/>
                    </a:lnB>
                    <a:solidFill>
                      <a:srgbClr val="FAFAFA"/>
                    </a:solidFill>
                  </a:tcPr>
                </a:tc>
              </a:tr>
              <a:tr h="1130979">
                <a:tc>
                  <a:txBody>
                    <a:bodyPr/>
                    <a:lstStyle/>
                    <a:p>
                      <a:pPr fontAlgn="base"/>
                      <a:endParaRPr lang="en-IN">
                        <a:effectLst/>
                      </a:endParaRPr>
                    </a:p>
                  </a:txBody>
                  <a:tcPr marL="76200" marR="76200" marT="76200" marB="76200" anchor="ctr">
                    <a:lnL w="12700" cap="flat" cmpd="sng" algn="ctr">
                      <a:solidFill>
                        <a:srgbClr val="4865E1"/>
                      </a:solidFill>
                      <a:prstDash val="solid"/>
                      <a:round/>
                      <a:headEnd type="none" w="med" len="med"/>
                      <a:tailEnd type="none" w="med" len="med"/>
                    </a:lnL>
                    <a:lnR w="12700" cap="flat" cmpd="sng" algn="ctr">
                      <a:solidFill>
                        <a:srgbClr val="8861E1"/>
                      </a:solidFill>
                      <a:prstDash val="solid"/>
                      <a:round/>
                      <a:headEnd type="none" w="med" len="med"/>
                      <a:tailEnd type="none" w="med" len="med"/>
                    </a:lnR>
                    <a:lnT w="12700" cap="flat" cmpd="sng" algn="ctr">
                      <a:solidFill>
                        <a:srgbClr val="4865E1"/>
                      </a:solidFill>
                      <a:prstDash val="solid"/>
                      <a:round/>
                      <a:headEnd type="none" w="med" len="med"/>
                      <a:tailEnd type="none" w="med" len="med"/>
                    </a:lnT>
                    <a:lnB w="9525" cap="flat" cmpd="sng" algn="ctr">
                      <a:solidFill>
                        <a:srgbClr val="4865E1"/>
                      </a:solidFill>
                      <a:prstDash val="solid"/>
                      <a:round/>
                      <a:headEnd type="none" w="med" len="med"/>
                      <a:tailEnd type="none" w="med" len="med"/>
                    </a:lnB>
                    <a:solidFill>
                      <a:srgbClr val="FAFAFA"/>
                    </a:solidFill>
                  </a:tcPr>
                </a:tc>
                <a:tc>
                  <a:txBody>
                    <a:bodyPr/>
                    <a:lstStyle/>
                    <a:p>
                      <a:pPr fontAlgn="base"/>
                      <a:r>
                        <a:rPr lang="en-US" dirty="0">
                          <a:effectLst/>
                        </a:rPr>
                        <a:t>Prefers states (nodes) that lead close to and not away from goal State</a:t>
                      </a:r>
                    </a:p>
                  </a:txBody>
                  <a:tcPr marL="76200" marR="76200" marT="76200" marB="76200" anchor="ctr">
                    <a:lnL w="12700" cap="flat" cmpd="sng" algn="ctr">
                      <a:solidFill>
                        <a:srgbClr val="8861E1"/>
                      </a:solidFill>
                      <a:prstDash val="solid"/>
                      <a:round/>
                      <a:headEnd type="none" w="med" len="med"/>
                      <a:tailEnd type="none" w="med" len="med"/>
                    </a:lnL>
                    <a:lnR w="9525" cap="flat" cmpd="sng" algn="ctr">
                      <a:solidFill>
                        <a:srgbClr val="8861E1"/>
                      </a:solidFill>
                      <a:prstDash val="solid"/>
                      <a:round/>
                      <a:headEnd type="none" w="med" len="med"/>
                      <a:tailEnd type="none" w="med" len="med"/>
                    </a:lnR>
                    <a:lnT w="12700" cap="flat" cmpd="sng" algn="ctr">
                      <a:solidFill>
                        <a:srgbClr val="8861E1"/>
                      </a:solidFill>
                      <a:prstDash val="solid"/>
                      <a:round/>
                      <a:headEnd type="none" w="med" len="med"/>
                      <a:tailEnd type="none" w="med" len="med"/>
                    </a:lnT>
                    <a:lnB w="9525" cap="flat" cmpd="sng" algn="ctr">
                      <a:solidFill>
                        <a:srgbClr val="8861E1"/>
                      </a:solidFill>
                      <a:prstDash val="solid"/>
                      <a:round/>
                      <a:headEnd type="none" w="med" len="med"/>
                      <a:tailEnd type="none" w="med" len="med"/>
                    </a:lnB>
                    <a:solidFill>
                      <a:srgbClr val="FAFAFA"/>
                    </a:solidFill>
                  </a:tcPr>
                </a:tc>
              </a:tr>
            </a:tbl>
          </a:graphicData>
        </a:graphic>
      </p:graphicFrame>
    </p:spTree>
    <p:extLst>
      <p:ext uri="{BB962C8B-B14F-4D97-AF65-F5344CB8AC3E}">
        <p14:creationId xmlns:p14="http://schemas.microsoft.com/office/powerpoint/2010/main" val="318522023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276" y="283335"/>
            <a:ext cx="10851524" cy="5893628"/>
          </a:xfrm>
        </p:spPr>
        <p:txBody>
          <a:bodyPr/>
          <a:lstStyle/>
          <a:p>
            <a:pPr marL="0" indent="0">
              <a:buNone/>
            </a:pPr>
            <a:r>
              <a:rPr lang="en-US" b="1" dirty="0"/>
              <a:t>Hill Climbing Algorithm in Artificial </a:t>
            </a:r>
            <a:r>
              <a:rPr lang="en-US" b="1" dirty="0" smtClean="0"/>
              <a:t>Intelligence</a:t>
            </a:r>
          </a:p>
          <a:p>
            <a:pPr marL="0" indent="0">
              <a:buNone/>
            </a:pPr>
            <a:endParaRPr lang="en-US" b="1" dirty="0"/>
          </a:p>
          <a:p>
            <a:r>
              <a:rPr lang="en-US" sz="2400" dirty="0">
                <a:latin typeface="Times New Roman" panose="02020603050405020304" pitchFamily="18" charset="0"/>
                <a:cs typeface="Times New Roman" panose="02020603050405020304" pitchFamily="18" charset="0"/>
              </a:rPr>
              <a:t>A hill-climbing algorithm is a local search algorithm that moves continuously upward (increasing) until the best solution is attained. This algorithm comes to an end when the peak is reached</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This algorithm has a node that comprises two parts: state and value. It begins with a non-optimal state (the hill’s base) and upgrades this state until a certain precondition is met.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heuristic function</a:t>
            </a:r>
            <a:r>
              <a:rPr lang="en-US" sz="2400" dirty="0">
                <a:latin typeface="Times New Roman" panose="02020603050405020304" pitchFamily="18" charset="0"/>
                <a:cs typeface="Times New Roman" panose="02020603050405020304" pitchFamily="18" charset="0"/>
              </a:rPr>
              <a:t> is used as the basis for this precondition. The process of continuous improvement of the current state of iteration can be termed as climbing. This explains why the algorithm is termed as a </a:t>
            </a:r>
            <a:r>
              <a:rPr lang="en-US" sz="2400" i="1" dirty="0">
                <a:latin typeface="Times New Roman" panose="02020603050405020304" pitchFamily="18" charset="0"/>
                <a:cs typeface="Times New Roman" panose="02020603050405020304" pitchFamily="18" charset="0"/>
              </a:rPr>
              <a:t>hill-climbing algorithm</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770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820" y="347730"/>
            <a:ext cx="11121980" cy="5829233"/>
          </a:xfrm>
        </p:spPr>
        <p:txBody>
          <a:bodyPr>
            <a:normAutofit/>
          </a:bodyPr>
          <a:lstStyle/>
          <a:p>
            <a:pPr fontAlgn="base"/>
            <a:r>
              <a:rPr lang="en-US" sz="2400" dirty="0">
                <a:latin typeface="Times New Roman" panose="02020603050405020304" pitchFamily="18" charset="0"/>
                <a:cs typeface="Times New Roman" panose="02020603050405020304" pitchFamily="18" charset="0"/>
              </a:rPr>
              <a:t>Hill Climbing is a </a:t>
            </a:r>
            <a:r>
              <a:rPr lang="en-US" sz="2400" u="sng" dirty="0">
                <a:latin typeface="Times New Roman" panose="02020603050405020304" pitchFamily="18" charset="0"/>
                <a:cs typeface="Times New Roman" panose="02020603050405020304" pitchFamily="18" charset="0"/>
                <a:hlinkClick r:id="rId2"/>
              </a:rPr>
              <a:t>heuristic search</a:t>
            </a:r>
            <a:r>
              <a:rPr lang="en-US" sz="2400" dirty="0">
                <a:latin typeface="Times New Roman" panose="02020603050405020304" pitchFamily="18" charset="0"/>
                <a:cs typeface="Times New Roman" panose="02020603050405020304" pitchFamily="18" charset="0"/>
              </a:rPr>
              <a:t> used for mathematical optimization problems in the field of Artificial Intelligence.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Given a large set of inputs and a good heuristic function, it tries to find a sufficiently good solution to the problem. This solution may not be the global optimal maximum. </a:t>
            </a:r>
          </a:p>
          <a:p>
            <a:pPr fontAlgn="base"/>
            <a:r>
              <a:rPr lang="en-US" sz="2400" dirty="0">
                <a:latin typeface="Times New Roman" panose="02020603050405020304" pitchFamily="18" charset="0"/>
                <a:cs typeface="Times New Roman" panose="02020603050405020304" pitchFamily="18" charset="0"/>
              </a:rPr>
              <a:t>In the above definition, </a:t>
            </a:r>
            <a:r>
              <a:rPr lang="en-US" sz="2400" b="1" dirty="0">
                <a:latin typeface="Times New Roman" panose="02020603050405020304" pitchFamily="18" charset="0"/>
                <a:cs typeface="Times New Roman" panose="02020603050405020304" pitchFamily="18" charset="0"/>
              </a:rPr>
              <a:t>mathematical optimization problems</a:t>
            </a:r>
            <a:r>
              <a:rPr lang="en-US" sz="2400" dirty="0">
                <a:latin typeface="Times New Roman" panose="02020603050405020304" pitchFamily="18" charset="0"/>
                <a:cs typeface="Times New Roman" panose="02020603050405020304" pitchFamily="18" charset="0"/>
              </a:rPr>
              <a:t> imply that hill-climbing solves the problems where we need to maximize or minimize a given real function by choosing values from the given inputs. </a:t>
            </a:r>
            <a:endParaRPr lang="en-US" sz="2400" dirty="0" smtClean="0">
              <a:latin typeface="Times New Roman" panose="02020603050405020304" pitchFamily="18" charset="0"/>
              <a:cs typeface="Times New Roman" panose="02020603050405020304" pitchFamily="18" charset="0"/>
            </a:endParaRPr>
          </a:p>
          <a:p>
            <a:pPr fontAlgn="base"/>
            <a:r>
              <a:rPr lang="en-US" sz="2400" dirty="0" smtClean="0">
                <a:latin typeface="Times New Roman" panose="02020603050405020304" pitchFamily="18" charset="0"/>
                <a:cs typeface="Times New Roman" panose="02020603050405020304" pitchFamily="18" charset="0"/>
              </a:rPr>
              <a:t>Example-</a:t>
            </a:r>
            <a:r>
              <a:rPr lang="en-US" sz="2400" u="sng" dirty="0" smtClean="0">
                <a:latin typeface="Times New Roman" panose="02020603050405020304" pitchFamily="18" charset="0"/>
                <a:cs typeface="Times New Roman" panose="02020603050405020304" pitchFamily="18" charset="0"/>
                <a:hlinkClick r:id="rId3"/>
              </a:rPr>
              <a:t>Travelling </a:t>
            </a:r>
            <a:r>
              <a:rPr lang="en-US" sz="2400" u="sng" dirty="0">
                <a:latin typeface="Times New Roman" panose="02020603050405020304" pitchFamily="18" charset="0"/>
                <a:cs typeface="Times New Roman" panose="02020603050405020304" pitchFamily="18" charset="0"/>
                <a:hlinkClick r:id="rId3"/>
              </a:rPr>
              <a:t>salesman problem</a:t>
            </a:r>
            <a:r>
              <a:rPr lang="en-US" sz="2400" dirty="0">
                <a:latin typeface="Times New Roman" panose="02020603050405020304" pitchFamily="18" charset="0"/>
                <a:cs typeface="Times New Roman" panose="02020603050405020304" pitchFamily="18" charset="0"/>
              </a:rPr>
              <a:t> where we need to minimize the distance traveled by the salesman.</a:t>
            </a:r>
          </a:p>
          <a:p>
            <a:pPr fontAlgn="base"/>
            <a:r>
              <a:rPr lang="en-US" sz="2400" dirty="0">
                <a:latin typeface="Times New Roman" panose="02020603050405020304" pitchFamily="18" charset="0"/>
                <a:cs typeface="Times New Roman" panose="02020603050405020304" pitchFamily="18" charset="0"/>
              </a:rPr>
              <a:t>‘Heuristic search’ means that this search algorithm may not find the optimal solution to the problem. However, it will give a good solution in a </a:t>
            </a:r>
            <a:r>
              <a:rPr lang="en-US" sz="2400" b="1" dirty="0">
                <a:latin typeface="Times New Roman" panose="02020603050405020304" pitchFamily="18" charset="0"/>
                <a:cs typeface="Times New Roman" panose="02020603050405020304" pitchFamily="18" charset="0"/>
              </a:rPr>
              <a:t>reasonable time.</a:t>
            </a:r>
            <a:endParaRPr lang="en-US"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heuristic function</a:t>
            </a:r>
            <a:r>
              <a:rPr lang="en-US" sz="2400" dirty="0">
                <a:latin typeface="Times New Roman" panose="02020603050405020304" pitchFamily="18" charset="0"/>
                <a:cs typeface="Times New Roman" panose="02020603050405020304" pitchFamily="18" charset="0"/>
              </a:rPr>
              <a:t> is a function that will rank all the possible alternatives at any branching step in the search algorithm based on the available information. It helps the algorithm to select the best route out of possible routes.</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68038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245" y="347730"/>
            <a:ext cx="10954555" cy="5829233"/>
          </a:xfrm>
        </p:spPr>
        <p:txBody>
          <a:bodyPr/>
          <a:lstStyle/>
          <a:p>
            <a:r>
              <a:rPr lang="en-US" dirty="0"/>
              <a:t>A hill-climbing algorithm’s objective is to attain an optimal state that is an upgrade of the existing state. </a:t>
            </a:r>
            <a:endParaRPr lang="en-US" dirty="0" smtClean="0"/>
          </a:p>
          <a:p>
            <a:r>
              <a:rPr lang="en-US" dirty="0" smtClean="0"/>
              <a:t>When </a:t>
            </a:r>
            <a:r>
              <a:rPr lang="en-US" dirty="0"/>
              <a:t>the current state is improved, the algorithm will perform further incremental changes to the improved state. This process will continue until a peak solution is achieved. The peak state cannot undergo further improvements</a:t>
            </a:r>
            <a:r>
              <a:rPr lang="en-US" dirty="0" smtClean="0"/>
              <a:t>.</a:t>
            </a:r>
          </a:p>
          <a:p>
            <a:pPr marL="0" indent="0">
              <a:buNone/>
            </a:pPr>
            <a:r>
              <a:rPr lang="en-US" dirty="0">
                <a:solidFill>
                  <a:srgbClr val="FF0000"/>
                </a:solidFill>
              </a:rPr>
              <a:t>Features of a hill climbing algorithm</a:t>
            </a:r>
          </a:p>
          <a:p>
            <a:r>
              <a:rPr lang="en-US" dirty="0"/>
              <a:t>A hill-climbing algorithm has four main features</a:t>
            </a:r>
            <a:r>
              <a:rPr lang="en-US" dirty="0" smtClean="0"/>
              <a:t>:</a:t>
            </a:r>
          </a:p>
          <a:p>
            <a:pPr marL="0" indent="0">
              <a:buNone/>
            </a:pPr>
            <a:r>
              <a:rPr lang="en-IN" b="1" dirty="0" smtClean="0"/>
              <a:t>1.greedy </a:t>
            </a:r>
            <a:r>
              <a:rPr lang="en-IN" b="1" dirty="0"/>
              <a:t>approach</a:t>
            </a:r>
            <a:endParaRPr lang="en-US" dirty="0" smtClean="0"/>
          </a:p>
          <a:p>
            <a:pPr marL="0" indent="0">
              <a:buNone/>
            </a:pPr>
            <a:r>
              <a:rPr lang="en-IN" b="1" dirty="0" smtClean="0"/>
              <a:t>2.No Backtracking</a:t>
            </a:r>
          </a:p>
          <a:p>
            <a:pPr marL="0" indent="0">
              <a:buNone/>
            </a:pPr>
            <a:r>
              <a:rPr lang="en-IN" b="1" dirty="0" smtClean="0"/>
              <a:t>3.Feedback mechanism</a:t>
            </a:r>
          </a:p>
          <a:p>
            <a:pPr marL="0" indent="0">
              <a:buNone/>
            </a:pPr>
            <a:r>
              <a:rPr lang="en-IN" b="1" dirty="0" smtClean="0"/>
              <a:t>4.Incremental </a:t>
            </a:r>
            <a:r>
              <a:rPr lang="en-IN" b="1" dirty="0"/>
              <a:t>change</a:t>
            </a:r>
            <a:endParaRPr lang="en-US" dirty="0"/>
          </a:p>
          <a:p>
            <a:endParaRPr lang="en-IN" dirty="0"/>
          </a:p>
        </p:txBody>
      </p:sp>
    </p:spTree>
    <p:extLst>
      <p:ext uri="{BB962C8B-B14F-4D97-AF65-F5344CB8AC3E}">
        <p14:creationId xmlns:p14="http://schemas.microsoft.com/office/powerpoint/2010/main" val="369259582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3" y="244699"/>
            <a:ext cx="11044707" cy="5932264"/>
          </a:xfrm>
        </p:spPr>
        <p:txBody>
          <a:bodyPr/>
          <a:lstStyle/>
          <a:p>
            <a:pPr marL="514350" indent="-514350">
              <a:buFont typeface="+mj-lt"/>
              <a:buAutoNum type="arabicPeriod"/>
            </a:pPr>
            <a:r>
              <a:rPr lang="en-US" dirty="0"/>
              <a:t>It employs a </a:t>
            </a:r>
            <a:r>
              <a:rPr lang="en-US" b="1" dirty="0"/>
              <a:t>greedy approach:</a:t>
            </a:r>
            <a:r>
              <a:rPr lang="en-US" dirty="0"/>
              <a:t> This means that it moves in a direction in which the cost function is optimized. The </a:t>
            </a:r>
            <a:r>
              <a:rPr lang="en-US" dirty="0">
                <a:hlinkClick r:id="rId2"/>
              </a:rPr>
              <a:t>greedy approach</a:t>
            </a:r>
            <a:r>
              <a:rPr lang="en-US" dirty="0"/>
              <a:t> enables the algorithm to establish local maxima or minima.</a:t>
            </a:r>
          </a:p>
          <a:p>
            <a:pPr marL="514350" indent="-514350">
              <a:buFont typeface="+mj-lt"/>
              <a:buAutoNum type="arabicPeriod"/>
            </a:pPr>
            <a:r>
              <a:rPr lang="en-US" b="1" dirty="0"/>
              <a:t>No Backtracking:</a:t>
            </a:r>
            <a:r>
              <a:rPr lang="en-US" dirty="0"/>
              <a:t> A hill-climbing algorithm only works on the current state and succeeding states (future). It does not look at the previous states.</a:t>
            </a:r>
          </a:p>
          <a:p>
            <a:pPr marL="514350" indent="-514350">
              <a:buFont typeface="+mj-lt"/>
              <a:buAutoNum type="arabicPeriod"/>
            </a:pPr>
            <a:r>
              <a:rPr lang="en-US" b="1" dirty="0"/>
              <a:t>Feedback mechanism:</a:t>
            </a:r>
            <a:r>
              <a:rPr lang="en-US" dirty="0"/>
              <a:t> The algorithm has a feedback mechanism that helps it decide on the direction of movement (whether up or down the hill). The feedback mechanism is enhanced through the </a:t>
            </a:r>
            <a:r>
              <a:rPr lang="en-US" dirty="0">
                <a:hlinkClick r:id="rId3"/>
              </a:rPr>
              <a:t>generate-and-test technique</a:t>
            </a:r>
            <a:r>
              <a:rPr lang="en-US" dirty="0"/>
              <a:t>.</a:t>
            </a:r>
          </a:p>
          <a:p>
            <a:pPr marL="514350" indent="-514350">
              <a:buFont typeface="+mj-lt"/>
              <a:buAutoNum type="arabicPeriod"/>
            </a:pPr>
            <a:r>
              <a:rPr lang="en-US" b="1" dirty="0"/>
              <a:t>Incremental change:</a:t>
            </a:r>
            <a:r>
              <a:rPr lang="en-US" dirty="0"/>
              <a:t> The algorithm improves the current solution by incremental changes.</a:t>
            </a:r>
          </a:p>
          <a:p>
            <a:pPr marL="514350" indent="-514350">
              <a:buFont typeface="+mj-lt"/>
              <a:buAutoNum type="arabicPeriod"/>
            </a:pPr>
            <a:endParaRPr lang="en-IN" dirty="0"/>
          </a:p>
        </p:txBody>
      </p:sp>
    </p:spTree>
    <p:extLst>
      <p:ext uri="{BB962C8B-B14F-4D97-AF65-F5344CB8AC3E}">
        <p14:creationId xmlns:p14="http://schemas.microsoft.com/office/powerpoint/2010/main" val="31765855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155" y="334851"/>
            <a:ext cx="10838645" cy="5842112"/>
          </a:xfrm>
        </p:spPr>
        <p:txBody>
          <a:bodyPr/>
          <a:lstStyle/>
          <a:p>
            <a:pPr marL="0" indent="0">
              <a:buNone/>
            </a:pPr>
            <a:r>
              <a:rPr lang="en-IN" dirty="0"/>
              <a:t>State-space diagram analysis</a:t>
            </a:r>
          </a:p>
          <a:p>
            <a:r>
              <a:rPr lang="en-US" dirty="0"/>
              <a:t>A state-space diagram provides a graphical representation of states and the optimization function. If the objective function is the y-axis, we aim to establish the local maximum and global maximum.</a:t>
            </a:r>
          </a:p>
          <a:p>
            <a:r>
              <a:rPr lang="en-US" dirty="0"/>
              <a:t>If the cost function represents this axis, we aim to establish the local minimum and global minimum. More information about local minimum, local maximum, global minimum, and global maximum can be found </a:t>
            </a:r>
            <a:r>
              <a:rPr lang="en-US" dirty="0">
                <a:hlinkClick r:id="rId2"/>
              </a:rPr>
              <a:t>here</a:t>
            </a:r>
            <a:r>
              <a:rPr lang="en-US" dirty="0"/>
              <a:t>.</a:t>
            </a:r>
          </a:p>
          <a:p>
            <a:r>
              <a:rPr lang="en-US" dirty="0"/>
              <a:t>The following diagram shows a simple state-space diagram. The objective function has been shown on the y-axis, while the state-space represents the x-axis.</a:t>
            </a:r>
          </a:p>
          <a:p>
            <a:pPr marL="0" indent="0">
              <a:buNone/>
            </a:pPr>
            <a:endParaRPr lang="en-IN" dirty="0"/>
          </a:p>
        </p:txBody>
      </p:sp>
    </p:spTree>
    <p:extLst>
      <p:ext uri="{BB962C8B-B14F-4D97-AF65-F5344CB8AC3E}">
        <p14:creationId xmlns:p14="http://schemas.microsoft.com/office/powerpoint/2010/main" val="24032398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ll Climbing Algorithm in A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0473" y="1352368"/>
            <a:ext cx="5401189" cy="3437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0851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245" y="309093"/>
            <a:ext cx="10954555" cy="5867870"/>
          </a:xfrm>
        </p:spPr>
        <p:txBody>
          <a:bodyPr/>
          <a:lstStyle/>
          <a:p>
            <a:pPr marL="0" indent="0">
              <a:buNone/>
            </a:pPr>
            <a:r>
              <a:rPr lang="en-US" dirty="0"/>
              <a:t>A state-space diagram consists of various regions that can be explained as follows</a:t>
            </a:r>
            <a:r>
              <a:rPr lang="en-US" dirty="0" smtClean="0"/>
              <a:t>;</a:t>
            </a:r>
          </a:p>
          <a:p>
            <a:r>
              <a:rPr lang="en-US" b="1" dirty="0"/>
              <a:t>Local maximum:</a:t>
            </a:r>
            <a:r>
              <a:rPr lang="en-US" dirty="0"/>
              <a:t> A local maximum is a solution that surpasses other neighboring solutions or states but is not the best possible solution.</a:t>
            </a:r>
          </a:p>
          <a:p>
            <a:r>
              <a:rPr lang="en-US" b="1" dirty="0"/>
              <a:t>Global maximum:</a:t>
            </a:r>
            <a:r>
              <a:rPr lang="en-US" dirty="0"/>
              <a:t> This is the best possible solution achieved by the algorithm.</a:t>
            </a:r>
          </a:p>
          <a:p>
            <a:r>
              <a:rPr lang="en-US" b="1" dirty="0"/>
              <a:t>Current state:</a:t>
            </a:r>
            <a:r>
              <a:rPr lang="en-US" dirty="0"/>
              <a:t> This is the existing or present state.</a:t>
            </a:r>
          </a:p>
          <a:p>
            <a:r>
              <a:rPr lang="en-US" b="1" dirty="0"/>
              <a:t>Flat local maximum:</a:t>
            </a:r>
            <a:r>
              <a:rPr lang="en-US" dirty="0"/>
              <a:t> This is a flat region where the neighboring solutions attain the same value.</a:t>
            </a:r>
          </a:p>
          <a:p>
            <a:r>
              <a:rPr lang="en-US" b="1" dirty="0"/>
              <a:t>Shoulder:</a:t>
            </a:r>
            <a:r>
              <a:rPr lang="en-US" dirty="0"/>
              <a:t> This is a plateau whose edge is stretching upwards.</a:t>
            </a:r>
          </a:p>
          <a:p>
            <a:pPr marL="0" indent="0">
              <a:buNone/>
            </a:pPr>
            <a:endParaRPr lang="en-IN" dirty="0"/>
          </a:p>
        </p:txBody>
      </p:sp>
    </p:spTree>
    <p:extLst>
      <p:ext uri="{BB962C8B-B14F-4D97-AF65-F5344CB8AC3E}">
        <p14:creationId xmlns:p14="http://schemas.microsoft.com/office/powerpoint/2010/main" val="346399279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366" y="373487"/>
            <a:ext cx="10967434" cy="5803476"/>
          </a:xfrm>
        </p:spPr>
        <p:txBody>
          <a:bodyPr/>
          <a:lstStyle/>
          <a:p>
            <a:pPr marL="0" indent="0">
              <a:buNone/>
            </a:pPr>
            <a:r>
              <a:rPr lang="en-US" dirty="0"/>
              <a:t>Problems with hill climbing</a:t>
            </a:r>
          </a:p>
          <a:p>
            <a:r>
              <a:rPr lang="en-US" dirty="0"/>
              <a:t>There are three regions in which a hill-climbing algorithm cannot attain a global maximum or the optimal solution: local maximum, ridge, and plateau</a:t>
            </a:r>
            <a:r>
              <a:rPr lang="en-US" dirty="0" smtClean="0"/>
              <a:t>.</a:t>
            </a:r>
          </a:p>
          <a:p>
            <a:pPr marL="0" indent="0">
              <a:buNone/>
            </a:pPr>
            <a:r>
              <a:rPr lang="en-US" dirty="0"/>
              <a:t>Local maximum</a:t>
            </a:r>
          </a:p>
          <a:p>
            <a:r>
              <a:rPr lang="en-US" dirty="0"/>
              <a:t>At this point, the neighboring states have lower values than the current state. The greedy approach feature will not move the algorithm to a worse off state. This will lead to the hill-climbing process’s termination, even though this is not the best possible solution.</a:t>
            </a:r>
          </a:p>
          <a:p>
            <a:r>
              <a:rPr lang="en-US" dirty="0"/>
              <a:t>This problem can be solved using momentum. This technique adds a certain proportion (m) of the initial weight to the current one. m is a value between 0 and 1. Momentum enables the hill-climbing algorithm to take huge steps that will make it move past the local maximum.</a:t>
            </a:r>
          </a:p>
          <a:p>
            <a:endParaRPr lang="en-US" dirty="0"/>
          </a:p>
          <a:p>
            <a:pPr marL="0" indent="0">
              <a:buNone/>
            </a:pPr>
            <a:endParaRPr lang="en-IN" dirty="0"/>
          </a:p>
        </p:txBody>
      </p:sp>
    </p:spTree>
    <p:extLst>
      <p:ext uri="{BB962C8B-B14F-4D97-AF65-F5344CB8AC3E}">
        <p14:creationId xmlns:p14="http://schemas.microsoft.com/office/powerpoint/2010/main" val="117989280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245" y="282463"/>
            <a:ext cx="10941676" cy="5842112"/>
          </a:xfrm>
        </p:spPr>
        <p:txBody>
          <a:bodyPr/>
          <a:lstStyle/>
          <a:p>
            <a:pPr marL="0" indent="0">
              <a:buNone/>
            </a:pPr>
            <a:r>
              <a:rPr lang="en-US" dirty="0"/>
              <a:t>Plateau</a:t>
            </a:r>
          </a:p>
          <a:p>
            <a:r>
              <a:rPr lang="en-US" dirty="0"/>
              <a:t>In this region, the values attained by the neighboring states are the same. This makes it difficult for the algorithm to choose the best direction.</a:t>
            </a:r>
          </a:p>
          <a:p>
            <a:r>
              <a:rPr lang="en-US" dirty="0"/>
              <a:t>This challenge can be overcome by taking a huge jump that will lead you to a non-plateau space</a:t>
            </a:r>
            <a:r>
              <a:rPr lang="en-US" dirty="0" smtClean="0"/>
              <a:t>.</a:t>
            </a:r>
          </a:p>
          <a:p>
            <a:endParaRPr lang="en-US" dirty="0"/>
          </a:p>
          <a:p>
            <a:pPr marL="0" indent="0">
              <a:buNone/>
            </a:pPr>
            <a:endParaRPr lang="en-IN" dirty="0"/>
          </a:p>
        </p:txBody>
      </p:sp>
      <p:pic>
        <p:nvPicPr>
          <p:cNvPr id="2050" name="Picture 2" descr="Platea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287" y="3104746"/>
            <a:ext cx="3886200" cy="241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427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3D23311-4F49-444D-A2AB-139431D575D0}"/>
              </a:ext>
            </a:extLst>
          </p:cNvPr>
          <p:cNvSpPr>
            <a:spLocks noGrp="1"/>
          </p:cNvSpPr>
          <p:nvPr>
            <p:ph idx="1"/>
          </p:nvPr>
        </p:nvSpPr>
        <p:spPr>
          <a:xfrm>
            <a:off x="490330" y="371061"/>
            <a:ext cx="10863470" cy="5805902"/>
          </a:xfrm>
        </p:spPr>
        <p:txBody>
          <a:bodyPr/>
          <a:lstStyle/>
          <a:p>
            <a:pPr marL="0" indent="0">
              <a:buNone/>
            </a:pPr>
            <a:r>
              <a:rPr lang="en-US" sz="2000" b="1" dirty="0">
                <a:latin typeface="Times New Roman" panose="02020603050405020304" pitchFamily="18" charset="0"/>
                <a:cs typeface="Times New Roman" panose="02020603050405020304" pitchFamily="18" charset="0"/>
              </a:rPr>
              <a:t>Learning</a:t>
            </a:r>
            <a:r>
              <a:rPr lang="en-US" sz="2000" dirty="0">
                <a:latin typeface="Times New Roman" panose="02020603050405020304" pitchFamily="18" charset="0"/>
                <a:cs typeface="Times New Roman" panose="02020603050405020304" pitchFamily="18" charset="0"/>
              </a:rPr>
              <a:t> − It is the activity of gaining knowledge or skill by studying, </a:t>
            </a:r>
            <a:r>
              <a:rPr lang="en-US" sz="2000" dirty="0" err="1">
                <a:latin typeface="Times New Roman" panose="02020603050405020304" pitchFamily="18" charset="0"/>
                <a:cs typeface="Times New Roman" panose="02020603050405020304" pitchFamily="18" charset="0"/>
              </a:rPr>
              <a:t>practising</a:t>
            </a:r>
            <a:r>
              <a:rPr lang="en-US" sz="2000" dirty="0">
                <a:latin typeface="Times New Roman" panose="02020603050405020304" pitchFamily="18" charset="0"/>
                <a:cs typeface="Times New Roman" panose="02020603050405020304" pitchFamily="18" charset="0"/>
              </a:rPr>
              <a:t>, being taught, or experiencing something. Learning enhances the awareness of the subjects of the study.</a:t>
            </a:r>
          </a:p>
          <a:p>
            <a:pPr marL="0" indent="0">
              <a:buNone/>
            </a:pPr>
            <a:r>
              <a:rPr lang="en-US" sz="2000" dirty="0">
                <a:latin typeface="Times New Roman" panose="02020603050405020304" pitchFamily="18" charset="0"/>
                <a:cs typeface="Times New Roman" panose="02020603050405020304" pitchFamily="18" charset="0"/>
              </a:rPr>
              <a:t>The ability of learning is possessed by humans, some animals, and AI-enabled systems. Learning is categorized as −</a:t>
            </a:r>
          </a:p>
          <a:p>
            <a:r>
              <a:rPr lang="en-US" sz="2000" b="1" dirty="0">
                <a:latin typeface="Times New Roman" panose="02020603050405020304" pitchFamily="18" charset="0"/>
                <a:cs typeface="Times New Roman" panose="02020603050405020304" pitchFamily="18" charset="0"/>
              </a:rPr>
              <a:t>Auditory Learning</a:t>
            </a:r>
            <a:r>
              <a:rPr lang="en-US" sz="2000" dirty="0">
                <a:latin typeface="Times New Roman" panose="02020603050405020304" pitchFamily="18" charset="0"/>
                <a:cs typeface="Times New Roman" panose="02020603050405020304" pitchFamily="18" charset="0"/>
              </a:rPr>
              <a:t> − It is learning by listening and hearing. For example, students listening to recorded audio lectures.</a:t>
            </a:r>
          </a:p>
          <a:p>
            <a:r>
              <a:rPr lang="en-US" sz="2000" b="1" dirty="0">
                <a:latin typeface="Times New Roman" panose="02020603050405020304" pitchFamily="18" charset="0"/>
                <a:cs typeface="Times New Roman" panose="02020603050405020304" pitchFamily="18" charset="0"/>
              </a:rPr>
              <a:t>Episodic Learning</a:t>
            </a:r>
            <a:r>
              <a:rPr lang="en-US" sz="2000" dirty="0">
                <a:latin typeface="Times New Roman" panose="02020603050405020304" pitchFamily="18" charset="0"/>
                <a:cs typeface="Times New Roman" panose="02020603050405020304" pitchFamily="18" charset="0"/>
              </a:rPr>
              <a:t> − To learn by remembering sequences of events that one has witnessed or experienced. This is linear and orderly.</a:t>
            </a:r>
          </a:p>
          <a:p>
            <a:r>
              <a:rPr lang="en-US" sz="2000" b="1" dirty="0">
                <a:latin typeface="Times New Roman" panose="02020603050405020304" pitchFamily="18" charset="0"/>
                <a:cs typeface="Times New Roman" panose="02020603050405020304" pitchFamily="18" charset="0"/>
              </a:rPr>
              <a:t>Motor Learning</a:t>
            </a:r>
            <a:r>
              <a:rPr lang="en-US" sz="2000" dirty="0">
                <a:latin typeface="Times New Roman" panose="02020603050405020304" pitchFamily="18" charset="0"/>
                <a:cs typeface="Times New Roman" panose="02020603050405020304" pitchFamily="18" charset="0"/>
              </a:rPr>
              <a:t> − It is learning by precise movement of muscles. For example, picking objects, Writing, etc.</a:t>
            </a:r>
          </a:p>
          <a:p>
            <a:r>
              <a:rPr lang="en-US" sz="2000" b="1" dirty="0">
                <a:latin typeface="Times New Roman" panose="02020603050405020304" pitchFamily="18" charset="0"/>
                <a:cs typeface="Times New Roman" panose="02020603050405020304" pitchFamily="18" charset="0"/>
              </a:rPr>
              <a:t>Observational Learning</a:t>
            </a:r>
            <a:r>
              <a:rPr lang="en-US" sz="2000" dirty="0">
                <a:latin typeface="Times New Roman" panose="02020603050405020304" pitchFamily="18" charset="0"/>
                <a:cs typeface="Times New Roman" panose="02020603050405020304" pitchFamily="18" charset="0"/>
              </a:rPr>
              <a:t> − To learn by watching and imitating others. For example, child tries to learn by mimicking her parent.</a:t>
            </a:r>
          </a:p>
          <a:p>
            <a:pPr marL="0" indent="0">
              <a:buNone/>
            </a:pPr>
            <a:endParaRPr lang="en-US" dirty="0"/>
          </a:p>
        </p:txBody>
      </p:sp>
    </p:spTree>
    <p:extLst>
      <p:ext uri="{BB962C8B-B14F-4D97-AF65-F5344CB8AC3E}">
        <p14:creationId xmlns:p14="http://schemas.microsoft.com/office/powerpoint/2010/main" val="240139125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206062"/>
            <a:ext cx="10941676" cy="5970901"/>
          </a:xfrm>
        </p:spPr>
        <p:txBody>
          <a:bodyPr/>
          <a:lstStyle/>
          <a:p>
            <a:pPr marL="0" indent="0">
              <a:buNone/>
            </a:pPr>
            <a:r>
              <a:rPr lang="en-US" dirty="0"/>
              <a:t>Ridge</a:t>
            </a:r>
          </a:p>
          <a:p>
            <a:r>
              <a:rPr lang="en-US" dirty="0"/>
              <a:t>The hill-climbing algorithm may terminate itself when it reaches a ridge. This is because the peak of the ridge is followed by downward movement rather than upward movement.</a:t>
            </a:r>
          </a:p>
          <a:p>
            <a:r>
              <a:rPr lang="en-US" dirty="0"/>
              <a:t>This impediment can be solved by going in different directions at once</a:t>
            </a:r>
            <a:r>
              <a:rPr lang="en-US" dirty="0" smtClean="0"/>
              <a:t>.</a:t>
            </a:r>
          </a:p>
          <a:p>
            <a:endParaRPr lang="en-US" dirty="0"/>
          </a:p>
          <a:p>
            <a:endParaRPr lang="en-IN" dirty="0"/>
          </a:p>
        </p:txBody>
      </p:sp>
      <p:pic>
        <p:nvPicPr>
          <p:cNvPr id="3074" name="Picture 2" descr="Ridge in Hill Climb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318" y="2954941"/>
            <a:ext cx="4019550"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3848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944" y="309093"/>
            <a:ext cx="10709856" cy="5867870"/>
          </a:xfrm>
        </p:spPr>
        <p:txBody>
          <a:bodyPr/>
          <a:lstStyle/>
          <a:p>
            <a:pPr marL="0" indent="0">
              <a:buNone/>
            </a:pPr>
            <a:r>
              <a:rPr lang="en-US" dirty="0">
                <a:solidFill>
                  <a:srgbClr val="FF0000"/>
                </a:solidFill>
              </a:rPr>
              <a:t>Types of hill climbing algorithms</a:t>
            </a:r>
          </a:p>
          <a:p>
            <a:r>
              <a:rPr lang="en-US" dirty="0"/>
              <a:t>The following are the types of a hill-climbing algorithm</a:t>
            </a:r>
            <a:r>
              <a:rPr lang="en-US" dirty="0" smtClean="0"/>
              <a:t>:</a:t>
            </a:r>
          </a:p>
          <a:p>
            <a:pPr marL="514350" indent="-514350">
              <a:buFont typeface="+mj-lt"/>
              <a:buAutoNum type="arabicPeriod"/>
            </a:pPr>
            <a:r>
              <a:rPr lang="en-IN" dirty="0" smtClean="0"/>
              <a:t>Simple </a:t>
            </a:r>
            <a:r>
              <a:rPr lang="en-IN" dirty="0"/>
              <a:t>hill </a:t>
            </a:r>
            <a:r>
              <a:rPr lang="en-IN" dirty="0" smtClean="0"/>
              <a:t>climbing</a:t>
            </a:r>
          </a:p>
          <a:p>
            <a:pPr marL="514350" indent="-514350">
              <a:buFont typeface="+mj-lt"/>
              <a:buAutoNum type="arabicPeriod"/>
            </a:pPr>
            <a:r>
              <a:rPr lang="en-IN" dirty="0" smtClean="0"/>
              <a:t>Steepest </a:t>
            </a:r>
            <a:r>
              <a:rPr lang="en-IN" dirty="0"/>
              <a:t>– Ascent hill </a:t>
            </a:r>
            <a:r>
              <a:rPr lang="en-IN" dirty="0" smtClean="0"/>
              <a:t>climbing</a:t>
            </a:r>
          </a:p>
          <a:p>
            <a:pPr marL="514350" indent="-514350">
              <a:buFont typeface="+mj-lt"/>
              <a:buAutoNum type="arabicPeriod"/>
            </a:pPr>
            <a:r>
              <a:rPr lang="en-IN" dirty="0" smtClean="0"/>
              <a:t>Stochastic </a:t>
            </a:r>
            <a:r>
              <a:rPr lang="en-IN" dirty="0"/>
              <a:t>hill climbing</a:t>
            </a:r>
          </a:p>
          <a:p>
            <a:pPr marL="0" indent="0">
              <a:buNone/>
            </a:pPr>
            <a:endParaRPr lang="en-IN" dirty="0"/>
          </a:p>
          <a:p>
            <a:endParaRPr lang="en-US" dirty="0"/>
          </a:p>
          <a:p>
            <a:pPr marL="0" indent="0">
              <a:buNone/>
            </a:pPr>
            <a:endParaRPr lang="en-IN" dirty="0"/>
          </a:p>
        </p:txBody>
      </p:sp>
    </p:spTree>
    <p:extLst>
      <p:ext uri="{BB962C8B-B14F-4D97-AF65-F5344CB8AC3E}">
        <p14:creationId xmlns:p14="http://schemas.microsoft.com/office/powerpoint/2010/main" val="19176776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155" y="399245"/>
            <a:ext cx="10787130" cy="5571656"/>
          </a:xfrm>
        </p:spPr>
        <p:txBody>
          <a:bodyPr/>
          <a:lstStyle/>
          <a:p>
            <a:pPr marL="0" indent="0">
              <a:buNone/>
            </a:pPr>
            <a:r>
              <a:rPr lang="en-IN" dirty="0">
                <a:solidFill>
                  <a:srgbClr val="FF0000"/>
                </a:solidFill>
              </a:rPr>
              <a:t>Simple hill </a:t>
            </a:r>
            <a:r>
              <a:rPr lang="en-IN" dirty="0" smtClean="0">
                <a:solidFill>
                  <a:srgbClr val="FF0000"/>
                </a:solidFill>
              </a:rPr>
              <a:t>climbing</a:t>
            </a:r>
            <a:endParaRPr lang="en-US" dirty="0" smtClean="0"/>
          </a:p>
          <a:p>
            <a:r>
              <a:rPr lang="en-US" dirty="0" smtClean="0"/>
              <a:t>This </a:t>
            </a:r>
            <a:r>
              <a:rPr lang="en-US" dirty="0"/>
              <a:t>is a simple form of hill climbing that evaluates the neighboring solutions. If the next neighbor state has a higher value than the current state, the algorithm will move. The neighboring state will then be set as the current one.</a:t>
            </a:r>
          </a:p>
          <a:p>
            <a:r>
              <a:rPr lang="en-US" dirty="0"/>
              <a:t>This algorithm consumes less time and requires little computational power. However, the solutions produced by the algorithm are sub-optimal. In some cases, an optimal solution may not be guaranteed.</a:t>
            </a:r>
          </a:p>
          <a:p>
            <a:pPr marL="0" indent="0">
              <a:buNone/>
            </a:pPr>
            <a:endParaRPr lang="en-IN" dirty="0"/>
          </a:p>
        </p:txBody>
      </p:sp>
    </p:spTree>
    <p:extLst>
      <p:ext uri="{BB962C8B-B14F-4D97-AF65-F5344CB8AC3E}">
        <p14:creationId xmlns:p14="http://schemas.microsoft.com/office/powerpoint/2010/main" val="273347662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851" y="257577"/>
            <a:ext cx="11018949" cy="5919386"/>
          </a:xfrm>
        </p:spPr>
        <p:txBody>
          <a:bodyPr>
            <a:normAutofit fontScale="92500" lnSpcReduction="10000"/>
          </a:bodyPr>
          <a:lstStyle/>
          <a:p>
            <a:pPr marL="0" indent="0">
              <a:buNone/>
            </a:pPr>
            <a:r>
              <a:rPr lang="en-US" b="1" dirty="0"/>
              <a:t>Algorithm:</a:t>
            </a:r>
            <a:endParaRPr lang="en-US" dirty="0"/>
          </a:p>
          <a:p>
            <a:r>
              <a:rPr lang="en-US" sz="2600" b="1" dirty="0">
                <a:latin typeface="Times New Roman" panose="02020603050405020304" pitchFamily="18" charset="0"/>
                <a:cs typeface="Times New Roman" panose="02020603050405020304" pitchFamily="18" charset="0"/>
              </a:rPr>
              <a:t>Step 1:</a:t>
            </a:r>
            <a:r>
              <a:rPr lang="en-US" sz="2600" dirty="0">
                <a:latin typeface="Times New Roman" panose="02020603050405020304" pitchFamily="18" charset="0"/>
                <a:cs typeface="Times New Roman" panose="02020603050405020304" pitchFamily="18" charset="0"/>
              </a:rPr>
              <a:t> It will evaluate the initial state.</a:t>
            </a:r>
          </a:p>
          <a:p>
            <a:r>
              <a:rPr lang="en-US" sz="2600" b="1" dirty="0">
                <a:latin typeface="Times New Roman" panose="02020603050405020304" pitchFamily="18" charset="0"/>
                <a:cs typeface="Times New Roman" panose="02020603050405020304" pitchFamily="18" charset="0"/>
              </a:rPr>
              <a:t>Condition:</a:t>
            </a: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a) If it is found to be final state, stop and return success</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b) If it is not found to be the final state, make it a current state.</a:t>
            </a:r>
          </a:p>
          <a:p>
            <a:r>
              <a:rPr lang="en-US" sz="2600" b="1" dirty="0">
                <a:latin typeface="Times New Roman" panose="02020603050405020304" pitchFamily="18" charset="0"/>
                <a:cs typeface="Times New Roman" panose="02020603050405020304" pitchFamily="18" charset="0"/>
              </a:rPr>
              <a:t>Step 2:</a:t>
            </a:r>
            <a:r>
              <a:rPr lang="en-US" sz="2600" dirty="0">
                <a:latin typeface="Times New Roman" panose="02020603050405020304" pitchFamily="18" charset="0"/>
                <a:cs typeface="Times New Roman" panose="02020603050405020304" pitchFamily="18" charset="0"/>
              </a:rPr>
              <a:t> If no state is found giving a solution, perform looping.</a:t>
            </a:r>
          </a:p>
          <a:p>
            <a:r>
              <a:rPr lang="en-US" sz="2600" dirty="0">
                <a:latin typeface="Times New Roman" panose="02020603050405020304" pitchFamily="18" charset="0"/>
                <a:cs typeface="Times New Roman" panose="02020603050405020304" pitchFamily="18" charset="0"/>
              </a:rPr>
              <a:t>A state which is not applied should be selected as the current state and with the help of this state, produce a new state.</a:t>
            </a:r>
          </a:p>
          <a:p>
            <a:r>
              <a:rPr lang="en-US" sz="2600" dirty="0">
                <a:latin typeface="Times New Roman" panose="02020603050405020304" pitchFamily="18" charset="0"/>
                <a:cs typeface="Times New Roman" panose="02020603050405020304" pitchFamily="18" charset="0"/>
              </a:rPr>
              <a:t>Evaluate the new state produced.</a:t>
            </a:r>
          </a:p>
          <a:p>
            <a:r>
              <a:rPr lang="en-US" sz="2600" b="1" dirty="0">
                <a:latin typeface="Times New Roman" panose="02020603050405020304" pitchFamily="18" charset="0"/>
                <a:cs typeface="Times New Roman" panose="02020603050405020304" pitchFamily="18" charset="0"/>
              </a:rPr>
              <a:t>Conditions:</a:t>
            </a: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1. If it is found to be final state, stop and return success.</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2. If it is found better compared to current state, then declare itself as a current state and proceed.</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3. If it is not better, perform looping until it reaches a solution.</a:t>
            </a:r>
          </a:p>
          <a:p>
            <a:r>
              <a:rPr lang="en-US" sz="2600" b="1" dirty="0">
                <a:latin typeface="Times New Roman" panose="02020603050405020304" pitchFamily="18" charset="0"/>
                <a:cs typeface="Times New Roman" panose="02020603050405020304" pitchFamily="18" charset="0"/>
              </a:rPr>
              <a:t>Step3:</a:t>
            </a:r>
            <a:r>
              <a:rPr lang="en-US" sz="2600" dirty="0">
                <a:latin typeface="Times New Roman" panose="02020603050405020304" pitchFamily="18" charset="0"/>
                <a:cs typeface="Times New Roman" panose="02020603050405020304" pitchFamily="18" charset="0"/>
              </a:rPr>
              <a:t> Exit the process.</a:t>
            </a:r>
          </a:p>
          <a:p>
            <a:pPr marL="0" indent="0">
              <a:buNone/>
            </a:pPr>
            <a:endParaRPr lang="en-IN" dirty="0"/>
          </a:p>
        </p:txBody>
      </p:sp>
    </p:spTree>
    <p:extLst>
      <p:ext uri="{BB962C8B-B14F-4D97-AF65-F5344CB8AC3E}">
        <p14:creationId xmlns:p14="http://schemas.microsoft.com/office/powerpoint/2010/main" val="26046766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244699"/>
            <a:ext cx="10941676" cy="5932264"/>
          </a:xfrm>
        </p:spPr>
        <p:txBody>
          <a:bodyPr>
            <a:normAutofit fontScale="92500"/>
          </a:bodyPr>
          <a:lstStyle/>
          <a:p>
            <a:pPr marL="0" indent="0">
              <a:buNone/>
            </a:pPr>
            <a:r>
              <a:rPr lang="en-US" dirty="0">
                <a:solidFill>
                  <a:srgbClr val="FF0000"/>
                </a:solidFill>
              </a:rPr>
              <a:t>Steepest – Ascent hill climbing</a:t>
            </a:r>
          </a:p>
          <a:p>
            <a:r>
              <a:rPr lang="en-US" sz="2600" dirty="0">
                <a:latin typeface="Times New Roman" panose="02020603050405020304" pitchFamily="18" charset="0"/>
                <a:cs typeface="Times New Roman" panose="02020603050405020304" pitchFamily="18" charset="0"/>
              </a:rPr>
              <a:t>This algorithm is more advanced than the simple hill-climbing algorithm. It chooses the next node by assessing the neighboring nodes. The algorithm moves to the node that is closest to the optimal or goal state</a:t>
            </a:r>
            <a:r>
              <a:rPr lang="en-US" sz="2600" dirty="0" smtClean="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This algorithm selects the next node by performing an evaluation of all the neighbor nodes. The node that gives the best solution is selected as the next node.</a:t>
            </a:r>
          </a:p>
          <a:p>
            <a:pPr marL="0" indent="0">
              <a:buNone/>
            </a:pPr>
            <a:r>
              <a:rPr lang="en-US" sz="2600" b="1" dirty="0">
                <a:solidFill>
                  <a:srgbClr val="FF0000"/>
                </a:solidFill>
                <a:latin typeface="Times New Roman" panose="02020603050405020304" pitchFamily="18" charset="0"/>
                <a:cs typeface="Times New Roman" panose="02020603050405020304" pitchFamily="18" charset="0"/>
              </a:rPr>
              <a:t>Algorithm:</a:t>
            </a:r>
            <a:endParaRPr lang="en-US" sz="2600" dirty="0">
              <a:solidFill>
                <a:srgbClr val="FF0000"/>
              </a:solidFill>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Step 1:</a:t>
            </a:r>
            <a:r>
              <a:rPr lang="en-US" sz="2600" dirty="0">
                <a:latin typeface="Times New Roman" panose="02020603050405020304" pitchFamily="18" charset="0"/>
                <a:cs typeface="Times New Roman" panose="02020603050405020304" pitchFamily="18" charset="0"/>
              </a:rPr>
              <a:t> Perform evaluation on the initial state.</a:t>
            </a:r>
          </a:p>
          <a:p>
            <a:r>
              <a:rPr lang="en-US" sz="2600" b="1" dirty="0">
                <a:latin typeface="Times New Roman" panose="02020603050405020304" pitchFamily="18" charset="0"/>
                <a:cs typeface="Times New Roman" panose="02020603050405020304" pitchFamily="18" charset="0"/>
              </a:rPr>
              <a:t>Condition:</a:t>
            </a: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a) If it reaches the goal state, stop the process</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b) If it fails to reach the final state, the current state should be declared as the initial state.</a:t>
            </a:r>
          </a:p>
          <a:p>
            <a:r>
              <a:rPr lang="en-US" sz="2600" b="1" dirty="0">
                <a:latin typeface="Times New Roman" panose="02020603050405020304" pitchFamily="18" charset="0"/>
                <a:cs typeface="Times New Roman" panose="02020603050405020304" pitchFamily="18" charset="0"/>
              </a:rPr>
              <a:t>Step 2:</a:t>
            </a:r>
            <a:r>
              <a:rPr lang="en-US" sz="2600" dirty="0">
                <a:latin typeface="Times New Roman" panose="02020603050405020304" pitchFamily="18" charset="0"/>
                <a:cs typeface="Times New Roman" panose="02020603050405020304" pitchFamily="18" charset="0"/>
              </a:rPr>
              <a:t> Repeat the state if the current state fails to change or a solution is found.</a:t>
            </a:r>
          </a:p>
          <a:p>
            <a:r>
              <a:rPr lang="en-US" sz="2600" b="1" dirty="0">
                <a:latin typeface="Times New Roman" panose="02020603050405020304" pitchFamily="18" charset="0"/>
                <a:cs typeface="Times New Roman" panose="02020603050405020304" pitchFamily="18" charset="0"/>
              </a:rPr>
              <a:t>Step 3:</a:t>
            </a:r>
            <a:r>
              <a:rPr lang="en-US" sz="2600" dirty="0">
                <a:latin typeface="Times New Roman" panose="02020603050405020304" pitchFamily="18" charset="0"/>
                <a:cs typeface="Times New Roman" panose="02020603050405020304" pitchFamily="18" charset="0"/>
              </a:rPr>
              <a:t> Exit</a:t>
            </a:r>
          </a:p>
          <a:p>
            <a:endParaRPr lang="en-US" dirty="0"/>
          </a:p>
          <a:p>
            <a:pPr marL="0" indent="0">
              <a:buNone/>
            </a:pPr>
            <a:endParaRPr lang="en-IN" dirty="0"/>
          </a:p>
        </p:txBody>
      </p:sp>
    </p:spTree>
    <p:extLst>
      <p:ext uri="{BB962C8B-B14F-4D97-AF65-F5344CB8AC3E}">
        <p14:creationId xmlns:p14="http://schemas.microsoft.com/office/powerpoint/2010/main" val="330304373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639" y="296214"/>
            <a:ext cx="10890161" cy="5880749"/>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Stochastic hill climbing</a:t>
            </a:r>
          </a:p>
          <a:p>
            <a:r>
              <a:rPr lang="en-US" sz="2600" dirty="0">
                <a:latin typeface="Times New Roman" panose="02020603050405020304" pitchFamily="18" charset="0"/>
                <a:cs typeface="Times New Roman" panose="02020603050405020304" pitchFamily="18" charset="0"/>
              </a:rPr>
              <a:t>In this algorithm, the neighboring nodes are selected randomly. The selected node is assessed to establish the level of improvement. The algorithm will move to this neighboring node if it has a higher value than the current state</a:t>
            </a:r>
            <a:r>
              <a:rPr lang="en-US" sz="2600" dirty="0" smtClean="0">
                <a:latin typeface="Times New Roman" panose="02020603050405020304" pitchFamily="18" charset="0"/>
                <a:cs typeface="Times New Roman" panose="02020603050405020304" pitchFamily="18" charset="0"/>
              </a:rPr>
              <a:t>.</a:t>
            </a:r>
          </a:p>
          <a:p>
            <a:pPr marL="0" indent="0">
              <a:buNone/>
            </a:pPr>
            <a:r>
              <a:rPr lang="en-US" sz="2600" b="1" dirty="0">
                <a:latin typeface="Times New Roman" panose="02020603050405020304" pitchFamily="18" charset="0"/>
                <a:cs typeface="Times New Roman" panose="02020603050405020304" pitchFamily="18" charset="0"/>
              </a:rPr>
              <a:t>Features:</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The features of this algorithm are given below:</a:t>
            </a:r>
          </a:p>
          <a:p>
            <a:r>
              <a:rPr lang="en-US" sz="2600" dirty="0">
                <a:latin typeface="Times New Roman" panose="02020603050405020304" pitchFamily="18" charset="0"/>
                <a:cs typeface="Times New Roman" panose="02020603050405020304" pitchFamily="18" charset="0"/>
              </a:rPr>
              <a:t>It uses a greedy approach as it goes on finding those states which are capable of reducing the cost function irrespective of any direction.</a:t>
            </a:r>
          </a:p>
          <a:p>
            <a:r>
              <a:rPr lang="en-US" sz="2600" dirty="0">
                <a:latin typeface="Times New Roman" panose="02020603050405020304" pitchFamily="18" charset="0"/>
                <a:cs typeface="Times New Roman" panose="02020603050405020304" pitchFamily="18" charset="0"/>
              </a:rPr>
              <a:t>It is considered as a variant in generating expected solutions and the test algorithm. It first tries to generate solutions that are optimal and evaluates whether it is expected or not. If it is found the same as expected, it stops; else it again goes to find a solution.</a:t>
            </a:r>
          </a:p>
          <a:p>
            <a:r>
              <a:rPr lang="en-US" sz="2600" dirty="0">
                <a:latin typeface="Times New Roman" panose="02020603050405020304" pitchFamily="18" charset="0"/>
                <a:cs typeface="Times New Roman" panose="02020603050405020304" pitchFamily="18" charset="0"/>
              </a:rPr>
              <a:t> It does not perform a backtracking approach because it does not contain a memory to remember the previous space.</a:t>
            </a:r>
          </a:p>
          <a:p>
            <a:endParaRPr lang="en-US" dirty="0"/>
          </a:p>
          <a:p>
            <a:pPr marL="0" indent="0">
              <a:buNone/>
            </a:pPr>
            <a:endParaRPr lang="en-IN" dirty="0"/>
          </a:p>
        </p:txBody>
      </p:sp>
    </p:spTree>
    <p:extLst>
      <p:ext uri="{BB962C8B-B14F-4D97-AF65-F5344CB8AC3E}">
        <p14:creationId xmlns:p14="http://schemas.microsoft.com/office/powerpoint/2010/main" val="6679463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276" y="386366"/>
            <a:ext cx="10851524" cy="5790597"/>
          </a:xfrm>
        </p:spPr>
        <p:txBody>
          <a:bodyPr/>
          <a:lstStyle/>
          <a:p>
            <a:pPr marL="0" indent="0">
              <a:buNone/>
            </a:pPr>
            <a:r>
              <a:rPr lang="en-US" b="1" dirty="0"/>
              <a:t>State Space Concept for Hill Climbing</a:t>
            </a:r>
            <a:endParaRPr lang="en-US" dirty="0"/>
          </a:p>
          <a:p>
            <a:r>
              <a:rPr lang="en-US" dirty="0"/>
              <a:t>A state space is a landscape or a region which describes the relation between cost function and various algorithms. The following diagram gives the description of various regions.</a:t>
            </a:r>
          </a:p>
          <a:p>
            <a:pPr marL="0" indent="0">
              <a:buNone/>
            </a:pPr>
            <a:endParaRPr lang="en-IN" dirty="0"/>
          </a:p>
        </p:txBody>
      </p:sp>
      <p:pic>
        <p:nvPicPr>
          <p:cNvPr id="4098" name="Picture 2" descr="https://d1m75rqqgidzqn.cloudfront.net/wp-data/2020/04/04151652/Annotation-2020-04-04-1515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832" y="2533918"/>
            <a:ext cx="6864438" cy="354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62186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944" y="296214"/>
            <a:ext cx="10709856" cy="5880749"/>
          </a:xfrm>
        </p:spPr>
        <p:txBody>
          <a:bodyPr/>
          <a:lstStyle/>
          <a:p>
            <a:r>
              <a:rPr lang="en-US" b="1" dirty="0"/>
              <a:t>Local Maximum: </a:t>
            </a:r>
            <a:r>
              <a:rPr lang="en-US" dirty="0"/>
              <a:t>As visible from the diagram, it is the state which is slightly better than the neighbor states but it is always lower than the highest state.</a:t>
            </a:r>
          </a:p>
          <a:p>
            <a:r>
              <a:rPr lang="en-US" b="1" dirty="0"/>
              <a:t>Global maximum: </a:t>
            </a:r>
            <a:r>
              <a:rPr lang="en-US" dirty="0"/>
              <a:t>It is the highest state of the state space and has the highest value of cost function.</a:t>
            </a:r>
          </a:p>
          <a:p>
            <a:r>
              <a:rPr lang="en-US" b="1" dirty="0"/>
              <a:t>Current State:</a:t>
            </a:r>
            <a:r>
              <a:rPr lang="en-US" dirty="0"/>
              <a:t> It is the state which contains the presence of an active agent.</a:t>
            </a:r>
          </a:p>
          <a:p>
            <a:r>
              <a:rPr lang="en-US" b="1" dirty="0"/>
              <a:t>Flat local maximum:</a:t>
            </a:r>
            <a:r>
              <a:rPr lang="en-US" dirty="0"/>
              <a:t> If the neighbor states all having same value, they can be represented by a flat space</a:t>
            </a:r>
            <a:br>
              <a:rPr lang="en-US" dirty="0"/>
            </a:br>
            <a:r>
              <a:rPr lang="en-US" dirty="0"/>
              <a:t>(as seen from the diagram) which are known as flat local maximums.</a:t>
            </a:r>
          </a:p>
          <a:p>
            <a:r>
              <a:rPr lang="en-US" b="1" dirty="0"/>
              <a:t>Shoulder region:</a:t>
            </a:r>
            <a:r>
              <a:rPr lang="en-US" dirty="0"/>
              <a:t> It is a region having an edge upwards and it is also considered as one of the problems in hill climbing algorithms.</a:t>
            </a:r>
          </a:p>
          <a:p>
            <a:pPr marL="0" indent="0">
              <a:buNone/>
            </a:pPr>
            <a:endParaRPr lang="en-IN" dirty="0"/>
          </a:p>
        </p:txBody>
      </p:sp>
    </p:spTree>
    <p:extLst>
      <p:ext uri="{BB962C8B-B14F-4D97-AF65-F5344CB8AC3E}">
        <p14:creationId xmlns:p14="http://schemas.microsoft.com/office/powerpoint/2010/main" val="24062776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366" y="360608"/>
            <a:ext cx="10967434" cy="5816355"/>
          </a:xfrm>
        </p:spPr>
        <p:txBody>
          <a:bodyPr>
            <a:normAutofit fontScale="92500" lnSpcReduction="10000"/>
          </a:bodyPr>
          <a:lstStyle/>
          <a:p>
            <a:pPr marL="0" indent="0">
              <a:buNone/>
            </a:pPr>
            <a:r>
              <a:rPr lang="en-US" b="1" dirty="0"/>
              <a:t>Problems faced in Hill Climbing Algorithm</a:t>
            </a:r>
            <a:endParaRPr lang="en-US" dirty="0"/>
          </a:p>
          <a:p>
            <a:r>
              <a:rPr lang="en-US" sz="2600" b="1" dirty="0">
                <a:latin typeface="Times New Roman" panose="02020603050405020304" pitchFamily="18" charset="0"/>
                <a:cs typeface="Times New Roman" panose="02020603050405020304" pitchFamily="18" charset="0"/>
              </a:rPr>
              <a:t>Local maximum:</a:t>
            </a:r>
            <a:r>
              <a:rPr lang="en-US" sz="2600" dirty="0">
                <a:latin typeface="Times New Roman" panose="02020603050405020304" pitchFamily="18" charset="0"/>
                <a:cs typeface="Times New Roman" panose="02020603050405020304" pitchFamily="18" charset="0"/>
              </a:rPr>
              <a:t> The hill climbing algorithm always finds a state which is the best but it ends in a local maximum because neighboring states have worse values compared to the current state and hill climbing algorithms tend to terminate as it follows a greedy approach.</a:t>
            </a:r>
          </a:p>
          <a:p>
            <a:r>
              <a:rPr lang="en-US" sz="2600" dirty="0">
                <a:latin typeface="Times New Roman" panose="02020603050405020304" pitchFamily="18" charset="0"/>
                <a:cs typeface="Times New Roman" panose="02020603050405020304" pitchFamily="18" charset="0"/>
              </a:rPr>
              <a:t>To overcome such problems, backtracking technique can be used where the algorithm needs to remember the values of every state it visited.</a:t>
            </a:r>
          </a:p>
          <a:p>
            <a:r>
              <a:rPr lang="en-US" sz="2600" b="1" dirty="0">
                <a:latin typeface="Times New Roman" panose="02020603050405020304" pitchFamily="18" charset="0"/>
                <a:cs typeface="Times New Roman" panose="02020603050405020304" pitchFamily="18" charset="0"/>
              </a:rPr>
              <a:t>Plateau:</a:t>
            </a:r>
            <a:r>
              <a:rPr lang="en-US" sz="2600" dirty="0">
                <a:latin typeface="Times New Roman" panose="02020603050405020304" pitchFamily="18" charset="0"/>
                <a:cs typeface="Times New Roman" panose="02020603050405020304" pitchFamily="18" charset="0"/>
              </a:rPr>
              <a:t> In this region, all neighbors seem to contain the same value which makes it difficult to choose a proper direction</a:t>
            </a:r>
            <a:r>
              <a:rPr lang="en-US" sz="2600" dirty="0" smtClean="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To overcome such issues, the algorithm can follow a stochastic process where it chooses a random state far from the current state. That solution can also lead an agent to fall into a non-plateau region.</a:t>
            </a:r>
          </a:p>
          <a:p>
            <a:r>
              <a:rPr lang="en-US" sz="2600" b="1" dirty="0">
                <a:latin typeface="Times New Roman" panose="02020603050405020304" pitchFamily="18" charset="0"/>
                <a:cs typeface="Times New Roman" panose="02020603050405020304" pitchFamily="18" charset="0"/>
              </a:rPr>
              <a:t>Ridge:</a:t>
            </a:r>
            <a:r>
              <a:rPr lang="en-US" sz="2600" dirty="0">
                <a:latin typeface="Times New Roman" panose="02020603050405020304" pitchFamily="18" charset="0"/>
                <a:cs typeface="Times New Roman" panose="02020603050405020304" pitchFamily="18" charset="0"/>
              </a:rPr>
              <a:t> In this type of state, the algorithm tends to terminate itself; it resembles a peak but the movement tends to be possibly downward in all directions.</a:t>
            </a:r>
          </a:p>
          <a:p>
            <a:r>
              <a:rPr lang="en-US" sz="2600" dirty="0">
                <a:latin typeface="Times New Roman" panose="02020603050405020304" pitchFamily="18" charset="0"/>
                <a:cs typeface="Times New Roman" panose="02020603050405020304" pitchFamily="18" charset="0"/>
              </a:rPr>
              <a:t>To overcome such issues, we can apply several evaluation techniques such as travelling in all possible directions at a time.</a:t>
            </a:r>
          </a:p>
          <a:p>
            <a:endParaRPr lang="en-US" dirty="0"/>
          </a:p>
          <a:p>
            <a:pPr marL="0" indent="0">
              <a:buNone/>
            </a:pPr>
            <a:endParaRPr lang="en-IN" dirty="0"/>
          </a:p>
        </p:txBody>
      </p:sp>
    </p:spTree>
    <p:extLst>
      <p:ext uri="{BB962C8B-B14F-4D97-AF65-F5344CB8AC3E}">
        <p14:creationId xmlns:p14="http://schemas.microsoft.com/office/powerpoint/2010/main" val="333849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003" y="257577"/>
            <a:ext cx="10928797" cy="5919386"/>
          </a:xfrm>
        </p:spPr>
        <p:txBody>
          <a:bodyPr/>
          <a:lstStyle/>
          <a:p>
            <a:pPr marL="0" indent="0">
              <a:buNone/>
            </a:pPr>
            <a:r>
              <a:rPr lang="en-US" b="1" dirty="0"/>
              <a:t>Applications of Hill climbing technique</a:t>
            </a:r>
            <a:endParaRPr lang="en-US" dirty="0"/>
          </a:p>
          <a:p>
            <a:pPr marL="0" indent="0">
              <a:buNone/>
            </a:pPr>
            <a:r>
              <a:rPr lang="en-US" b="1" dirty="0"/>
              <a:t>Robotics</a:t>
            </a:r>
            <a:endParaRPr lang="en-US" dirty="0"/>
          </a:p>
          <a:p>
            <a:r>
              <a:rPr lang="en-US" sz="2400" dirty="0">
                <a:latin typeface="Times New Roman" panose="02020603050405020304" pitchFamily="18" charset="0"/>
                <a:cs typeface="Times New Roman" panose="02020603050405020304" pitchFamily="18" charset="0"/>
              </a:rPr>
              <a:t>Hill climbing Is mostly used in robotics which helps their system to work as a team and maintain coordination. </a:t>
            </a:r>
          </a:p>
          <a:p>
            <a:pPr marL="0" indent="0">
              <a:buNone/>
            </a:pPr>
            <a:r>
              <a:rPr lang="en-US" sz="2400" b="1" dirty="0">
                <a:latin typeface="Times New Roman" panose="02020603050405020304" pitchFamily="18" charset="0"/>
                <a:cs typeface="Times New Roman" panose="02020603050405020304" pitchFamily="18" charset="0"/>
              </a:rPr>
              <a:t>Marketing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algorithm can be helpful in team management in various marketing domains where hill climbing can be used to find an optimal solution. The travelling time taken by a sale member or the place he visited per day can be optimized using this algorithm.</a:t>
            </a:r>
          </a:p>
          <a:p>
            <a:pPr marL="0" indent="0">
              <a:buNone/>
            </a:pPr>
            <a:endParaRPr lang="en-IN" dirty="0"/>
          </a:p>
        </p:txBody>
      </p:sp>
    </p:spTree>
    <p:extLst>
      <p:ext uri="{BB962C8B-B14F-4D97-AF65-F5344CB8AC3E}">
        <p14:creationId xmlns:p14="http://schemas.microsoft.com/office/powerpoint/2010/main" val="536965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989F925-EDF0-4293-8EC7-2C4A711C7FA4}"/>
              </a:ext>
            </a:extLst>
          </p:cNvPr>
          <p:cNvSpPr>
            <a:spLocks noGrp="1"/>
          </p:cNvSpPr>
          <p:nvPr>
            <p:ph idx="1"/>
          </p:nvPr>
        </p:nvSpPr>
        <p:spPr>
          <a:xfrm>
            <a:off x="768626" y="331304"/>
            <a:ext cx="10585174" cy="5845659"/>
          </a:xfrm>
        </p:spPr>
        <p:txBody>
          <a:bodyPr>
            <a:normAutofit/>
          </a:bodyPr>
          <a:lstStyle/>
          <a:p>
            <a:r>
              <a:rPr lang="en-US" sz="2000" b="1" dirty="0">
                <a:latin typeface="Times New Roman" panose="02020603050405020304" pitchFamily="18" charset="0"/>
                <a:cs typeface="Times New Roman" panose="02020603050405020304" pitchFamily="18" charset="0"/>
              </a:rPr>
              <a:t>Perceptual Learning</a:t>
            </a:r>
            <a:r>
              <a:rPr lang="en-US" sz="2000" dirty="0">
                <a:latin typeface="Times New Roman" panose="02020603050405020304" pitchFamily="18" charset="0"/>
                <a:cs typeface="Times New Roman" panose="02020603050405020304" pitchFamily="18" charset="0"/>
              </a:rPr>
              <a:t> − It is learning to recognize stimuli that one has seen before. For example, identifying and classifying objects and situations.</a:t>
            </a:r>
          </a:p>
          <a:p>
            <a:r>
              <a:rPr lang="en-US" sz="2000" b="1" dirty="0">
                <a:latin typeface="Times New Roman" panose="02020603050405020304" pitchFamily="18" charset="0"/>
                <a:cs typeface="Times New Roman" panose="02020603050405020304" pitchFamily="18" charset="0"/>
              </a:rPr>
              <a:t>Relational Learning</a:t>
            </a:r>
            <a:r>
              <a:rPr lang="en-US" sz="2000" dirty="0">
                <a:latin typeface="Times New Roman" panose="02020603050405020304" pitchFamily="18" charset="0"/>
                <a:cs typeface="Times New Roman" panose="02020603050405020304" pitchFamily="18" charset="0"/>
              </a:rPr>
              <a:t> − It involves learning to differentiate among various stimuli on the basis of relational properties, rather than absolute properties. For Example, Adding ‘little less’ salt at the time of cooking potatoes that came up salty last time, when cooked with adding say a tablespoon of salt.</a:t>
            </a:r>
          </a:p>
          <a:p>
            <a:r>
              <a:rPr lang="en-US" sz="2000" b="1" dirty="0">
                <a:latin typeface="Times New Roman" panose="02020603050405020304" pitchFamily="18" charset="0"/>
                <a:cs typeface="Times New Roman" panose="02020603050405020304" pitchFamily="18" charset="0"/>
              </a:rPr>
              <a:t>Spatial Learning</a:t>
            </a:r>
            <a:r>
              <a:rPr lang="en-US" sz="2000" dirty="0">
                <a:latin typeface="Times New Roman" panose="02020603050405020304" pitchFamily="18" charset="0"/>
                <a:cs typeface="Times New Roman" panose="02020603050405020304" pitchFamily="18" charset="0"/>
              </a:rPr>
              <a:t> − It is learning through visual stimuli such as images, colors, maps, etc. For Example, A person can create roadmap in mind before actually following the road.</a:t>
            </a:r>
          </a:p>
          <a:p>
            <a:r>
              <a:rPr lang="en-US" sz="2000" b="1" dirty="0">
                <a:latin typeface="Times New Roman" panose="02020603050405020304" pitchFamily="18" charset="0"/>
                <a:cs typeface="Times New Roman" panose="02020603050405020304" pitchFamily="18" charset="0"/>
              </a:rPr>
              <a:t>Stimulus-Response Learning</a:t>
            </a:r>
            <a:r>
              <a:rPr lang="en-US" sz="2000" dirty="0">
                <a:latin typeface="Times New Roman" panose="02020603050405020304" pitchFamily="18" charset="0"/>
                <a:cs typeface="Times New Roman" panose="02020603050405020304" pitchFamily="18" charset="0"/>
              </a:rPr>
              <a:t> − It is learning to perform a particular behavior when a certain stimulus is present. For example, a dog raises its ear on hearing doorbell.</a:t>
            </a:r>
          </a:p>
          <a:p>
            <a:pPr marL="0" indent="0">
              <a:buNone/>
            </a:pPr>
            <a:endParaRPr lang="en-US" dirty="0"/>
          </a:p>
        </p:txBody>
      </p:sp>
    </p:spTree>
    <p:extLst>
      <p:ext uri="{BB962C8B-B14F-4D97-AF65-F5344CB8AC3E}">
        <p14:creationId xmlns:p14="http://schemas.microsoft.com/office/powerpoint/2010/main" val="207052864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913" y="347730"/>
            <a:ext cx="10812887" cy="5829233"/>
          </a:xfrm>
        </p:spPr>
        <p:txBody>
          <a:bodyPr/>
          <a:lstStyle/>
          <a:p>
            <a:r>
              <a:rPr lang="en-US" sz="2400" dirty="0">
                <a:latin typeface="Times New Roman" panose="02020603050405020304" pitchFamily="18" charset="0"/>
                <a:cs typeface="Times New Roman" panose="02020603050405020304" pitchFamily="18" charset="0"/>
              </a:rPr>
              <a:t>Problems in Hill Climbing Algorithm:</a:t>
            </a:r>
          </a:p>
          <a:p>
            <a:pPr marL="514350" indent="-514350">
              <a:buAutoNum type="arabicPeriod"/>
            </a:pPr>
            <a:r>
              <a:rPr lang="en-US" sz="2400" b="1" dirty="0" smtClean="0">
                <a:latin typeface="Times New Roman" panose="02020603050405020304" pitchFamily="18" charset="0"/>
                <a:cs typeface="Times New Roman" panose="02020603050405020304" pitchFamily="18" charset="0"/>
              </a:rPr>
              <a:t>Local </a:t>
            </a:r>
            <a:r>
              <a:rPr lang="en-US" sz="2400" b="1" dirty="0">
                <a:latin typeface="Times New Roman" panose="02020603050405020304" pitchFamily="18" charset="0"/>
                <a:cs typeface="Times New Roman" panose="02020603050405020304" pitchFamily="18" charset="0"/>
              </a:rPr>
              <a:t>Maximum:</a:t>
            </a:r>
            <a:r>
              <a:rPr lang="en-US" sz="2400" dirty="0">
                <a:latin typeface="Times New Roman" panose="02020603050405020304" pitchFamily="18" charset="0"/>
                <a:cs typeface="Times New Roman" panose="02020603050405020304" pitchFamily="18" charset="0"/>
              </a:rPr>
              <a:t> A local maximum is a peak state in the landscape which is better than each of its neighboring states, but there is another state also present which is higher than the local maximum</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Solution</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Backtracking technique can be a solution of the local maximum in state space landscape. Create a list of the promising path so that the algorithm can backtrack the search space and explore other paths as well.</a:t>
            </a:r>
          </a:p>
          <a:p>
            <a:pPr marL="0" indent="0">
              <a:buNone/>
            </a:pPr>
            <a:endParaRPr lang="en-IN" dirty="0"/>
          </a:p>
        </p:txBody>
      </p:sp>
      <p:pic>
        <p:nvPicPr>
          <p:cNvPr id="1026" name="Picture 2" descr="Hill Climbing Algorithm in 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138" y="3566576"/>
            <a:ext cx="5095875"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89347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729" y="347730"/>
            <a:ext cx="10967434" cy="5829233"/>
          </a:xfrm>
        </p:spPr>
        <p:txBody>
          <a:bodyPr/>
          <a:lstStyle/>
          <a:p>
            <a:pPr marL="0" indent="0">
              <a:buNone/>
            </a:pPr>
            <a:r>
              <a:rPr lang="en-US" sz="2400" b="1" dirty="0">
                <a:latin typeface="Times New Roman" panose="02020603050405020304" pitchFamily="18" charset="0"/>
                <a:cs typeface="Times New Roman" panose="02020603050405020304" pitchFamily="18" charset="0"/>
              </a:rPr>
              <a:t>2. Plateau:</a:t>
            </a:r>
            <a:r>
              <a:rPr lang="en-US" sz="2400" dirty="0">
                <a:latin typeface="Times New Roman" panose="02020603050405020304" pitchFamily="18" charset="0"/>
                <a:cs typeface="Times New Roman" panose="02020603050405020304" pitchFamily="18" charset="0"/>
              </a:rPr>
              <a:t> A plateau is the flat area of the search space in which all the neighbor states of the current state contains the same value, because of this algorithm does not find any best direction to move. A hill-climbing search might be lost in the plateau area.</a:t>
            </a:r>
          </a:p>
          <a:p>
            <a:r>
              <a:rPr lang="en-US" sz="2400" b="1" dirty="0">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The solution for the plateau is to take big steps or very little steps while searching, to solve the problem. Randomly select a state which is far away from the current state so it is possible that the algorithm could find non-plateau region.</a:t>
            </a:r>
          </a:p>
          <a:p>
            <a:pPr marL="0" indent="0">
              <a:buNone/>
            </a:pPr>
            <a:r>
              <a:rPr lang="en-US" dirty="0"/>
              <a:t/>
            </a:r>
            <a:br>
              <a:rPr lang="en-US" dirty="0"/>
            </a:br>
            <a:endParaRPr lang="en-IN" dirty="0"/>
          </a:p>
        </p:txBody>
      </p:sp>
      <p:pic>
        <p:nvPicPr>
          <p:cNvPr id="2050" name="Picture 2" descr="Hill Climbing Algorithm in 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981" y="2768622"/>
            <a:ext cx="4733925"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51776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580" y="1320845"/>
            <a:ext cx="10838645" cy="5945143"/>
          </a:xfrm>
        </p:spPr>
        <p:txBody>
          <a:bodyPr/>
          <a:lstStyle/>
          <a:p>
            <a:pPr marL="0" indent="0">
              <a:buNone/>
            </a:pPr>
            <a:r>
              <a:rPr lang="en-US" b="1" dirty="0" smtClean="0"/>
              <a:t>3. </a:t>
            </a:r>
            <a:r>
              <a:rPr lang="en-US" sz="2400" b="1" dirty="0">
                <a:latin typeface="Times New Roman" panose="02020603050405020304" pitchFamily="18" charset="0"/>
                <a:cs typeface="Times New Roman" panose="02020603050405020304" pitchFamily="18" charset="0"/>
              </a:rPr>
              <a:t>Ridges:</a:t>
            </a:r>
            <a:r>
              <a:rPr lang="en-US" sz="2400" dirty="0">
                <a:latin typeface="Times New Roman" panose="02020603050405020304" pitchFamily="18" charset="0"/>
                <a:cs typeface="Times New Roman" panose="02020603050405020304" pitchFamily="18" charset="0"/>
              </a:rPr>
              <a:t> A ridge is a special form of the local maximum. It has an area which is higher than its surrounding areas, but itself has a slope, and cannot be reached in a single move.</a:t>
            </a:r>
          </a:p>
          <a:p>
            <a:r>
              <a:rPr lang="en-US" sz="2400" b="1" dirty="0">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With the use of bidirectional search, or by moving in different directions, we can improve this problem</a:t>
            </a:r>
            <a:r>
              <a:rPr lang="en-US" sz="2400" dirty="0" smtClean="0">
                <a:latin typeface="Times New Roman" panose="02020603050405020304" pitchFamily="18" charset="0"/>
                <a:cs typeface="Times New Roman" panose="02020603050405020304" pitchFamily="18" charset="0"/>
              </a:rPr>
              <a:t>.</a:t>
            </a:r>
          </a:p>
          <a:p>
            <a:endParaRPr lang="en-US" dirty="0" smtClean="0"/>
          </a:p>
          <a:p>
            <a:endParaRPr lang="en-US" dirty="0"/>
          </a:p>
          <a:p>
            <a:pPr marL="0" indent="0">
              <a:buNone/>
            </a:pPr>
            <a:endParaRPr lang="en-IN" dirty="0"/>
          </a:p>
        </p:txBody>
      </p:sp>
      <p:pic>
        <p:nvPicPr>
          <p:cNvPr id="3074" name="Picture 2" descr="Hill Climbing Algorithm in 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716" y="3503053"/>
            <a:ext cx="4019550"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3993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3" y="296214"/>
            <a:ext cx="11044707" cy="5880749"/>
          </a:xfrm>
        </p:spPr>
        <p:txBody>
          <a:bodyPr>
            <a:normAutofit lnSpcReduction="10000"/>
          </a:bodyPr>
          <a:lstStyle/>
          <a:p>
            <a:pPr marL="0" indent="0">
              <a:buNone/>
            </a:pPr>
            <a:r>
              <a:rPr lang="en-US" dirty="0"/>
              <a:t>Types of Hill Climbing Algorithm:</a:t>
            </a:r>
          </a:p>
          <a:p>
            <a:pPr marL="0" indent="0">
              <a:buNone/>
            </a:pPr>
            <a:r>
              <a:rPr lang="en-US" dirty="0" smtClean="0"/>
              <a:t>               </a:t>
            </a:r>
            <a:r>
              <a:rPr lang="en-US" dirty="0" smtClean="0">
                <a:latin typeface="Times New Roman" panose="02020603050405020304" pitchFamily="18" charset="0"/>
                <a:cs typeface="Times New Roman" panose="02020603050405020304" pitchFamily="18" charset="0"/>
              </a:rPr>
              <a:t>1.Simple </a:t>
            </a:r>
            <a:r>
              <a:rPr lang="en-US" dirty="0">
                <a:latin typeface="Times New Roman" panose="02020603050405020304" pitchFamily="18" charset="0"/>
                <a:cs typeface="Times New Roman" panose="02020603050405020304" pitchFamily="18" charset="0"/>
              </a:rPr>
              <a:t>hill Climbing:</a:t>
            </a:r>
          </a:p>
          <a:p>
            <a:pPr marL="0" indent="0">
              <a:buNone/>
            </a:pPr>
            <a:r>
              <a:rPr lang="en-US" dirty="0" smtClean="0">
                <a:latin typeface="Times New Roman" panose="02020603050405020304" pitchFamily="18" charset="0"/>
                <a:cs typeface="Times New Roman" panose="02020603050405020304" pitchFamily="18" charset="0"/>
              </a:rPr>
              <a:t>               2.Steepest-Ascent </a:t>
            </a:r>
            <a:r>
              <a:rPr lang="en-US" dirty="0">
                <a:latin typeface="Times New Roman" panose="02020603050405020304" pitchFamily="18" charset="0"/>
                <a:cs typeface="Times New Roman" panose="02020603050405020304" pitchFamily="18" charset="0"/>
              </a:rPr>
              <a:t>hill-climbing:</a:t>
            </a:r>
          </a:p>
          <a:p>
            <a:pPr marL="0" indent="0">
              <a:buNone/>
            </a:pPr>
            <a:r>
              <a:rPr lang="en-US" dirty="0" smtClean="0">
                <a:latin typeface="Times New Roman" panose="02020603050405020304" pitchFamily="18" charset="0"/>
                <a:cs typeface="Times New Roman" panose="02020603050405020304" pitchFamily="18" charset="0"/>
              </a:rPr>
              <a:t>               3.Stochastic </a:t>
            </a:r>
            <a:r>
              <a:rPr lang="en-US" dirty="0">
                <a:latin typeface="Times New Roman" panose="02020603050405020304" pitchFamily="18" charset="0"/>
                <a:cs typeface="Times New Roman" panose="02020603050405020304" pitchFamily="18" charset="0"/>
              </a:rPr>
              <a:t>hill Climbing:</a:t>
            </a:r>
          </a:p>
          <a:p>
            <a:pPr marL="0" indent="0">
              <a:buNone/>
            </a:pPr>
            <a:r>
              <a:rPr lang="en-US" dirty="0"/>
              <a:t>1. Simple Hill Climbing:</a:t>
            </a:r>
          </a:p>
          <a:p>
            <a:r>
              <a:rPr lang="en-US" dirty="0"/>
              <a:t>Simple hill climbing is the simplest way to implement a hill climbing algorithm. </a:t>
            </a:r>
            <a:r>
              <a:rPr lang="en-US" b="1" dirty="0"/>
              <a:t>It only evaluates the neighbor node state at a time and selects the first one which optimizes current cost and set it as a current state</a:t>
            </a:r>
            <a:r>
              <a:rPr lang="en-US" dirty="0"/>
              <a:t>. It only checks it's one successor state, and if it finds better than the current state, then move else be in the same state. This algorithm has the following features:</a:t>
            </a:r>
          </a:p>
          <a:p>
            <a:r>
              <a:rPr lang="en-US" dirty="0"/>
              <a:t>Less time consuming</a:t>
            </a:r>
          </a:p>
          <a:p>
            <a:r>
              <a:rPr lang="en-US" dirty="0"/>
              <a:t>Less optimal solution and the solution is not guaranteed</a:t>
            </a:r>
          </a:p>
          <a:p>
            <a:pPr marL="0" indent="0">
              <a:buNone/>
            </a:pPr>
            <a:endParaRPr lang="en-IN" dirty="0"/>
          </a:p>
        </p:txBody>
      </p:sp>
    </p:spTree>
    <p:extLst>
      <p:ext uri="{BB962C8B-B14F-4D97-AF65-F5344CB8AC3E}">
        <p14:creationId xmlns:p14="http://schemas.microsoft.com/office/powerpoint/2010/main" val="360845699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577" y="309093"/>
            <a:ext cx="11436439" cy="5924282"/>
          </a:xfrm>
        </p:spPr>
        <p:txBody>
          <a:bodyPr/>
          <a:lstStyle/>
          <a:p>
            <a:pPr marL="0" indent="0">
              <a:buNone/>
            </a:pPr>
            <a:r>
              <a:rPr lang="en-US" dirty="0"/>
              <a:t>Algorithm for Simple Hill Climbing:</a:t>
            </a:r>
          </a:p>
          <a:p>
            <a:r>
              <a:rPr lang="en-US" sz="2400" b="1" dirty="0">
                <a:latin typeface="Times New Roman" panose="02020603050405020304" pitchFamily="18" charset="0"/>
                <a:cs typeface="Times New Roman" panose="02020603050405020304" pitchFamily="18" charset="0"/>
              </a:rPr>
              <a:t>Step 1:</a:t>
            </a:r>
            <a:r>
              <a:rPr lang="en-US" sz="2400" dirty="0">
                <a:latin typeface="Times New Roman" panose="02020603050405020304" pitchFamily="18" charset="0"/>
                <a:cs typeface="Times New Roman" panose="02020603050405020304" pitchFamily="18" charset="0"/>
              </a:rPr>
              <a:t> Evaluate the initial state, if it is goal state then return success and Stop.</a:t>
            </a:r>
          </a:p>
          <a:p>
            <a:r>
              <a:rPr lang="en-US" sz="2400" b="1" dirty="0">
                <a:latin typeface="Times New Roman" panose="02020603050405020304" pitchFamily="18" charset="0"/>
                <a:cs typeface="Times New Roman" panose="02020603050405020304" pitchFamily="18" charset="0"/>
              </a:rPr>
              <a:t>Step 2:</a:t>
            </a:r>
            <a:r>
              <a:rPr lang="en-US" sz="2400" dirty="0">
                <a:latin typeface="Times New Roman" panose="02020603050405020304" pitchFamily="18" charset="0"/>
                <a:cs typeface="Times New Roman" panose="02020603050405020304" pitchFamily="18" charset="0"/>
              </a:rPr>
              <a:t> Loop Until a solution is found or there is no new operator left to apply.</a:t>
            </a:r>
          </a:p>
          <a:p>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Select and apply an operator to the current state.</a:t>
            </a:r>
          </a:p>
          <a:p>
            <a:r>
              <a:rPr lang="en-US" sz="2400" b="1" dirty="0">
                <a:latin typeface="Times New Roman" panose="02020603050405020304" pitchFamily="18" charset="0"/>
                <a:cs typeface="Times New Roman" panose="02020603050405020304" pitchFamily="18" charset="0"/>
              </a:rPr>
              <a:t>Step 4:</a:t>
            </a:r>
            <a:r>
              <a:rPr lang="en-US" sz="2400" dirty="0">
                <a:latin typeface="Times New Roman" panose="02020603050405020304" pitchFamily="18" charset="0"/>
                <a:cs typeface="Times New Roman" panose="02020603050405020304" pitchFamily="18" charset="0"/>
              </a:rPr>
              <a:t> Check new state:</a:t>
            </a:r>
          </a:p>
          <a:p>
            <a:pPr lvl="1"/>
            <a:r>
              <a:rPr lang="en-US" dirty="0">
                <a:latin typeface="Times New Roman" panose="02020603050405020304" pitchFamily="18" charset="0"/>
                <a:cs typeface="Times New Roman" panose="02020603050405020304" pitchFamily="18" charset="0"/>
              </a:rPr>
              <a:t>If it is goal state, then return success and quit.</a:t>
            </a:r>
          </a:p>
          <a:p>
            <a:pPr lvl="1"/>
            <a:r>
              <a:rPr lang="en-US" dirty="0">
                <a:latin typeface="Times New Roman" panose="02020603050405020304" pitchFamily="18" charset="0"/>
                <a:cs typeface="Times New Roman" panose="02020603050405020304" pitchFamily="18" charset="0"/>
              </a:rPr>
              <a:t>Else if it is better than the current state then assign new state as a current state.</a:t>
            </a:r>
          </a:p>
          <a:p>
            <a:pPr lvl="1"/>
            <a:r>
              <a:rPr lang="en-US" dirty="0">
                <a:latin typeface="Times New Roman" panose="02020603050405020304" pitchFamily="18" charset="0"/>
                <a:cs typeface="Times New Roman" panose="02020603050405020304" pitchFamily="18" charset="0"/>
              </a:rPr>
              <a:t>Else if not better than the current state, then return to step2.</a:t>
            </a:r>
          </a:p>
          <a:p>
            <a:r>
              <a:rPr lang="en-US" sz="2400" b="1" dirty="0">
                <a:latin typeface="Times New Roman" panose="02020603050405020304" pitchFamily="18" charset="0"/>
                <a:cs typeface="Times New Roman" panose="02020603050405020304" pitchFamily="18" charset="0"/>
              </a:rPr>
              <a:t>Step 5:</a:t>
            </a:r>
            <a:r>
              <a:rPr lang="en-US" sz="2400" dirty="0">
                <a:latin typeface="Times New Roman" panose="02020603050405020304" pitchFamily="18" charset="0"/>
                <a:cs typeface="Times New Roman" panose="02020603050405020304" pitchFamily="18" charset="0"/>
              </a:rPr>
              <a:t> Exit.</a:t>
            </a:r>
          </a:p>
          <a:p>
            <a:pPr marL="0" indent="0">
              <a:buNone/>
            </a:pPr>
            <a:endParaRPr lang="en-IN" dirty="0"/>
          </a:p>
        </p:txBody>
      </p:sp>
    </p:spTree>
    <p:extLst>
      <p:ext uri="{BB962C8B-B14F-4D97-AF65-F5344CB8AC3E}">
        <p14:creationId xmlns:p14="http://schemas.microsoft.com/office/powerpoint/2010/main" val="8786823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304" y="321972"/>
            <a:ext cx="11173496" cy="5854991"/>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2. Steepest-Ascent hill climbing:</a:t>
            </a:r>
          </a:p>
          <a:p>
            <a:pPr algn="just"/>
            <a:r>
              <a:rPr lang="en-US" sz="2400" dirty="0">
                <a:latin typeface="Times New Roman" panose="02020603050405020304" pitchFamily="18" charset="0"/>
                <a:cs typeface="Times New Roman" panose="02020603050405020304" pitchFamily="18" charset="0"/>
              </a:rPr>
              <a:t>The steepest-Ascent algorithm is a variation of simple hill climbing algorithm. This algorithm examines all the neighboring nodes of the current state and selects one neighbor node which is closest to the goal state. This algorithm consumes more time as it searches for multiple neighbors</a:t>
            </a:r>
          </a:p>
          <a:p>
            <a:pPr marL="0" indent="0">
              <a:buNone/>
            </a:pPr>
            <a:endParaRPr lang="en-IN" dirty="0"/>
          </a:p>
        </p:txBody>
      </p:sp>
    </p:spTree>
    <p:extLst>
      <p:ext uri="{BB962C8B-B14F-4D97-AF65-F5344CB8AC3E}">
        <p14:creationId xmlns:p14="http://schemas.microsoft.com/office/powerpoint/2010/main" val="193584924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820" y="296214"/>
            <a:ext cx="11121980" cy="5880749"/>
          </a:xfrm>
        </p:spPr>
        <p:txBody>
          <a:bodyPr/>
          <a:lstStyle/>
          <a:p>
            <a:pPr marL="0" indent="0" algn="just">
              <a:buNone/>
            </a:pPr>
            <a:r>
              <a:rPr lang="en-US" dirty="0" smtClean="0">
                <a:latin typeface="Times New Roman" panose="02020603050405020304" pitchFamily="18" charset="0"/>
                <a:cs typeface="Times New Roman" panose="02020603050405020304" pitchFamily="18" charset="0"/>
              </a:rPr>
              <a:t>Algorithm for steepest-ascent hill climbing:</a:t>
            </a:r>
          </a:p>
          <a:p>
            <a:pPr algn="just"/>
            <a:r>
              <a:rPr lang="en-US" b="1" dirty="0" smtClean="0">
                <a:latin typeface="Times New Roman" panose="02020603050405020304" pitchFamily="18" charset="0"/>
                <a:cs typeface="Times New Roman" panose="02020603050405020304" pitchFamily="18" charset="0"/>
              </a:rPr>
              <a:t>Step 1:</a:t>
            </a:r>
            <a:r>
              <a:rPr lang="en-US" dirty="0" smtClean="0">
                <a:latin typeface="Times New Roman" panose="02020603050405020304" pitchFamily="18" charset="0"/>
                <a:cs typeface="Times New Roman" panose="02020603050405020304" pitchFamily="18" charset="0"/>
              </a:rPr>
              <a:t> evaluate the initial state, if it is goal state then return success and stop, else make current state as initial state.</a:t>
            </a:r>
          </a:p>
          <a:p>
            <a:pPr algn="just"/>
            <a:r>
              <a:rPr lang="en-US" b="1" dirty="0" smtClean="0">
                <a:latin typeface="Times New Roman" panose="02020603050405020304" pitchFamily="18" charset="0"/>
                <a:cs typeface="Times New Roman" panose="02020603050405020304" pitchFamily="18" charset="0"/>
              </a:rPr>
              <a:t>Step 2:</a:t>
            </a:r>
            <a:r>
              <a:rPr lang="en-US" dirty="0" smtClean="0">
                <a:latin typeface="Times New Roman" panose="02020603050405020304" pitchFamily="18" charset="0"/>
                <a:cs typeface="Times New Roman" panose="02020603050405020304" pitchFamily="18" charset="0"/>
              </a:rPr>
              <a:t> loop until a solution is found or the current state does not change.</a:t>
            </a:r>
          </a:p>
          <a:p>
            <a:pPr lvl="1" algn="just"/>
            <a:r>
              <a:rPr lang="en-US" dirty="0" smtClean="0">
                <a:latin typeface="Times New Roman" panose="02020603050405020304" pitchFamily="18" charset="0"/>
                <a:cs typeface="Times New Roman" panose="02020603050405020304" pitchFamily="18" charset="0"/>
              </a:rPr>
              <a:t>Let </a:t>
            </a:r>
            <a:r>
              <a:rPr lang="en-US" dirty="0" err="1" smtClean="0">
                <a:latin typeface="Times New Roman" panose="02020603050405020304" pitchFamily="18" charset="0"/>
                <a:cs typeface="Times New Roman" panose="02020603050405020304" pitchFamily="18" charset="0"/>
              </a:rPr>
              <a:t>succ</a:t>
            </a:r>
            <a:r>
              <a:rPr lang="en-US" dirty="0" smtClean="0">
                <a:latin typeface="Times New Roman" panose="02020603050405020304" pitchFamily="18" charset="0"/>
                <a:cs typeface="Times New Roman" panose="02020603050405020304" pitchFamily="18" charset="0"/>
              </a:rPr>
              <a:t> be a state such that any successor of the current state will be better than it.</a:t>
            </a:r>
          </a:p>
          <a:p>
            <a:pPr lvl="1" algn="just"/>
            <a:r>
              <a:rPr lang="en-US" dirty="0" smtClean="0">
                <a:latin typeface="Times New Roman" panose="02020603050405020304" pitchFamily="18" charset="0"/>
                <a:cs typeface="Times New Roman" panose="02020603050405020304" pitchFamily="18" charset="0"/>
              </a:rPr>
              <a:t>For each operator that applies to the current state:</a:t>
            </a:r>
          </a:p>
          <a:p>
            <a:pPr lvl="2" algn="just"/>
            <a:r>
              <a:rPr lang="en-US" dirty="0" smtClean="0">
                <a:latin typeface="Times New Roman" panose="02020603050405020304" pitchFamily="18" charset="0"/>
                <a:cs typeface="Times New Roman" panose="02020603050405020304" pitchFamily="18" charset="0"/>
              </a:rPr>
              <a:t>Apply the new operator and generate a new state.</a:t>
            </a:r>
          </a:p>
          <a:p>
            <a:pPr lvl="2" algn="just"/>
            <a:r>
              <a:rPr lang="en-US" dirty="0" smtClean="0">
                <a:latin typeface="Times New Roman" panose="02020603050405020304" pitchFamily="18" charset="0"/>
                <a:cs typeface="Times New Roman" panose="02020603050405020304" pitchFamily="18" charset="0"/>
              </a:rPr>
              <a:t>Evaluate the new state.</a:t>
            </a:r>
          </a:p>
          <a:p>
            <a:pPr lvl="2" algn="just"/>
            <a:r>
              <a:rPr lang="en-US" dirty="0" smtClean="0">
                <a:latin typeface="Times New Roman" panose="02020603050405020304" pitchFamily="18" charset="0"/>
                <a:cs typeface="Times New Roman" panose="02020603050405020304" pitchFamily="18" charset="0"/>
              </a:rPr>
              <a:t>If it is goal state, then return it and quit, else compare it to the </a:t>
            </a:r>
            <a:r>
              <a:rPr lang="en-US" dirty="0" err="1" smtClean="0">
                <a:latin typeface="Times New Roman" panose="02020603050405020304" pitchFamily="18" charset="0"/>
                <a:cs typeface="Times New Roman" panose="02020603050405020304" pitchFamily="18" charset="0"/>
              </a:rPr>
              <a:t>succ</a:t>
            </a:r>
            <a:r>
              <a:rPr lang="en-US" dirty="0" smtClean="0">
                <a:latin typeface="Times New Roman" panose="02020603050405020304" pitchFamily="18" charset="0"/>
                <a:cs typeface="Times New Roman" panose="02020603050405020304" pitchFamily="18" charset="0"/>
              </a:rPr>
              <a:t>.</a:t>
            </a:r>
          </a:p>
          <a:p>
            <a:pPr lvl="2" algn="just"/>
            <a:r>
              <a:rPr lang="en-US" dirty="0" smtClean="0">
                <a:latin typeface="Times New Roman" panose="02020603050405020304" pitchFamily="18" charset="0"/>
                <a:cs typeface="Times New Roman" panose="02020603050405020304" pitchFamily="18" charset="0"/>
              </a:rPr>
              <a:t>If it is better than </a:t>
            </a:r>
            <a:r>
              <a:rPr lang="en-US" dirty="0" err="1" smtClean="0">
                <a:latin typeface="Times New Roman" panose="02020603050405020304" pitchFamily="18" charset="0"/>
                <a:cs typeface="Times New Roman" panose="02020603050405020304" pitchFamily="18" charset="0"/>
              </a:rPr>
              <a:t>succ</a:t>
            </a:r>
            <a:r>
              <a:rPr lang="en-US" dirty="0" smtClean="0">
                <a:latin typeface="Times New Roman" panose="02020603050405020304" pitchFamily="18" charset="0"/>
                <a:cs typeface="Times New Roman" panose="02020603050405020304" pitchFamily="18" charset="0"/>
              </a:rPr>
              <a:t>, then set new state as </a:t>
            </a:r>
            <a:r>
              <a:rPr lang="en-US" dirty="0" err="1" smtClean="0">
                <a:latin typeface="Times New Roman" panose="02020603050405020304" pitchFamily="18" charset="0"/>
                <a:cs typeface="Times New Roman" panose="02020603050405020304" pitchFamily="18" charset="0"/>
              </a:rPr>
              <a:t>succ</a:t>
            </a:r>
            <a:r>
              <a:rPr lang="en-US" dirty="0" smtClean="0">
                <a:latin typeface="Times New Roman" panose="02020603050405020304" pitchFamily="18" charset="0"/>
                <a:cs typeface="Times New Roman" panose="02020603050405020304" pitchFamily="18" charset="0"/>
              </a:rPr>
              <a:t>.</a:t>
            </a:r>
          </a:p>
          <a:p>
            <a:pPr lvl="2" algn="just"/>
            <a:r>
              <a:rPr lang="en-US" dirty="0" smtClean="0">
                <a:latin typeface="Times New Roman" panose="02020603050405020304" pitchFamily="18" charset="0"/>
                <a:cs typeface="Times New Roman" panose="02020603050405020304" pitchFamily="18" charset="0"/>
              </a:rPr>
              <a:t>If the </a:t>
            </a:r>
            <a:r>
              <a:rPr lang="en-US" dirty="0" err="1" smtClean="0">
                <a:latin typeface="Times New Roman" panose="02020603050405020304" pitchFamily="18" charset="0"/>
                <a:cs typeface="Times New Roman" panose="02020603050405020304" pitchFamily="18" charset="0"/>
              </a:rPr>
              <a:t>succ</a:t>
            </a:r>
            <a:r>
              <a:rPr lang="en-US" dirty="0" smtClean="0">
                <a:latin typeface="Times New Roman" panose="02020603050405020304" pitchFamily="18" charset="0"/>
                <a:cs typeface="Times New Roman" panose="02020603050405020304" pitchFamily="18" charset="0"/>
              </a:rPr>
              <a:t> is better than the current state, then set current state to </a:t>
            </a:r>
            <a:r>
              <a:rPr lang="en-US" dirty="0" err="1" smtClean="0">
                <a:latin typeface="Times New Roman" panose="02020603050405020304" pitchFamily="18" charset="0"/>
                <a:cs typeface="Times New Roman" panose="02020603050405020304" pitchFamily="18" charset="0"/>
              </a:rPr>
              <a:t>succ</a:t>
            </a:r>
            <a:r>
              <a:rPr lang="en-US" dirty="0" smtClean="0">
                <a:latin typeface="Times New Roman" panose="02020603050405020304" pitchFamily="18" charset="0"/>
                <a:cs typeface="Times New Roman" panose="02020603050405020304" pitchFamily="18" charset="0"/>
              </a:rPr>
              <a:t>.</a:t>
            </a:r>
          </a:p>
          <a:p>
            <a:pPr algn="just"/>
            <a:r>
              <a:rPr lang="en-US" b="1" dirty="0" smtClean="0">
                <a:latin typeface="Times New Roman" panose="02020603050405020304" pitchFamily="18" charset="0"/>
                <a:cs typeface="Times New Roman" panose="02020603050405020304" pitchFamily="18" charset="0"/>
              </a:rPr>
              <a:t>Step 5:</a:t>
            </a:r>
            <a:r>
              <a:rPr lang="en-US" dirty="0" smtClean="0">
                <a:latin typeface="Times New Roman" panose="02020603050405020304" pitchFamily="18" charset="0"/>
                <a:cs typeface="Times New Roman" panose="02020603050405020304" pitchFamily="18" charset="0"/>
              </a:rPr>
              <a:t> exit.</a:t>
            </a:r>
          </a:p>
          <a:p>
            <a:pPr marL="0" indent="0">
              <a:buNone/>
            </a:pPr>
            <a:endParaRPr lang="en-IN" dirty="0"/>
          </a:p>
        </p:txBody>
      </p:sp>
    </p:spTree>
    <p:extLst>
      <p:ext uri="{BB962C8B-B14F-4D97-AF65-F5344CB8AC3E}">
        <p14:creationId xmlns:p14="http://schemas.microsoft.com/office/powerpoint/2010/main" val="29294689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214" y="309093"/>
            <a:ext cx="11057586" cy="5867870"/>
          </a:xfrm>
        </p:spPr>
        <p:txBody>
          <a:bodyPr/>
          <a:lstStyle/>
          <a:p>
            <a:pPr marL="0" indent="0">
              <a:buNone/>
            </a:pPr>
            <a:endParaRPr lang="en-IN" dirty="0"/>
          </a:p>
        </p:txBody>
      </p:sp>
    </p:spTree>
    <p:extLst>
      <p:ext uri="{BB962C8B-B14F-4D97-AF65-F5344CB8AC3E}">
        <p14:creationId xmlns:p14="http://schemas.microsoft.com/office/powerpoint/2010/main" val="3551896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8D1FF97-D98E-4CB4-A344-E282B5B6ED0B}"/>
              </a:ext>
            </a:extLst>
          </p:cNvPr>
          <p:cNvSpPr>
            <a:spLocks noGrp="1"/>
          </p:cNvSpPr>
          <p:nvPr>
            <p:ph idx="1"/>
          </p:nvPr>
        </p:nvSpPr>
        <p:spPr>
          <a:xfrm>
            <a:off x="530087" y="344557"/>
            <a:ext cx="10823713" cy="5832406"/>
          </a:xfrm>
        </p:spPr>
        <p:txBody>
          <a:bodyPr>
            <a:normAutofit/>
          </a:bodyPr>
          <a:lstStyle/>
          <a:p>
            <a:r>
              <a:rPr lang="en-US" sz="2000" b="1" dirty="0">
                <a:latin typeface="Times New Roman" panose="02020603050405020304" pitchFamily="18" charset="0"/>
                <a:cs typeface="Times New Roman" panose="02020603050405020304" pitchFamily="18" charset="0"/>
              </a:rPr>
              <a:t>Problem Solving</a:t>
            </a:r>
            <a:r>
              <a:rPr lang="en-US" sz="2000" dirty="0">
                <a:latin typeface="Times New Roman" panose="02020603050405020304" pitchFamily="18" charset="0"/>
                <a:cs typeface="Times New Roman" panose="02020603050405020304" pitchFamily="18" charset="0"/>
              </a:rPr>
              <a:t> − It is the process in which one perceives and tries to arrive at a desired solution from a present situation by taking some path, which is blocked by known or unknown hurdles.</a:t>
            </a:r>
          </a:p>
          <a:p>
            <a:r>
              <a:rPr lang="en-US" sz="2000" dirty="0">
                <a:latin typeface="Times New Roman" panose="02020603050405020304" pitchFamily="18" charset="0"/>
                <a:cs typeface="Times New Roman" panose="02020603050405020304" pitchFamily="18" charset="0"/>
              </a:rPr>
              <a:t>Problem solving also includes </a:t>
            </a:r>
            <a:r>
              <a:rPr lang="en-US" sz="2000" b="1" dirty="0">
                <a:latin typeface="Times New Roman" panose="02020603050405020304" pitchFamily="18" charset="0"/>
                <a:cs typeface="Times New Roman" panose="02020603050405020304" pitchFamily="18" charset="0"/>
              </a:rPr>
              <a:t>decision making</a:t>
            </a:r>
            <a:r>
              <a:rPr lang="en-US" sz="2000" dirty="0">
                <a:latin typeface="Times New Roman" panose="02020603050405020304" pitchFamily="18" charset="0"/>
                <a:cs typeface="Times New Roman" panose="02020603050405020304" pitchFamily="18" charset="0"/>
              </a:rPr>
              <a:t>, which is the process of selecting the best suitable alternative out of multiple alternatives to reach the desired goal are available.</a:t>
            </a:r>
          </a:p>
          <a:p>
            <a:r>
              <a:rPr lang="en-US" sz="2000" b="1" dirty="0">
                <a:latin typeface="Times New Roman" panose="02020603050405020304" pitchFamily="18" charset="0"/>
                <a:cs typeface="Times New Roman" panose="02020603050405020304" pitchFamily="18" charset="0"/>
              </a:rPr>
              <a:t>Perception</a:t>
            </a:r>
            <a:r>
              <a:rPr lang="en-US" sz="2000" dirty="0">
                <a:latin typeface="Times New Roman" panose="02020603050405020304" pitchFamily="18" charset="0"/>
                <a:cs typeface="Times New Roman" panose="02020603050405020304" pitchFamily="18" charset="0"/>
              </a:rPr>
              <a:t> − It is the process of acquiring, interpreting, selecting, and organizing sensory information.</a:t>
            </a:r>
          </a:p>
          <a:p>
            <a:r>
              <a:rPr lang="en-US" sz="2000" dirty="0">
                <a:latin typeface="Times New Roman" panose="02020603050405020304" pitchFamily="18" charset="0"/>
                <a:cs typeface="Times New Roman" panose="02020603050405020304" pitchFamily="18" charset="0"/>
              </a:rPr>
              <a:t>Perception presumes </a:t>
            </a:r>
            <a:r>
              <a:rPr lang="en-US" sz="2000" b="1" dirty="0">
                <a:latin typeface="Times New Roman" panose="02020603050405020304" pitchFamily="18" charset="0"/>
                <a:cs typeface="Times New Roman" panose="02020603050405020304" pitchFamily="18" charset="0"/>
              </a:rPr>
              <a:t>sensing</a:t>
            </a:r>
            <a:r>
              <a:rPr lang="en-US" sz="2000" dirty="0">
                <a:latin typeface="Times New Roman" panose="02020603050405020304" pitchFamily="18" charset="0"/>
                <a:cs typeface="Times New Roman" panose="02020603050405020304" pitchFamily="18" charset="0"/>
              </a:rPr>
              <a:t>. In humans, perception is aided by sensory organs. In the domain of AI, perception mechanism puts the data acquired by the sensors together in a meaningful manner.</a:t>
            </a:r>
          </a:p>
          <a:p>
            <a:r>
              <a:rPr lang="en-US" sz="2000" b="1" dirty="0">
                <a:latin typeface="Times New Roman" panose="02020603050405020304" pitchFamily="18" charset="0"/>
                <a:cs typeface="Times New Roman" panose="02020603050405020304" pitchFamily="18" charset="0"/>
              </a:rPr>
              <a:t>Linguistic Intelligence</a:t>
            </a:r>
            <a:r>
              <a:rPr lang="en-US" sz="2000" dirty="0">
                <a:latin typeface="Times New Roman" panose="02020603050405020304" pitchFamily="18" charset="0"/>
                <a:cs typeface="Times New Roman" panose="02020603050405020304" pitchFamily="18" charset="0"/>
              </a:rPr>
              <a:t> − It is one’s ability to use, comprehend, speak, and write the verbal and written language. It is important in interpersonal communication.</a:t>
            </a:r>
          </a:p>
          <a:p>
            <a:pPr marL="0" indent="0">
              <a:buNone/>
            </a:pPr>
            <a:endParaRPr lang="en-US" dirty="0"/>
          </a:p>
        </p:txBody>
      </p:sp>
    </p:spTree>
    <p:extLst>
      <p:ext uri="{BB962C8B-B14F-4D97-AF65-F5344CB8AC3E}">
        <p14:creationId xmlns:p14="http://schemas.microsoft.com/office/powerpoint/2010/main" val="147330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23690AB-848F-40CC-9BF2-50179B33168D}"/>
              </a:ext>
            </a:extLst>
          </p:cNvPr>
          <p:cNvSpPr>
            <a:spLocks noGrp="1"/>
          </p:cNvSpPr>
          <p:nvPr>
            <p:ph idx="1"/>
          </p:nvPr>
        </p:nvSpPr>
        <p:spPr>
          <a:xfrm>
            <a:off x="596348" y="437322"/>
            <a:ext cx="10757452" cy="5739641"/>
          </a:xfrm>
        </p:spPr>
        <p:txBody>
          <a:bodyPr/>
          <a:lstStyle/>
          <a:p>
            <a:pPr marL="0" indent="0">
              <a:buNone/>
            </a:pPr>
            <a:r>
              <a:rPr lang="en-US" dirty="0">
                <a:solidFill>
                  <a:srgbClr val="FF0000"/>
                </a:solidFill>
              </a:rPr>
              <a:t>Difference between Human and Machine Intelligence</a:t>
            </a:r>
          </a:p>
          <a:p>
            <a:r>
              <a:rPr lang="en-US" sz="2400" dirty="0">
                <a:latin typeface="Times New Roman" panose="02020603050405020304" pitchFamily="18" charset="0"/>
                <a:cs typeface="Times New Roman" panose="02020603050405020304" pitchFamily="18" charset="0"/>
              </a:rPr>
              <a:t>Humans perceive by patterns whereas the machines perceive by set of rules and data.</a:t>
            </a:r>
          </a:p>
          <a:p>
            <a:r>
              <a:rPr lang="en-US" sz="2400" dirty="0">
                <a:latin typeface="Times New Roman" panose="02020603050405020304" pitchFamily="18" charset="0"/>
                <a:cs typeface="Times New Roman" panose="02020603050405020304" pitchFamily="18" charset="0"/>
              </a:rPr>
              <a:t>Humans store and recall information by patterns, machines do it by searching algorithms. For example, the number 40404040 is easy to remember, store, and recall as its pattern is simple.</a:t>
            </a:r>
          </a:p>
          <a:p>
            <a:r>
              <a:rPr lang="en-US" sz="2400" dirty="0">
                <a:latin typeface="Times New Roman" panose="02020603050405020304" pitchFamily="18" charset="0"/>
                <a:cs typeface="Times New Roman" panose="02020603050405020304" pitchFamily="18" charset="0"/>
              </a:rPr>
              <a:t>Humans can figure out the complete object even if some part of it is missing or distorted; whereas the machines cannot do it correctly.</a:t>
            </a:r>
          </a:p>
          <a:p>
            <a:pPr marL="0" indent="0">
              <a:buNone/>
            </a:pPr>
            <a:endParaRPr lang="en-US" dirty="0"/>
          </a:p>
        </p:txBody>
      </p:sp>
    </p:spTree>
    <p:extLst>
      <p:ext uri="{BB962C8B-B14F-4D97-AF65-F5344CB8AC3E}">
        <p14:creationId xmlns:p14="http://schemas.microsoft.com/office/powerpoint/2010/main" val="4246333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 xmlns:a16="http://schemas.microsoft.com/office/drawing/2014/main" id="{D7471C54-A8C6-438D-8094-90BD5FBFAFFD}"/>
              </a:ext>
            </a:extLst>
          </p:cNvPr>
          <p:cNvGraphicFramePr>
            <a:graphicFrameLocks noGrp="1"/>
          </p:cNvGraphicFramePr>
          <p:nvPr>
            <p:ph idx="1"/>
            <p:extLst>
              <p:ext uri="{D42A27DB-BD31-4B8C-83A1-F6EECF244321}">
                <p14:modId xmlns:p14="http://schemas.microsoft.com/office/powerpoint/2010/main" val="2573845889"/>
              </p:ext>
            </p:extLst>
          </p:nvPr>
        </p:nvGraphicFramePr>
        <p:xfrm>
          <a:off x="2715566" y="885825"/>
          <a:ext cx="7190434" cy="4450080"/>
        </p:xfrm>
        <a:graphic>
          <a:graphicData uri="http://schemas.openxmlformats.org/drawingml/2006/table">
            <a:tbl>
              <a:tblPr/>
              <a:tblGrid>
                <a:gridCol w="3405266">
                  <a:extLst>
                    <a:ext uri="{9D8B030D-6E8A-4147-A177-3AD203B41FA5}">
                      <a16:colId xmlns="" xmlns:a16="http://schemas.microsoft.com/office/drawing/2014/main" val="3959726491"/>
                    </a:ext>
                  </a:extLst>
                </a:gridCol>
                <a:gridCol w="3785168">
                  <a:extLst>
                    <a:ext uri="{9D8B030D-6E8A-4147-A177-3AD203B41FA5}">
                      <a16:colId xmlns="" xmlns:a16="http://schemas.microsoft.com/office/drawing/2014/main" val="422088402"/>
                    </a:ext>
                  </a:extLst>
                </a:gridCol>
              </a:tblGrid>
              <a:tr h="0">
                <a:tc>
                  <a:txBody>
                    <a:bodyPr/>
                    <a:lstStyle/>
                    <a:p>
                      <a:pPr algn="ctr" fontAlgn="t"/>
                      <a:r>
                        <a:rPr lang="en-US">
                          <a:effectLst/>
                        </a:rPr>
                        <a:t>Programming Without AI</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Programming With AI</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1133357668"/>
                  </a:ext>
                </a:extLst>
              </a:tr>
              <a:tr h="0">
                <a:tc>
                  <a:txBody>
                    <a:bodyPr/>
                    <a:lstStyle/>
                    <a:p>
                      <a:pPr fontAlgn="t"/>
                      <a:r>
                        <a:rPr lang="en-US">
                          <a:effectLst/>
                        </a:rPr>
                        <a:t>A computer program without AI can answer the </a:t>
                      </a:r>
                      <a:r>
                        <a:rPr lang="en-US" b="1">
                          <a:effectLst/>
                        </a:rPr>
                        <a:t>specific</a:t>
                      </a:r>
                      <a:r>
                        <a:rPr lang="en-US">
                          <a:effectLst/>
                        </a:rPr>
                        <a:t> questions it is meant to solve.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 computer program with AI can answer the </a:t>
                      </a:r>
                      <a:r>
                        <a:rPr lang="en-US" b="1">
                          <a:effectLst/>
                        </a:rPr>
                        <a:t>generic</a:t>
                      </a:r>
                      <a:r>
                        <a:rPr lang="en-US">
                          <a:effectLst/>
                        </a:rPr>
                        <a:t> questions it is meant to solve.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417597391"/>
                  </a:ext>
                </a:extLst>
              </a:tr>
              <a:tr h="0">
                <a:tc>
                  <a:txBody>
                    <a:bodyPr/>
                    <a:lstStyle/>
                    <a:p>
                      <a:pPr fontAlgn="ctr"/>
                      <a:r>
                        <a:rPr lang="en-US">
                          <a:effectLst/>
                        </a:rPr>
                        <a:t>Modification in the program leads to change in its structure.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AI programs can absorb new modifications by putting highly independent pieces of information together. Hence you can modify even a minute piece of information of program without affecting its structure.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4168987865"/>
                  </a:ext>
                </a:extLst>
              </a:tr>
              <a:tr h="0">
                <a:tc>
                  <a:txBody>
                    <a:bodyPr/>
                    <a:lstStyle/>
                    <a:p>
                      <a:pPr fontAlgn="t"/>
                      <a:r>
                        <a:rPr lang="en-US">
                          <a:effectLst/>
                        </a:rPr>
                        <a:t>Modification is not quick and easy. It may lead to affecting the program adversely.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dirty="0">
                          <a:effectLst/>
                        </a:rPr>
                        <a:t>Quick and Easy program modification.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4111155797"/>
                  </a:ext>
                </a:extLst>
              </a:tr>
            </a:tbl>
          </a:graphicData>
        </a:graphic>
      </p:graphicFrame>
      <p:sp>
        <p:nvSpPr>
          <p:cNvPr id="5" name="Rectangle 1">
            <a:extLst>
              <a:ext uri="{FF2B5EF4-FFF2-40B4-BE49-F238E27FC236}">
                <a16:creationId xmlns="" xmlns:a16="http://schemas.microsoft.com/office/drawing/2014/main" id="{026173B7-0B59-4AB1-B671-DEBE4BAC8314}"/>
              </a:ext>
            </a:extLst>
          </p:cNvPr>
          <p:cNvSpPr>
            <a:spLocks noChangeArrowheads="1"/>
          </p:cNvSpPr>
          <p:nvPr/>
        </p:nvSpPr>
        <p:spPr bwMode="auto">
          <a:xfrm>
            <a:off x="2313709" y="167114"/>
            <a:ext cx="759229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Programming Without and With AI</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programming without and with AI is different in following ways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0989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52D3B5C-271E-4B89-AD4D-166A6C315155}"/>
              </a:ext>
            </a:extLst>
          </p:cNvPr>
          <p:cNvSpPr>
            <a:spLocks noGrp="1"/>
          </p:cNvSpPr>
          <p:nvPr>
            <p:ph idx="1"/>
          </p:nvPr>
        </p:nvSpPr>
        <p:spPr>
          <a:xfrm>
            <a:off x="720436" y="346364"/>
            <a:ext cx="10633364" cy="5830599"/>
          </a:xfrm>
        </p:spPr>
        <p:txBody>
          <a:bodyPr>
            <a:normAutofit lnSpcReduction="10000"/>
          </a:bodyPr>
          <a:lstStyle/>
          <a:p>
            <a:pPr marL="0" indent="0">
              <a:buNone/>
            </a:pPr>
            <a:r>
              <a:rPr lang="en-US" dirty="0">
                <a:solidFill>
                  <a:srgbClr val="FF0000"/>
                </a:solidFill>
              </a:rPr>
              <a:t>What is AI Technique?</a:t>
            </a:r>
          </a:p>
          <a:p>
            <a:r>
              <a:rPr lang="en-US" dirty="0"/>
              <a:t>In the real world, the knowledge has some unwelcomed properties −</a:t>
            </a:r>
          </a:p>
          <a:p>
            <a:r>
              <a:rPr lang="en-US" dirty="0"/>
              <a:t>Its volume is huge, next to unimaginable.</a:t>
            </a:r>
          </a:p>
          <a:p>
            <a:r>
              <a:rPr lang="en-US" dirty="0"/>
              <a:t>It is not well-organized or well-formatted.</a:t>
            </a:r>
          </a:p>
          <a:p>
            <a:r>
              <a:rPr lang="en-US" dirty="0"/>
              <a:t>It keeps changing constantly.</a:t>
            </a:r>
          </a:p>
          <a:p>
            <a:pPr marL="0" indent="0">
              <a:buNone/>
            </a:pPr>
            <a:r>
              <a:rPr lang="en-US" dirty="0">
                <a:solidFill>
                  <a:srgbClr val="FF0000"/>
                </a:solidFill>
              </a:rPr>
              <a:t>AI Technique is a manner to organize and use the knowledge efficiently in such a way that −</a:t>
            </a:r>
          </a:p>
          <a:p>
            <a:r>
              <a:rPr lang="en-US" dirty="0"/>
              <a:t>It should be perceivable by the people who provide it.</a:t>
            </a:r>
          </a:p>
          <a:p>
            <a:r>
              <a:rPr lang="en-US" dirty="0"/>
              <a:t>It should be easily modifiable to correct errors.</a:t>
            </a:r>
          </a:p>
          <a:p>
            <a:r>
              <a:rPr lang="en-US" dirty="0"/>
              <a:t>It should be useful in many situations though it is incomplete or inaccurate.</a:t>
            </a:r>
          </a:p>
          <a:p>
            <a:r>
              <a:rPr lang="en-US" dirty="0"/>
              <a:t>AI techniques elevate the speed of execution of the complex program it is equipped with.</a:t>
            </a:r>
          </a:p>
          <a:p>
            <a:pPr marL="0" indent="0">
              <a:buNone/>
            </a:pPr>
            <a:endParaRPr lang="en-US" dirty="0"/>
          </a:p>
        </p:txBody>
      </p:sp>
    </p:spTree>
    <p:extLst>
      <p:ext uri="{BB962C8B-B14F-4D97-AF65-F5344CB8AC3E}">
        <p14:creationId xmlns:p14="http://schemas.microsoft.com/office/powerpoint/2010/main" val="2141506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B3DC339-84CA-4156-80AC-68BCE463A935}"/>
              </a:ext>
            </a:extLst>
          </p:cNvPr>
          <p:cNvSpPr>
            <a:spLocks noGrp="1"/>
          </p:cNvSpPr>
          <p:nvPr>
            <p:ph idx="1"/>
          </p:nvPr>
        </p:nvSpPr>
        <p:spPr>
          <a:xfrm>
            <a:off x="540327" y="318655"/>
            <a:ext cx="10813473" cy="5858308"/>
          </a:xfrm>
        </p:spPr>
        <p:txBody>
          <a:bodyPr>
            <a:normAutofit fontScale="92500" lnSpcReduction="10000"/>
          </a:bodyPr>
          <a:lstStyle/>
          <a:p>
            <a:pPr marL="0" indent="0">
              <a:buNone/>
            </a:pPr>
            <a:r>
              <a:rPr lang="en-US" dirty="0">
                <a:solidFill>
                  <a:srgbClr val="FF0000"/>
                </a:solidFill>
              </a:rPr>
              <a:t>Applications of AI</a:t>
            </a:r>
          </a:p>
          <a:p>
            <a:r>
              <a:rPr lang="en-US" dirty="0"/>
              <a:t>AI has been dominant in various fields such as −</a:t>
            </a:r>
          </a:p>
          <a:p>
            <a:r>
              <a:rPr lang="en-US" b="1" dirty="0"/>
              <a:t>Gaming</a:t>
            </a:r>
            <a:r>
              <a:rPr lang="en-US" dirty="0"/>
              <a:t> − AI plays crucial role in strategic games such as chess, poker, tic-tac-toe, etc., where machine can think of large number of possible positions based on heuristic knowledge.</a:t>
            </a:r>
          </a:p>
          <a:p>
            <a:r>
              <a:rPr lang="en-US" b="1" dirty="0"/>
              <a:t>Natural Language Processing</a:t>
            </a:r>
            <a:r>
              <a:rPr lang="en-US" dirty="0"/>
              <a:t> − It is possible to interact with the computer that understands natural language spoken by humans.</a:t>
            </a:r>
          </a:p>
          <a:p>
            <a:r>
              <a:rPr lang="en-US" b="1" dirty="0"/>
              <a:t>Expert Systems</a:t>
            </a:r>
            <a:r>
              <a:rPr lang="en-US" dirty="0"/>
              <a:t> − There are some applications which integrate machine, software, and special information to impart reasoning and advising. They provide explanation and advice to the users.</a:t>
            </a:r>
          </a:p>
          <a:p>
            <a:r>
              <a:rPr lang="en-US" b="1" dirty="0"/>
              <a:t>Intelligent Robots</a:t>
            </a:r>
            <a:r>
              <a:rPr lang="en-US" dirty="0"/>
              <a:t> − Robots are able to perform the tasks given by a human. They have sensors to detect physical data from the real world such as light, heat, temperature, movement, sound, bump, and pressure. They have efficient processors, multiple sensors and huge memory, to exhibit intelligence. In addition, they are capable of learning from their mistakes and they can adapt to the new environment.</a:t>
            </a:r>
          </a:p>
          <a:p>
            <a:endParaRPr lang="en-US" dirty="0"/>
          </a:p>
          <a:p>
            <a:pPr marL="0" indent="0">
              <a:buNone/>
            </a:pPr>
            <a:endParaRPr lang="en-US" dirty="0"/>
          </a:p>
        </p:txBody>
      </p:sp>
    </p:spTree>
    <p:extLst>
      <p:ext uri="{BB962C8B-B14F-4D97-AF65-F5344CB8AC3E}">
        <p14:creationId xmlns:p14="http://schemas.microsoft.com/office/powerpoint/2010/main" val="703680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0679CEA-8F99-4991-B5B2-D3830C9D866E}"/>
              </a:ext>
            </a:extLst>
          </p:cNvPr>
          <p:cNvSpPr>
            <a:spLocks noGrp="1"/>
          </p:cNvSpPr>
          <p:nvPr>
            <p:ph idx="1"/>
          </p:nvPr>
        </p:nvSpPr>
        <p:spPr>
          <a:xfrm>
            <a:off x="503583" y="185530"/>
            <a:ext cx="10850217" cy="5991433"/>
          </a:xfrm>
        </p:spPr>
        <p:txBody>
          <a:bodyPr>
            <a:normAutofit lnSpcReduction="10000"/>
          </a:bodyPr>
          <a:lstStyle/>
          <a:p>
            <a:r>
              <a:rPr lang="en-US" b="1" dirty="0"/>
              <a:t>Vision Systems</a:t>
            </a:r>
            <a:r>
              <a:rPr lang="en-US" dirty="0"/>
              <a:t> − These systems understand, interpret, and comprehend visual input on the computer. For example,</a:t>
            </a:r>
          </a:p>
          <a:p>
            <a:pPr lvl="1"/>
            <a:r>
              <a:rPr lang="en-US" dirty="0"/>
              <a:t>A spying </a:t>
            </a:r>
            <a:r>
              <a:rPr lang="en-US" dirty="0" err="1"/>
              <a:t>aeroplane</a:t>
            </a:r>
            <a:r>
              <a:rPr lang="en-US" dirty="0"/>
              <a:t> takes photographs, which are used to figure out spatial information or map of the areas.</a:t>
            </a:r>
          </a:p>
          <a:p>
            <a:pPr lvl="1"/>
            <a:r>
              <a:rPr lang="en-US" dirty="0"/>
              <a:t>Doctors use clinical expert system to diagnose the patient.</a:t>
            </a:r>
          </a:p>
          <a:p>
            <a:pPr lvl="1"/>
            <a:r>
              <a:rPr lang="en-US" dirty="0"/>
              <a:t>Police use computer software that can recognize the face of criminal with the stored portrait made by forensic artist.</a:t>
            </a:r>
          </a:p>
          <a:p>
            <a:r>
              <a:rPr lang="en-US" b="1" dirty="0"/>
              <a:t>Speech Recognition</a:t>
            </a:r>
            <a:r>
              <a:rPr lang="en-US" dirty="0"/>
              <a:t> − Some intelligent systems are capable of hearing and comprehending the language in terms of sentences and their meanings while a human talks to it. It can handle different accents, slang words, noise in the background, change in human’s noise due to cold, etc.</a:t>
            </a:r>
          </a:p>
          <a:p>
            <a:r>
              <a:rPr lang="en-US" b="1" dirty="0"/>
              <a:t>Handwriting Recognition</a:t>
            </a:r>
            <a:r>
              <a:rPr lang="en-US" dirty="0"/>
              <a:t> − The handwriting recognition software reads the text written on paper by a pen or on screen by a stylus. It can recognize the shapes of the letters and convert it into editable text.</a:t>
            </a:r>
          </a:p>
          <a:p>
            <a:pPr marL="0" indent="0">
              <a:buNone/>
            </a:pPr>
            <a:endParaRPr lang="en-US" dirty="0"/>
          </a:p>
        </p:txBody>
      </p:sp>
    </p:spTree>
    <p:extLst>
      <p:ext uri="{BB962C8B-B14F-4D97-AF65-F5344CB8AC3E}">
        <p14:creationId xmlns:p14="http://schemas.microsoft.com/office/powerpoint/2010/main" val="1988032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271B2C2-44AA-4C0C-A9F1-5B7517C93A2F}"/>
              </a:ext>
            </a:extLst>
          </p:cNvPr>
          <p:cNvSpPr>
            <a:spLocks noGrp="1"/>
          </p:cNvSpPr>
          <p:nvPr>
            <p:ph idx="1"/>
          </p:nvPr>
        </p:nvSpPr>
        <p:spPr>
          <a:xfrm>
            <a:off x="742122" y="689113"/>
            <a:ext cx="10611678" cy="5487850"/>
          </a:xfrm>
        </p:spPr>
        <p:txBody>
          <a:bodyPr/>
          <a:lstStyle/>
          <a:p>
            <a:pPr marL="0" indent="0">
              <a:buNone/>
            </a:pPr>
            <a:r>
              <a:rPr lang="en-US" b="1" cap="all" dirty="0">
                <a:solidFill>
                  <a:srgbClr val="FF0000"/>
                </a:solidFill>
              </a:rPr>
              <a:t>EXAMPLES OF ARTIFICIAL INTELLIGENCE</a:t>
            </a:r>
          </a:p>
          <a:p>
            <a:r>
              <a:rPr lang="en-US" dirty="0"/>
              <a:t>Siri, Alexa and other smart assistants</a:t>
            </a:r>
          </a:p>
          <a:p>
            <a:r>
              <a:rPr lang="en-US" dirty="0"/>
              <a:t>Self-driving cars</a:t>
            </a:r>
          </a:p>
          <a:p>
            <a:r>
              <a:rPr lang="en-US" dirty="0"/>
              <a:t>Robo-advisors</a:t>
            </a:r>
          </a:p>
          <a:p>
            <a:r>
              <a:rPr lang="en-US" dirty="0"/>
              <a:t>Conversational bots</a:t>
            </a:r>
          </a:p>
          <a:p>
            <a:r>
              <a:rPr lang="en-US" dirty="0"/>
              <a:t>Email spam filters</a:t>
            </a:r>
          </a:p>
          <a:p>
            <a:r>
              <a:rPr lang="en-US" dirty="0"/>
              <a:t>Netflix's recommendations</a:t>
            </a:r>
          </a:p>
          <a:p>
            <a:pPr marL="0" indent="0">
              <a:buNone/>
            </a:pPr>
            <a:endParaRPr lang="en-US" dirty="0"/>
          </a:p>
        </p:txBody>
      </p:sp>
    </p:spTree>
    <p:extLst>
      <p:ext uri="{BB962C8B-B14F-4D97-AF65-F5344CB8AC3E}">
        <p14:creationId xmlns:p14="http://schemas.microsoft.com/office/powerpoint/2010/main" val="133285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122A1EF-54C3-4AC6-BCCC-D0C192C874E3}"/>
              </a:ext>
            </a:extLst>
          </p:cNvPr>
          <p:cNvSpPr>
            <a:spLocks noGrp="1"/>
          </p:cNvSpPr>
          <p:nvPr>
            <p:ph idx="1"/>
          </p:nvPr>
        </p:nvSpPr>
        <p:spPr>
          <a:xfrm>
            <a:off x="665018" y="318655"/>
            <a:ext cx="10688782" cy="5858308"/>
          </a:xfrm>
        </p:spPr>
        <p:txBody>
          <a:bodyPr/>
          <a:lstStyle/>
          <a:p>
            <a:pPr marL="0" indent="0">
              <a:buNone/>
            </a:pPr>
            <a:r>
              <a:rPr lang="en-US" dirty="0"/>
              <a:t>Artificial intelligence (AI) is a wide-ranging branch of computer science concerned with building smart machines capable of performing tasks that typically require human intelligence.</a:t>
            </a:r>
            <a:endParaRPr lang="en-US" dirty="0">
              <a:solidFill>
                <a:srgbClr val="FF0000"/>
              </a:solidFill>
            </a:endParaRPr>
          </a:p>
          <a:p>
            <a:pPr marL="0" indent="0">
              <a:buNone/>
            </a:pPr>
            <a:r>
              <a:rPr lang="en-US" dirty="0">
                <a:solidFill>
                  <a:srgbClr val="FF0000"/>
                </a:solidFill>
              </a:rPr>
              <a:t>Goals of AI</a:t>
            </a:r>
          </a:p>
          <a:p>
            <a:r>
              <a:rPr lang="en-US" b="1" dirty="0"/>
              <a:t>To Create Expert Systems</a:t>
            </a:r>
            <a:r>
              <a:rPr lang="en-US" dirty="0"/>
              <a:t> − The systems which exhibit intelligent behavior, learn, demonstrate, explain, and advice its users.</a:t>
            </a:r>
          </a:p>
          <a:p>
            <a:r>
              <a:rPr lang="en-US" b="1" dirty="0"/>
              <a:t>To Implement Human Intelligence in Machines</a:t>
            </a:r>
            <a:r>
              <a:rPr lang="en-US" dirty="0"/>
              <a:t> − Creating systems that understand, think, learn, and behave like humans.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39007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047E116-C5A4-434C-BE1C-2ABAFA4F3BF5}"/>
              </a:ext>
            </a:extLst>
          </p:cNvPr>
          <p:cNvSpPr>
            <a:spLocks noGrp="1"/>
          </p:cNvSpPr>
          <p:nvPr>
            <p:ph idx="1"/>
          </p:nvPr>
        </p:nvSpPr>
        <p:spPr>
          <a:xfrm>
            <a:off x="397565" y="265043"/>
            <a:ext cx="10956235" cy="5911920"/>
          </a:xfrm>
        </p:spPr>
        <p:txBody>
          <a:bodyPr/>
          <a:lstStyle/>
          <a:p>
            <a:pPr marL="0" indent="0">
              <a:buNone/>
            </a:pPr>
            <a:r>
              <a:rPr lang="en-US" dirty="0">
                <a:solidFill>
                  <a:srgbClr val="FF0000"/>
                </a:solidFill>
              </a:rPr>
              <a:t>Why Artificial Intelligence?</a:t>
            </a:r>
          </a:p>
          <a:p>
            <a:r>
              <a:rPr lang="en-US" dirty="0">
                <a:latin typeface="Times New Roman" panose="02020603050405020304" pitchFamily="18" charset="0"/>
                <a:cs typeface="Times New Roman" panose="02020603050405020304" pitchFamily="18" charset="0"/>
              </a:rPr>
              <a:t>With the help of AI, you can create such software or devices which can solve real-world problems very easily and with accuracy such as health issues, marketing, traffic issues, etc.</a:t>
            </a:r>
          </a:p>
          <a:p>
            <a:r>
              <a:rPr lang="en-US" dirty="0">
                <a:latin typeface="Times New Roman" panose="02020603050405020304" pitchFamily="18" charset="0"/>
                <a:cs typeface="Times New Roman" panose="02020603050405020304" pitchFamily="18" charset="0"/>
              </a:rPr>
              <a:t>With the help of AI, you can create your personal virtual Assistant, such as Cortana, Google Assistant, Siri, etc.</a:t>
            </a:r>
          </a:p>
          <a:p>
            <a:r>
              <a:rPr lang="en-US" dirty="0">
                <a:latin typeface="Times New Roman" panose="02020603050405020304" pitchFamily="18" charset="0"/>
                <a:cs typeface="Times New Roman" panose="02020603050405020304" pitchFamily="18" charset="0"/>
              </a:rPr>
              <a:t>With the help of AI, you can build such Robots which can work in an environment where survival of humans can be at risk.</a:t>
            </a:r>
          </a:p>
          <a:p>
            <a:r>
              <a:rPr lang="en-US" dirty="0">
                <a:latin typeface="Times New Roman" panose="02020603050405020304" pitchFamily="18" charset="0"/>
                <a:cs typeface="Times New Roman" panose="02020603050405020304" pitchFamily="18" charset="0"/>
              </a:rPr>
              <a:t>AI opens a path for other new technologies, new devices, and new Opportunities.</a:t>
            </a:r>
          </a:p>
          <a:p>
            <a:pPr marL="0" indent="0">
              <a:buNone/>
            </a:pPr>
            <a:endParaRPr lang="en-US" dirty="0">
              <a:solidFill>
                <a:srgbClr val="FF0000"/>
              </a:solidFill>
            </a:endParaRPr>
          </a:p>
          <a:p>
            <a:endParaRPr lang="en-US" dirty="0"/>
          </a:p>
        </p:txBody>
      </p:sp>
    </p:spTree>
    <p:extLst>
      <p:ext uri="{BB962C8B-B14F-4D97-AF65-F5344CB8AC3E}">
        <p14:creationId xmlns:p14="http://schemas.microsoft.com/office/powerpoint/2010/main" val="3893238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BF45647-7C05-4024-BC05-DEA7D6562828}"/>
              </a:ext>
            </a:extLst>
          </p:cNvPr>
          <p:cNvSpPr>
            <a:spLocks noGrp="1"/>
          </p:cNvSpPr>
          <p:nvPr>
            <p:ph idx="1"/>
          </p:nvPr>
        </p:nvSpPr>
        <p:spPr>
          <a:xfrm>
            <a:off x="238539" y="424070"/>
            <a:ext cx="11115261" cy="5752893"/>
          </a:xfrm>
        </p:spPr>
        <p:txBody>
          <a:bodyPr>
            <a:normAutofit lnSpcReduction="10000"/>
          </a:bodyPr>
          <a:lstStyle/>
          <a:p>
            <a:pPr marL="0" indent="0">
              <a:buNone/>
            </a:pPr>
            <a:r>
              <a:rPr lang="en-US" dirty="0">
                <a:solidFill>
                  <a:srgbClr val="FF0000"/>
                </a:solidFill>
              </a:rPr>
              <a:t>Goals of Artificial Intelligence</a:t>
            </a:r>
          </a:p>
          <a:p>
            <a:pPr marL="0" indent="0">
              <a:buNone/>
            </a:pPr>
            <a:r>
              <a:rPr lang="en-US" dirty="0"/>
              <a:t>Following are the main goals of Artificial Intelligence:</a:t>
            </a:r>
          </a:p>
          <a:p>
            <a:r>
              <a:rPr lang="en-US" dirty="0"/>
              <a:t>Replicate human intelligence</a:t>
            </a:r>
          </a:p>
          <a:p>
            <a:r>
              <a:rPr lang="en-US" dirty="0"/>
              <a:t>Solve Knowledge-intensive tasks</a:t>
            </a:r>
          </a:p>
          <a:p>
            <a:r>
              <a:rPr lang="en-US" dirty="0"/>
              <a:t>An intelligent connection of perception and action</a:t>
            </a:r>
          </a:p>
          <a:p>
            <a:r>
              <a:rPr lang="en-US" dirty="0"/>
              <a:t>Building a machine which can perform tasks that requires human intelligence such as:</a:t>
            </a:r>
          </a:p>
          <a:p>
            <a:pPr lvl="1"/>
            <a:r>
              <a:rPr lang="en-US" dirty="0"/>
              <a:t>Proving a theorem</a:t>
            </a:r>
          </a:p>
          <a:p>
            <a:pPr lvl="1"/>
            <a:r>
              <a:rPr lang="en-US" dirty="0"/>
              <a:t>Playing chess</a:t>
            </a:r>
          </a:p>
          <a:p>
            <a:pPr lvl="1"/>
            <a:r>
              <a:rPr lang="en-US" dirty="0"/>
              <a:t>Plan some surgical operation</a:t>
            </a:r>
          </a:p>
          <a:p>
            <a:pPr lvl="1"/>
            <a:r>
              <a:rPr lang="en-US" dirty="0"/>
              <a:t>Driving a car in traffic</a:t>
            </a:r>
          </a:p>
          <a:p>
            <a:r>
              <a:rPr lang="en-US" dirty="0"/>
              <a:t>Creating some system which can exhibit intelligent behavior, learn new things by itself, demonstrate, explain, and can advise to its user.</a:t>
            </a:r>
          </a:p>
          <a:p>
            <a:pPr marL="0" indent="0">
              <a:buNone/>
            </a:pPr>
            <a:endParaRPr lang="en-US" dirty="0"/>
          </a:p>
        </p:txBody>
      </p:sp>
    </p:spTree>
    <p:extLst>
      <p:ext uri="{BB962C8B-B14F-4D97-AF65-F5344CB8AC3E}">
        <p14:creationId xmlns:p14="http://schemas.microsoft.com/office/powerpoint/2010/main" val="3107939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F31B4BE-CA3D-4970-8B86-5324FAE12279}"/>
              </a:ext>
            </a:extLst>
          </p:cNvPr>
          <p:cNvSpPr>
            <a:spLocks noGrp="1"/>
          </p:cNvSpPr>
          <p:nvPr>
            <p:ph idx="1"/>
          </p:nvPr>
        </p:nvSpPr>
        <p:spPr>
          <a:xfrm>
            <a:off x="371061" y="225287"/>
            <a:ext cx="10982739" cy="5951676"/>
          </a:xfrm>
        </p:spPr>
        <p:txBody>
          <a:bodyPr>
            <a:normAutofit fontScale="85000" lnSpcReduction="20000"/>
          </a:bodyPr>
          <a:lstStyle/>
          <a:p>
            <a:pPr marL="0" indent="0">
              <a:buNone/>
            </a:pPr>
            <a:r>
              <a:rPr lang="en-US" dirty="0">
                <a:solidFill>
                  <a:srgbClr val="FF0000"/>
                </a:solidFill>
              </a:rPr>
              <a:t>What Comprises to Artificial Intelligence?</a:t>
            </a:r>
          </a:p>
          <a:p>
            <a:r>
              <a:rPr lang="en-US" dirty="0"/>
              <a:t>Artificial Intelligence is not just a part of computer science even it's so vast and requires lots of other factors which can contribute to it.</a:t>
            </a:r>
          </a:p>
          <a:p>
            <a:r>
              <a:rPr lang="en-US" dirty="0"/>
              <a:t> To create the AI first we should know that how intelligence is composed, so the Intelligence is an intangible part of our brain which is a combination of </a:t>
            </a:r>
            <a:r>
              <a:rPr lang="en-US" b="1" dirty="0"/>
              <a:t>Reasoning, learning, problem-solving perception, language understanding, etc</a:t>
            </a:r>
            <a:r>
              <a:rPr lang="en-US" dirty="0"/>
              <a:t>.</a:t>
            </a:r>
          </a:p>
          <a:p>
            <a:r>
              <a:rPr lang="en-US" dirty="0"/>
              <a:t>To achieve the above factors for a machine or software Artificial Intelligence requires the following discipline:</a:t>
            </a:r>
          </a:p>
          <a:p>
            <a:r>
              <a:rPr lang="en-US" dirty="0"/>
              <a:t>Mathematics</a:t>
            </a:r>
          </a:p>
          <a:p>
            <a:r>
              <a:rPr lang="en-US" dirty="0"/>
              <a:t>Biology</a:t>
            </a:r>
          </a:p>
          <a:p>
            <a:r>
              <a:rPr lang="en-US" dirty="0"/>
              <a:t>Psychology</a:t>
            </a:r>
          </a:p>
          <a:p>
            <a:r>
              <a:rPr lang="en-US" dirty="0"/>
              <a:t>Sociology</a:t>
            </a:r>
          </a:p>
          <a:p>
            <a:r>
              <a:rPr lang="en-US" dirty="0"/>
              <a:t>Computer Science</a:t>
            </a:r>
          </a:p>
          <a:p>
            <a:r>
              <a:rPr lang="en-US" dirty="0"/>
              <a:t>Neurons Study</a:t>
            </a:r>
          </a:p>
          <a:p>
            <a:r>
              <a:rPr lang="en-US" dirty="0"/>
              <a:t>Statistics</a:t>
            </a:r>
          </a:p>
          <a:p>
            <a:r>
              <a:rPr lang="en-US" dirty="0"/>
              <a:t/>
            </a:r>
            <a:br>
              <a:rPr lang="en-US" dirty="0"/>
            </a:br>
            <a:endParaRPr lang="en-US" dirty="0"/>
          </a:p>
        </p:txBody>
      </p:sp>
    </p:spTree>
    <p:extLst>
      <p:ext uri="{BB962C8B-B14F-4D97-AF65-F5344CB8AC3E}">
        <p14:creationId xmlns:p14="http://schemas.microsoft.com/office/powerpoint/2010/main" val="127957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roduction to AI">
            <a:extLst>
              <a:ext uri="{FF2B5EF4-FFF2-40B4-BE49-F238E27FC236}">
                <a16:creationId xmlns="" xmlns:a16="http://schemas.microsoft.com/office/drawing/2014/main" id="{63AC51F7-C777-40E0-B4C8-B4C44993EA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9374" y="494216"/>
            <a:ext cx="6455435" cy="4858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483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CE93BA0-960D-479D-9D1B-4DDE535972DA}"/>
              </a:ext>
            </a:extLst>
          </p:cNvPr>
          <p:cNvSpPr>
            <a:spLocks noGrp="1"/>
          </p:cNvSpPr>
          <p:nvPr>
            <p:ph idx="1"/>
          </p:nvPr>
        </p:nvSpPr>
        <p:spPr>
          <a:xfrm>
            <a:off x="503583" y="384313"/>
            <a:ext cx="10850217" cy="5792650"/>
          </a:xfrm>
        </p:spPr>
        <p:txBody>
          <a:bodyPr>
            <a:normAutofit lnSpcReduction="10000"/>
          </a:bodyPr>
          <a:lstStyle/>
          <a:p>
            <a:pPr marL="0" indent="0">
              <a:buNone/>
            </a:pPr>
            <a:r>
              <a:rPr lang="en-US" dirty="0">
                <a:solidFill>
                  <a:srgbClr val="FF0000"/>
                </a:solidFill>
              </a:rPr>
              <a:t>Advantages of Artificial Intelligence</a:t>
            </a:r>
          </a:p>
          <a:p>
            <a:r>
              <a:rPr lang="en-US" sz="2400" b="1" dirty="0">
                <a:solidFill>
                  <a:srgbClr val="FF0000"/>
                </a:solidFill>
                <a:latin typeface="Times New Roman" panose="02020603050405020304" pitchFamily="18" charset="0"/>
                <a:cs typeface="Times New Roman" panose="02020603050405020304" pitchFamily="18" charset="0"/>
              </a:rPr>
              <a:t>High Accuracy with less errors</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AI machines or systems are prone to less errors and high accuracy as it takes decisions as per pre-experience or information.</a:t>
            </a:r>
          </a:p>
          <a:p>
            <a:r>
              <a:rPr lang="en-US" sz="2400" b="1" dirty="0">
                <a:solidFill>
                  <a:srgbClr val="FF0000"/>
                </a:solidFill>
                <a:latin typeface="Times New Roman" panose="02020603050405020304" pitchFamily="18" charset="0"/>
                <a:cs typeface="Times New Roman" panose="02020603050405020304" pitchFamily="18" charset="0"/>
              </a:rPr>
              <a:t>High-Speed:</a:t>
            </a:r>
            <a:r>
              <a:rPr lang="en-US" sz="2400" dirty="0">
                <a:latin typeface="Times New Roman" panose="02020603050405020304" pitchFamily="18" charset="0"/>
                <a:cs typeface="Times New Roman" panose="02020603050405020304" pitchFamily="18" charset="0"/>
              </a:rPr>
              <a:t> AI systems can be of very high-speed and fast-decision making, because of that AI systems can beat a chess champion in the Chess game.</a:t>
            </a:r>
          </a:p>
          <a:p>
            <a:r>
              <a:rPr lang="en-US" sz="2400" b="1" dirty="0">
                <a:solidFill>
                  <a:srgbClr val="FF0000"/>
                </a:solidFill>
                <a:latin typeface="Times New Roman" panose="02020603050405020304" pitchFamily="18" charset="0"/>
                <a:cs typeface="Times New Roman" panose="02020603050405020304" pitchFamily="18" charset="0"/>
              </a:rPr>
              <a:t>High reliability:</a:t>
            </a:r>
            <a:r>
              <a:rPr lang="en-US" sz="2400" dirty="0">
                <a:latin typeface="Times New Roman" panose="02020603050405020304" pitchFamily="18" charset="0"/>
                <a:cs typeface="Times New Roman" panose="02020603050405020304" pitchFamily="18" charset="0"/>
              </a:rPr>
              <a:t> AI machines are highly reliable and can perform the same action multiple times with high accuracy.</a:t>
            </a:r>
          </a:p>
          <a:p>
            <a:r>
              <a:rPr lang="en-US" sz="2400" b="1" dirty="0">
                <a:solidFill>
                  <a:srgbClr val="FF0000"/>
                </a:solidFill>
                <a:latin typeface="Times New Roman" panose="02020603050405020304" pitchFamily="18" charset="0"/>
                <a:cs typeface="Times New Roman" panose="02020603050405020304" pitchFamily="18" charset="0"/>
              </a:rPr>
              <a:t>Useful for risky areas:</a:t>
            </a:r>
            <a:r>
              <a:rPr lang="en-US" sz="2400" dirty="0">
                <a:latin typeface="Times New Roman" panose="02020603050405020304" pitchFamily="18" charset="0"/>
                <a:cs typeface="Times New Roman" panose="02020603050405020304" pitchFamily="18" charset="0"/>
              </a:rPr>
              <a:t> AI machines can be helpful in situations such as defusing a bomb, exploring the ocean floor, where to employ a human can be risky.</a:t>
            </a:r>
          </a:p>
          <a:p>
            <a:r>
              <a:rPr lang="en-US" sz="2400" b="1" dirty="0">
                <a:solidFill>
                  <a:srgbClr val="FF0000"/>
                </a:solidFill>
                <a:latin typeface="Times New Roman" panose="02020603050405020304" pitchFamily="18" charset="0"/>
                <a:cs typeface="Times New Roman" panose="02020603050405020304" pitchFamily="18" charset="0"/>
              </a:rPr>
              <a:t>Digital Assistant:</a:t>
            </a:r>
            <a:r>
              <a:rPr lang="en-US" sz="2400" dirty="0">
                <a:latin typeface="Times New Roman" panose="02020603050405020304" pitchFamily="18" charset="0"/>
                <a:cs typeface="Times New Roman" panose="02020603050405020304" pitchFamily="18" charset="0"/>
              </a:rPr>
              <a:t> AI can be very useful to provide digital assistant to the users such as AI technology is currently used by various E-commerce websites to show the products as per customer requirement.</a:t>
            </a:r>
          </a:p>
          <a:p>
            <a:r>
              <a:rPr lang="en-US" sz="2400" b="1" dirty="0">
                <a:solidFill>
                  <a:srgbClr val="FF0000"/>
                </a:solidFill>
                <a:latin typeface="Times New Roman" panose="02020603050405020304" pitchFamily="18" charset="0"/>
                <a:cs typeface="Times New Roman" panose="02020603050405020304" pitchFamily="18" charset="0"/>
              </a:rPr>
              <a:t>Useful as a public utility:</a:t>
            </a:r>
            <a:r>
              <a:rPr lang="en-US" sz="2400" dirty="0">
                <a:latin typeface="Times New Roman" panose="02020603050405020304" pitchFamily="18" charset="0"/>
                <a:cs typeface="Times New Roman" panose="02020603050405020304" pitchFamily="18" charset="0"/>
              </a:rPr>
              <a:t> AI can be very useful for public utilities such as a self-driving car which can make our journey safer and hassle-free, facial recognition for security purpose, Natural language processing to communicate with the human in human-language, etc.</a:t>
            </a:r>
          </a:p>
          <a:p>
            <a:pPr marL="0" indent="0">
              <a:buNone/>
            </a:pPr>
            <a:endParaRPr lang="en-US" dirty="0"/>
          </a:p>
        </p:txBody>
      </p:sp>
    </p:spTree>
    <p:extLst>
      <p:ext uri="{BB962C8B-B14F-4D97-AF65-F5344CB8AC3E}">
        <p14:creationId xmlns:p14="http://schemas.microsoft.com/office/powerpoint/2010/main" val="3027238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B9BD4CF-45C4-4672-90A0-BFE4AC1B9D8C}"/>
              </a:ext>
            </a:extLst>
          </p:cNvPr>
          <p:cNvSpPr>
            <a:spLocks noGrp="1"/>
          </p:cNvSpPr>
          <p:nvPr>
            <p:ph idx="1"/>
          </p:nvPr>
        </p:nvSpPr>
        <p:spPr>
          <a:xfrm>
            <a:off x="649357" y="384313"/>
            <a:ext cx="10704443" cy="5792650"/>
          </a:xfrm>
        </p:spPr>
        <p:txBody>
          <a:bodyPr>
            <a:normAutofit/>
          </a:bodyPr>
          <a:lstStyle/>
          <a:p>
            <a:pPr marL="0" indent="0">
              <a:buNone/>
            </a:pPr>
            <a:r>
              <a:rPr lang="en-US" dirty="0">
                <a:solidFill>
                  <a:srgbClr val="FF0000"/>
                </a:solidFill>
              </a:rPr>
              <a:t>Disadvantages of Artificial Intelligence</a:t>
            </a:r>
          </a:p>
          <a:p>
            <a:r>
              <a:rPr lang="en-US" sz="2200" b="1" dirty="0">
                <a:solidFill>
                  <a:srgbClr val="FF0000"/>
                </a:solidFill>
                <a:latin typeface="Times New Roman" panose="02020603050405020304" pitchFamily="18" charset="0"/>
                <a:cs typeface="Times New Roman" panose="02020603050405020304" pitchFamily="18" charset="0"/>
              </a:rPr>
              <a:t>High Cost</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The hardware and software requirement of AI is very costly as it requires lots of maintenance to meet current world requirements.</a:t>
            </a:r>
          </a:p>
          <a:p>
            <a:r>
              <a:rPr lang="en-US" sz="2200" b="1" dirty="0">
                <a:solidFill>
                  <a:srgbClr val="FF0000"/>
                </a:solidFill>
                <a:latin typeface="Times New Roman" panose="02020603050405020304" pitchFamily="18" charset="0"/>
                <a:cs typeface="Times New Roman" panose="02020603050405020304" pitchFamily="18" charset="0"/>
              </a:rPr>
              <a:t>Can't think out of the box</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Even we are making smarter machines with AI, but still they cannot work out of the box, as the robot will only do that work for which they are trained, or programmed.</a:t>
            </a:r>
          </a:p>
          <a:p>
            <a:r>
              <a:rPr lang="en-US" sz="2200" b="1" dirty="0">
                <a:solidFill>
                  <a:srgbClr val="FF0000"/>
                </a:solidFill>
                <a:latin typeface="Times New Roman" panose="02020603050405020304" pitchFamily="18" charset="0"/>
                <a:cs typeface="Times New Roman" panose="02020603050405020304" pitchFamily="18" charset="0"/>
              </a:rPr>
              <a:t>No feelings and emotions</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AI machines can be an outstanding performer, but still it does not have the feeling so it cannot make any kind of emotional attachment with human, and may sometime be harmful for users if the proper care is not taken.</a:t>
            </a:r>
          </a:p>
          <a:p>
            <a:r>
              <a:rPr lang="en-US" sz="2200" b="1" dirty="0">
                <a:solidFill>
                  <a:srgbClr val="FF0000"/>
                </a:solidFill>
                <a:latin typeface="Times New Roman" panose="02020603050405020304" pitchFamily="18" charset="0"/>
                <a:cs typeface="Times New Roman" panose="02020603050405020304" pitchFamily="18" charset="0"/>
              </a:rPr>
              <a:t>Increase dependency on machines</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With the increment of technology, people are getting more dependent on devices and hence they are losing their mental capabilities.</a:t>
            </a:r>
          </a:p>
          <a:p>
            <a:r>
              <a:rPr lang="en-US" sz="2200" b="1" dirty="0">
                <a:solidFill>
                  <a:srgbClr val="FF0000"/>
                </a:solidFill>
                <a:latin typeface="Times New Roman" panose="02020603050405020304" pitchFamily="18" charset="0"/>
                <a:cs typeface="Times New Roman" panose="02020603050405020304" pitchFamily="18" charset="0"/>
              </a:rPr>
              <a:t>No Original Creativity</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As humans are so creative and can imagine some new ideas but still AI machines cannot beat this power of human intelligence and cannot be creative and imaginative.</a:t>
            </a:r>
          </a:p>
          <a:p>
            <a:pPr marL="0" indent="0">
              <a:buNone/>
            </a:pP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3574281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0154395-CB0C-40E5-98A1-FAAA1AF42572}"/>
              </a:ext>
            </a:extLst>
          </p:cNvPr>
          <p:cNvSpPr>
            <a:spLocks noGrp="1"/>
          </p:cNvSpPr>
          <p:nvPr>
            <p:ph idx="1"/>
          </p:nvPr>
        </p:nvSpPr>
        <p:spPr>
          <a:xfrm>
            <a:off x="675861" y="357809"/>
            <a:ext cx="10677939" cy="5819154"/>
          </a:xfrm>
        </p:spPr>
        <p:txBody>
          <a:bodyPr>
            <a:normAutofit/>
          </a:bodyPr>
          <a:lstStyle/>
          <a:p>
            <a:pPr marL="0" indent="0">
              <a:buNone/>
            </a:pPr>
            <a:r>
              <a:rPr lang="en-US" b="1" dirty="0"/>
              <a:t>AI Approaches and Concepts</a:t>
            </a:r>
          </a:p>
          <a:p>
            <a:r>
              <a:rPr lang="en-US" sz="2400" dirty="0">
                <a:latin typeface="Times New Roman" panose="02020603050405020304" pitchFamily="18" charset="0"/>
                <a:cs typeface="Times New Roman" panose="02020603050405020304" pitchFamily="18" charset="0"/>
              </a:rPr>
              <a:t>Less than a decade after breaking the </a:t>
            </a:r>
            <a:r>
              <a:rPr lang="en-US" sz="2400" dirty="0">
                <a:solidFill>
                  <a:srgbClr val="FF0000"/>
                </a:solidFill>
                <a:latin typeface="Times New Roman" panose="02020603050405020304" pitchFamily="18" charset="0"/>
                <a:cs typeface="Times New Roman" panose="02020603050405020304" pitchFamily="18" charset="0"/>
              </a:rPr>
              <a:t>Nazi encryption machine Enigma </a:t>
            </a:r>
            <a:r>
              <a:rPr lang="en-US" sz="2400" dirty="0">
                <a:latin typeface="Times New Roman" panose="02020603050405020304" pitchFamily="18" charset="0"/>
                <a:cs typeface="Times New Roman" panose="02020603050405020304" pitchFamily="18" charset="0"/>
              </a:rPr>
              <a:t>and helping the Allied Forces win </a:t>
            </a:r>
            <a:r>
              <a:rPr lang="en-US" sz="2400" dirty="0">
                <a:solidFill>
                  <a:srgbClr val="FF0000"/>
                </a:solidFill>
                <a:latin typeface="Times New Roman" panose="02020603050405020304" pitchFamily="18" charset="0"/>
                <a:cs typeface="Times New Roman" panose="02020603050405020304" pitchFamily="18" charset="0"/>
              </a:rPr>
              <a:t>World War II</a:t>
            </a:r>
            <a:r>
              <a:rPr lang="en-US" sz="2400" dirty="0">
                <a:latin typeface="Times New Roman" panose="02020603050405020304" pitchFamily="18" charset="0"/>
                <a:cs typeface="Times New Roman" panose="02020603050405020304" pitchFamily="18" charset="0"/>
              </a:rPr>
              <a:t>, mathematician </a:t>
            </a:r>
            <a:r>
              <a:rPr lang="en-US" sz="2400" dirty="0">
                <a:solidFill>
                  <a:srgbClr val="FF0000"/>
                </a:solidFill>
                <a:latin typeface="Times New Roman" panose="02020603050405020304" pitchFamily="18" charset="0"/>
                <a:cs typeface="Times New Roman" panose="02020603050405020304" pitchFamily="18" charset="0"/>
              </a:rPr>
              <a:t>Alan</a:t>
            </a:r>
            <a:r>
              <a:rPr lang="en-US" sz="2400" dirty="0">
                <a:latin typeface="Times New Roman" panose="02020603050405020304" pitchFamily="18" charset="0"/>
                <a:cs typeface="Times New Roman" panose="02020603050405020304" pitchFamily="18" charset="0"/>
              </a:rPr>
              <a:t> Turing changed history a second time with a simple question: "</a:t>
            </a:r>
            <a:r>
              <a:rPr lang="en-US" sz="2400" dirty="0">
                <a:solidFill>
                  <a:srgbClr val="FF0000"/>
                </a:solidFill>
                <a:latin typeface="Times New Roman" panose="02020603050405020304" pitchFamily="18" charset="0"/>
                <a:cs typeface="Times New Roman" panose="02020603050405020304" pitchFamily="18" charset="0"/>
              </a:rPr>
              <a:t>Can machines think</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Turing's paper "</a:t>
            </a:r>
            <a:r>
              <a:rPr lang="en-US" sz="2400" dirty="0">
                <a:latin typeface="Times New Roman" panose="02020603050405020304" pitchFamily="18" charset="0"/>
                <a:cs typeface="Times New Roman" panose="02020603050405020304" pitchFamily="18" charset="0"/>
                <a:hlinkClick r:id="rId2"/>
              </a:rPr>
              <a:t>Computing Machinery and Intelligence</a:t>
            </a:r>
            <a:r>
              <a:rPr lang="en-US" sz="2400" dirty="0">
                <a:latin typeface="Times New Roman" panose="02020603050405020304" pitchFamily="18" charset="0"/>
                <a:cs typeface="Times New Roman" panose="02020603050405020304" pitchFamily="18" charset="0"/>
              </a:rPr>
              <a:t>" (1950), and its subsequent Turing Test, established the fundamental goal and vision of artificial intelligence.   </a:t>
            </a:r>
          </a:p>
          <a:p>
            <a:r>
              <a:rPr lang="en-US" sz="2400" dirty="0">
                <a:latin typeface="Times New Roman" panose="02020603050405020304" pitchFamily="18" charset="0"/>
                <a:cs typeface="Times New Roman" panose="02020603050405020304" pitchFamily="18" charset="0"/>
              </a:rPr>
              <a:t>At its core, AI is the branch of computer science that aims to answer Turing's question in the affirmative. It is the endeavor to replicate or simulate human intelligence in machines.</a:t>
            </a:r>
          </a:p>
          <a:p>
            <a:r>
              <a:rPr lang="en-US" sz="2400" dirty="0">
                <a:latin typeface="Times New Roman" panose="02020603050405020304" pitchFamily="18" charset="0"/>
                <a:cs typeface="Times New Roman" panose="02020603050405020304" pitchFamily="18" charset="0"/>
                <a:hlinkClick r:id="rId3"/>
              </a:rPr>
              <a:t>The expansive goal of artificial intelligence</a:t>
            </a:r>
            <a:r>
              <a:rPr lang="en-US" sz="2400" dirty="0">
                <a:latin typeface="Times New Roman" panose="02020603050405020304" pitchFamily="18" charset="0"/>
                <a:cs typeface="Times New Roman" panose="02020603050405020304" pitchFamily="18" charset="0"/>
              </a:rPr>
              <a:t> has given rise to many questions and debates. So much so, that no singular definition of the field is universally accepted.  </a:t>
            </a:r>
          </a:p>
          <a:p>
            <a:pPr marL="0" indent="0">
              <a:buNone/>
            </a:pPr>
            <a:endParaRPr lang="en-US" dirty="0"/>
          </a:p>
        </p:txBody>
      </p:sp>
    </p:spTree>
    <p:extLst>
      <p:ext uri="{BB962C8B-B14F-4D97-AF65-F5344CB8AC3E}">
        <p14:creationId xmlns:p14="http://schemas.microsoft.com/office/powerpoint/2010/main" val="822452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1C98EC4-A30C-46BD-BE7D-87F31626AAD2}"/>
              </a:ext>
            </a:extLst>
          </p:cNvPr>
          <p:cNvSpPr>
            <a:spLocks noGrp="1"/>
          </p:cNvSpPr>
          <p:nvPr>
            <p:ph idx="1"/>
          </p:nvPr>
        </p:nvSpPr>
        <p:spPr>
          <a:xfrm>
            <a:off x="397565" y="278296"/>
            <a:ext cx="10956235" cy="5898667"/>
          </a:xfrm>
        </p:spPr>
        <p:txBody>
          <a:bodyPr/>
          <a:lstStyle/>
          <a:p>
            <a:r>
              <a:rPr lang="en-US" sz="2400" dirty="0">
                <a:latin typeface="Times New Roman" panose="02020603050405020304" pitchFamily="18" charset="0"/>
                <a:cs typeface="Times New Roman" panose="02020603050405020304" pitchFamily="18" charset="0"/>
              </a:rPr>
              <a:t>The major limitation in defining AI as simply "building machines that are intelligent" is that it doesn't actually explain </a:t>
            </a:r>
            <a:r>
              <a:rPr lang="en-US" sz="2400" i="1" dirty="0">
                <a:latin typeface="Times New Roman" panose="02020603050405020304" pitchFamily="18" charset="0"/>
                <a:cs typeface="Times New Roman" panose="02020603050405020304" pitchFamily="18" charset="0"/>
              </a:rPr>
              <a:t>what artificial intelligence is? What makes a machine intelligent? </a:t>
            </a:r>
            <a:r>
              <a:rPr lang="en-US" sz="2400" dirty="0">
                <a:latin typeface="Times New Roman" panose="02020603050405020304" pitchFamily="18" charset="0"/>
                <a:cs typeface="Times New Roman" panose="02020603050405020304" pitchFamily="18" charset="0"/>
              </a:rPr>
              <a:t>AI is an interdisciplinary science with multiple approaches, but advancements in </a:t>
            </a:r>
            <a:r>
              <a:rPr lang="en-US" sz="2400" dirty="0">
                <a:latin typeface="Times New Roman" panose="02020603050405020304" pitchFamily="18" charset="0"/>
                <a:cs typeface="Times New Roman" panose="02020603050405020304" pitchFamily="18" charset="0"/>
                <a:hlinkClick r:id="rId2"/>
              </a:rPr>
              <a:t>machine learning</a:t>
            </a:r>
            <a:r>
              <a:rPr lang="en-US" sz="2400" dirty="0">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hlinkClick r:id="rId3"/>
              </a:rPr>
              <a:t>deep learning</a:t>
            </a:r>
            <a:r>
              <a:rPr lang="en-US" sz="2400" dirty="0">
                <a:latin typeface="Times New Roman" panose="02020603050405020304" pitchFamily="18" charset="0"/>
                <a:cs typeface="Times New Roman" panose="02020603050405020304" pitchFamily="18" charset="0"/>
              </a:rPr>
              <a:t> are creating a paradigm shift in virtually every sector of the tech industry. </a:t>
            </a:r>
          </a:p>
          <a:p>
            <a:r>
              <a:rPr lang="en-US" sz="2400" dirty="0">
                <a:latin typeface="Times New Roman" panose="02020603050405020304" pitchFamily="18" charset="0"/>
                <a:cs typeface="Times New Roman" panose="02020603050405020304" pitchFamily="18" charset="0"/>
              </a:rPr>
              <a:t>In their groundbreaking textbook </a:t>
            </a:r>
            <a:r>
              <a:rPr lang="en-US" sz="2400" i="1" dirty="0">
                <a:latin typeface="Times New Roman" panose="02020603050405020304" pitchFamily="18" charset="0"/>
                <a:cs typeface="Times New Roman" panose="02020603050405020304" pitchFamily="18" charset="0"/>
              </a:rPr>
              <a:t>Artificial Intelligence: A Modern Approach</a:t>
            </a:r>
            <a:r>
              <a:rPr lang="en-US" sz="2400" dirty="0">
                <a:latin typeface="Times New Roman" panose="02020603050405020304" pitchFamily="18" charset="0"/>
                <a:cs typeface="Times New Roman" panose="02020603050405020304" pitchFamily="18" charset="0"/>
              </a:rPr>
              <a:t>, authors Stuart Russell and Peter </a:t>
            </a:r>
            <a:r>
              <a:rPr lang="en-US" sz="2400" dirty="0" err="1">
                <a:latin typeface="Times New Roman" panose="02020603050405020304" pitchFamily="18" charset="0"/>
                <a:cs typeface="Times New Roman" panose="02020603050405020304" pitchFamily="18" charset="0"/>
              </a:rPr>
              <a:t>Norvig</a:t>
            </a:r>
            <a:r>
              <a:rPr lang="en-US" sz="2400" dirty="0">
                <a:latin typeface="Times New Roman" panose="02020603050405020304" pitchFamily="18" charset="0"/>
                <a:cs typeface="Times New Roman" panose="02020603050405020304" pitchFamily="18" charset="0"/>
              </a:rPr>
              <a:t> approach the question by unifying their work around the theme of intelligent agents in machines. With this in mind, AI is "the study of agents that receive percepts from the environment and perform actions." </a:t>
            </a:r>
          </a:p>
          <a:p>
            <a:pPr marL="0" indent="0">
              <a:buNone/>
            </a:pPr>
            <a:endParaRPr lang="en-US" dirty="0"/>
          </a:p>
        </p:txBody>
      </p:sp>
    </p:spTree>
    <p:extLst>
      <p:ext uri="{BB962C8B-B14F-4D97-AF65-F5344CB8AC3E}">
        <p14:creationId xmlns:p14="http://schemas.microsoft.com/office/powerpoint/2010/main" val="2325139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B2FCCD6-6CF6-482D-B7D0-B779072FC225}"/>
              </a:ext>
            </a:extLst>
          </p:cNvPr>
          <p:cNvSpPr>
            <a:spLocks noGrp="1"/>
          </p:cNvSpPr>
          <p:nvPr>
            <p:ph idx="1"/>
          </p:nvPr>
        </p:nvSpPr>
        <p:spPr>
          <a:xfrm>
            <a:off x="583096" y="185530"/>
            <a:ext cx="10770704" cy="5991433"/>
          </a:xfrm>
        </p:spPr>
        <p:txBody>
          <a:bodyPr/>
          <a:lstStyle/>
          <a:p>
            <a:r>
              <a:rPr lang="en-US" sz="2000" dirty="0" err="1">
                <a:latin typeface="Times New Roman" panose="02020603050405020304" pitchFamily="18" charset="0"/>
                <a:cs typeface="Times New Roman" panose="02020603050405020304" pitchFamily="18" charset="0"/>
              </a:rPr>
              <a:t>Norvig</a:t>
            </a:r>
            <a:r>
              <a:rPr lang="en-US" sz="2000" dirty="0">
                <a:latin typeface="Times New Roman" panose="02020603050405020304" pitchFamily="18" charset="0"/>
                <a:cs typeface="Times New Roman" panose="02020603050405020304" pitchFamily="18" charset="0"/>
              </a:rPr>
              <a:t> and Russell go on to explore four different approaches that have historically defined the field of AI: </a:t>
            </a:r>
          </a:p>
          <a:p>
            <a:r>
              <a:rPr lang="en-US" sz="2000" b="1" dirty="0">
                <a:latin typeface="Times New Roman" panose="02020603050405020304" pitchFamily="18" charset="0"/>
                <a:cs typeface="Times New Roman" panose="02020603050405020304" pitchFamily="18" charset="0"/>
              </a:rPr>
              <a:t>Thinking humanly</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Thinking rationally</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Acting humanly </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Acting rationally</a:t>
            </a:r>
          </a:p>
          <a:p>
            <a:pPr marL="0" indent="0">
              <a:buNone/>
            </a:pPr>
            <a:endParaRPr lang="en-US"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first two ideas concern thought processes and reasoning, while the others deal with behavior. </a:t>
            </a:r>
            <a:r>
              <a:rPr lang="en-US" sz="2400" dirty="0" err="1">
                <a:latin typeface="Times New Roman" panose="02020603050405020304" pitchFamily="18" charset="0"/>
                <a:cs typeface="Times New Roman" panose="02020603050405020304" pitchFamily="18" charset="0"/>
              </a:rPr>
              <a:t>Norvig</a:t>
            </a:r>
            <a:r>
              <a:rPr lang="en-US" sz="2400" dirty="0">
                <a:latin typeface="Times New Roman" panose="02020603050405020304" pitchFamily="18" charset="0"/>
                <a:cs typeface="Times New Roman" panose="02020603050405020304" pitchFamily="18" charset="0"/>
              </a:rPr>
              <a:t> and Russell focus particularly on rational agents that act to achieve the best outcome, noting "all the skills needed for the Turing Test also allow an agent to act rationally.“</a:t>
            </a:r>
          </a:p>
          <a:p>
            <a:r>
              <a:rPr lang="en-US" sz="2400" dirty="0">
                <a:latin typeface="Times New Roman" panose="02020603050405020304" pitchFamily="18" charset="0"/>
                <a:cs typeface="Times New Roman" panose="02020603050405020304" pitchFamily="18" charset="0"/>
              </a:rPr>
              <a:t>Patrick Winston, the Ford professor of artificial intelligence and computer science at MIT, </a:t>
            </a:r>
            <a:r>
              <a:rPr lang="en-US" sz="2400" dirty="0">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defines AI</a:t>
            </a:r>
            <a:r>
              <a:rPr lang="en-US" sz="2400" dirty="0">
                <a:latin typeface="Times New Roman" panose="02020603050405020304" pitchFamily="18" charset="0"/>
                <a:cs typeface="Times New Roman" panose="02020603050405020304" pitchFamily="18" charset="0"/>
              </a:rPr>
              <a:t> as  "algorithms enabled by constraints, exposed by representations that support models targeted at loops that tie thinking, perception and action together."</a:t>
            </a:r>
          </a:p>
        </p:txBody>
      </p:sp>
    </p:spTree>
    <p:extLst>
      <p:ext uri="{BB962C8B-B14F-4D97-AF65-F5344CB8AC3E}">
        <p14:creationId xmlns:p14="http://schemas.microsoft.com/office/powerpoint/2010/main" val="3658120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22DE3C2-561E-488F-9C6B-F80E2B4BC7F4}"/>
              </a:ext>
            </a:extLst>
          </p:cNvPr>
          <p:cNvSpPr>
            <a:spLocks noGrp="1"/>
          </p:cNvSpPr>
          <p:nvPr>
            <p:ph idx="1"/>
          </p:nvPr>
        </p:nvSpPr>
        <p:spPr>
          <a:xfrm>
            <a:off x="278297" y="198783"/>
            <a:ext cx="11075504" cy="6494123"/>
          </a:xfrm>
        </p:spPr>
        <p:txBody>
          <a:bodyPr>
            <a:norm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While these definitions may seem abstract to the average person, they help focus the field as an area of computer science and provide a blueprint for </a:t>
            </a:r>
            <a:r>
              <a:rPr lang="en-US" sz="2400" dirty="0">
                <a:solidFill>
                  <a:srgbClr val="FF0000"/>
                </a:solidFill>
                <a:latin typeface="Times New Roman" panose="02020603050405020304" pitchFamily="18" charset="0"/>
                <a:cs typeface="Times New Roman" panose="02020603050405020304" pitchFamily="18" charset="0"/>
              </a:rPr>
              <a:t>infusing machines and programs with machine learning and other subsets of artificial intelligence</a:t>
            </a:r>
            <a:r>
              <a:rPr lang="en-US" sz="2400" dirty="0">
                <a:latin typeface="Times New Roman" panose="02020603050405020304" pitchFamily="18" charset="0"/>
                <a:cs typeface="Times New Roman" panose="02020603050405020304" pitchFamily="18" charset="0"/>
              </a:rPr>
              <a:t>.</a:t>
            </a:r>
          </a:p>
          <a:p>
            <a:pPr marL="0" indent="0">
              <a:buNone/>
            </a:pPr>
            <a:r>
              <a:rPr lang="en-US" dirty="0">
                <a:solidFill>
                  <a:srgbClr val="FF0000"/>
                </a:solidFill>
                <a:latin typeface="Times New Roman" panose="02020603050405020304" pitchFamily="18" charset="0"/>
                <a:cs typeface="Times New Roman" panose="02020603050405020304" pitchFamily="18" charset="0"/>
              </a:rPr>
              <a:t>Types of Artificial Intelligence:</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3074" name="Picture 2" descr="Types of Artificial Intelligence">
            <a:extLst>
              <a:ext uri="{FF2B5EF4-FFF2-40B4-BE49-F238E27FC236}">
                <a16:creationId xmlns="" xmlns:a16="http://schemas.microsoft.com/office/drawing/2014/main" id="{1C866091-680B-40A5-B840-4ED0FDF641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2336609"/>
            <a:ext cx="6957390" cy="4103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99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eep learning vs. machine learning – What's the difference?">
            <a:extLst>
              <a:ext uri="{FF2B5EF4-FFF2-40B4-BE49-F238E27FC236}">
                <a16:creationId xmlns="" xmlns:a16="http://schemas.microsoft.com/office/drawing/2014/main" id="{F8E4ED83-1F40-4ABE-8E6F-11910D7CBC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6851" y="1685546"/>
            <a:ext cx="7235687"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594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9F57432-0081-4AD1-937E-0B685AD3AA3D}"/>
              </a:ext>
            </a:extLst>
          </p:cNvPr>
          <p:cNvSpPr>
            <a:spLocks noGrp="1"/>
          </p:cNvSpPr>
          <p:nvPr>
            <p:ph idx="1"/>
          </p:nvPr>
        </p:nvSpPr>
        <p:spPr>
          <a:xfrm>
            <a:off x="569843" y="318052"/>
            <a:ext cx="10783957" cy="5858911"/>
          </a:xfrm>
        </p:spPr>
        <p:txBody>
          <a:bodyPr>
            <a:normAutofit/>
          </a:bodyPr>
          <a:lstStyle/>
          <a:p>
            <a:pPr marL="0" indent="0">
              <a:buNone/>
            </a:pPr>
            <a:r>
              <a:rPr lang="en-US" dirty="0"/>
              <a:t>AI type-1: Based on Capabilities</a:t>
            </a:r>
          </a:p>
          <a:p>
            <a:pPr marL="514350" indent="-514350">
              <a:buAutoNum type="arabicPeriod"/>
            </a:pPr>
            <a:r>
              <a:rPr lang="en-US" dirty="0"/>
              <a:t>Weak AI or Narrow AI:</a:t>
            </a:r>
          </a:p>
          <a:p>
            <a:r>
              <a:rPr lang="en-US" sz="2400" dirty="0">
                <a:latin typeface="Times New Roman" panose="02020603050405020304" pitchFamily="18" charset="0"/>
                <a:cs typeface="Times New Roman" panose="02020603050405020304" pitchFamily="18" charset="0"/>
              </a:rPr>
              <a:t>Narrow AI is a type of AI which is able to perform a dedicated task with </a:t>
            </a:r>
            <a:r>
              <a:rPr lang="en-US" sz="2400" dirty="0" err="1">
                <a:latin typeface="Times New Roman" panose="02020603050405020304" pitchFamily="18" charset="0"/>
                <a:cs typeface="Times New Roman" panose="02020603050405020304" pitchFamily="18" charset="0"/>
              </a:rPr>
              <a:t>intelligence.The</a:t>
            </a:r>
            <a:r>
              <a:rPr lang="en-US" sz="2400" dirty="0">
                <a:latin typeface="Times New Roman" panose="02020603050405020304" pitchFamily="18" charset="0"/>
                <a:cs typeface="Times New Roman" panose="02020603050405020304" pitchFamily="18" charset="0"/>
              </a:rPr>
              <a:t> most common and currently available AI is Narrow AI in the world of Artificial Intelligence.</a:t>
            </a:r>
          </a:p>
          <a:p>
            <a:r>
              <a:rPr lang="en-US" sz="2400" dirty="0">
                <a:latin typeface="Times New Roman" panose="02020603050405020304" pitchFamily="18" charset="0"/>
                <a:cs typeface="Times New Roman" panose="02020603050405020304" pitchFamily="18" charset="0"/>
              </a:rPr>
              <a:t>Narrow AI cannot perform beyond its field or limitations, as it is only trained for one specific task. Hence it is also termed as weak AI. Narrow AI can fail in unpredictable ways if it goes beyond its limits.</a:t>
            </a:r>
          </a:p>
          <a:p>
            <a:r>
              <a:rPr lang="en-US" sz="2400" dirty="0">
                <a:solidFill>
                  <a:srgbClr val="FF0000"/>
                </a:solidFill>
                <a:latin typeface="Times New Roman" panose="02020603050405020304" pitchFamily="18" charset="0"/>
                <a:cs typeface="Times New Roman" panose="02020603050405020304" pitchFamily="18" charset="0"/>
              </a:rPr>
              <a:t>Apple </a:t>
            </a:r>
            <a:r>
              <a:rPr lang="en-US" sz="2400" dirty="0" err="1">
                <a:solidFill>
                  <a:srgbClr val="FF0000"/>
                </a:solidFill>
                <a:latin typeface="Times New Roman" panose="02020603050405020304" pitchFamily="18" charset="0"/>
                <a:cs typeface="Times New Roman" panose="02020603050405020304" pitchFamily="18" charset="0"/>
              </a:rPr>
              <a:t>Siriis</a:t>
            </a:r>
            <a:r>
              <a:rPr lang="en-US" sz="2400" dirty="0">
                <a:solidFill>
                  <a:srgbClr val="FF0000"/>
                </a:solidFill>
                <a:latin typeface="Times New Roman" panose="02020603050405020304" pitchFamily="18" charset="0"/>
                <a:cs typeface="Times New Roman" panose="02020603050405020304" pitchFamily="18" charset="0"/>
              </a:rPr>
              <a:t> a good example of Narrow AI</a:t>
            </a:r>
            <a:r>
              <a:rPr lang="en-US" sz="2400" dirty="0">
                <a:latin typeface="Times New Roman" panose="02020603050405020304" pitchFamily="18" charset="0"/>
                <a:cs typeface="Times New Roman" panose="02020603050405020304" pitchFamily="18" charset="0"/>
              </a:rPr>
              <a:t>, but it operates with a limited pre-defined range of functions.</a:t>
            </a:r>
          </a:p>
          <a:p>
            <a:r>
              <a:rPr lang="en-US" sz="2400" dirty="0">
                <a:solidFill>
                  <a:srgbClr val="FF0000"/>
                </a:solidFill>
                <a:latin typeface="Times New Roman" panose="02020603050405020304" pitchFamily="18" charset="0"/>
                <a:cs typeface="Times New Roman" panose="02020603050405020304" pitchFamily="18" charset="0"/>
              </a:rPr>
              <a:t>IBM's Watson supercomputer also comes under Narrow AI</a:t>
            </a:r>
            <a:r>
              <a:rPr lang="en-US" sz="2400" dirty="0">
                <a:latin typeface="Times New Roman" panose="02020603050405020304" pitchFamily="18" charset="0"/>
                <a:cs typeface="Times New Roman" panose="02020603050405020304" pitchFamily="18" charset="0"/>
              </a:rPr>
              <a:t>, as it uses an Expert system approach combined with Machine learning and natural language processing.</a:t>
            </a:r>
          </a:p>
          <a:p>
            <a:r>
              <a:rPr lang="en-US" sz="2400" dirty="0">
                <a:latin typeface="Times New Roman" panose="02020603050405020304" pitchFamily="18" charset="0"/>
                <a:cs typeface="Times New Roman" panose="02020603050405020304" pitchFamily="18" charset="0"/>
              </a:rPr>
              <a:t>Some Examples of Narrow AI are playing chess, purchasing suggestions on e-commerce site, self-driving cars, speech recognition, and image recognition.</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931083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C3EDD11-D4D5-461A-A68F-07B6056A1FC0}"/>
              </a:ext>
            </a:extLst>
          </p:cNvPr>
          <p:cNvSpPr>
            <a:spLocks noGrp="1"/>
          </p:cNvSpPr>
          <p:nvPr>
            <p:ph idx="1"/>
          </p:nvPr>
        </p:nvSpPr>
        <p:spPr>
          <a:xfrm>
            <a:off x="596348" y="265043"/>
            <a:ext cx="10757452" cy="5911920"/>
          </a:xfrm>
        </p:spPr>
        <p:txBody>
          <a:bodyPr/>
          <a:lstStyle/>
          <a:p>
            <a:pPr marL="0" indent="0">
              <a:buNone/>
            </a:pPr>
            <a:r>
              <a:rPr lang="en-US" sz="2400" dirty="0">
                <a:latin typeface="Times New Roman" panose="02020603050405020304" pitchFamily="18" charset="0"/>
                <a:cs typeface="Times New Roman" panose="02020603050405020304" pitchFamily="18" charset="0"/>
              </a:rPr>
              <a:t>EXAMPLES OF NARROW AI</a:t>
            </a:r>
          </a:p>
          <a:p>
            <a:r>
              <a:rPr lang="en-US" sz="2400" dirty="0"/>
              <a:t>Google search</a:t>
            </a:r>
          </a:p>
          <a:p>
            <a:r>
              <a:rPr lang="en-US" sz="2400" dirty="0"/>
              <a:t>Image recognition software</a:t>
            </a:r>
          </a:p>
          <a:p>
            <a:r>
              <a:rPr lang="en-US" sz="2400" dirty="0"/>
              <a:t>Siri, Alexa and other personal assistants</a:t>
            </a:r>
          </a:p>
          <a:p>
            <a:r>
              <a:rPr lang="en-US" sz="2400" dirty="0"/>
              <a:t>Self-driving cars</a:t>
            </a:r>
          </a:p>
          <a:p>
            <a:r>
              <a:rPr lang="en-US" sz="2400" dirty="0"/>
              <a:t>IBM's Watson </a:t>
            </a:r>
          </a:p>
          <a:p>
            <a:pPr marL="0" indent="0">
              <a:buNone/>
            </a:pPr>
            <a:endParaRPr lang="en-US" dirty="0"/>
          </a:p>
        </p:txBody>
      </p:sp>
    </p:spTree>
    <p:extLst>
      <p:ext uri="{BB962C8B-B14F-4D97-AF65-F5344CB8AC3E}">
        <p14:creationId xmlns:p14="http://schemas.microsoft.com/office/powerpoint/2010/main" val="802366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48375F4-B0B6-4F70-8A14-F2D64CE8B508}"/>
              </a:ext>
            </a:extLst>
          </p:cNvPr>
          <p:cNvSpPr>
            <a:spLocks noGrp="1"/>
          </p:cNvSpPr>
          <p:nvPr>
            <p:ph idx="1"/>
          </p:nvPr>
        </p:nvSpPr>
        <p:spPr>
          <a:xfrm>
            <a:off x="596348" y="304800"/>
            <a:ext cx="10757452" cy="5872163"/>
          </a:xfrm>
        </p:spPr>
        <p:txBody>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General AI:</a:t>
            </a:r>
          </a:p>
          <a:p>
            <a:r>
              <a:rPr lang="en-US" sz="2400" dirty="0">
                <a:latin typeface="Times New Roman" panose="02020603050405020304" pitchFamily="18" charset="0"/>
                <a:cs typeface="Times New Roman" panose="02020603050405020304" pitchFamily="18" charset="0"/>
              </a:rPr>
              <a:t>General AI is a type of intelligence which could perform any intellectual task with efficiency like a human.</a:t>
            </a:r>
          </a:p>
          <a:p>
            <a:r>
              <a:rPr lang="en-US" sz="2400" dirty="0">
                <a:latin typeface="Times New Roman" panose="02020603050405020304" pitchFamily="18" charset="0"/>
                <a:cs typeface="Times New Roman" panose="02020603050405020304" pitchFamily="18" charset="0"/>
              </a:rPr>
              <a:t>The idea behind the general AI to make such a system which could be smarter and think like a human by its own.</a:t>
            </a:r>
          </a:p>
          <a:p>
            <a:r>
              <a:rPr lang="en-US" sz="2400" dirty="0">
                <a:latin typeface="Times New Roman" panose="02020603050405020304" pitchFamily="18" charset="0"/>
                <a:cs typeface="Times New Roman" panose="02020603050405020304" pitchFamily="18" charset="0"/>
              </a:rPr>
              <a:t>Currently, there is no such system exist which could come under general AI and can perform any task as perfect as a human.</a:t>
            </a:r>
          </a:p>
          <a:p>
            <a:r>
              <a:rPr lang="en-US" sz="2400" dirty="0">
                <a:latin typeface="Times New Roman" panose="02020603050405020304" pitchFamily="18" charset="0"/>
                <a:cs typeface="Times New Roman" panose="02020603050405020304" pitchFamily="18" charset="0"/>
              </a:rPr>
              <a:t>The worldwide researchers are now focused on developing machines with General AI.</a:t>
            </a:r>
          </a:p>
          <a:p>
            <a:r>
              <a:rPr lang="en-US" sz="2400" dirty="0">
                <a:latin typeface="Times New Roman" panose="02020603050405020304" pitchFamily="18" charset="0"/>
                <a:cs typeface="Times New Roman" panose="02020603050405020304" pitchFamily="18" charset="0"/>
              </a:rPr>
              <a:t>As systems with general AI are still under research, and it will take lots of efforts and time to develop such systems.</a:t>
            </a:r>
          </a:p>
          <a:p>
            <a:pPr marL="0" indent="0">
              <a:buNone/>
            </a:pPr>
            <a:endParaRPr lang="en-US" dirty="0"/>
          </a:p>
        </p:txBody>
      </p:sp>
    </p:spTree>
    <p:extLst>
      <p:ext uri="{BB962C8B-B14F-4D97-AF65-F5344CB8AC3E}">
        <p14:creationId xmlns:p14="http://schemas.microsoft.com/office/powerpoint/2010/main" val="134181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60064BD-9628-4724-A37D-F58285370CC3}"/>
              </a:ext>
            </a:extLst>
          </p:cNvPr>
          <p:cNvSpPr>
            <a:spLocks noGrp="1"/>
          </p:cNvSpPr>
          <p:nvPr>
            <p:ph idx="1"/>
          </p:nvPr>
        </p:nvSpPr>
        <p:spPr>
          <a:xfrm>
            <a:off x="530087" y="251791"/>
            <a:ext cx="10823713" cy="5925172"/>
          </a:xfrm>
        </p:spPr>
        <p:txBody>
          <a:bodyPr>
            <a:normAutofit/>
          </a:bodyPr>
          <a:lstStyle/>
          <a:p>
            <a:pPr marL="0" indent="0">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buNone/>
            </a:pPr>
            <a:r>
              <a:rPr lang="en-US" sz="2400" dirty="0">
                <a:solidFill>
                  <a:srgbClr val="FF0000"/>
                </a:solidFill>
                <a:latin typeface="Times New Roman" panose="02020603050405020304" pitchFamily="18" charset="0"/>
                <a:cs typeface="Times New Roman" panose="02020603050405020304" pitchFamily="18" charset="0"/>
              </a:rPr>
              <a:t>Super AI:</a:t>
            </a:r>
          </a:p>
          <a:p>
            <a:r>
              <a:rPr lang="en-US" sz="2400" dirty="0">
                <a:latin typeface="Times New Roman" panose="02020603050405020304" pitchFamily="18" charset="0"/>
                <a:cs typeface="Times New Roman" panose="02020603050405020304" pitchFamily="18" charset="0"/>
              </a:rPr>
              <a:t>Super AI is a level of Intelligence of Systems at which machines could surpass human intelligence, and can perform any task better than human with cognitive properties. It is an outcome of general AI.</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Some key characteristics of strong AI include capability include the ability to think, to </a:t>
            </a:r>
            <a:r>
              <a:rPr lang="en-US" sz="2400" dirty="0" err="1">
                <a:latin typeface="Times New Roman" panose="02020603050405020304" pitchFamily="18" charset="0"/>
                <a:cs typeface="Times New Roman" panose="02020603050405020304" pitchFamily="18" charset="0"/>
              </a:rPr>
              <a:t>reason,solve</a:t>
            </a:r>
            <a:r>
              <a:rPr lang="en-US" sz="2400" dirty="0">
                <a:latin typeface="Times New Roman" panose="02020603050405020304" pitchFamily="18" charset="0"/>
                <a:cs typeface="Times New Roman" panose="02020603050405020304" pitchFamily="18" charset="0"/>
              </a:rPr>
              <a:t> the puzzle, make judgments, plan, learn, and communicate by its own.</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Super AI is still a hypothetical concept of Artificial Intelligence. Development of such systems in real is still world changing task.</a:t>
            </a:r>
          </a:p>
          <a:p>
            <a:pPr marL="0" indent="0">
              <a:buNone/>
            </a:pPr>
            <a:r>
              <a:rPr lang="en-US" dirty="0"/>
              <a:t/>
            </a:r>
            <a:br>
              <a:rPr lang="en-US" dirty="0"/>
            </a:br>
            <a:endParaRPr lang="en-US" dirty="0"/>
          </a:p>
        </p:txBody>
      </p:sp>
    </p:spTree>
    <p:extLst>
      <p:ext uri="{BB962C8B-B14F-4D97-AF65-F5344CB8AC3E}">
        <p14:creationId xmlns:p14="http://schemas.microsoft.com/office/powerpoint/2010/main" val="2370819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Types of Artificial Intelligence">
            <a:extLst>
              <a:ext uri="{FF2B5EF4-FFF2-40B4-BE49-F238E27FC236}">
                <a16:creationId xmlns="" xmlns:a16="http://schemas.microsoft.com/office/drawing/2014/main" id="{8F533772-D712-4E76-8FC5-D2ECBF0801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1769" y="757187"/>
            <a:ext cx="8612892" cy="3740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888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08A3895-A648-41AF-AA02-F551A5FBCFD0}"/>
              </a:ext>
            </a:extLst>
          </p:cNvPr>
          <p:cNvSpPr>
            <a:spLocks noGrp="1"/>
          </p:cNvSpPr>
          <p:nvPr>
            <p:ph idx="1"/>
          </p:nvPr>
        </p:nvSpPr>
        <p:spPr>
          <a:xfrm>
            <a:off x="503583" y="318052"/>
            <a:ext cx="10850217" cy="5858911"/>
          </a:xfrm>
        </p:spPr>
        <p:txBody>
          <a:bodyPr>
            <a:normAutofit fontScale="25000" lnSpcReduction="20000"/>
          </a:bodyPr>
          <a:lstStyle/>
          <a:p>
            <a:pPr marL="0" indent="0">
              <a:buNone/>
            </a:pPr>
            <a:r>
              <a:rPr lang="en-US" sz="9600" dirty="0">
                <a:solidFill>
                  <a:srgbClr val="FF0000"/>
                </a:solidFill>
                <a:latin typeface="Times New Roman" panose="02020603050405020304" pitchFamily="18" charset="0"/>
                <a:cs typeface="Times New Roman" panose="02020603050405020304" pitchFamily="18" charset="0"/>
              </a:rPr>
              <a:t>Artificial Intelligence type-2: Based on functionality</a:t>
            </a:r>
          </a:p>
          <a:p>
            <a:pPr marL="514350" indent="-514350">
              <a:buAutoNum type="arabicPeriod"/>
            </a:pPr>
            <a:r>
              <a:rPr lang="en-US" sz="9600" dirty="0">
                <a:solidFill>
                  <a:srgbClr val="FF0000"/>
                </a:solidFill>
                <a:latin typeface="Times New Roman" panose="02020603050405020304" pitchFamily="18" charset="0"/>
                <a:cs typeface="Times New Roman" panose="02020603050405020304" pitchFamily="18" charset="0"/>
              </a:rPr>
              <a:t>Reactive Machines</a:t>
            </a:r>
          </a:p>
          <a:p>
            <a:pPr marL="0" indent="0">
              <a:buNone/>
            </a:pPr>
            <a:endParaRPr lang="en-US" sz="3100" dirty="0">
              <a:solidFill>
                <a:srgbClr val="FF0000"/>
              </a:solidFill>
              <a:latin typeface="Times New Roman" panose="02020603050405020304" pitchFamily="18" charset="0"/>
              <a:cs typeface="Times New Roman" panose="02020603050405020304" pitchFamily="18" charset="0"/>
            </a:endParaRPr>
          </a:p>
          <a:p>
            <a:pPr>
              <a:lnSpc>
                <a:spcPct val="120000"/>
              </a:lnSpc>
            </a:pPr>
            <a:r>
              <a:rPr lang="en-US" sz="8800" dirty="0">
                <a:latin typeface="Times New Roman" panose="02020603050405020304" pitchFamily="18" charset="0"/>
                <a:cs typeface="Times New Roman" panose="02020603050405020304" pitchFamily="18" charset="0"/>
              </a:rPr>
              <a:t>Purely reactive machines are the most basic types of Artificial Intelligence.</a:t>
            </a:r>
          </a:p>
          <a:p>
            <a:pPr>
              <a:lnSpc>
                <a:spcPct val="120000"/>
              </a:lnSpc>
            </a:pPr>
            <a:r>
              <a:rPr lang="en-US" sz="8800" dirty="0">
                <a:latin typeface="Times New Roman" panose="02020603050405020304" pitchFamily="18" charset="0"/>
                <a:cs typeface="Times New Roman" panose="02020603050405020304" pitchFamily="18" charset="0"/>
              </a:rPr>
              <a:t>Such AI systems do not store memories or past experiences for future actions.</a:t>
            </a:r>
          </a:p>
          <a:p>
            <a:pPr>
              <a:lnSpc>
                <a:spcPct val="120000"/>
              </a:lnSpc>
            </a:pPr>
            <a:r>
              <a:rPr lang="en-US" sz="8800" dirty="0">
                <a:latin typeface="Times New Roman" panose="02020603050405020304" pitchFamily="18" charset="0"/>
                <a:cs typeface="Times New Roman" panose="02020603050405020304" pitchFamily="18" charset="0"/>
              </a:rPr>
              <a:t>These machines only focus on current scenarios and react on it as per possible best action.</a:t>
            </a:r>
          </a:p>
          <a:p>
            <a:pPr>
              <a:lnSpc>
                <a:spcPct val="120000"/>
              </a:lnSpc>
            </a:pPr>
            <a:r>
              <a:rPr lang="en-US" sz="8800" dirty="0">
                <a:latin typeface="Times New Roman" panose="02020603050405020304" pitchFamily="18" charset="0"/>
                <a:cs typeface="Times New Roman" panose="02020603050405020304" pitchFamily="18" charset="0"/>
              </a:rPr>
              <a:t>IBM's </a:t>
            </a:r>
            <a:r>
              <a:rPr lang="en-US" sz="8800" dirty="0">
                <a:solidFill>
                  <a:srgbClr val="FF0000"/>
                </a:solidFill>
                <a:latin typeface="Times New Roman" panose="02020603050405020304" pitchFamily="18" charset="0"/>
                <a:cs typeface="Times New Roman" panose="02020603050405020304" pitchFamily="18" charset="0"/>
              </a:rPr>
              <a:t>Deep Blue system </a:t>
            </a:r>
            <a:r>
              <a:rPr lang="en-US" sz="8800" dirty="0">
                <a:latin typeface="Times New Roman" panose="02020603050405020304" pitchFamily="18" charset="0"/>
                <a:cs typeface="Times New Roman" panose="02020603050405020304" pitchFamily="18" charset="0"/>
              </a:rPr>
              <a:t>is an example of reactive machines.</a:t>
            </a:r>
          </a:p>
          <a:p>
            <a:pPr>
              <a:lnSpc>
                <a:spcPct val="120000"/>
              </a:lnSpc>
            </a:pPr>
            <a:r>
              <a:rPr lang="en-US" sz="8800" dirty="0">
                <a:solidFill>
                  <a:srgbClr val="FF0000"/>
                </a:solidFill>
                <a:latin typeface="Times New Roman" panose="02020603050405020304" pitchFamily="18" charset="0"/>
                <a:cs typeface="Times New Roman" panose="02020603050405020304" pitchFamily="18" charset="0"/>
              </a:rPr>
              <a:t>Google's AlphaGo </a:t>
            </a:r>
            <a:r>
              <a:rPr lang="en-US" sz="8800" dirty="0">
                <a:latin typeface="Times New Roman" panose="02020603050405020304" pitchFamily="18" charset="0"/>
                <a:cs typeface="Times New Roman" panose="02020603050405020304" pitchFamily="18" charset="0"/>
              </a:rPr>
              <a:t>is also an example of reactive machines.</a:t>
            </a:r>
          </a:p>
          <a:p>
            <a:pPr>
              <a:lnSpc>
                <a:spcPct val="120000"/>
              </a:lnSpc>
            </a:pPr>
            <a:r>
              <a:rPr lang="en-US" sz="8800" dirty="0">
                <a:latin typeface="Times New Roman" panose="02020603050405020304" pitchFamily="18" charset="0"/>
                <a:cs typeface="Times New Roman" panose="02020603050405020304" pitchFamily="18" charset="0"/>
              </a:rPr>
              <a:t>A famous example of a reactive machine is Deep Blue, which was designed by IBM in the 1990’s as a chess-playing supercomputer and </a:t>
            </a:r>
            <a:r>
              <a:rPr lang="en-US" sz="8800" dirty="0">
                <a:solidFill>
                  <a:srgbClr val="FF0000"/>
                </a:solidFill>
                <a:latin typeface="Times New Roman" panose="02020603050405020304" pitchFamily="18" charset="0"/>
                <a:cs typeface="Times New Roman" panose="02020603050405020304" pitchFamily="18" charset="0"/>
              </a:rPr>
              <a:t>defeated</a:t>
            </a:r>
            <a:r>
              <a:rPr lang="en-US" sz="8800" dirty="0">
                <a:latin typeface="Times New Roman" panose="02020603050405020304" pitchFamily="18" charset="0"/>
                <a:cs typeface="Times New Roman" panose="02020603050405020304" pitchFamily="18" charset="0"/>
              </a:rPr>
              <a:t> international grandmaster Gary Kasparov in a game. </a:t>
            </a:r>
          </a:p>
          <a:p>
            <a:pPr>
              <a:lnSpc>
                <a:spcPct val="120000"/>
              </a:lnSpc>
            </a:pPr>
            <a:r>
              <a:rPr lang="en-US" sz="8800" dirty="0">
                <a:latin typeface="Times New Roman" panose="02020603050405020304" pitchFamily="18" charset="0"/>
                <a:cs typeface="Times New Roman" panose="02020603050405020304" pitchFamily="18" charset="0"/>
              </a:rPr>
              <a:t>Deep Blue was only capable of identifying the pieces on a chess board and knowing how each moves based on the rules of chess, acknowledging each piece’s present position, and determining what the most logical move would be at that moment</a:t>
            </a:r>
          </a:p>
          <a:p>
            <a:pPr marL="0" indent="0">
              <a:buNone/>
            </a:pPr>
            <a:endParaRPr lang="en-US" sz="8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dirty="0"/>
              <a:t/>
            </a:r>
            <a:br>
              <a:rPr lang="en-US" dirty="0"/>
            </a:br>
            <a:endParaRPr lang="en-US" dirty="0"/>
          </a:p>
        </p:txBody>
      </p:sp>
    </p:spTree>
    <p:extLst>
      <p:ext uri="{BB962C8B-B14F-4D97-AF65-F5344CB8AC3E}">
        <p14:creationId xmlns:p14="http://schemas.microsoft.com/office/powerpoint/2010/main" val="3750096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9990791-C06A-4416-AEB5-C01656B940E6}"/>
              </a:ext>
            </a:extLst>
          </p:cNvPr>
          <p:cNvSpPr>
            <a:spLocks noGrp="1"/>
          </p:cNvSpPr>
          <p:nvPr>
            <p:ph idx="1"/>
          </p:nvPr>
        </p:nvSpPr>
        <p:spPr>
          <a:xfrm>
            <a:off x="384313" y="304800"/>
            <a:ext cx="10969487" cy="5872163"/>
          </a:xfrm>
        </p:spPr>
        <p:txBody>
          <a:bodyPr>
            <a:normAutofit/>
          </a:bodyPr>
          <a:lstStyle/>
          <a:p>
            <a:pPr marL="0" indent="0">
              <a:buNone/>
            </a:pPr>
            <a:r>
              <a:rPr lang="en-US" dirty="0">
                <a:solidFill>
                  <a:srgbClr val="FF0000"/>
                </a:solidFill>
                <a:latin typeface="Times New Roman" panose="02020603050405020304" pitchFamily="18" charset="0"/>
                <a:cs typeface="Times New Roman" panose="02020603050405020304" pitchFamily="18" charset="0"/>
              </a:rPr>
              <a:t>2. Limited Memory</a:t>
            </a:r>
          </a:p>
          <a:p>
            <a:r>
              <a:rPr lang="en-US" sz="2200" dirty="0">
                <a:latin typeface="Times New Roman" panose="02020603050405020304" pitchFamily="18" charset="0"/>
                <a:cs typeface="Times New Roman" panose="02020603050405020304" pitchFamily="18" charset="0"/>
              </a:rPr>
              <a:t>Limited memory machines can store past experiences or some data for a short period of time.</a:t>
            </a:r>
          </a:p>
          <a:p>
            <a:r>
              <a:rPr lang="en-US" sz="2200" dirty="0">
                <a:latin typeface="Times New Roman" panose="02020603050405020304" pitchFamily="18" charset="0"/>
                <a:cs typeface="Times New Roman" panose="02020603050405020304" pitchFamily="18" charset="0"/>
              </a:rPr>
              <a:t>These machines can use stored data for a limited time period only.</a:t>
            </a:r>
          </a:p>
          <a:p>
            <a:r>
              <a:rPr lang="en-US" sz="2200" dirty="0">
                <a:solidFill>
                  <a:srgbClr val="FF0000"/>
                </a:solidFill>
                <a:latin typeface="Times New Roman" panose="02020603050405020304" pitchFamily="18" charset="0"/>
                <a:cs typeface="Times New Roman" panose="02020603050405020304" pitchFamily="18" charset="0"/>
              </a:rPr>
              <a:t>Self-driving cars </a:t>
            </a:r>
            <a:r>
              <a:rPr lang="en-US" sz="2200" dirty="0">
                <a:latin typeface="Times New Roman" panose="02020603050405020304" pitchFamily="18" charset="0"/>
                <a:cs typeface="Times New Roman" panose="02020603050405020304" pitchFamily="18" charset="0"/>
              </a:rPr>
              <a:t>are one of the best examples of Limited Memory systems. These cars can store recent speed of nearby cars, the distance of other cars, speed limit, and other information to navigate the road.</a:t>
            </a:r>
          </a:p>
          <a:p>
            <a:r>
              <a:rPr lang="en-US" sz="2200" dirty="0">
                <a:latin typeface="Times New Roman" panose="02020603050405020304" pitchFamily="18" charset="0"/>
                <a:cs typeface="Times New Roman" panose="02020603050405020304" pitchFamily="18" charset="0"/>
              </a:rPr>
              <a:t>Limited memory AI is created when a team </a:t>
            </a:r>
            <a:r>
              <a:rPr lang="en-US" sz="2200" dirty="0">
                <a:solidFill>
                  <a:srgbClr val="FF0000"/>
                </a:solidFill>
                <a:latin typeface="Times New Roman" panose="02020603050405020304" pitchFamily="18" charset="0"/>
                <a:cs typeface="Times New Roman" panose="02020603050405020304" pitchFamily="18" charset="0"/>
              </a:rPr>
              <a:t>continuously trains a model </a:t>
            </a:r>
            <a:r>
              <a:rPr lang="en-US" sz="2200" dirty="0">
                <a:latin typeface="Times New Roman" panose="02020603050405020304" pitchFamily="18" charset="0"/>
                <a:cs typeface="Times New Roman" panose="02020603050405020304" pitchFamily="18" charset="0"/>
              </a:rPr>
              <a:t>in </a:t>
            </a:r>
            <a:r>
              <a:rPr lang="en-US" sz="2200" dirty="0">
                <a:solidFill>
                  <a:srgbClr val="FF0000"/>
                </a:solidFill>
                <a:latin typeface="Times New Roman" panose="02020603050405020304" pitchFamily="18" charset="0"/>
                <a:cs typeface="Times New Roman" panose="02020603050405020304" pitchFamily="18" charset="0"/>
              </a:rPr>
              <a:t>how to analyze and utilize new data</a:t>
            </a:r>
            <a:r>
              <a:rPr lang="en-US" sz="2200" dirty="0">
                <a:latin typeface="Times New Roman" panose="02020603050405020304" pitchFamily="18" charset="0"/>
                <a:cs typeface="Times New Roman" panose="02020603050405020304" pitchFamily="18" charset="0"/>
              </a:rPr>
              <a:t> or an AI environment is built so models can be automatically trained and renewed. </a:t>
            </a:r>
          </a:p>
          <a:p>
            <a:r>
              <a:rPr lang="en-US" sz="2200" dirty="0">
                <a:latin typeface="Times New Roman" panose="02020603050405020304" pitchFamily="18" charset="0"/>
                <a:cs typeface="Times New Roman" panose="02020603050405020304" pitchFamily="18" charset="0"/>
              </a:rPr>
              <a:t>When utilizing limited memory AI in machine learning, six steps must be followed: Training data must be created, the machine learning model must be created, the model must be able to make predictions, the model must be able to receive human or environmental feedback, that feedback must be stored as data, and these </a:t>
            </a:r>
            <a:r>
              <a:rPr lang="en-US" sz="2200" dirty="0" err="1">
                <a:latin typeface="Times New Roman" panose="02020603050405020304" pitchFamily="18" charset="0"/>
                <a:cs typeface="Times New Roman" panose="02020603050405020304" pitchFamily="18" charset="0"/>
              </a:rPr>
              <a:t>these</a:t>
            </a:r>
            <a:r>
              <a:rPr lang="en-US" sz="2200" dirty="0">
                <a:latin typeface="Times New Roman" panose="02020603050405020304" pitchFamily="18" charset="0"/>
                <a:cs typeface="Times New Roman" panose="02020603050405020304" pitchFamily="18" charset="0"/>
              </a:rPr>
              <a:t> steps must be reiterated as a cycle.</a:t>
            </a:r>
          </a:p>
          <a:p>
            <a:pPr marL="0" indent="0">
              <a:buNone/>
            </a:pPr>
            <a:endParaRPr lang="en-US" dirty="0"/>
          </a:p>
        </p:txBody>
      </p:sp>
    </p:spTree>
    <p:extLst>
      <p:ext uri="{BB962C8B-B14F-4D97-AF65-F5344CB8AC3E}">
        <p14:creationId xmlns:p14="http://schemas.microsoft.com/office/powerpoint/2010/main" val="312735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74F65B7-CF35-4D61-A625-DFB12EAEE965}"/>
              </a:ext>
            </a:extLst>
          </p:cNvPr>
          <p:cNvSpPr>
            <a:spLocks noGrp="1"/>
          </p:cNvSpPr>
          <p:nvPr>
            <p:ph idx="1"/>
          </p:nvPr>
        </p:nvSpPr>
        <p:spPr>
          <a:xfrm>
            <a:off x="477078" y="145774"/>
            <a:ext cx="10876722" cy="6031189"/>
          </a:xfrm>
        </p:spPr>
        <p:txBody>
          <a:bodyPr>
            <a:normAutofit/>
          </a:bodyPr>
          <a:lstStyle/>
          <a:p>
            <a:r>
              <a:rPr lang="en-US" sz="2200" dirty="0">
                <a:latin typeface="Times New Roman" panose="02020603050405020304" pitchFamily="18" charset="0"/>
                <a:cs typeface="Times New Roman" panose="02020603050405020304" pitchFamily="18" charset="0"/>
              </a:rPr>
              <a:t>There are three major machine learning models that utilize limited memory artificial intelligence:</a:t>
            </a:r>
          </a:p>
          <a:p>
            <a:r>
              <a:rPr lang="en-US" sz="2200" b="1" dirty="0">
                <a:latin typeface="Times New Roman" panose="02020603050405020304" pitchFamily="18" charset="0"/>
                <a:cs typeface="Times New Roman" panose="02020603050405020304" pitchFamily="18" charset="0"/>
              </a:rPr>
              <a:t>Reinforcement learning</a:t>
            </a:r>
            <a:r>
              <a:rPr lang="en-US" sz="2200" dirty="0">
                <a:latin typeface="Times New Roman" panose="02020603050405020304" pitchFamily="18" charset="0"/>
                <a:cs typeface="Times New Roman" panose="02020603050405020304" pitchFamily="18" charset="0"/>
              </a:rPr>
              <a:t>, which learns to make better predictions through repeated trial-and-error.</a:t>
            </a:r>
          </a:p>
          <a:p>
            <a:r>
              <a:rPr lang="en-US" sz="2200" b="1" dirty="0">
                <a:latin typeface="Times New Roman" panose="02020603050405020304" pitchFamily="18" charset="0"/>
                <a:cs typeface="Times New Roman" panose="02020603050405020304" pitchFamily="18" charset="0"/>
              </a:rPr>
              <a:t>Long Short Term Memory (LSTM)</a:t>
            </a:r>
            <a:r>
              <a:rPr lang="en-US" sz="2200" dirty="0">
                <a:latin typeface="Times New Roman" panose="02020603050405020304" pitchFamily="18" charset="0"/>
                <a:cs typeface="Times New Roman" panose="02020603050405020304" pitchFamily="18" charset="0"/>
              </a:rPr>
              <a:t>, which utilizes past data to help predict the next item in a sequence.  LTSMs view more recent information as most important when making predictions and discounts data from further in the past, though still utilizing it to form conclusions</a:t>
            </a:r>
          </a:p>
          <a:p>
            <a:r>
              <a:rPr lang="en-US" sz="2200" b="1" dirty="0">
                <a:latin typeface="Times New Roman" panose="02020603050405020304" pitchFamily="18" charset="0"/>
                <a:cs typeface="Times New Roman" panose="02020603050405020304" pitchFamily="18" charset="0"/>
              </a:rPr>
              <a:t>Evolutionary Generative Adversarial Networks (E-GAN)</a:t>
            </a:r>
            <a:r>
              <a:rPr lang="en-US" sz="2200" dirty="0">
                <a:latin typeface="Times New Roman" panose="02020603050405020304" pitchFamily="18" charset="0"/>
                <a:cs typeface="Times New Roman" panose="02020603050405020304" pitchFamily="18" charset="0"/>
              </a:rPr>
              <a:t>, which evolves over time, growing to explore slightly modified paths based off of previous experiences with every new decision. This model is constantly in pursuit of a better path and utilizes simulations and statistics, or chance, to predict outcomes throughout its evolutionary mutation cycle.</a:t>
            </a:r>
          </a:p>
          <a:p>
            <a:r>
              <a:rPr lang="en-US" sz="2200" dirty="0">
                <a:latin typeface="Times New Roman" panose="02020603050405020304" pitchFamily="18"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2664429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28FF0FD-64EF-40A0-B55A-0AB2477C81D4}"/>
              </a:ext>
            </a:extLst>
          </p:cNvPr>
          <p:cNvSpPr>
            <a:spLocks noGrp="1"/>
          </p:cNvSpPr>
          <p:nvPr>
            <p:ph idx="1"/>
          </p:nvPr>
        </p:nvSpPr>
        <p:spPr>
          <a:xfrm>
            <a:off x="463826" y="397565"/>
            <a:ext cx="10889974" cy="5779398"/>
          </a:xfrm>
        </p:spPr>
        <p:txBody>
          <a:bodyPr>
            <a:normAutofit/>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3. Theory of Mind</a:t>
            </a:r>
          </a:p>
          <a:p>
            <a:r>
              <a:rPr lang="en-US" sz="2400" dirty="0">
                <a:latin typeface="Times New Roman" panose="02020603050405020304" pitchFamily="18" charset="0"/>
                <a:cs typeface="Times New Roman" panose="02020603050405020304" pitchFamily="18" charset="0"/>
              </a:rPr>
              <a:t>Theory of Mind AI should understand the human emotions, people, beliefs, and be able to interact socially like humans.</a:t>
            </a:r>
          </a:p>
          <a:p>
            <a:r>
              <a:rPr lang="en-US" sz="2400" dirty="0">
                <a:latin typeface="Times New Roman" panose="02020603050405020304" pitchFamily="18" charset="0"/>
                <a:cs typeface="Times New Roman" panose="02020603050405020304" pitchFamily="18" charset="0"/>
              </a:rPr>
              <a:t>This type of AI machines are still not developed, but researchers are making lots of efforts and improvement for developing such AI machines.</a:t>
            </a:r>
          </a:p>
          <a:p>
            <a:r>
              <a:rPr lang="en-US" sz="2400" dirty="0">
                <a:latin typeface="Times New Roman" panose="02020603050405020304" pitchFamily="18" charset="0"/>
                <a:cs typeface="Times New Roman" panose="02020603050405020304" pitchFamily="18" charset="0"/>
              </a:rPr>
              <a:t>Theory of Mind is just that — theoretical. We have not yet achieved the technological and scientific capabilities necessary to reach this next level of artificial intelligence. </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4. Self-Awareness</a:t>
            </a:r>
          </a:p>
          <a:p>
            <a:r>
              <a:rPr lang="en-US" sz="2400" dirty="0">
                <a:latin typeface="Times New Roman" panose="02020603050405020304" pitchFamily="18" charset="0"/>
                <a:cs typeface="Times New Roman" panose="02020603050405020304" pitchFamily="18" charset="0"/>
              </a:rPr>
              <a:t>Self-awareness AI is the future of Artificial Intelligence. These machines will be super intelligent, and will have their own consciousness, sentiments, and self-awareness.</a:t>
            </a:r>
          </a:p>
          <a:p>
            <a:r>
              <a:rPr lang="en-US" sz="2400" dirty="0">
                <a:latin typeface="Times New Roman" panose="02020603050405020304" pitchFamily="18" charset="0"/>
                <a:cs typeface="Times New Roman" panose="02020603050405020304" pitchFamily="18" charset="0"/>
              </a:rPr>
              <a:t>These machines will be smarter than human mind.</a:t>
            </a:r>
          </a:p>
          <a:p>
            <a:r>
              <a:rPr lang="en-US" sz="2400" dirty="0">
                <a:latin typeface="Times New Roman" panose="02020603050405020304" pitchFamily="18" charset="0"/>
                <a:cs typeface="Times New Roman" panose="02020603050405020304" pitchFamily="18" charset="0"/>
              </a:rPr>
              <a:t>Self-Awareness AI does not exist in reality still and it is a hypothetical concept.</a:t>
            </a:r>
          </a:p>
          <a:p>
            <a:pPr marL="0" indent="0">
              <a:buNone/>
            </a:pPr>
            <a:endParaRPr lang="en-US" dirty="0"/>
          </a:p>
        </p:txBody>
      </p:sp>
    </p:spTree>
    <p:extLst>
      <p:ext uri="{BB962C8B-B14F-4D97-AF65-F5344CB8AC3E}">
        <p14:creationId xmlns:p14="http://schemas.microsoft.com/office/powerpoint/2010/main" val="598112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istory of Artificial Intelligence">
            <a:extLst>
              <a:ext uri="{FF2B5EF4-FFF2-40B4-BE49-F238E27FC236}">
                <a16:creationId xmlns="" xmlns:a16="http://schemas.microsoft.com/office/drawing/2014/main" id="{EB254FE3-1070-4174-A190-854F066681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9530" y="515144"/>
            <a:ext cx="9435548" cy="530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653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What is the difference between AI﻿, machine learning, and deep learning">
            <a:extLst>
              <a:ext uri="{FF2B5EF4-FFF2-40B4-BE49-F238E27FC236}">
                <a16:creationId xmlns="" xmlns:a16="http://schemas.microsoft.com/office/drawing/2014/main" id="{B5F4E4DA-9184-42CB-A4DF-8DC5F21448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561624"/>
            <a:ext cx="8966994" cy="5522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836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1B68B87-8444-487F-86DA-3EA5F67E7CEE}"/>
              </a:ext>
            </a:extLst>
          </p:cNvPr>
          <p:cNvSpPr>
            <a:spLocks noGrp="1"/>
          </p:cNvSpPr>
          <p:nvPr>
            <p:ph idx="1"/>
          </p:nvPr>
        </p:nvSpPr>
        <p:spPr>
          <a:xfrm>
            <a:off x="622852" y="318052"/>
            <a:ext cx="10730948" cy="5858911"/>
          </a:xfrm>
        </p:spPr>
        <p:txBody>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Maturation of Artificial Intelligence (1943-1952)</a:t>
            </a:r>
          </a:p>
          <a:p>
            <a:r>
              <a:rPr lang="en-US" sz="2400" b="1" dirty="0">
                <a:latin typeface="Times New Roman" panose="02020603050405020304" pitchFamily="18" charset="0"/>
                <a:cs typeface="Times New Roman" panose="02020603050405020304" pitchFamily="18" charset="0"/>
              </a:rPr>
              <a:t>Year 1943:</a:t>
            </a:r>
            <a:r>
              <a:rPr lang="en-US" sz="2400" dirty="0">
                <a:latin typeface="Times New Roman" panose="02020603050405020304" pitchFamily="18" charset="0"/>
                <a:cs typeface="Times New Roman" panose="02020603050405020304" pitchFamily="18" charset="0"/>
              </a:rPr>
              <a:t> The first work which is now recognized as AI was done by Warren McCulloch and Walter pits in 1943. They proposed a model of </a:t>
            </a:r>
            <a:r>
              <a:rPr lang="en-US" sz="2400" b="1" dirty="0">
                <a:latin typeface="Times New Roman" panose="02020603050405020304" pitchFamily="18" charset="0"/>
                <a:cs typeface="Times New Roman" panose="02020603050405020304" pitchFamily="18" charset="0"/>
              </a:rPr>
              <a:t>artificial neurons</a:t>
            </a:r>
            <a:r>
              <a:rPr lang="en-US" sz="2400"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Year 1949:</a:t>
            </a:r>
            <a:r>
              <a:rPr lang="en-US" sz="2400" dirty="0">
                <a:latin typeface="Times New Roman" panose="02020603050405020304" pitchFamily="18" charset="0"/>
                <a:cs typeface="Times New Roman" panose="02020603050405020304" pitchFamily="18" charset="0"/>
              </a:rPr>
              <a:t> Donald Hebb demonstrated an updating rule for modifying the connection strength between neurons. His rule is now called </a:t>
            </a:r>
            <a:r>
              <a:rPr lang="en-US" sz="2400" b="1" dirty="0">
                <a:latin typeface="Times New Roman" panose="02020603050405020304" pitchFamily="18" charset="0"/>
                <a:cs typeface="Times New Roman" panose="02020603050405020304" pitchFamily="18" charset="0"/>
              </a:rPr>
              <a:t>Hebbian learning</a:t>
            </a:r>
            <a:r>
              <a:rPr lang="en-US" sz="2400"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Year 1950:</a:t>
            </a:r>
            <a:r>
              <a:rPr lang="en-US" sz="2400" dirty="0">
                <a:latin typeface="Times New Roman" panose="02020603050405020304" pitchFamily="18" charset="0"/>
                <a:cs typeface="Times New Roman" panose="02020603050405020304" pitchFamily="18" charset="0"/>
              </a:rPr>
              <a:t> The Alan Turing who was an English mathematician and pioneered Machine learning in 1950. Alan Turing publishes </a:t>
            </a:r>
            <a:r>
              <a:rPr lang="en-US" sz="2400" b="1" dirty="0">
                <a:latin typeface="Times New Roman" panose="02020603050405020304" pitchFamily="18" charset="0"/>
                <a:cs typeface="Times New Roman" panose="02020603050405020304" pitchFamily="18" charset="0"/>
              </a:rPr>
              <a:t>"Computing Machinery and Intelligence"</a:t>
            </a:r>
            <a:r>
              <a:rPr lang="en-US" sz="2400" dirty="0">
                <a:latin typeface="Times New Roman" panose="02020603050405020304" pitchFamily="18" charset="0"/>
                <a:cs typeface="Times New Roman" panose="02020603050405020304" pitchFamily="18" charset="0"/>
              </a:rPr>
              <a:t> in which he proposed a test. The test can check the machine's ability to exhibit intelligent behavior equivalent to human intelligence, called a </a:t>
            </a:r>
            <a:r>
              <a:rPr lang="en-US" sz="2400" b="1" dirty="0">
                <a:latin typeface="Times New Roman" panose="02020603050405020304" pitchFamily="18" charset="0"/>
                <a:cs typeface="Times New Roman" panose="02020603050405020304" pitchFamily="18" charset="0"/>
              </a:rPr>
              <a:t>Turing test</a:t>
            </a:r>
            <a:r>
              <a:rPr lang="en-US" sz="2400" dirty="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1707321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42E487F-CE53-49C4-9E1F-E9EB2B229300}"/>
              </a:ext>
            </a:extLst>
          </p:cNvPr>
          <p:cNvSpPr>
            <a:spLocks noGrp="1"/>
          </p:cNvSpPr>
          <p:nvPr>
            <p:ph idx="1"/>
          </p:nvPr>
        </p:nvSpPr>
        <p:spPr>
          <a:xfrm>
            <a:off x="622852" y="410817"/>
            <a:ext cx="10730948" cy="5766146"/>
          </a:xfrm>
        </p:spPr>
        <p:txBody>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The first AI winter (1974-1980)</a:t>
            </a:r>
          </a:p>
          <a:p>
            <a:r>
              <a:rPr lang="en-US" sz="2400" dirty="0">
                <a:latin typeface="Times New Roman" panose="02020603050405020304" pitchFamily="18" charset="0"/>
                <a:cs typeface="Times New Roman" panose="02020603050405020304" pitchFamily="18" charset="0"/>
              </a:rPr>
              <a:t>The duration between years 1974 to 1980 was the first AI winter duration. AI winter refers to the time period where computer scientist dealt with a severe shortage of funding from government for AI researches.</a:t>
            </a:r>
          </a:p>
          <a:p>
            <a:r>
              <a:rPr lang="en-US" sz="2400" dirty="0">
                <a:latin typeface="Times New Roman" panose="02020603050405020304" pitchFamily="18" charset="0"/>
                <a:cs typeface="Times New Roman" panose="02020603050405020304" pitchFamily="18" charset="0"/>
              </a:rPr>
              <a:t>During AI winters, an interest of publicity on artificial intelligence was decreased.</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A boom of AI (1980-1987)</a:t>
            </a:r>
          </a:p>
          <a:p>
            <a:r>
              <a:rPr lang="en-US" sz="2400" dirty="0">
                <a:latin typeface="Times New Roman" panose="02020603050405020304" pitchFamily="18" charset="0"/>
                <a:cs typeface="Times New Roman" panose="02020603050405020304" pitchFamily="18" charset="0"/>
              </a:rPr>
              <a:t>Year 1980: After AI winter duration, AI came back with "Expert System". Expert systems were programmed that emulate the decision-making ability of a human expert.</a:t>
            </a:r>
          </a:p>
          <a:p>
            <a:r>
              <a:rPr lang="en-US" sz="2400" dirty="0">
                <a:latin typeface="Times New Roman" panose="02020603050405020304" pitchFamily="18" charset="0"/>
                <a:cs typeface="Times New Roman" panose="02020603050405020304" pitchFamily="18" charset="0"/>
              </a:rPr>
              <a:t>In the Year 1980, the first national conference of the American Association of Artificial Intelligence was held at Stanford University.</a:t>
            </a:r>
          </a:p>
          <a:p>
            <a:pPr marL="0" indent="0">
              <a:buNone/>
            </a:pPr>
            <a:endParaRPr lang="en-US" dirty="0"/>
          </a:p>
        </p:txBody>
      </p:sp>
    </p:spTree>
    <p:extLst>
      <p:ext uri="{BB962C8B-B14F-4D97-AF65-F5344CB8AC3E}">
        <p14:creationId xmlns:p14="http://schemas.microsoft.com/office/powerpoint/2010/main" val="7879048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0C9D0B1-4E7D-4469-87F0-A1D5E06748C2}"/>
              </a:ext>
            </a:extLst>
          </p:cNvPr>
          <p:cNvSpPr>
            <a:spLocks noGrp="1"/>
          </p:cNvSpPr>
          <p:nvPr>
            <p:ph idx="1"/>
          </p:nvPr>
        </p:nvSpPr>
        <p:spPr>
          <a:xfrm>
            <a:off x="569843" y="371061"/>
            <a:ext cx="10783957" cy="5805902"/>
          </a:xfrm>
        </p:spPr>
        <p:txBody>
          <a:bodyPr>
            <a:normAutofit/>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The second AI winter (1987-1993)</a:t>
            </a:r>
          </a:p>
          <a:p>
            <a:r>
              <a:rPr lang="en-US" sz="2400" dirty="0">
                <a:latin typeface="Times New Roman" panose="02020603050405020304" pitchFamily="18" charset="0"/>
                <a:cs typeface="Times New Roman" panose="02020603050405020304" pitchFamily="18" charset="0"/>
              </a:rPr>
              <a:t>The duration between the years 1987 to 1993 was the second AI Winter duration.</a:t>
            </a:r>
          </a:p>
          <a:p>
            <a:r>
              <a:rPr lang="en-US" sz="2400" dirty="0">
                <a:latin typeface="Times New Roman" panose="02020603050405020304" pitchFamily="18" charset="0"/>
                <a:cs typeface="Times New Roman" panose="02020603050405020304" pitchFamily="18" charset="0"/>
              </a:rPr>
              <a:t>Again Investors and government stopped in funding for AI research as due to high cost but not efficient result. The expert system such as XCON was very cost effective.</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The emergence of intelligent agents (1993-2011)</a:t>
            </a:r>
          </a:p>
          <a:p>
            <a:r>
              <a:rPr lang="en-US" sz="2400" b="1" dirty="0">
                <a:latin typeface="Times New Roman" panose="02020603050405020304" pitchFamily="18" charset="0"/>
                <a:cs typeface="Times New Roman" panose="02020603050405020304" pitchFamily="18" charset="0"/>
              </a:rPr>
              <a:t>Year 1997:</a:t>
            </a:r>
            <a:r>
              <a:rPr lang="en-US" sz="2400" dirty="0">
                <a:latin typeface="Times New Roman" panose="02020603050405020304" pitchFamily="18" charset="0"/>
                <a:cs typeface="Times New Roman" panose="02020603050405020304" pitchFamily="18" charset="0"/>
              </a:rPr>
              <a:t> In the year 1997, IBM Deep Blue beats world chess champion, Gary Kasparov, and became the first computer to beat a world chess champion.</a:t>
            </a:r>
          </a:p>
          <a:p>
            <a:r>
              <a:rPr lang="en-US" sz="2400" b="1" dirty="0">
                <a:latin typeface="Times New Roman" panose="02020603050405020304" pitchFamily="18" charset="0"/>
                <a:cs typeface="Times New Roman" panose="02020603050405020304" pitchFamily="18" charset="0"/>
              </a:rPr>
              <a:t>Year 2002:</a:t>
            </a:r>
            <a:r>
              <a:rPr lang="en-US" sz="2400" dirty="0">
                <a:latin typeface="Times New Roman" panose="02020603050405020304" pitchFamily="18" charset="0"/>
                <a:cs typeface="Times New Roman" panose="02020603050405020304" pitchFamily="18" charset="0"/>
              </a:rPr>
              <a:t> for the first time, AI entered the home in the form of Roomba, a vacuum cleaner.</a:t>
            </a:r>
          </a:p>
          <a:p>
            <a:r>
              <a:rPr lang="en-US" sz="2400" b="1" dirty="0">
                <a:latin typeface="Times New Roman" panose="02020603050405020304" pitchFamily="18" charset="0"/>
                <a:cs typeface="Times New Roman" panose="02020603050405020304" pitchFamily="18" charset="0"/>
              </a:rPr>
              <a:t>Year 2006:</a:t>
            </a:r>
            <a:r>
              <a:rPr lang="en-US" sz="2400" dirty="0">
                <a:latin typeface="Times New Roman" panose="02020603050405020304" pitchFamily="18" charset="0"/>
                <a:cs typeface="Times New Roman" panose="02020603050405020304" pitchFamily="18" charset="0"/>
              </a:rPr>
              <a:t> AI came in the Business world till the year 2006. Companies like Facebook, Twitter, and Netflix also started using AI.</a:t>
            </a:r>
          </a:p>
          <a:p>
            <a:pPr marL="0" indent="0">
              <a:buNone/>
            </a:pPr>
            <a:endParaRPr lang="en-US" dirty="0"/>
          </a:p>
        </p:txBody>
      </p:sp>
    </p:spTree>
    <p:extLst>
      <p:ext uri="{BB962C8B-B14F-4D97-AF65-F5344CB8AC3E}">
        <p14:creationId xmlns:p14="http://schemas.microsoft.com/office/powerpoint/2010/main" val="15771425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F983AC9-9EEA-4A48-B72F-2D0A6E7A2B8A}"/>
              </a:ext>
            </a:extLst>
          </p:cNvPr>
          <p:cNvSpPr>
            <a:spLocks noGrp="1"/>
          </p:cNvSpPr>
          <p:nvPr>
            <p:ph idx="1"/>
          </p:nvPr>
        </p:nvSpPr>
        <p:spPr>
          <a:xfrm>
            <a:off x="410817" y="371061"/>
            <a:ext cx="10942983" cy="5805902"/>
          </a:xfrm>
        </p:spPr>
        <p:txBody>
          <a:bodyPr>
            <a:normAutofit/>
          </a:bodyPr>
          <a:lstStyle/>
          <a:p>
            <a:pPr marL="0" indent="0">
              <a:buNone/>
            </a:pPr>
            <a:r>
              <a:rPr lang="en-US" sz="2000" dirty="0">
                <a:solidFill>
                  <a:srgbClr val="FF0000"/>
                </a:solidFill>
                <a:latin typeface="Times New Roman" panose="02020603050405020304" pitchFamily="18" charset="0"/>
                <a:cs typeface="Times New Roman" panose="02020603050405020304" pitchFamily="18" charset="0"/>
              </a:rPr>
              <a:t>Deep learning, big data and artificial general intelligence (2011-present)</a:t>
            </a:r>
          </a:p>
          <a:p>
            <a:r>
              <a:rPr lang="en-US" sz="2000" b="1" dirty="0">
                <a:latin typeface="Times New Roman" panose="02020603050405020304" pitchFamily="18" charset="0"/>
                <a:cs typeface="Times New Roman" panose="02020603050405020304" pitchFamily="18" charset="0"/>
              </a:rPr>
              <a:t>Year 2011:</a:t>
            </a:r>
            <a:r>
              <a:rPr lang="en-US" sz="2000" dirty="0">
                <a:latin typeface="Times New Roman" panose="02020603050405020304" pitchFamily="18" charset="0"/>
                <a:cs typeface="Times New Roman" panose="02020603050405020304" pitchFamily="18" charset="0"/>
              </a:rPr>
              <a:t> In the year 2011, IBM's Watson won jeopardy, a quiz show, where it had to solve the complex questions as well as riddles. Watson had proved that it could understand natural language and can solve tricky questions quickly.</a:t>
            </a:r>
          </a:p>
          <a:p>
            <a:r>
              <a:rPr lang="en-US" sz="2000" b="1" dirty="0">
                <a:latin typeface="Times New Roman" panose="02020603050405020304" pitchFamily="18" charset="0"/>
                <a:cs typeface="Times New Roman" panose="02020603050405020304" pitchFamily="18" charset="0"/>
              </a:rPr>
              <a:t>Year 2012:</a:t>
            </a:r>
            <a:r>
              <a:rPr lang="en-US" sz="2000" dirty="0">
                <a:latin typeface="Times New Roman" panose="02020603050405020304" pitchFamily="18" charset="0"/>
                <a:cs typeface="Times New Roman" panose="02020603050405020304" pitchFamily="18" charset="0"/>
              </a:rPr>
              <a:t> Google has launched an Android app feature "Google now", which was able to provide information to the user as a prediction.</a:t>
            </a:r>
          </a:p>
          <a:p>
            <a:r>
              <a:rPr lang="en-US" sz="2000" b="1" dirty="0">
                <a:latin typeface="Times New Roman" panose="02020603050405020304" pitchFamily="18" charset="0"/>
                <a:cs typeface="Times New Roman" panose="02020603050405020304" pitchFamily="18" charset="0"/>
              </a:rPr>
              <a:t>Year 2014:</a:t>
            </a:r>
            <a:r>
              <a:rPr lang="en-US" sz="2000" dirty="0">
                <a:latin typeface="Times New Roman" panose="02020603050405020304" pitchFamily="18" charset="0"/>
                <a:cs typeface="Times New Roman" panose="02020603050405020304" pitchFamily="18" charset="0"/>
              </a:rPr>
              <a:t> In the year 2014, Chatbot "Eugene </a:t>
            </a:r>
            <a:r>
              <a:rPr lang="en-US" sz="2000" dirty="0" err="1">
                <a:latin typeface="Times New Roman" panose="02020603050405020304" pitchFamily="18" charset="0"/>
                <a:cs typeface="Times New Roman" panose="02020603050405020304" pitchFamily="18" charset="0"/>
              </a:rPr>
              <a:t>Goostman</a:t>
            </a:r>
            <a:r>
              <a:rPr lang="en-US" sz="2000" dirty="0">
                <a:latin typeface="Times New Roman" panose="02020603050405020304" pitchFamily="18" charset="0"/>
                <a:cs typeface="Times New Roman" panose="02020603050405020304" pitchFamily="18" charset="0"/>
              </a:rPr>
              <a:t>" won a competition in the infamous "Turing test."</a:t>
            </a:r>
          </a:p>
          <a:p>
            <a:r>
              <a:rPr lang="en-US" sz="2000" b="1" dirty="0">
                <a:latin typeface="Times New Roman" panose="02020603050405020304" pitchFamily="18" charset="0"/>
                <a:cs typeface="Times New Roman" panose="02020603050405020304" pitchFamily="18" charset="0"/>
              </a:rPr>
              <a:t>Year 2018:</a:t>
            </a:r>
            <a:r>
              <a:rPr lang="en-US" sz="2000" dirty="0">
                <a:latin typeface="Times New Roman" panose="02020603050405020304" pitchFamily="18" charset="0"/>
                <a:cs typeface="Times New Roman" panose="02020603050405020304" pitchFamily="18" charset="0"/>
              </a:rPr>
              <a:t> The "Project Debater" from IBM debated on complex topics with two master debaters and also performed extremely well.</a:t>
            </a:r>
          </a:p>
          <a:p>
            <a:r>
              <a:rPr lang="en-US" sz="2000" dirty="0">
                <a:latin typeface="Times New Roman" panose="02020603050405020304" pitchFamily="18" charset="0"/>
                <a:cs typeface="Times New Roman" panose="02020603050405020304" pitchFamily="18" charset="0"/>
              </a:rPr>
              <a:t>Google has demonstrated an AI program "Duplex" which was a virtual assistant and which had taken hairdresser appointment on call, and lady on other side didn't notice that she was talking with the machine.</a:t>
            </a:r>
          </a:p>
          <a:p>
            <a:pPr marL="0" indent="0">
              <a:buNone/>
            </a:pPr>
            <a:r>
              <a:rPr lang="en-US" sz="2000" dirty="0">
                <a:latin typeface="Times New Roman" panose="02020603050405020304" pitchFamily="18" charset="0"/>
                <a:cs typeface="Times New Roman" panose="02020603050405020304" pitchFamily="18" charset="0"/>
              </a:rPr>
              <a:t>Now AI has developed to a remarkable level. The concept of Deep learning, big data, and data science are now trending like a boom. Nowadays companies like Google, Facebook, IBM, and Amazon are working with AI and creating amazing devices. The future of Artificial Intelligence is inspiring and will come with high intelligence.</a:t>
            </a:r>
          </a:p>
        </p:txBody>
      </p:sp>
    </p:spTree>
    <p:extLst>
      <p:ext uri="{BB962C8B-B14F-4D97-AF65-F5344CB8AC3E}">
        <p14:creationId xmlns:p14="http://schemas.microsoft.com/office/powerpoint/2010/main" val="3431056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307" y="373487"/>
            <a:ext cx="10748493" cy="5803476"/>
          </a:xfrm>
        </p:spPr>
        <p:txBody>
          <a:bodyPr>
            <a:normAutofit/>
          </a:bodyPr>
          <a:lstStyle/>
          <a:p>
            <a:pPr marL="0" indent="0">
              <a:buNone/>
            </a:pPr>
            <a:r>
              <a:rPr lang="en-US" dirty="0">
                <a:solidFill>
                  <a:srgbClr val="FF0000"/>
                </a:solidFill>
              </a:rPr>
              <a:t>Search Algorithm Terminologies:</a:t>
            </a:r>
          </a:p>
          <a:p>
            <a:r>
              <a:rPr lang="en-US" b="1" dirty="0"/>
              <a:t>Search:</a:t>
            </a:r>
            <a:r>
              <a:rPr lang="en-US" dirty="0"/>
              <a:t> </a:t>
            </a:r>
            <a:r>
              <a:rPr lang="en-US" dirty="0" smtClean="0"/>
              <a:t>Searching is </a:t>
            </a:r>
            <a:r>
              <a:rPr lang="en-US" dirty="0"/>
              <a:t>a step by step procedure to solve a search-problem in a given search space. </a:t>
            </a:r>
            <a:endParaRPr lang="en-US" dirty="0" smtClean="0"/>
          </a:p>
          <a:p>
            <a:r>
              <a:rPr lang="en-US" dirty="0" smtClean="0"/>
              <a:t>A </a:t>
            </a:r>
            <a:r>
              <a:rPr lang="en-US" dirty="0"/>
              <a:t>search problem can have three main factors:</a:t>
            </a:r>
          </a:p>
          <a:p>
            <a:pPr lvl="1"/>
            <a:endParaRPr lang="en-US" b="1" dirty="0" smtClean="0"/>
          </a:p>
          <a:p>
            <a:pPr lvl="1"/>
            <a:r>
              <a:rPr lang="en-US" b="1" dirty="0" smtClean="0"/>
              <a:t>Search </a:t>
            </a:r>
            <a:r>
              <a:rPr lang="en-US" b="1" dirty="0"/>
              <a:t>Space:</a:t>
            </a:r>
            <a:r>
              <a:rPr lang="en-US" dirty="0"/>
              <a:t> Search space represents a set of possible solutions, which a system may have</a:t>
            </a:r>
            <a:r>
              <a:rPr lang="en-US" dirty="0" smtClean="0"/>
              <a:t>.</a:t>
            </a:r>
          </a:p>
          <a:p>
            <a:pPr lvl="1"/>
            <a:endParaRPr lang="en-US" dirty="0"/>
          </a:p>
          <a:p>
            <a:pPr lvl="1"/>
            <a:r>
              <a:rPr lang="en-US" b="1" dirty="0"/>
              <a:t>Start State:</a:t>
            </a:r>
            <a:r>
              <a:rPr lang="en-US" dirty="0"/>
              <a:t> It is a state from where agent begins </a:t>
            </a:r>
            <a:r>
              <a:rPr lang="en-US" b="1" dirty="0"/>
              <a:t>the search</a:t>
            </a:r>
            <a:r>
              <a:rPr lang="en-US" dirty="0" smtClean="0"/>
              <a:t>.</a:t>
            </a:r>
          </a:p>
          <a:p>
            <a:pPr marL="457200" lvl="1" indent="0">
              <a:buNone/>
            </a:pPr>
            <a:endParaRPr lang="en-US" dirty="0"/>
          </a:p>
          <a:p>
            <a:pPr lvl="1"/>
            <a:r>
              <a:rPr lang="en-US" b="1" dirty="0"/>
              <a:t>Goal test:</a:t>
            </a:r>
            <a:r>
              <a:rPr lang="en-US" dirty="0"/>
              <a:t> It is a function which observe the current state and returns whether the goal state is achieved or not</a:t>
            </a:r>
            <a:r>
              <a:rPr lang="en-US" dirty="0" smtClean="0"/>
              <a:t>.</a:t>
            </a:r>
            <a:endParaRPr lang="en-US" dirty="0"/>
          </a:p>
          <a:p>
            <a:pPr lvl="1"/>
            <a:endParaRPr lang="en-US" dirty="0"/>
          </a:p>
          <a:p>
            <a:pPr marL="0" indent="0">
              <a:buNone/>
            </a:pPr>
            <a:endParaRPr lang="en-IN" dirty="0"/>
          </a:p>
        </p:txBody>
      </p:sp>
    </p:spTree>
    <p:extLst>
      <p:ext uri="{BB962C8B-B14F-4D97-AF65-F5344CB8AC3E}">
        <p14:creationId xmlns:p14="http://schemas.microsoft.com/office/powerpoint/2010/main" val="35340125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186" y="283335"/>
            <a:ext cx="10735614" cy="5893628"/>
          </a:xfrm>
        </p:spPr>
        <p:txBody>
          <a:bodyPr/>
          <a:lstStyle/>
          <a:p>
            <a:r>
              <a:rPr lang="en-US" b="1" dirty="0"/>
              <a:t>Search tree:</a:t>
            </a:r>
            <a:r>
              <a:rPr lang="en-US" dirty="0"/>
              <a:t> A tree representation of search problem is called Search tree. The root of the search tree is the root node which is corresponding to the initial state.</a:t>
            </a:r>
          </a:p>
          <a:p>
            <a:r>
              <a:rPr lang="en-US" b="1" dirty="0"/>
              <a:t>Actions:</a:t>
            </a:r>
            <a:r>
              <a:rPr lang="en-US" dirty="0"/>
              <a:t> It gives the description of all the available actions to the agent.</a:t>
            </a:r>
          </a:p>
          <a:p>
            <a:r>
              <a:rPr lang="en-US" b="1" dirty="0"/>
              <a:t>Transition model:</a:t>
            </a:r>
            <a:r>
              <a:rPr lang="en-US" dirty="0"/>
              <a:t> A description of what each action do, can be represented as a transition model.</a:t>
            </a:r>
          </a:p>
          <a:p>
            <a:r>
              <a:rPr lang="en-US" b="1" dirty="0"/>
              <a:t>Path Cost:</a:t>
            </a:r>
            <a:r>
              <a:rPr lang="en-US" dirty="0"/>
              <a:t> It is a function which assigns a numeric cost to each path.</a:t>
            </a:r>
          </a:p>
          <a:p>
            <a:r>
              <a:rPr lang="en-US" b="1" dirty="0"/>
              <a:t>Solution:</a:t>
            </a:r>
            <a:r>
              <a:rPr lang="en-US" dirty="0"/>
              <a:t> It is an action sequence which leads from the start node to the goal node.</a:t>
            </a:r>
          </a:p>
          <a:p>
            <a:r>
              <a:rPr lang="en-US" b="1" dirty="0"/>
              <a:t>Optimal Solution:</a:t>
            </a:r>
            <a:r>
              <a:rPr lang="en-US" dirty="0"/>
              <a:t> If a solution has the lowest cost among all solutions</a:t>
            </a:r>
            <a:endParaRPr lang="en-IN" dirty="0"/>
          </a:p>
        </p:txBody>
      </p:sp>
    </p:spTree>
    <p:extLst>
      <p:ext uri="{BB962C8B-B14F-4D97-AF65-F5344CB8AC3E}">
        <p14:creationId xmlns:p14="http://schemas.microsoft.com/office/powerpoint/2010/main" val="9517572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155" y="912857"/>
            <a:ext cx="10851524" cy="5945143"/>
          </a:xfrm>
        </p:spPr>
        <p:txBody>
          <a:bodyPr>
            <a:normAutofit/>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Properties of Search Algorithms:</a:t>
            </a:r>
          </a:p>
          <a:p>
            <a:r>
              <a:rPr lang="en-US" sz="2400" dirty="0">
                <a:latin typeface="Times New Roman" panose="02020603050405020304" pitchFamily="18" charset="0"/>
                <a:cs typeface="Times New Roman" panose="02020603050405020304" pitchFamily="18" charset="0"/>
              </a:rPr>
              <a:t>Following are the four essential properties of search algorithms to compare the efficiency of these algorithms:</a:t>
            </a:r>
          </a:p>
          <a:p>
            <a:r>
              <a:rPr lang="en-US" sz="2400" b="1" dirty="0">
                <a:latin typeface="Times New Roman" panose="02020603050405020304" pitchFamily="18" charset="0"/>
                <a:cs typeface="Times New Roman" panose="02020603050405020304" pitchFamily="18" charset="0"/>
              </a:rPr>
              <a:t>Completeness:</a:t>
            </a:r>
            <a:r>
              <a:rPr lang="en-US" sz="2400" dirty="0">
                <a:latin typeface="Times New Roman" panose="02020603050405020304" pitchFamily="18" charset="0"/>
                <a:cs typeface="Times New Roman" panose="02020603050405020304" pitchFamily="18" charset="0"/>
              </a:rPr>
              <a:t> A search algorithm is said to be complete if it guarantees to return a solution if at least any solution exists for any random input</a:t>
            </a:r>
            <a:r>
              <a:rPr lang="en-US" sz="2400"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Optimality:</a:t>
            </a:r>
            <a:r>
              <a:rPr lang="en-US" sz="2400" dirty="0">
                <a:latin typeface="Times New Roman" panose="02020603050405020304" pitchFamily="18" charset="0"/>
                <a:cs typeface="Times New Roman" panose="02020603050405020304" pitchFamily="18" charset="0"/>
              </a:rPr>
              <a:t> If a solution found for an algorithm is guaranteed to be the best solution (lowest path cost) among all other solutions, then such a solution for is said to be an optimal solution.</a:t>
            </a:r>
          </a:p>
          <a:p>
            <a:r>
              <a:rPr lang="en-US" sz="2400" b="1" dirty="0">
                <a:latin typeface="Times New Roman" panose="02020603050405020304" pitchFamily="18" charset="0"/>
                <a:cs typeface="Times New Roman" panose="02020603050405020304" pitchFamily="18" charset="0"/>
              </a:rPr>
              <a:t>Time Complexity:</a:t>
            </a:r>
            <a:r>
              <a:rPr lang="en-US" sz="2400" dirty="0">
                <a:latin typeface="Times New Roman" panose="02020603050405020304" pitchFamily="18" charset="0"/>
                <a:cs typeface="Times New Roman" panose="02020603050405020304" pitchFamily="18" charset="0"/>
              </a:rPr>
              <a:t> Time complexity is a measure of time for an algorithm to complete its task.</a:t>
            </a:r>
          </a:p>
          <a:p>
            <a:r>
              <a:rPr lang="en-US" sz="2400" b="1" dirty="0">
                <a:latin typeface="Times New Roman" panose="02020603050405020304" pitchFamily="18" charset="0"/>
                <a:cs typeface="Times New Roman" panose="02020603050405020304" pitchFamily="18" charset="0"/>
              </a:rPr>
              <a:t>Space Complexity:</a:t>
            </a:r>
            <a:r>
              <a:rPr lang="en-US" sz="2400" dirty="0">
                <a:latin typeface="Times New Roman" panose="02020603050405020304" pitchFamily="18" charset="0"/>
                <a:cs typeface="Times New Roman" panose="02020603050405020304" pitchFamily="18" charset="0"/>
              </a:rPr>
              <a:t> It is the maximum storage space required at any point during the search, as the complexity of the problem.</a:t>
            </a:r>
          </a:p>
          <a:p>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3395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6784" y="1065472"/>
            <a:ext cx="10767320" cy="5792528"/>
          </a:xfrm>
        </p:spPr>
        <p:txBody>
          <a:bodyPr/>
          <a:lstStyle/>
          <a:p>
            <a:pPr marL="0" indent="0">
              <a:buNone/>
            </a:pPr>
            <a:r>
              <a:rPr lang="en-IN" dirty="0"/>
              <a:t>Types of search algorithms</a:t>
            </a:r>
          </a:p>
          <a:p>
            <a:pPr marL="0" indent="0">
              <a:buNone/>
            </a:pPr>
            <a:endParaRPr lang="en-IN" dirty="0"/>
          </a:p>
        </p:txBody>
      </p:sp>
      <p:pic>
        <p:nvPicPr>
          <p:cNvPr id="15364" name="Picture 4" descr="Search Algorithms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864" y="1920210"/>
            <a:ext cx="6954591" cy="468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0581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882" y="321972"/>
            <a:ext cx="10915918" cy="5854991"/>
          </a:xfrm>
        </p:spPr>
        <p:txBody>
          <a:bodyPr>
            <a:normAutofit/>
          </a:bodyPr>
          <a:lstStyle/>
          <a:p>
            <a:pPr marL="0" indent="0">
              <a:buNone/>
            </a:pPr>
            <a:r>
              <a:rPr lang="en-US" dirty="0">
                <a:solidFill>
                  <a:srgbClr val="FF0000"/>
                </a:solidFill>
              </a:rPr>
              <a:t>Uninformed/Blind Search:</a:t>
            </a:r>
          </a:p>
          <a:p>
            <a:r>
              <a:rPr lang="en-US" sz="2000" dirty="0">
                <a:latin typeface="Times New Roman" panose="02020603050405020304" pitchFamily="18" charset="0"/>
                <a:cs typeface="Times New Roman" panose="02020603050405020304" pitchFamily="18" charset="0"/>
              </a:rPr>
              <a:t>The uninformed search </a:t>
            </a:r>
            <a:r>
              <a:rPr lang="en-US" sz="2000" dirty="0">
                <a:solidFill>
                  <a:srgbClr val="FF0000"/>
                </a:solidFill>
                <a:latin typeface="Times New Roman" panose="02020603050405020304" pitchFamily="18" charset="0"/>
                <a:cs typeface="Times New Roman" panose="02020603050405020304" pitchFamily="18" charset="0"/>
              </a:rPr>
              <a:t>does not contain any domain knowledge</a:t>
            </a:r>
            <a:r>
              <a:rPr lang="en-US" sz="2000" dirty="0">
                <a:latin typeface="Times New Roman" panose="02020603050405020304" pitchFamily="18" charset="0"/>
                <a:cs typeface="Times New Roman" panose="02020603050405020304" pitchFamily="18" charset="0"/>
              </a:rPr>
              <a:t> such as closeness, the location of the goal. It operates in a </a:t>
            </a:r>
            <a:r>
              <a:rPr lang="en-US" sz="2000" dirty="0">
                <a:solidFill>
                  <a:srgbClr val="FF0000"/>
                </a:solidFill>
                <a:latin typeface="Times New Roman" panose="02020603050405020304" pitchFamily="18" charset="0"/>
                <a:cs typeface="Times New Roman" panose="02020603050405020304" pitchFamily="18" charset="0"/>
              </a:rPr>
              <a:t>brute-force way </a:t>
            </a:r>
            <a:r>
              <a:rPr lang="en-US" sz="2000" dirty="0">
                <a:latin typeface="Times New Roman" panose="02020603050405020304" pitchFamily="18" charset="0"/>
                <a:cs typeface="Times New Roman" panose="02020603050405020304" pitchFamily="18" charset="0"/>
              </a:rPr>
              <a:t>as it only includes information about how to traverse the tree and how to identify leaf and goal nodes.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Uninformed </a:t>
            </a:r>
            <a:r>
              <a:rPr lang="en-US" sz="2000" dirty="0">
                <a:latin typeface="Times New Roman" panose="02020603050405020304" pitchFamily="18" charset="0"/>
                <a:cs typeface="Times New Roman" panose="02020603050405020304" pitchFamily="18" charset="0"/>
              </a:rPr>
              <a:t>search applies a way in which search tree is searched without any information about the search space like initial state operators and test for the goal, so it is also called blind </a:t>
            </a:r>
            <a:r>
              <a:rPr lang="en-US" sz="2000" dirty="0" err="1">
                <a:latin typeface="Times New Roman" panose="02020603050405020304" pitchFamily="18" charset="0"/>
                <a:cs typeface="Times New Roman" panose="02020603050405020304" pitchFamily="18" charset="0"/>
              </a:rPr>
              <a:t>search.It</a:t>
            </a:r>
            <a:r>
              <a:rPr lang="en-US" sz="2000" dirty="0">
                <a:latin typeface="Times New Roman" panose="02020603050405020304" pitchFamily="18" charset="0"/>
                <a:cs typeface="Times New Roman" panose="02020603050405020304" pitchFamily="18" charset="0"/>
              </a:rPr>
              <a:t> examines each node of the tree until it achieves the goal node</a:t>
            </a:r>
            <a:r>
              <a:rPr lang="en-US" sz="2000" dirty="0" smtClean="0">
                <a:latin typeface="Times New Roman" panose="02020603050405020304" pitchFamily="18" charset="0"/>
                <a:cs typeface="Times New Roman" panose="02020603050405020304" pitchFamily="18" charset="0"/>
              </a:rPr>
              <a:t>.</a:t>
            </a:r>
          </a:p>
          <a:p>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It </a:t>
            </a:r>
            <a:r>
              <a:rPr lang="en-US" sz="2000" b="1" dirty="0">
                <a:latin typeface="Times New Roman" panose="02020603050405020304" pitchFamily="18" charset="0"/>
                <a:cs typeface="Times New Roman" panose="02020603050405020304" pitchFamily="18" charset="0"/>
              </a:rPr>
              <a:t>can be divided into five main types: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Breadth-first search</a:t>
            </a:r>
          </a:p>
          <a:p>
            <a:r>
              <a:rPr lang="en-US" sz="2000" dirty="0" smtClean="0">
                <a:latin typeface="Times New Roman" panose="02020603050405020304" pitchFamily="18" charset="0"/>
                <a:cs typeface="Times New Roman" panose="02020603050405020304" pitchFamily="18" charset="0"/>
              </a:rPr>
              <a:t>Uninform </a:t>
            </a:r>
            <a:r>
              <a:rPr lang="en-US" sz="2000" dirty="0">
                <a:latin typeface="Times New Roman" panose="02020603050405020304" pitchFamily="18" charset="0"/>
                <a:cs typeface="Times New Roman" panose="02020603050405020304" pitchFamily="18" charset="0"/>
              </a:rPr>
              <a:t>cost search</a:t>
            </a:r>
          </a:p>
          <a:p>
            <a:r>
              <a:rPr lang="en-US" sz="2000" dirty="0">
                <a:latin typeface="Times New Roman" panose="02020603050405020304" pitchFamily="18" charset="0"/>
                <a:cs typeface="Times New Roman" panose="02020603050405020304" pitchFamily="18" charset="0"/>
              </a:rPr>
              <a:t>Depth-first search</a:t>
            </a:r>
          </a:p>
          <a:p>
            <a:r>
              <a:rPr lang="en-US" sz="2000" dirty="0">
                <a:latin typeface="Times New Roman" panose="02020603050405020304" pitchFamily="18" charset="0"/>
                <a:cs typeface="Times New Roman" panose="02020603050405020304" pitchFamily="18" charset="0"/>
              </a:rPr>
              <a:t>Iterative deepening depth-first search</a:t>
            </a:r>
          </a:p>
          <a:p>
            <a:r>
              <a:rPr lang="en-US" sz="2000" dirty="0">
                <a:latin typeface="Times New Roman" panose="02020603050405020304" pitchFamily="18" charset="0"/>
                <a:cs typeface="Times New Roman" panose="02020603050405020304" pitchFamily="18" charset="0"/>
              </a:rPr>
              <a:t>Bidirectional Search</a:t>
            </a:r>
          </a:p>
          <a:p>
            <a:endParaRPr lang="en-US" dirty="0"/>
          </a:p>
          <a:p>
            <a:pPr marL="0" indent="0">
              <a:buNone/>
            </a:pPr>
            <a:endParaRPr lang="en-IN" dirty="0"/>
          </a:p>
        </p:txBody>
      </p:sp>
    </p:spTree>
    <p:extLst>
      <p:ext uri="{BB962C8B-B14F-4D97-AF65-F5344CB8AC3E}">
        <p14:creationId xmlns:p14="http://schemas.microsoft.com/office/powerpoint/2010/main" val="6817819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155" y="296214"/>
            <a:ext cx="10838645" cy="5880749"/>
          </a:xfrm>
        </p:spPr>
        <p:txBody>
          <a:bodyPr>
            <a:normAutofit/>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Informed Search</a:t>
            </a:r>
          </a:p>
          <a:p>
            <a:r>
              <a:rPr lang="en-US" sz="2400" dirty="0">
                <a:latin typeface="Times New Roman" panose="02020603050405020304" pitchFamily="18" charset="0"/>
                <a:cs typeface="Times New Roman" panose="02020603050405020304" pitchFamily="18" charset="0"/>
              </a:rPr>
              <a:t>Informed search algorithms use domain knowledge. In an informed search, problem information is available which can guide the search. Informed search strategies can find a solution more efficiently than an uninformed search strategy. Informed search is also called a Heuristic search.</a:t>
            </a:r>
          </a:p>
          <a:p>
            <a:r>
              <a:rPr lang="en-US" sz="2400" dirty="0">
                <a:latin typeface="Times New Roman" panose="02020603050405020304" pitchFamily="18" charset="0"/>
                <a:cs typeface="Times New Roman" panose="02020603050405020304" pitchFamily="18" charset="0"/>
              </a:rPr>
              <a:t>A heuristic is a way which might not always be guaranteed for best solutions but guaranteed to find a good solution in reasonable time.</a:t>
            </a:r>
          </a:p>
          <a:p>
            <a:r>
              <a:rPr lang="en-US" sz="2400" dirty="0">
                <a:latin typeface="Times New Roman" panose="02020603050405020304" pitchFamily="18" charset="0"/>
                <a:cs typeface="Times New Roman" panose="02020603050405020304" pitchFamily="18" charset="0"/>
              </a:rPr>
              <a:t>Informed search can solve much complex problem which could not be solved in another way.</a:t>
            </a:r>
          </a:p>
          <a:p>
            <a:r>
              <a:rPr lang="en-US" sz="2400" dirty="0">
                <a:latin typeface="Times New Roman" panose="02020603050405020304" pitchFamily="18" charset="0"/>
                <a:cs typeface="Times New Roman" panose="02020603050405020304" pitchFamily="18" charset="0"/>
              </a:rPr>
              <a:t>An example of informed search algorithms is a traveling salesman problem.</a:t>
            </a:r>
          </a:p>
          <a:p>
            <a:r>
              <a:rPr lang="en-US" sz="2400" dirty="0">
                <a:latin typeface="Times New Roman" panose="02020603050405020304" pitchFamily="18" charset="0"/>
                <a:cs typeface="Times New Roman" panose="02020603050405020304" pitchFamily="18" charset="0"/>
              </a:rPr>
              <a:t>Greedy Search</a:t>
            </a:r>
          </a:p>
          <a:p>
            <a:r>
              <a:rPr lang="en-US" sz="2400" dirty="0">
                <a:latin typeface="Times New Roman" panose="02020603050405020304" pitchFamily="18" charset="0"/>
                <a:cs typeface="Times New Roman" panose="02020603050405020304" pitchFamily="18" charset="0"/>
              </a:rPr>
              <a:t>A* Search</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258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difference between artificial intelligence and machine learning and deep  learning for Sale OFF 62%">
            <a:extLst>
              <a:ext uri="{FF2B5EF4-FFF2-40B4-BE49-F238E27FC236}">
                <a16:creationId xmlns="" xmlns:a16="http://schemas.microsoft.com/office/drawing/2014/main" id="{3DB9AC3F-42E7-42BF-8CE5-D7915376AE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6765" y="855663"/>
            <a:ext cx="9183757"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1508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3" y="270456"/>
            <a:ext cx="11044707" cy="5906507"/>
          </a:xfrm>
        </p:spPr>
        <p:txBody>
          <a:bodyPr>
            <a:normAutofit/>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Uninformed Search Algorithms</a:t>
            </a:r>
          </a:p>
          <a:p>
            <a:r>
              <a:rPr lang="en-US" sz="2400" dirty="0">
                <a:latin typeface="Times New Roman" panose="02020603050405020304" pitchFamily="18" charset="0"/>
                <a:cs typeface="Times New Roman" panose="02020603050405020304" pitchFamily="18" charset="0"/>
              </a:rPr>
              <a:t>Uninformed search is a class of general-purpose search algorithms which operates in brute force-way. Uninformed search algorithms do not have additional information about state or search space other than how to traverse the tree, so it is also called blind search.</a:t>
            </a:r>
          </a:p>
          <a:p>
            <a:r>
              <a:rPr lang="en-US" sz="2400" dirty="0">
                <a:latin typeface="Times New Roman" panose="02020603050405020304" pitchFamily="18" charset="0"/>
                <a:cs typeface="Times New Roman" panose="02020603050405020304" pitchFamily="18" charset="0"/>
              </a:rPr>
              <a:t>Following are the various types of uninformed search algorithms:</a:t>
            </a:r>
          </a:p>
          <a:p>
            <a:r>
              <a:rPr lang="en-US" sz="2400" dirty="0">
                <a:latin typeface="Times New Roman" panose="02020603050405020304" pitchFamily="18" charset="0"/>
                <a:cs typeface="Times New Roman" panose="02020603050405020304" pitchFamily="18" charset="0"/>
              </a:rPr>
              <a:t>Breadth-first Search</a:t>
            </a:r>
          </a:p>
          <a:p>
            <a:r>
              <a:rPr lang="en-US" sz="2400" dirty="0">
                <a:latin typeface="Times New Roman" panose="02020603050405020304" pitchFamily="18" charset="0"/>
                <a:cs typeface="Times New Roman" panose="02020603050405020304" pitchFamily="18" charset="0"/>
              </a:rPr>
              <a:t>Depth-first Search</a:t>
            </a:r>
          </a:p>
          <a:p>
            <a:r>
              <a:rPr lang="en-US" sz="2400" dirty="0">
                <a:latin typeface="Times New Roman" panose="02020603050405020304" pitchFamily="18" charset="0"/>
                <a:cs typeface="Times New Roman" panose="02020603050405020304" pitchFamily="18" charset="0"/>
              </a:rPr>
              <a:t>Depth-limited Search</a:t>
            </a:r>
          </a:p>
          <a:p>
            <a:r>
              <a:rPr lang="en-US" sz="2400" dirty="0">
                <a:latin typeface="Times New Roman" panose="02020603050405020304" pitchFamily="18" charset="0"/>
                <a:cs typeface="Times New Roman" panose="02020603050405020304" pitchFamily="18" charset="0"/>
              </a:rPr>
              <a:t>Iterative deepening depth-first search</a:t>
            </a:r>
          </a:p>
          <a:p>
            <a:r>
              <a:rPr lang="en-US" sz="2400" dirty="0">
                <a:latin typeface="Times New Roman" panose="02020603050405020304" pitchFamily="18" charset="0"/>
                <a:cs typeface="Times New Roman" panose="02020603050405020304" pitchFamily="18" charset="0"/>
              </a:rPr>
              <a:t>Uniform cost search</a:t>
            </a:r>
          </a:p>
          <a:p>
            <a:r>
              <a:rPr lang="en-US" sz="2400" dirty="0">
                <a:latin typeface="Times New Roman" panose="02020603050405020304" pitchFamily="18" charset="0"/>
                <a:cs typeface="Times New Roman" panose="02020603050405020304" pitchFamily="18" charset="0"/>
              </a:rPr>
              <a:t>Bidirectional Search</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0519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397" y="206062"/>
            <a:ext cx="10864403" cy="5970901"/>
          </a:xfrm>
        </p:spPr>
        <p:txBody>
          <a:bodyPr>
            <a:normAutofit/>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Breadth-first Search:</a:t>
            </a:r>
          </a:p>
          <a:p>
            <a:r>
              <a:rPr lang="en-US" sz="2400" dirty="0">
                <a:latin typeface="Times New Roman" panose="02020603050405020304" pitchFamily="18" charset="0"/>
                <a:cs typeface="Times New Roman" panose="02020603050405020304" pitchFamily="18" charset="0"/>
              </a:rPr>
              <a:t>Breadth-first search is the most common search strategy for traversing a tree or graph. This algorithm searches breadthwise in a tree or graph, so it is called breadth-first search.</a:t>
            </a:r>
          </a:p>
          <a:p>
            <a:r>
              <a:rPr lang="en-US" sz="2400" dirty="0">
                <a:latin typeface="Times New Roman" panose="02020603050405020304" pitchFamily="18" charset="0"/>
                <a:cs typeface="Times New Roman" panose="02020603050405020304" pitchFamily="18" charset="0"/>
              </a:rPr>
              <a:t>BFS algorithm starts searching from the root node of the tree and expands all successor node at the current level before moving to nodes of next level.</a:t>
            </a:r>
          </a:p>
          <a:p>
            <a:r>
              <a:rPr lang="en-US" sz="2400" dirty="0">
                <a:latin typeface="Times New Roman" panose="02020603050405020304" pitchFamily="18" charset="0"/>
                <a:cs typeface="Times New Roman" panose="02020603050405020304" pitchFamily="18" charset="0"/>
              </a:rPr>
              <a:t>The breadth-first search algorithm is an example of a general-graph search algorithm.</a:t>
            </a:r>
          </a:p>
          <a:p>
            <a:r>
              <a:rPr lang="en-US" sz="2400" dirty="0">
                <a:latin typeface="Times New Roman" panose="02020603050405020304" pitchFamily="18" charset="0"/>
                <a:cs typeface="Times New Roman" panose="02020603050405020304" pitchFamily="18" charset="0"/>
              </a:rPr>
              <a:t>Breadth-first search implemented using FIFO queue data structure.</a:t>
            </a:r>
          </a:p>
          <a:p>
            <a:pPr marL="0" indent="0">
              <a:buNone/>
            </a:pPr>
            <a:r>
              <a:rPr lang="en-US" sz="2400" b="1" dirty="0">
                <a:latin typeface="Times New Roman" panose="02020603050405020304" pitchFamily="18" charset="0"/>
                <a:cs typeface="Times New Roman" panose="02020603050405020304" pitchFamily="18" charset="0"/>
              </a:rPr>
              <a:t>Advantages: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BFS will provide a solution if any solution exists.</a:t>
            </a:r>
          </a:p>
          <a:p>
            <a:r>
              <a:rPr lang="en-US" sz="2400" dirty="0">
                <a:latin typeface="Times New Roman" panose="02020603050405020304" pitchFamily="18" charset="0"/>
                <a:cs typeface="Times New Roman" panose="02020603050405020304" pitchFamily="18" charset="0"/>
              </a:rPr>
              <a:t>If there are more than one solutions for a given problem, then BFS will provide the minimal solution which requires the least number of steps.</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2014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6975" y="399245"/>
            <a:ext cx="10349248" cy="5867870"/>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Disadvantages</a:t>
            </a:r>
            <a:r>
              <a:rPr lang="en-IN" sz="2400" b="1"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It requires lots of memory since each level of the tree must be saved into memory to expand the next level.</a:t>
            </a:r>
          </a:p>
          <a:p>
            <a:r>
              <a:rPr lang="en-US" sz="2400" dirty="0">
                <a:latin typeface="Times New Roman" panose="02020603050405020304" pitchFamily="18" charset="0"/>
                <a:cs typeface="Times New Roman" panose="02020603050405020304" pitchFamily="18" charset="0"/>
              </a:rPr>
              <a:t>BFS needs lots of time if the solution is far away from the root node.</a:t>
            </a:r>
          </a:p>
          <a:p>
            <a:r>
              <a:rPr lang="en-US" sz="2400" dirty="0">
                <a:latin typeface="Times New Roman" panose="02020603050405020304" pitchFamily="18" charset="0"/>
                <a:cs typeface="Times New Roman" panose="02020603050405020304" pitchFamily="18" charset="0"/>
              </a:rPr>
              <a:t>Example:</a:t>
            </a:r>
          </a:p>
          <a:p>
            <a:r>
              <a:rPr lang="en-US" sz="2400" dirty="0">
                <a:latin typeface="Times New Roman" panose="02020603050405020304" pitchFamily="18" charset="0"/>
                <a:cs typeface="Times New Roman" panose="02020603050405020304" pitchFamily="18" charset="0"/>
              </a:rPr>
              <a:t>In the below tree structure, we have shown the traversing of the tree using BFS algorithm from the root node S to goal node K. BFS search algorithm traverse in layers, so it will follow the path which is shown by the dotted arrow, and the traversed path will be:</a:t>
            </a:r>
          </a:p>
          <a:p>
            <a:r>
              <a:rPr lang="en-US" sz="2400" dirty="0">
                <a:latin typeface="Times New Roman" panose="02020603050405020304" pitchFamily="18" charset="0"/>
                <a:cs typeface="Times New Roman" panose="02020603050405020304" pitchFamily="18" charset="0"/>
              </a:rPr>
              <a:t>S---&gt; A---&gt;B----&gt;C---&gt;D----&gt;G---&gt;H---&gt;E----&gt;F----&gt;I----&gt;K  </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2570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Uninformed Search Algorithm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4260" y="444131"/>
            <a:ext cx="5823942" cy="4659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7553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386366"/>
            <a:ext cx="10941676" cy="5790597"/>
          </a:xfrm>
        </p:spPr>
        <p:txBody>
          <a:bodyPr/>
          <a:lstStyle/>
          <a:p>
            <a:r>
              <a:rPr lang="en-US" b="1" dirty="0"/>
              <a:t>Time Complexity:</a:t>
            </a:r>
            <a:r>
              <a:rPr lang="en-US" dirty="0"/>
              <a:t> Time Complexity of BFS algorithm can be obtained by the number of nodes traversed in BFS until the shallowest Node. Where the d= depth of shallowest solution and b is a node at every state.</a:t>
            </a:r>
          </a:p>
          <a:p>
            <a:r>
              <a:rPr lang="en-US" b="1" dirty="0"/>
              <a:t>T (b) = 1+b</a:t>
            </a:r>
            <a:r>
              <a:rPr lang="en-US" b="1" baseline="30000" dirty="0"/>
              <a:t>2</a:t>
            </a:r>
            <a:r>
              <a:rPr lang="en-US" b="1" dirty="0"/>
              <a:t>+b</a:t>
            </a:r>
            <a:r>
              <a:rPr lang="en-US" b="1" baseline="30000" dirty="0"/>
              <a:t>3</a:t>
            </a:r>
            <a:r>
              <a:rPr lang="en-US" b="1" dirty="0"/>
              <a:t>+.......+ </a:t>
            </a:r>
            <a:r>
              <a:rPr lang="en-US" b="1" dirty="0" err="1"/>
              <a:t>b</a:t>
            </a:r>
            <a:r>
              <a:rPr lang="en-US" b="1" baseline="30000" dirty="0" err="1"/>
              <a:t>d</a:t>
            </a:r>
            <a:r>
              <a:rPr lang="en-US" b="1" dirty="0"/>
              <a:t>= O (</a:t>
            </a:r>
            <a:r>
              <a:rPr lang="en-US" b="1" dirty="0" err="1"/>
              <a:t>b</a:t>
            </a:r>
            <a:r>
              <a:rPr lang="en-US" b="1" baseline="30000" dirty="0" err="1"/>
              <a:t>d</a:t>
            </a:r>
            <a:r>
              <a:rPr lang="en-US" b="1" dirty="0"/>
              <a:t>)</a:t>
            </a:r>
            <a:endParaRPr lang="en-US" dirty="0"/>
          </a:p>
          <a:p>
            <a:r>
              <a:rPr lang="en-US" b="1" dirty="0"/>
              <a:t>Space Complexity:</a:t>
            </a:r>
            <a:r>
              <a:rPr lang="en-US" dirty="0"/>
              <a:t> Space complexity of BFS algorithm is given by the Memory size of frontier which is O(</a:t>
            </a:r>
            <a:r>
              <a:rPr lang="en-US" dirty="0" err="1"/>
              <a:t>b</a:t>
            </a:r>
            <a:r>
              <a:rPr lang="en-US" baseline="30000" dirty="0" err="1"/>
              <a:t>d</a:t>
            </a:r>
            <a:r>
              <a:rPr lang="en-US" dirty="0"/>
              <a:t>).</a:t>
            </a:r>
          </a:p>
          <a:p>
            <a:r>
              <a:rPr lang="en-US" b="1" dirty="0"/>
              <a:t>Completeness:</a:t>
            </a:r>
            <a:r>
              <a:rPr lang="en-US" dirty="0"/>
              <a:t> BFS is complete, which means if the shallowest goal node is at some finite depth, then BFS will find a solution.</a:t>
            </a:r>
          </a:p>
          <a:p>
            <a:r>
              <a:rPr lang="en-US" b="1" dirty="0"/>
              <a:t>Optimality:</a:t>
            </a:r>
            <a:r>
              <a:rPr lang="en-US" dirty="0"/>
              <a:t> BFS is optimal if path cost is a non-decreasing function of the depth of the node.</a:t>
            </a:r>
          </a:p>
          <a:p>
            <a:pPr marL="0" indent="0">
              <a:buNone/>
            </a:pPr>
            <a:endParaRPr lang="en-IN" dirty="0"/>
          </a:p>
        </p:txBody>
      </p:sp>
    </p:spTree>
    <p:extLst>
      <p:ext uri="{BB962C8B-B14F-4D97-AF65-F5344CB8AC3E}">
        <p14:creationId xmlns:p14="http://schemas.microsoft.com/office/powerpoint/2010/main" val="30792100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761" y="334851"/>
            <a:ext cx="10903039" cy="5842112"/>
          </a:xfrm>
        </p:spPr>
        <p:txBody>
          <a:bodyPr>
            <a:normAutofit/>
          </a:bodyPr>
          <a:lstStyle/>
          <a:p>
            <a:pPr marL="0" indent="0">
              <a:buNone/>
            </a:pPr>
            <a:r>
              <a:rPr lang="en-US" dirty="0">
                <a:solidFill>
                  <a:srgbClr val="FF0000"/>
                </a:solidFill>
              </a:rPr>
              <a:t>2. Depth-first Search</a:t>
            </a:r>
          </a:p>
          <a:p>
            <a:r>
              <a:rPr lang="en-US" sz="2400" dirty="0">
                <a:latin typeface="Times New Roman" panose="02020603050405020304" pitchFamily="18" charset="0"/>
                <a:cs typeface="Times New Roman" panose="02020603050405020304" pitchFamily="18" charset="0"/>
              </a:rPr>
              <a:t>Depth-first search </a:t>
            </a:r>
            <a:r>
              <a:rPr lang="en-US" sz="2400" dirty="0" smtClean="0">
                <a:latin typeface="Times New Roman" panose="02020603050405020304" pitchFamily="18" charset="0"/>
                <a:cs typeface="Times New Roman" panose="02020603050405020304" pitchFamily="18" charset="0"/>
              </a:rPr>
              <a:t>is a </a:t>
            </a:r>
            <a:r>
              <a:rPr lang="en-US" sz="2400" dirty="0">
                <a:latin typeface="Times New Roman" panose="02020603050405020304" pitchFamily="18" charset="0"/>
                <a:cs typeface="Times New Roman" panose="02020603050405020304" pitchFamily="18" charset="0"/>
              </a:rPr>
              <a:t>recursive algorithm for traversing a tree or graph data structure.</a:t>
            </a:r>
          </a:p>
          <a:p>
            <a:r>
              <a:rPr lang="en-US" sz="2400" dirty="0">
                <a:latin typeface="Times New Roman" panose="02020603050405020304" pitchFamily="18" charset="0"/>
                <a:cs typeface="Times New Roman" panose="02020603050405020304" pitchFamily="18" charset="0"/>
              </a:rPr>
              <a:t>It is called the depth-first search because it starts from the root node and follows each path to its greatest depth node before moving to the next path.</a:t>
            </a:r>
          </a:p>
          <a:p>
            <a:r>
              <a:rPr lang="en-US" sz="2400" dirty="0">
                <a:latin typeface="Times New Roman" panose="02020603050405020304" pitchFamily="18" charset="0"/>
                <a:cs typeface="Times New Roman" panose="02020603050405020304" pitchFamily="18" charset="0"/>
              </a:rPr>
              <a:t>DFS uses a stack data structure for its implementation.</a:t>
            </a:r>
          </a:p>
          <a:p>
            <a:r>
              <a:rPr lang="en-US" sz="2400" dirty="0">
                <a:latin typeface="Times New Roman" panose="02020603050405020304" pitchFamily="18" charset="0"/>
                <a:cs typeface="Times New Roman" panose="02020603050405020304" pitchFamily="18" charset="0"/>
              </a:rPr>
              <a:t>The process of the DFS algorithm is similar to the BFS algorithm</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b="1" dirty="0">
                <a:solidFill>
                  <a:srgbClr val="FF0000"/>
                </a:solidFill>
                <a:latin typeface="Times New Roman" panose="02020603050405020304" pitchFamily="18" charset="0"/>
                <a:cs typeface="Times New Roman" panose="02020603050405020304" pitchFamily="18" charset="0"/>
              </a:rPr>
              <a:t>Advantage:</a:t>
            </a:r>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DFS requires very less memory as it only needs to store a stack of the nodes on the path from root node to the current node.</a:t>
            </a:r>
          </a:p>
          <a:p>
            <a:r>
              <a:rPr lang="en-US" sz="2400" dirty="0">
                <a:latin typeface="Times New Roman" panose="02020603050405020304" pitchFamily="18" charset="0"/>
                <a:cs typeface="Times New Roman" panose="02020603050405020304" pitchFamily="18" charset="0"/>
              </a:rPr>
              <a:t>It takes less time to reach to the goal node than BFS algorithm (if it traverses in the right path).</a:t>
            </a:r>
          </a:p>
          <a:p>
            <a:endParaRPr lang="en-US" dirty="0"/>
          </a:p>
          <a:p>
            <a:pPr marL="0" indent="0">
              <a:buNone/>
            </a:pPr>
            <a:endParaRPr lang="en-IN" dirty="0"/>
          </a:p>
        </p:txBody>
      </p:sp>
    </p:spTree>
    <p:extLst>
      <p:ext uri="{BB962C8B-B14F-4D97-AF65-F5344CB8AC3E}">
        <p14:creationId xmlns:p14="http://schemas.microsoft.com/office/powerpoint/2010/main" val="1346632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360608"/>
            <a:ext cx="11230377" cy="5975798"/>
          </a:xfrm>
        </p:spPr>
        <p:txBody>
          <a:bodyPr>
            <a:normAutofit/>
          </a:bodyPr>
          <a:lstStyle/>
          <a:p>
            <a:pPr marL="0" indent="0">
              <a:buNone/>
            </a:pPr>
            <a:r>
              <a:rPr lang="en-IN" sz="2400" dirty="0">
                <a:solidFill>
                  <a:srgbClr val="FF0000"/>
                </a:solidFill>
                <a:latin typeface="Times New Roman" panose="02020603050405020304" pitchFamily="18" charset="0"/>
                <a:cs typeface="Times New Roman" panose="02020603050405020304" pitchFamily="18" charset="0"/>
              </a:rPr>
              <a:t>Disadvantage</a:t>
            </a:r>
            <a:r>
              <a:rPr lang="en-IN" sz="2400" dirty="0" smtClean="0">
                <a:solidFill>
                  <a:srgbClr val="FF0000"/>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There is the possibility that many states keep re-occurring, and there is no guarantee of finding the solution.</a:t>
            </a:r>
          </a:p>
          <a:p>
            <a:r>
              <a:rPr lang="en-US" sz="2000" dirty="0">
                <a:latin typeface="Times New Roman" panose="02020603050405020304" pitchFamily="18" charset="0"/>
                <a:cs typeface="Times New Roman" panose="02020603050405020304" pitchFamily="18" charset="0"/>
              </a:rPr>
              <a:t>DFS algorithm goes for deep down searching and sometime it may go to the infinite loop.</a:t>
            </a:r>
          </a:p>
          <a:p>
            <a:r>
              <a:rPr lang="en-US" sz="2000" dirty="0">
                <a:latin typeface="Times New Roman" panose="02020603050405020304" pitchFamily="18" charset="0"/>
                <a:cs typeface="Times New Roman" panose="02020603050405020304" pitchFamily="18" charset="0"/>
              </a:rPr>
              <a:t>Example:</a:t>
            </a:r>
          </a:p>
          <a:p>
            <a:r>
              <a:rPr lang="en-US" sz="2000" dirty="0">
                <a:latin typeface="Times New Roman" panose="02020603050405020304" pitchFamily="18" charset="0"/>
                <a:cs typeface="Times New Roman" panose="02020603050405020304" pitchFamily="18" charset="0"/>
              </a:rPr>
              <a:t>In the below search tree, we have shown the flow of depth-first search, and it will follow the order as:</a:t>
            </a:r>
          </a:p>
          <a:p>
            <a:r>
              <a:rPr lang="en-US" sz="2000" dirty="0">
                <a:latin typeface="Times New Roman" panose="02020603050405020304" pitchFamily="18" charset="0"/>
                <a:cs typeface="Times New Roman" panose="02020603050405020304" pitchFamily="18" charset="0"/>
              </a:rPr>
              <a:t>Root node---&gt;Left node ----&gt; right node.</a:t>
            </a:r>
          </a:p>
          <a:p>
            <a:r>
              <a:rPr lang="en-US" sz="2000" dirty="0">
                <a:latin typeface="Times New Roman" panose="02020603050405020304" pitchFamily="18" charset="0"/>
                <a:cs typeface="Times New Roman" panose="02020603050405020304" pitchFamily="18" charset="0"/>
              </a:rPr>
              <a:t>It will start searching from root node S, and traverse A, then B, then D and E, after traversing E, it will backtrack the tree as E has no other successor and still goal node is not found. After backtracking it will traverse node C and then G, and here it will terminate as it found goal node.</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5209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Uninformed Search Algorithm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0018" y="582054"/>
            <a:ext cx="6272010" cy="5017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616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549" y="489397"/>
            <a:ext cx="10774251" cy="5687566"/>
          </a:xfrm>
        </p:spPr>
        <p:txBody>
          <a:bodyPr>
            <a:normAutofit/>
          </a:bodyPr>
          <a:lstStyle/>
          <a:p>
            <a:r>
              <a:rPr lang="en-US" sz="2400" b="1" dirty="0">
                <a:latin typeface="Times New Roman" panose="02020603050405020304" pitchFamily="18" charset="0"/>
                <a:cs typeface="Times New Roman" panose="02020603050405020304" pitchFamily="18" charset="0"/>
              </a:rPr>
              <a:t>Completeness:</a:t>
            </a:r>
            <a:r>
              <a:rPr lang="en-US" sz="2400" dirty="0">
                <a:latin typeface="Times New Roman" panose="02020603050405020304" pitchFamily="18" charset="0"/>
                <a:cs typeface="Times New Roman" panose="02020603050405020304" pitchFamily="18" charset="0"/>
              </a:rPr>
              <a:t> DFS search algorithm is complete within finite state space as it will expand every node within a limited search tree.</a:t>
            </a:r>
          </a:p>
          <a:p>
            <a:r>
              <a:rPr lang="en-US" sz="2400" b="1" dirty="0">
                <a:latin typeface="Times New Roman" panose="02020603050405020304" pitchFamily="18" charset="0"/>
                <a:cs typeface="Times New Roman" panose="02020603050405020304" pitchFamily="18" charset="0"/>
              </a:rPr>
              <a:t>Time Complexity:</a:t>
            </a:r>
            <a:r>
              <a:rPr lang="en-US" sz="2400" dirty="0">
                <a:latin typeface="Times New Roman" panose="02020603050405020304" pitchFamily="18" charset="0"/>
                <a:cs typeface="Times New Roman" panose="02020603050405020304" pitchFamily="18" charset="0"/>
              </a:rPr>
              <a:t> Time complexity of DFS will be equivalent to the node traversed by the algorithm. It is given by:</a:t>
            </a:r>
          </a:p>
          <a:p>
            <a:r>
              <a:rPr lang="en-US" sz="2400" b="1" dirty="0">
                <a:latin typeface="Times New Roman" panose="02020603050405020304" pitchFamily="18" charset="0"/>
                <a:cs typeface="Times New Roman" panose="02020603050405020304" pitchFamily="18" charset="0"/>
              </a:rPr>
              <a:t>T(n)= 1+ n</a:t>
            </a:r>
            <a:r>
              <a:rPr lang="en-US" sz="2400" b="1" baseline="30000"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 n</a:t>
            </a:r>
            <a:r>
              <a:rPr lang="en-US" sz="2400" b="1" baseline="30000" dirty="0">
                <a:latin typeface="Times New Roman" panose="02020603050405020304" pitchFamily="18" charset="0"/>
                <a:cs typeface="Times New Roman" panose="02020603050405020304" pitchFamily="18" charset="0"/>
              </a:rPr>
              <a:t>3</a:t>
            </a:r>
            <a:r>
              <a:rPr lang="en-US" sz="2400" b="1" dirty="0">
                <a:latin typeface="Times New Roman" panose="02020603050405020304" pitchFamily="18" charset="0"/>
                <a:cs typeface="Times New Roman" panose="02020603050405020304" pitchFamily="18" charset="0"/>
              </a:rPr>
              <a:t> +.........+ n</a:t>
            </a:r>
            <a:r>
              <a:rPr lang="en-US" sz="2400" b="1" baseline="30000" dirty="0">
                <a:latin typeface="Times New Roman" panose="02020603050405020304" pitchFamily="18" charset="0"/>
                <a:cs typeface="Times New Roman" panose="02020603050405020304" pitchFamily="18" charset="0"/>
              </a:rPr>
              <a:t>m</a:t>
            </a:r>
            <a:r>
              <a:rPr lang="en-US" sz="2400" b="1" dirty="0">
                <a:latin typeface="Times New Roman" panose="02020603050405020304" pitchFamily="18" charset="0"/>
                <a:cs typeface="Times New Roman" panose="02020603050405020304" pitchFamily="18" charset="0"/>
              </a:rPr>
              <a:t>=O(n</a:t>
            </a:r>
            <a:r>
              <a:rPr lang="en-US" sz="2400" b="1" baseline="30000" dirty="0">
                <a:latin typeface="Times New Roman" panose="02020603050405020304" pitchFamily="18" charset="0"/>
                <a:cs typeface="Times New Roman" panose="02020603050405020304" pitchFamily="18" charset="0"/>
              </a:rPr>
              <a:t>m</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Where, m= maximum depth of any node and this can be much larger than d (Shallowest solution depth)</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Space Complexity:</a:t>
            </a:r>
            <a:r>
              <a:rPr lang="en-US" sz="2400" dirty="0">
                <a:latin typeface="Times New Roman" panose="02020603050405020304" pitchFamily="18" charset="0"/>
                <a:cs typeface="Times New Roman" panose="02020603050405020304" pitchFamily="18" charset="0"/>
              </a:rPr>
              <a:t> DFS algorithm needs to store only single path from the root node, hence space complexity of DFS is equivalent to the size of the fringe set, which is </a:t>
            </a:r>
            <a:r>
              <a:rPr lang="en-US" sz="2400" b="1" dirty="0">
                <a:latin typeface="Times New Roman" panose="02020603050405020304" pitchFamily="18" charset="0"/>
                <a:cs typeface="Times New Roman" panose="02020603050405020304" pitchFamily="18" charset="0"/>
              </a:rPr>
              <a:t>O(</a:t>
            </a:r>
            <a:r>
              <a:rPr lang="en-US" sz="2400" b="1" dirty="0" err="1">
                <a:latin typeface="Times New Roman" panose="02020603050405020304" pitchFamily="18" charset="0"/>
                <a:cs typeface="Times New Roman" panose="02020603050405020304" pitchFamily="18" charset="0"/>
              </a:rPr>
              <a:t>bm</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94190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639" y="283335"/>
            <a:ext cx="10890161" cy="5893628"/>
          </a:xfrm>
        </p:spPr>
        <p:txBody>
          <a:bodyPr/>
          <a:lstStyle/>
          <a:p>
            <a:pPr marL="0" indent="0">
              <a:buNone/>
            </a:pPr>
            <a:r>
              <a:rPr lang="en-US" b="1" dirty="0">
                <a:solidFill>
                  <a:srgbClr val="FF0000"/>
                </a:solidFill>
              </a:rPr>
              <a:t>Production System in AI</a:t>
            </a:r>
          </a:p>
          <a:p>
            <a:r>
              <a:rPr lang="en-US" sz="2400" dirty="0">
                <a:latin typeface="Times New Roman" panose="02020603050405020304" pitchFamily="18" charset="0"/>
                <a:cs typeface="Times New Roman" panose="02020603050405020304" pitchFamily="18" charset="0"/>
              </a:rPr>
              <a:t>A production system (popularly known as a production rule system) is a kind of cognitive architecture that is used to implement search algorithms and replicate human problem-solving skills. This problem-solving knowledge is encoded in the system in the form of little quanta popularly known as productions. It consists of two components: rule and action.</a:t>
            </a:r>
          </a:p>
          <a:p>
            <a:r>
              <a:rPr lang="en-US" sz="2400" dirty="0">
                <a:latin typeface="Times New Roman" panose="02020603050405020304" pitchFamily="18" charset="0"/>
                <a:cs typeface="Times New Roman" panose="02020603050405020304" pitchFamily="18" charset="0"/>
              </a:rPr>
              <a:t>Rules recognize the condition, and the actions part has the knowledge of how to deal with the condition. In simpler words, the production system in AI contains a set of rules which are defined by the left side and right side of the system. The left side contains a set of things to watch for (condition), and the right side contains the things to do (action).</a:t>
            </a:r>
          </a:p>
          <a:p>
            <a:r>
              <a:rPr lang="en-US" sz="2400" b="1" dirty="0">
                <a:latin typeface="Times New Roman" panose="02020603050405020304" pitchFamily="18" charset="0"/>
                <a:cs typeface="Times New Roman" panose="02020603050405020304" pitchFamily="18" charset="0"/>
              </a:rPr>
              <a:t>What are the Elements of a Production System?</a:t>
            </a:r>
          </a:p>
          <a:p>
            <a:r>
              <a:rPr lang="en-US" sz="2400" dirty="0">
                <a:latin typeface="Times New Roman" panose="02020603050405020304" pitchFamily="18" charset="0"/>
                <a:cs typeface="Times New Roman" panose="02020603050405020304" pitchFamily="18" charset="0"/>
              </a:rPr>
              <a:t>An AI production system has three main elements which are as follows:</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19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D41B948-C756-4AF6-BC2A-697549F60B7E}"/>
              </a:ext>
            </a:extLst>
          </p:cNvPr>
          <p:cNvSpPr>
            <a:spLocks noGrp="1"/>
          </p:cNvSpPr>
          <p:nvPr>
            <p:ph idx="1"/>
          </p:nvPr>
        </p:nvSpPr>
        <p:spPr>
          <a:xfrm>
            <a:off x="728870" y="437322"/>
            <a:ext cx="10624930" cy="5739641"/>
          </a:xfrm>
        </p:spPr>
        <p:txBody>
          <a:bodyPr/>
          <a:lstStyle/>
          <a:p>
            <a:pPr marL="0" indent="0">
              <a:buNone/>
            </a:pPr>
            <a:r>
              <a:rPr lang="en-US" dirty="0">
                <a:solidFill>
                  <a:srgbClr val="FF0000"/>
                </a:solidFill>
              </a:rPr>
              <a:t>What is Intelligence?</a:t>
            </a:r>
          </a:p>
          <a:p>
            <a:r>
              <a:rPr lang="en-US" sz="2400" dirty="0">
                <a:latin typeface="Times New Roman" panose="02020603050405020304" pitchFamily="18" charset="0"/>
                <a:cs typeface="Times New Roman" panose="02020603050405020304" pitchFamily="18" charset="0"/>
              </a:rPr>
              <a:t>The ability of a system to calculate, reason, perceive relationships and analogies, learn from experience, store and retrieve information from memory, solve problems, comprehend complex ideas, use natural language fluently, classify, generalize, and adapt new situations.</a:t>
            </a:r>
          </a:p>
          <a:p>
            <a:pPr marL="0" indent="0">
              <a:buNone/>
            </a:pPr>
            <a:r>
              <a:rPr lang="en-US" dirty="0">
                <a:solidFill>
                  <a:srgbClr val="FF0000"/>
                </a:solidFill>
              </a:rPr>
              <a:t>Types of Intelligence</a:t>
            </a:r>
          </a:p>
          <a:p>
            <a:pPr marL="0" indent="0">
              <a:buNone/>
            </a:pPr>
            <a:endParaRPr lang="en-US" dirty="0"/>
          </a:p>
        </p:txBody>
      </p:sp>
      <p:graphicFrame>
        <p:nvGraphicFramePr>
          <p:cNvPr id="4" name="Table 3">
            <a:extLst>
              <a:ext uri="{FF2B5EF4-FFF2-40B4-BE49-F238E27FC236}">
                <a16:creationId xmlns="" xmlns:a16="http://schemas.microsoft.com/office/drawing/2014/main" id="{898D1DE1-AEA6-4239-BDB9-932B9DB91C82}"/>
              </a:ext>
            </a:extLst>
          </p:cNvPr>
          <p:cNvGraphicFramePr>
            <a:graphicFrameLocks noGrp="1"/>
          </p:cNvGraphicFramePr>
          <p:nvPr>
            <p:extLst>
              <p:ext uri="{D42A27DB-BD31-4B8C-83A1-F6EECF244321}">
                <p14:modId xmlns:p14="http://schemas.microsoft.com/office/powerpoint/2010/main" val="2101227736"/>
              </p:ext>
            </p:extLst>
          </p:nvPr>
        </p:nvGraphicFramePr>
        <p:xfrm>
          <a:off x="1391478" y="3233530"/>
          <a:ext cx="9170505" cy="2879896"/>
        </p:xfrm>
        <a:graphic>
          <a:graphicData uri="http://schemas.openxmlformats.org/drawingml/2006/table">
            <a:tbl>
              <a:tblPr/>
              <a:tblGrid>
                <a:gridCol w="3427201">
                  <a:extLst>
                    <a:ext uri="{9D8B030D-6E8A-4147-A177-3AD203B41FA5}">
                      <a16:colId xmlns="" xmlns:a16="http://schemas.microsoft.com/office/drawing/2014/main" val="1639120699"/>
                    </a:ext>
                  </a:extLst>
                </a:gridCol>
                <a:gridCol w="2871652">
                  <a:extLst>
                    <a:ext uri="{9D8B030D-6E8A-4147-A177-3AD203B41FA5}">
                      <a16:colId xmlns="" xmlns:a16="http://schemas.microsoft.com/office/drawing/2014/main" val="2011067836"/>
                    </a:ext>
                  </a:extLst>
                </a:gridCol>
                <a:gridCol w="2871652">
                  <a:extLst>
                    <a:ext uri="{9D8B030D-6E8A-4147-A177-3AD203B41FA5}">
                      <a16:colId xmlns="" xmlns:a16="http://schemas.microsoft.com/office/drawing/2014/main" val="52806482"/>
                    </a:ext>
                  </a:extLst>
                </a:gridCol>
              </a:tblGrid>
              <a:tr h="399354">
                <a:tc>
                  <a:txBody>
                    <a:bodyPr/>
                    <a:lstStyle/>
                    <a:p>
                      <a:pPr algn="ctr" fontAlgn="t"/>
                      <a:r>
                        <a:rPr lang="en-US">
                          <a:effectLst/>
                        </a:rPr>
                        <a:t>Intelligence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3619127563"/>
                  </a:ext>
                </a:extLst>
              </a:tr>
              <a:tr h="2453176">
                <a:tc>
                  <a:txBody>
                    <a:bodyPr/>
                    <a:lstStyle/>
                    <a:p>
                      <a:pPr algn="ctr" fontAlgn="ctr"/>
                      <a:r>
                        <a:rPr lang="en-US" dirty="0">
                          <a:effectLst/>
                        </a:rPr>
                        <a:t>Linguistic intelligence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The ability to speak, recognize, and use mechanisms of phonology (speech sounds), syntax (grammar), and semantics (meaning).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dirty="0">
                          <a:effectLst/>
                        </a:rPr>
                        <a:t>Narrators, Orators</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684785293"/>
                  </a:ext>
                </a:extLst>
              </a:tr>
            </a:tbl>
          </a:graphicData>
        </a:graphic>
      </p:graphicFrame>
    </p:spTree>
    <p:extLst>
      <p:ext uri="{BB962C8B-B14F-4D97-AF65-F5344CB8AC3E}">
        <p14:creationId xmlns:p14="http://schemas.microsoft.com/office/powerpoint/2010/main" val="36651924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730" y="283335"/>
            <a:ext cx="11006070" cy="5893628"/>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Global Database:</a:t>
            </a:r>
            <a:r>
              <a:rPr lang="en-US" sz="2400" dirty="0">
                <a:latin typeface="Times New Roman" panose="02020603050405020304" pitchFamily="18" charset="0"/>
                <a:cs typeface="Times New Roman" panose="02020603050405020304" pitchFamily="18" charset="0"/>
              </a:rPr>
              <a:t> The primary database which contains all the information necessary to successfully complete a task.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further broken down into two parts</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1. </a:t>
            </a:r>
            <a:r>
              <a:rPr lang="en-US" sz="2400" dirty="0">
                <a:latin typeface="Times New Roman" panose="02020603050405020304" pitchFamily="18" charset="0"/>
                <a:cs typeface="Times New Roman" panose="02020603050405020304" pitchFamily="18" charset="0"/>
              </a:rPr>
              <a:t>temporary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2.permanent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temporary part contains information relevant to the current situation only whereas the permanent part contains information about the fixed actions.</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 set of Production Rules:</a:t>
            </a:r>
            <a:r>
              <a:rPr lang="en-US" sz="2400" dirty="0">
                <a:latin typeface="Times New Roman" panose="02020603050405020304" pitchFamily="18" charset="0"/>
                <a:cs typeface="Times New Roman" panose="02020603050405020304" pitchFamily="18" charset="0"/>
              </a:rPr>
              <a:t> A set of rules that operates on the global database. Each rule consists of a precondition and </a:t>
            </a:r>
            <a:r>
              <a:rPr lang="en-US" sz="2400" dirty="0" err="1">
                <a:latin typeface="Times New Roman" panose="02020603050405020304" pitchFamily="18" charset="0"/>
                <a:cs typeface="Times New Roman" panose="02020603050405020304" pitchFamily="18" charset="0"/>
              </a:rPr>
              <a:t>postcondition</a:t>
            </a:r>
            <a:r>
              <a:rPr lang="en-US" sz="2400" dirty="0">
                <a:latin typeface="Times New Roman" panose="02020603050405020304" pitchFamily="18" charset="0"/>
                <a:cs typeface="Times New Roman" panose="02020603050405020304" pitchFamily="18" charset="0"/>
              </a:rPr>
              <a:t> that the global database either meets or not.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example, if a condition is met by the global database, then the production rule is applied successfully.</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Control System:</a:t>
            </a:r>
            <a:r>
              <a:rPr lang="en-US" sz="2400" dirty="0">
                <a:latin typeface="Times New Roman" panose="02020603050405020304" pitchFamily="18" charset="0"/>
                <a:cs typeface="Times New Roman" panose="02020603050405020304" pitchFamily="18" charset="0"/>
              </a:rPr>
              <a:t> A control system that acts as the decision-maker, decides which production rule should be applied. The Control system stops computation or processing when a termination condition is met on the database.</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0360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549" y="489397"/>
            <a:ext cx="10774251" cy="5687566"/>
          </a:xfrm>
        </p:spPr>
        <p:txBody>
          <a:bodyPr>
            <a:normAutofit lnSpcReduction="10000"/>
          </a:bodyPr>
          <a:lstStyle/>
          <a:p>
            <a:pPr marL="0" indent="0">
              <a:buNone/>
            </a:pPr>
            <a:r>
              <a:rPr lang="en-US" b="1" dirty="0" smtClean="0"/>
              <a:t> </a:t>
            </a:r>
            <a:r>
              <a:rPr lang="en-US" sz="2600" b="1" dirty="0">
                <a:solidFill>
                  <a:srgbClr val="FF0000"/>
                </a:solidFill>
                <a:latin typeface="Times New Roman" panose="02020603050405020304" pitchFamily="18" charset="0"/>
                <a:cs typeface="Times New Roman" panose="02020603050405020304" pitchFamily="18" charset="0"/>
              </a:rPr>
              <a:t>Features of a Production </a:t>
            </a:r>
            <a:r>
              <a:rPr lang="en-US" sz="2600" b="1" dirty="0" smtClean="0">
                <a:solidFill>
                  <a:srgbClr val="FF0000"/>
                </a:solidFill>
                <a:latin typeface="Times New Roman" panose="02020603050405020304" pitchFamily="18" charset="0"/>
                <a:cs typeface="Times New Roman" panose="02020603050405020304" pitchFamily="18" charset="0"/>
              </a:rPr>
              <a:t>System</a:t>
            </a:r>
            <a:endParaRPr lang="en-US" sz="2600" b="1" dirty="0">
              <a:solidFill>
                <a:srgbClr val="FF0000"/>
              </a:solidFill>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A production system has the following features:</a:t>
            </a:r>
            <a:endParaRPr lang="en-US" sz="2600"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Simplicity:</a:t>
            </a:r>
            <a:r>
              <a:rPr lang="en-US" sz="2600" dirty="0">
                <a:latin typeface="Times New Roman" panose="02020603050405020304" pitchFamily="18" charset="0"/>
                <a:cs typeface="Times New Roman" panose="02020603050405020304" pitchFamily="18" charset="0"/>
              </a:rPr>
              <a:t> Due to the use of the IF-THEN structure, each sentence is unique in the production system. This uniqueness makes the knowledge representation simple to enhance the readability of the production rules.</a:t>
            </a:r>
          </a:p>
          <a:p>
            <a:r>
              <a:rPr lang="en-US" sz="2600" b="1" dirty="0">
                <a:latin typeface="Times New Roman" panose="02020603050405020304" pitchFamily="18" charset="0"/>
                <a:cs typeface="Times New Roman" panose="02020603050405020304" pitchFamily="18" charset="0"/>
              </a:rPr>
              <a:t>Modularity:</a:t>
            </a:r>
            <a:r>
              <a:rPr lang="en-US" sz="2600" dirty="0">
                <a:latin typeface="Times New Roman" panose="02020603050405020304" pitchFamily="18" charset="0"/>
                <a:cs typeface="Times New Roman" panose="02020603050405020304" pitchFamily="18" charset="0"/>
              </a:rPr>
              <a:t> The knowledge available is coded in discrete pieces by the production system, which makes it easy to add, modify, or delete the information without any side effects.</a:t>
            </a:r>
          </a:p>
          <a:p>
            <a:r>
              <a:rPr lang="en-US" sz="2600" b="1" dirty="0">
                <a:latin typeface="Times New Roman" panose="02020603050405020304" pitchFamily="18" charset="0"/>
                <a:cs typeface="Times New Roman" panose="02020603050405020304" pitchFamily="18" charset="0"/>
              </a:rPr>
              <a:t>Modifiability:</a:t>
            </a:r>
            <a:r>
              <a:rPr lang="en-US" sz="2600" dirty="0">
                <a:latin typeface="Times New Roman" panose="02020603050405020304" pitchFamily="18" charset="0"/>
                <a:cs typeface="Times New Roman" panose="02020603050405020304" pitchFamily="18" charset="0"/>
              </a:rPr>
              <a:t> This feature allows for the modification of the production rules. The rules are first defined in the skeletal form and then modified to suit an application.    </a:t>
            </a:r>
          </a:p>
          <a:p>
            <a:r>
              <a:rPr lang="en-US" sz="2600" b="1" dirty="0">
                <a:latin typeface="Times New Roman" panose="02020603050405020304" pitchFamily="18" charset="0"/>
                <a:cs typeface="Times New Roman" panose="02020603050405020304" pitchFamily="18" charset="0"/>
              </a:rPr>
              <a:t>Knowledge-intensive:</a:t>
            </a:r>
            <a:r>
              <a:rPr lang="en-US" sz="2600" dirty="0">
                <a:latin typeface="Times New Roman" panose="02020603050405020304" pitchFamily="18" charset="0"/>
                <a:cs typeface="Times New Roman" panose="02020603050405020304" pitchFamily="18" charset="0"/>
              </a:rPr>
              <a:t> As the name suggests, the system only stores knowledge. All the rules are written in the English language. This type of representation solves the semantics problem.</a:t>
            </a:r>
          </a:p>
          <a:p>
            <a:pPr marL="0" indent="0">
              <a:buNone/>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3555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761" y="296214"/>
            <a:ext cx="10903039" cy="5880749"/>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Classes of a Production System</a:t>
            </a:r>
          </a:p>
          <a:p>
            <a:pPr marL="0" indent="0">
              <a:buNone/>
            </a:pPr>
            <a:r>
              <a:rPr lang="en-US" sz="2400" b="1" dirty="0">
                <a:latin typeface="Times New Roman" panose="02020603050405020304" pitchFamily="18" charset="0"/>
                <a:cs typeface="Times New Roman" panose="02020603050405020304" pitchFamily="18" charset="0"/>
              </a:rPr>
              <a:t>A production system is classified into four main classes which are</a:t>
            </a:r>
            <a:r>
              <a:rPr lang="en-US" sz="2400" b="1"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Monotonic Production System:</a:t>
            </a:r>
            <a:r>
              <a:rPr lang="en-US" sz="2400" dirty="0">
                <a:latin typeface="Times New Roman" panose="02020603050405020304" pitchFamily="18" charset="0"/>
                <a:cs typeface="Times New Roman" panose="02020603050405020304" pitchFamily="18" charset="0"/>
              </a:rPr>
              <a:t> In a monotonic production system, the use of one rule never prevents the involvement of another rule when both the rules are selected at the same time. Hence, it enables the system to apply rules simultaneously.</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Partially Commutative Production System:</a:t>
            </a:r>
            <a:r>
              <a:rPr lang="en-US" sz="2400" dirty="0">
                <a:latin typeface="Times New Roman" panose="02020603050405020304" pitchFamily="18" charset="0"/>
                <a:cs typeface="Times New Roman" panose="02020603050405020304" pitchFamily="18" charset="0"/>
              </a:rPr>
              <a:t> In this production system if a set of rules is used to change state A to state B then any allowable combination of these rules will also produce the same results (convert state A to state B).</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Non-Monotonic Production System:</a:t>
            </a:r>
            <a:r>
              <a:rPr lang="en-US" sz="2400" dirty="0">
                <a:latin typeface="Times New Roman" panose="02020603050405020304" pitchFamily="18" charset="0"/>
                <a:cs typeface="Times New Roman" panose="02020603050405020304" pitchFamily="18" charset="0"/>
              </a:rPr>
              <a:t> This production system increases the problem-solving efficiency of the machine by not keeping a record of the changes made in the previous search process. These types of production systems are useful from an implementation point of view as they do not backtrack to the previous state when it is found that an incorrect path was followed.</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Commutative Production System:</a:t>
            </a:r>
            <a:r>
              <a:rPr lang="en-US" sz="2400" dirty="0">
                <a:latin typeface="Times New Roman" panose="02020603050405020304" pitchFamily="18" charset="0"/>
                <a:cs typeface="Times New Roman" panose="02020603050405020304" pitchFamily="18" charset="0"/>
              </a:rPr>
              <a:t> These type of production systems is used when the order of operation is not important, and the changes are reversible.</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27960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487" y="360608"/>
            <a:ext cx="10980313" cy="581635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Advantages of using a Production System</a:t>
            </a:r>
          </a:p>
          <a:p>
            <a:r>
              <a:rPr lang="en-US" sz="2400" dirty="0">
                <a:latin typeface="Times New Roman" panose="02020603050405020304" pitchFamily="18" charset="0"/>
                <a:cs typeface="Times New Roman" panose="02020603050405020304" pitchFamily="18" charset="0"/>
              </a:rPr>
              <a:t>Offers modularity as all the rules can be added, deleted, or modified individually.</a:t>
            </a:r>
          </a:p>
          <a:p>
            <a:r>
              <a:rPr lang="en-US" sz="2400" dirty="0">
                <a:latin typeface="Times New Roman" panose="02020603050405020304" pitchFamily="18" charset="0"/>
                <a:cs typeface="Times New Roman" panose="02020603050405020304" pitchFamily="18" charset="0"/>
              </a:rPr>
              <a:t>  Separate control system and knowledge base.</a:t>
            </a:r>
          </a:p>
          <a:p>
            <a:r>
              <a:rPr lang="en-US" sz="2400" dirty="0">
                <a:latin typeface="Times New Roman" panose="02020603050405020304" pitchFamily="18" charset="0"/>
                <a:cs typeface="Times New Roman" panose="02020603050405020304" pitchFamily="18" charset="0"/>
              </a:rPr>
              <a:t>  An excellent and feasible model that imitates human problem-solving skills.</a:t>
            </a:r>
          </a:p>
          <a:p>
            <a:r>
              <a:rPr lang="en-US" sz="2400" dirty="0">
                <a:latin typeface="Times New Roman" panose="02020603050405020304" pitchFamily="18" charset="0"/>
                <a:cs typeface="Times New Roman" panose="02020603050405020304" pitchFamily="18" charset="0"/>
              </a:rPr>
              <a:t>  Beneficial in real-time applications and environment.</a:t>
            </a:r>
          </a:p>
          <a:p>
            <a:r>
              <a:rPr lang="en-US" sz="2400" dirty="0">
                <a:latin typeface="Times New Roman" panose="02020603050405020304" pitchFamily="18" charset="0"/>
                <a:cs typeface="Times New Roman" panose="02020603050405020304" pitchFamily="18" charset="0"/>
              </a:rPr>
              <a:t>  Offers language independence.</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6660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792" y="373487"/>
            <a:ext cx="10800008" cy="5803476"/>
          </a:xfrm>
        </p:spPr>
        <p:txBody>
          <a:bodyPr>
            <a:normAutofit lnSpcReduction="10000"/>
          </a:bodyPr>
          <a:lstStyle/>
          <a:p>
            <a:pPr marL="0" indent="0">
              <a:buNone/>
            </a:pPr>
            <a:r>
              <a:rPr lang="en-IN" b="1" dirty="0"/>
              <a:t>Advantages &amp; Disadvantages</a:t>
            </a:r>
            <a:endParaRPr lang="en-IN" dirty="0"/>
          </a:p>
          <a:p>
            <a:pPr marL="0" indent="0">
              <a:buNone/>
            </a:pPr>
            <a:endParaRPr lang="en-US" dirty="0" smtClean="0"/>
          </a:p>
          <a:p>
            <a:r>
              <a:rPr lang="en-US" dirty="0" smtClean="0"/>
              <a:t>Provides</a:t>
            </a:r>
            <a:r>
              <a:rPr lang="en-US" dirty="0"/>
              <a:t> </a:t>
            </a:r>
            <a:r>
              <a:rPr lang="en-US" b="1" dirty="0"/>
              <a:t>excellent tools</a:t>
            </a:r>
            <a:r>
              <a:rPr lang="en-US" dirty="0"/>
              <a:t> for structuring AI </a:t>
            </a:r>
            <a:r>
              <a:rPr lang="en-US" dirty="0" smtClean="0"/>
              <a:t>programs</a:t>
            </a:r>
          </a:p>
          <a:p>
            <a:r>
              <a:rPr lang="en-US" dirty="0"/>
              <a:t>The system is highly </a:t>
            </a:r>
            <a:r>
              <a:rPr lang="en-US" b="1" dirty="0"/>
              <a:t>modular</a:t>
            </a:r>
            <a:r>
              <a:rPr lang="en-US" dirty="0"/>
              <a:t> because individual rules can be added, removed or modified independently</a:t>
            </a:r>
          </a:p>
          <a:p>
            <a:r>
              <a:rPr lang="en-US" dirty="0"/>
              <a:t>Separation of </a:t>
            </a:r>
            <a:r>
              <a:rPr lang="en-US" b="1" dirty="0"/>
              <a:t>knowledge</a:t>
            </a:r>
            <a:r>
              <a:rPr lang="en-US" dirty="0"/>
              <a:t> and </a:t>
            </a:r>
            <a:r>
              <a:rPr lang="en-US" b="1" dirty="0"/>
              <a:t>Control-</a:t>
            </a:r>
            <a:r>
              <a:rPr lang="en-US" b="1" dirty="0" err="1"/>
              <a:t>Recognises</a:t>
            </a:r>
            <a:r>
              <a:rPr lang="en-US" b="1" dirty="0"/>
              <a:t> Act Cycle</a:t>
            </a:r>
            <a:endParaRPr lang="en-US" dirty="0"/>
          </a:p>
          <a:p>
            <a:r>
              <a:rPr lang="en-US" dirty="0"/>
              <a:t>A natural </a:t>
            </a:r>
            <a:r>
              <a:rPr lang="en-US" b="1" dirty="0"/>
              <a:t>mapping</a:t>
            </a:r>
            <a:r>
              <a:rPr lang="en-US" dirty="0"/>
              <a:t> onto state-space research data or goal-driven</a:t>
            </a:r>
          </a:p>
          <a:p>
            <a:r>
              <a:rPr lang="en-US" dirty="0"/>
              <a:t>The system uses pattern directed control which is more </a:t>
            </a:r>
            <a:r>
              <a:rPr lang="en-US" b="1" dirty="0"/>
              <a:t>flexible</a:t>
            </a:r>
            <a:r>
              <a:rPr lang="en-US" dirty="0"/>
              <a:t> than algorithmic control</a:t>
            </a:r>
          </a:p>
          <a:p>
            <a:r>
              <a:rPr lang="en-US" dirty="0"/>
              <a:t>Provides opportunities for </a:t>
            </a:r>
            <a:r>
              <a:rPr lang="en-US" b="1" dirty="0"/>
              <a:t>heuristic control</a:t>
            </a:r>
            <a:r>
              <a:rPr lang="en-US" dirty="0"/>
              <a:t> of the search</a:t>
            </a:r>
          </a:p>
          <a:p>
            <a:r>
              <a:rPr lang="en-US" dirty="0"/>
              <a:t>A good way to model the </a:t>
            </a:r>
            <a:r>
              <a:rPr lang="en-US" b="1" dirty="0"/>
              <a:t>state-driven nature</a:t>
            </a:r>
            <a:r>
              <a:rPr lang="en-US" dirty="0"/>
              <a:t> of intelligent machines</a:t>
            </a:r>
          </a:p>
          <a:p>
            <a:r>
              <a:rPr lang="en-US" dirty="0"/>
              <a:t>Quite helpful in</a:t>
            </a:r>
            <a:r>
              <a:rPr lang="en-US" b="1" dirty="0"/>
              <a:t> a real-time</a:t>
            </a:r>
            <a:r>
              <a:rPr lang="en-US" dirty="0"/>
              <a:t> environment and applications.</a:t>
            </a:r>
          </a:p>
          <a:p>
            <a:pPr marL="0" indent="0">
              <a:buNone/>
            </a:pPr>
            <a:endParaRPr lang="en-IN" dirty="0"/>
          </a:p>
        </p:txBody>
      </p:sp>
    </p:spTree>
    <p:extLst>
      <p:ext uri="{BB962C8B-B14F-4D97-AF65-F5344CB8AC3E}">
        <p14:creationId xmlns:p14="http://schemas.microsoft.com/office/powerpoint/2010/main" val="4479846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245" y="386366"/>
            <a:ext cx="10954555" cy="5790597"/>
          </a:xfrm>
        </p:spPr>
        <p:txBody>
          <a:bodyPr/>
          <a:lstStyle/>
          <a:p>
            <a:pPr marL="0" indent="0">
              <a:buNone/>
            </a:pPr>
            <a:r>
              <a:rPr lang="en-IN" b="1" dirty="0"/>
              <a:t> </a:t>
            </a:r>
            <a:r>
              <a:rPr lang="en-IN" b="1" dirty="0" smtClean="0"/>
              <a:t>Disadvantages</a:t>
            </a:r>
            <a:r>
              <a:rPr lang="en-IN" dirty="0" smtClean="0"/>
              <a:t>:</a:t>
            </a:r>
          </a:p>
          <a:p>
            <a:r>
              <a:rPr lang="en-US" dirty="0"/>
              <a:t>It is very </a:t>
            </a:r>
            <a:r>
              <a:rPr lang="en-US" b="1" dirty="0"/>
              <a:t>difficult</a:t>
            </a:r>
            <a:r>
              <a:rPr lang="en-US" dirty="0"/>
              <a:t> to analyze the flow of control within a production system</a:t>
            </a:r>
          </a:p>
          <a:p>
            <a:r>
              <a:rPr lang="en-US" dirty="0"/>
              <a:t>It describes the operations that can be performed in a search for a solution to the problem.</a:t>
            </a:r>
          </a:p>
          <a:p>
            <a:r>
              <a:rPr lang="en-US" dirty="0"/>
              <a:t>There is an </a:t>
            </a:r>
            <a:r>
              <a:rPr lang="en-US" b="1" dirty="0"/>
              <a:t>absence of learning</a:t>
            </a:r>
            <a:r>
              <a:rPr lang="en-US" dirty="0"/>
              <a:t> due to a rule-based production system that does not store the result of the problem for future use.</a:t>
            </a:r>
          </a:p>
          <a:p>
            <a:r>
              <a:rPr lang="en-US" dirty="0"/>
              <a:t>The rules in the production system should not have any type of </a:t>
            </a:r>
            <a:r>
              <a:rPr lang="en-US" b="1" dirty="0"/>
              <a:t>conflict resolution</a:t>
            </a:r>
            <a:r>
              <a:rPr lang="en-US" dirty="0"/>
              <a:t> as when a new rule is added to the database it should ensure that it does not have any conflict with any existing rule.</a:t>
            </a:r>
          </a:p>
          <a:p>
            <a:r>
              <a:rPr lang="en-US" dirty="0"/>
              <a:t> </a:t>
            </a:r>
          </a:p>
          <a:p>
            <a:r>
              <a:rPr lang="en-US" dirty="0"/>
              <a:t> </a:t>
            </a:r>
          </a:p>
          <a:p>
            <a:pPr marL="0" indent="0">
              <a:buNone/>
            </a:pPr>
            <a:endParaRPr lang="en-IN" dirty="0"/>
          </a:p>
        </p:txBody>
      </p:sp>
    </p:spTree>
    <p:extLst>
      <p:ext uri="{BB962C8B-B14F-4D97-AF65-F5344CB8AC3E}">
        <p14:creationId xmlns:p14="http://schemas.microsoft.com/office/powerpoint/2010/main" val="18268215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608" y="231820"/>
            <a:ext cx="10993192" cy="5945143"/>
          </a:xfrm>
        </p:spPr>
        <p:txBody>
          <a:bodyPr/>
          <a:lstStyle/>
          <a:p>
            <a:pPr marL="0" indent="0">
              <a:buNone/>
            </a:pPr>
            <a:r>
              <a:rPr lang="en-IN" b="1" dirty="0"/>
              <a:t>Production System in Artificial Intelligence: Example</a:t>
            </a:r>
            <a:endParaRPr lang="en-IN" dirty="0"/>
          </a:p>
          <a:p>
            <a:pPr marL="0" indent="0">
              <a:buNone/>
            </a:pPr>
            <a:r>
              <a:rPr lang="en-US" dirty="0"/>
              <a:t>We have two jugs of capacity 5l and 3l (liter), and a tap with an endless supply of water. The objective is to obtain 4 liters exactly in the 5-liter jug with the minimum steps possible</a:t>
            </a:r>
            <a:r>
              <a:rPr lang="en-US" dirty="0" smtClean="0"/>
              <a:t>.</a:t>
            </a:r>
          </a:p>
          <a:p>
            <a:pPr marL="0" indent="0">
              <a:buNone/>
            </a:pPr>
            <a:endParaRPr lang="en-IN" dirty="0"/>
          </a:p>
        </p:txBody>
      </p:sp>
      <p:pic>
        <p:nvPicPr>
          <p:cNvPr id="19458" name="Picture 2" descr="https://d1jnx9ba8s6j9r.cloudfront.net/blog/wp-content/uploads/2020/01/water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65" y="2414565"/>
            <a:ext cx="446722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2996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428" y="347730"/>
            <a:ext cx="10761372" cy="5829233"/>
          </a:xfrm>
        </p:spPr>
        <p:txBody>
          <a:bodyPr>
            <a:normAutofit fontScale="92500" lnSpcReduction="10000"/>
          </a:bodyPr>
          <a:lstStyle/>
          <a:p>
            <a:r>
              <a:rPr lang="en-US" b="1" dirty="0"/>
              <a:t>Production System:</a:t>
            </a:r>
            <a:endParaRPr lang="en-US" dirty="0"/>
          </a:p>
          <a:p>
            <a:r>
              <a:rPr lang="en-US" dirty="0"/>
              <a:t>Fill the 5 liter jug from tap</a:t>
            </a:r>
          </a:p>
          <a:p>
            <a:r>
              <a:rPr lang="en-US" dirty="0"/>
              <a:t>Empty the 5 liter jug</a:t>
            </a:r>
          </a:p>
          <a:p>
            <a:r>
              <a:rPr lang="en-US" dirty="0"/>
              <a:t>Fill the 3 liter jug from tap</a:t>
            </a:r>
          </a:p>
          <a:p>
            <a:r>
              <a:rPr lang="en-US" dirty="0"/>
              <a:t>Empty the 3 liter jug</a:t>
            </a:r>
          </a:p>
          <a:p>
            <a:r>
              <a:rPr lang="en-US" dirty="0"/>
              <a:t>Then, empty the 3 liter jug to 5 liter</a:t>
            </a:r>
          </a:p>
          <a:p>
            <a:r>
              <a:rPr lang="en-US" dirty="0"/>
              <a:t>Empty the 5 liter jug to 3 liter</a:t>
            </a:r>
          </a:p>
          <a:p>
            <a:r>
              <a:rPr lang="en-US" dirty="0"/>
              <a:t>Pour water from 3 liters to 5 liter</a:t>
            </a:r>
          </a:p>
          <a:p>
            <a:r>
              <a:rPr lang="en-US" dirty="0"/>
              <a:t>Pour water from 5 liters to 3 liters but do not empty</a:t>
            </a:r>
          </a:p>
          <a:p>
            <a:r>
              <a:rPr lang="en-US" b="1" dirty="0"/>
              <a:t>Solution:</a:t>
            </a:r>
            <a:endParaRPr lang="en-US" dirty="0"/>
          </a:p>
          <a:p>
            <a:r>
              <a:rPr lang="en-US" b="1" dirty="0"/>
              <a:t>1,8,4,6,1,8 </a:t>
            </a:r>
            <a:r>
              <a:rPr lang="en-US" dirty="0"/>
              <a:t>or</a:t>
            </a:r>
            <a:r>
              <a:rPr lang="en-US" b="1" dirty="0"/>
              <a:t> 3,5,3,7,2,5,3,5;</a:t>
            </a:r>
            <a:endParaRPr lang="en-US" dirty="0"/>
          </a:p>
          <a:p>
            <a:r>
              <a:rPr lang="en-US" dirty="0"/>
              <a:t>It is possible to have other solutions as well but these are the shortest and the 1st sequence should be chosen as it has the minimum number of steps.</a:t>
            </a:r>
          </a:p>
          <a:p>
            <a:pPr marL="0" indent="0">
              <a:buNone/>
            </a:pPr>
            <a:endParaRPr lang="en-IN" dirty="0"/>
          </a:p>
        </p:txBody>
      </p:sp>
    </p:spTree>
    <p:extLst>
      <p:ext uri="{BB962C8B-B14F-4D97-AF65-F5344CB8AC3E}">
        <p14:creationId xmlns:p14="http://schemas.microsoft.com/office/powerpoint/2010/main" val="12139919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518" y="309093"/>
            <a:ext cx="10877282" cy="5867870"/>
          </a:xfrm>
        </p:spPr>
        <p:txBody>
          <a:bodyPr/>
          <a:lstStyle/>
          <a:p>
            <a:pPr marL="0" indent="0">
              <a:buNone/>
            </a:pPr>
            <a:r>
              <a:rPr lang="en-IN" dirty="0">
                <a:solidFill>
                  <a:srgbClr val="FF0000"/>
                </a:solidFill>
              </a:rPr>
              <a:t>Heuristic Search </a:t>
            </a:r>
            <a:r>
              <a:rPr lang="en-IN" dirty="0" smtClean="0">
                <a:solidFill>
                  <a:srgbClr val="FF0000"/>
                </a:solidFill>
              </a:rPr>
              <a:t>Techniques</a:t>
            </a:r>
            <a:endParaRPr lang="en-IN" dirty="0">
              <a:solidFill>
                <a:srgbClr val="FF0000"/>
              </a:solidFill>
            </a:endParaRPr>
          </a:p>
          <a:p>
            <a:r>
              <a:rPr lang="en-US" sz="2400" dirty="0">
                <a:latin typeface="Times New Roman" panose="02020603050405020304" pitchFamily="18" charset="0"/>
                <a:cs typeface="Times New Roman" panose="02020603050405020304" pitchFamily="18" charset="0"/>
              </a:rPr>
              <a:t>A heuristic is a technique that is used to solve a problem faster than the classic methods.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Problem Solving method that uses shortcuts/calculated guess to provide good enough solutions.</a:t>
            </a:r>
          </a:p>
          <a:p>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techniques are used to find the approximate solution of a problem when classical methods do not.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Heuristics </a:t>
            </a:r>
            <a:r>
              <a:rPr lang="en-US" sz="2400" dirty="0">
                <a:latin typeface="Times New Roman" panose="02020603050405020304" pitchFamily="18" charset="0"/>
                <a:cs typeface="Times New Roman" panose="02020603050405020304" pitchFamily="18" charset="0"/>
              </a:rPr>
              <a:t>are said to be the problem-solving techniques that result in practical and quick solutions.</a:t>
            </a:r>
          </a:p>
          <a:p>
            <a:r>
              <a:rPr lang="en-US" sz="2400" dirty="0">
                <a:latin typeface="Times New Roman" panose="02020603050405020304" pitchFamily="18" charset="0"/>
                <a:cs typeface="Times New Roman" panose="02020603050405020304" pitchFamily="18" charset="0"/>
              </a:rPr>
              <a:t>Heuristics are strategies that are derived from past experience with similar problems. Heuristics use practical methods and shortcuts used to produce the solutions that may or may not be optimal, but those solutions are sufficient in a given limited timeframe.</a:t>
            </a:r>
          </a:p>
          <a:p>
            <a:pPr marL="0" indent="0">
              <a:buNone/>
            </a:pPr>
            <a:endParaRPr lang="en-IN" dirty="0"/>
          </a:p>
        </p:txBody>
      </p:sp>
    </p:spTree>
    <p:extLst>
      <p:ext uri="{BB962C8B-B14F-4D97-AF65-F5344CB8AC3E}">
        <p14:creationId xmlns:p14="http://schemas.microsoft.com/office/powerpoint/2010/main" val="17814725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670" y="373487"/>
            <a:ext cx="10967434" cy="5919386"/>
          </a:xfrm>
        </p:spPr>
        <p:txBody>
          <a:bodyPr>
            <a:normAutofit/>
          </a:bodyPr>
          <a:lstStyle/>
          <a:p>
            <a:pPr marL="0" indent="0">
              <a:buNone/>
            </a:pPr>
            <a:r>
              <a:rPr lang="en-US" dirty="0">
                <a:solidFill>
                  <a:srgbClr val="FF0000"/>
                </a:solidFill>
              </a:rPr>
              <a:t>Why do we need heuristics?</a:t>
            </a:r>
            <a:endParaRPr lang="en-IN" dirty="0"/>
          </a:p>
          <a:p>
            <a:pPr marL="342900" indent="-342900" fontAlgn="base"/>
            <a:r>
              <a:rPr lang="en-US" dirty="0">
                <a:latin typeface="Times New Roman" panose="02020603050405020304" pitchFamily="18" charset="0"/>
                <a:cs typeface="Times New Roman" panose="02020603050405020304" pitchFamily="18" charset="0"/>
              </a:rPr>
              <a:t>One reason is to produce, in a reasonable amount of time, a solution that is good enough for the problem in question. </a:t>
            </a:r>
          </a:p>
          <a:p>
            <a:pPr marL="342900" indent="-342900" fontAlgn="base"/>
            <a:r>
              <a:rPr lang="en-US" dirty="0">
                <a:latin typeface="Times New Roman" panose="02020603050405020304" pitchFamily="18" charset="0"/>
                <a:cs typeface="Times New Roman" panose="02020603050405020304" pitchFamily="18" charset="0"/>
              </a:rPr>
              <a:t>It doesn’t have to be the best- an approximate solution will do since this is fast enough.</a:t>
            </a:r>
          </a:p>
          <a:p>
            <a:pPr marL="342900" indent="-342900" fontAlgn="base"/>
            <a:r>
              <a:rPr lang="en-US" dirty="0">
                <a:latin typeface="Times New Roman" panose="02020603050405020304" pitchFamily="18" charset="0"/>
                <a:cs typeface="Times New Roman" panose="02020603050405020304" pitchFamily="18" charset="0"/>
              </a:rPr>
              <a:t>Most problems are exponential. Heuristic Search let us reduce this to a rather polynomial number. We use this in AI because we can put it to use in situations where we can’t find known algorithms.</a:t>
            </a:r>
            <a:endParaRPr lang="en-US" dirty="0">
              <a:solidFill>
                <a:srgbClr val="FF0000"/>
              </a:solidFill>
              <a:latin typeface="Times New Roman" panose="02020603050405020304" pitchFamily="18" charset="0"/>
              <a:cs typeface="Times New Roman" panose="02020603050405020304" pitchFamily="18" charset="0"/>
            </a:endParaRPr>
          </a:p>
          <a:p>
            <a:pPr marL="342900" indent="-342900" fontAlgn="base"/>
            <a:r>
              <a:rPr lang="en-US" dirty="0">
                <a:latin typeface="Times New Roman" panose="02020603050405020304" pitchFamily="18" charset="0"/>
                <a:cs typeface="Times New Roman" panose="02020603050405020304" pitchFamily="18" charset="0"/>
              </a:rPr>
              <a:t>Heuristics are used in situations in which there is the requirement of a short-term solution. On facing complex situations with limited resources and time, Heuristics can help the companies to make quick decisions by shortcuts and approximated calculations. Most of the heuristic methods involve mental shortcuts to make decisions on past experiences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9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 xmlns:a16="http://schemas.microsoft.com/office/drawing/2014/main" id="{2BA394ED-327D-4C0D-8AF6-2B311D31B5D0}"/>
              </a:ext>
            </a:extLst>
          </p:cNvPr>
          <p:cNvGraphicFramePr>
            <a:graphicFrameLocks noGrp="1"/>
          </p:cNvGraphicFramePr>
          <p:nvPr>
            <p:ph idx="1"/>
            <p:extLst>
              <p:ext uri="{D42A27DB-BD31-4B8C-83A1-F6EECF244321}">
                <p14:modId xmlns:p14="http://schemas.microsoft.com/office/powerpoint/2010/main" val="195966263"/>
              </p:ext>
            </p:extLst>
          </p:nvPr>
        </p:nvGraphicFramePr>
        <p:xfrm>
          <a:off x="609600" y="781878"/>
          <a:ext cx="10416210" cy="5950225"/>
        </p:xfrm>
        <a:graphic>
          <a:graphicData uri="http://schemas.openxmlformats.org/drawingml/2006/table">
            <a:tbl>
              <a:tblPr/>
              <a:tblGrid>
                <a:gridCol w="3472070">
                  <a:extLst>
                    <a:ext uri="{9D8B030D-6E8A-4147-A177-3AD203B41FA5}">
                      <a16:colId xmlns="" xmlns:a16="http://schemas.microsoft.com/office/drawing/2014/main" val="3652505206"/>
                    </a:ext>
                  </a:extLst>
                </a:gridCol>
                <a:gridCol w="3472070">
                  <a:extLst>
                    <a:ext uri="{9D8B030D-6E8A-4147-A177-3AD203B41FA5}">
                      <a16:colId xmlns="" xmlns:a16="http://schemas.microsoft.com/office/drawing/2014/main" val="1446314356"/>
                    </a:ext>
                  </a:extLst>
                </a:gridCol>
                <a:gridCol w="3472070">
                  <a:extLst>
                    <a:ext uri="{9D8B030D-6E8A-4147-A177-3AD203B41FA5}">
                      <a16:colId xmlns="" xmlns:a16="http://schemas.microsoft.com/office/drawing/2014/main" val="633876835"/>
                    </a:ext>
                  </a:extLst>
                </a:gridCol>
              </a:tblGrid>
              <a:tr h="1685898">
                <a:tc>
                  <a:txBody>
                    <a:bodyPr/>
                    <a:lstStyle/>
                    <a:p>
                      <a:pPr algn="ctr" fontAlgn="ctr"/>
                      <a:r>
                        <a:rPr lang="en-US" sz="1500">
                          <a:effectLst/>
                        </a:rPr>
                        <a:t>Musical intelligence</a:t>
                      </a:r>
                    </a:p>
                  </a:txBody>
                  <a:tcPr marL="61449" marR="61449" marT="61449" marB="61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The ability to create, communicate with, and understand meanings made of sound, understanding of pitch, rhythm.</a:t>
                      </a:r>
                    </a:p>
                  </a:txBody>
                  <a:tcPr marL="61449" marR="61449" marT="61449" marB="61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500">
                          <a:effectLst/>
                        </a:rPr>
                        <a:t>Musicians, Singers, Composers</a:t>
                      </a:r>
                    </a:p>
                  </a:txBody>
                  <a:tcPr marL="61449" marR="61449" marT="61449" marB="61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302518384"/>
                  </a:ext>
                </a:extLst>
              </a:tr>
              <a:tr h="1909030">
                <a:tc>
                  <a:txBody>
                    <a:bodyPr/>
                    <a:lstStyle/>
                    <a:p>
                      <a:pPr algn="ctr" fontAlgn="ctr"/>
                      <a:r>
                        <a:rPr lang="en-US" sz="1500">
                          <a:effectLst/>
                        </a:rPr>
                        <a:t>Logical-mathematical intelligence</a:t>
                      </a:r>
                    </a:p>
                  </a:txBody>
                  <a:tcPr marL="61449" marR="61449" marT="61449" marB="61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The ability of use and understand relationships in the absence of action or objects. Understanding complex and abstract ideas.</a:t>
                      </a:r>
                    </a:p>
                  </a:txBody>
                  <a:tcPr marL="61449" marR="61449" marT="61449" marB="61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500">
                          <a:effectLst/>
                        </a:rPr>
                        <a:t>Mathematicians, Scientists</a:t>
                      </a:r>
                    </a:p>
                  </a:txBody>
                  <a:tcPr marL="61449" marR="61449" marT="61449" marB="61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535580879"/>
                  </a:ext>
                </a:extLst>
              </a:tr>
              <a:tr h="2355297">
                <a:tc>
                  <a:txBody>
                    <a:bodyPr/>
                    <a:lstStyle/>
                    <a:p>
                      <a:pPr algn="ctr" fontAlgn="ctr"/>
                      <a:r>
                        <a:rPr lang="en-US" sz="1500">
                          <a:effectLst/>
                        </a:rPr>
                        <a:t>Spatial intelligence</a:t>
                      </a:r>
                    </a:p>
                  </a:txBody>
                  <a:tcPr marL="61449" marR="61449" marT="61449" marB="61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The ability to perceive visual or spatial information, change it, and re-create visual images without reference to the objects, construct 3D images, and to move and rotate them.</a:t>
                      </a:r>
                    </a:p>
                  </a:txBody>
                  <a:tcPr marL="61449" marR="61449" marT="61449" marB="61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500" dirty="0">
                          <a:effectLst/>
                        </a:rPr>
                        <a:t>Map readers, Astronauts, Physicists</a:t>
                      </a:r>
                    </a:p>
                  </a:txBody>
                  <a:tcPr marL="61449" marR="61449" marT="61449" marB="61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864700102"/>
                  </a:ext>
                </a:extLst>
              </a:tr>
            </a:tbl>
          </a:graphicData>
        </a:graphic>
      </p:graphicFrame>
    </p:spTree>
    <p:extLst>
      <p:ext uri="{BB962C8B-B14F-4D97-AF65-F5344CB8AC3E}">
        <p14:creationId xmlns:p14="http://schemas.microsoft.com/office/powerpoint/2010/main" val="27042531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8034" y="296214"/>
            <a:ext cx="10825766" cy="5880749"/>
          </a:xfrm>
        </p:spPr>
        <p:txBody>
          <a:bodyPr/>
          <a:lstStyle/>
          <a:p>
            <a:pPr marL="0" indent="0">
              <a:buNone/>
            </a:pPr>
            <a:endParaRPr lang="en-US" dirty="0" smtClean="0"/>
          </a:p>
          <a:p>
            <a:pPr marL="0" indent="0">
              <a:buNone/>
            </a:pPr>
            <a:endParaRPr lang="en-IN" dirty="0"/>
          </a:p>
        </p:txBody>
      </p:sp>
      <p:sp>
        <p:nvSpPr>
          <p:cNvPr id="4" name="Rectangle 3"/>
          <p:cNvSpPr/>
          <p:nvPr/>
        </p:nvSpPr>
        <p:spPr>
          <a:xfrm>
            <a:off x="360607" y="437882"/>
            <a:ext cx="10779617" cy="4924425"/>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heuristic method might not always provide us the finest solution, but it is assured that it helps us find a good solution in a reasonable time</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Based on context, there can be different heuristic methods that correlate with the problem's scope. The most common heuristic methods are - trial and error, guesswork, the process of elimination, historical data analysis.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methods involve simply available information that is not particular to the problem but is most appropriate. They can include representative, affect, and availability heuristics.</a:t>
            </a:r>
          </a:p>
          <a:p>
            <a:endParaRPr lang="en-US" sz="2000" dirty="0" smtClean="0">
              <a:latin typeface="Times New Roman" panose="02020603050405020304" pitchFamily="18" charset="0"/>
              <a:cs typeface="Times New Roman" panose="02020603050405020304" pitchFamily="18" charset="0"/>
            </a:endParaRPr>
          </a:p>
          <a:p>
            <a:pPr fontAlgn="base"/>
            <a:endParaRPr lang="en-US" dirty="0"/>
          </a:p>
          <a:p>
            <a:pPr fontAlgn="base"/>
            <a:endParaRPr lang="en-US" dirty="0"/>
          </a:p>
          <a:p>
            <a:pPr fontAlgn="base"/>
            <a:endParaRPr lang="en-US" b="0" i="0" dirty="0">
              <a:solidFill>
                <a:srgbClr val="444444"/>
              </a:solidFill>
              <a:effectLst/>
              <a:latin typeface="Georgia" panose="02040502050405020303" pitchFamily="18" charset="0"/>
            </a:endParaRPr>
          </a:p>
        </p:txBody>
      </p:sp>
    </p:spTree>
    <p:extLst>
      <p:ext uri="{BB962C8B-B14F-4D97-AF65-F5344CB8AC3E}">
        <p14:creationId xmlns:p14="http://schemas.microsoft.com/office/powerpoint/2010/main" val="10413455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8338" y="360608"/>
            <a:ext cx="10645462" cy="5816355"/>
          </a:xfrm>
        </p:spPr>
        <p:txBody>
          <a:bodyPr/>
          <a:lstStyle/>
          <a:p>
            <a:pPr marL="0" indent="0">
              <a:buNone/>
            </a:pPr>
            <a:r>
              <a:rPr lang="en-IN" b="1" dirty="0"/>
              <a:t>Traveling Salesman Problem (TSP)</a:t>
            </a:r>
          </a:p>
          <a:p>
            <a:pPr marL="0" indent="0">
              <a:buNone/>
            </a:pPr>
            <a:r>
              <a:rPr lang="en-US" sz="2400" dirty="0">
                <a:latin typeface="Times New Roman" panose="02020603050405020304" pitchFamily="18" charset="0"/>
                <a:cs typeface="Times New Roman" panose="02020603050405020304" pitchFamily="18" charset="0"/>
              </a:rPr>
              <a:t>Given a set of cities and distances between every pair of cities, the problem is to find the shortest possible route that visits every city exactly once and returns to the starting point.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Note the difference between </a:t>
            </a:r>
            <a:r>
              <a:rPr lang="en-US" sz="2400" u="sng" dirty="0">
                <a:latin typeface="Times New Roman" panose="02020603050405020304" pitchFamily="18" charset="0"/>
                <a:cs typeface="Times New Roman" panose="02020603050405020304" pitchFamily="18" charset="0"/>
                <a:hlinkClick r:id="rId2"/>
              </a:rPr>
              <a:t>Hamiltonian Cycle</a:t>
            </a:r>
            <a:r>
              <a:rPr lang="en-US" sz="2400" dirty="0">
                <a:latin typeface="Times New Roman" panose="02020603050405020304" pitchFamily="18" charset="0"/>
                <a:cs typeface="Times New Roman" panose="02020603050405020304" pitchFamily="18" charset="0"/>
              </a:rPr>
              <a:t> and TSP. The Hamiltonian cycle problem is to find if there exists a tour that visits every city exactly once. Here we know that Hamiltonian Tour exists (because the graph is complete) and in fact, many such tours exist, the problem is to find a minimum weight Hamiltonian Cycle.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For example, </a:t>
            </a: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TSP tour in the graph is 1-2-4-3-1. The cost of the tour is 10+25+30+15 which is 80.</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problem is a famous NP-hard problem. There is no polynomial-time known solution for this problem.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1638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edia.geeksforgeeks.org/wp-content/uploads/Euler12-300x22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3499" y="417682"/>
            <a:ext cx="7392473" cy="5544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0794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761" y="425003"/>
            <a:ext cx="10903039" cy="5751960"/>
          </a:xfrm>
        </p:spPr>
        <p:txBody>
          <a:bodyPr/>
          <a:lstStyle/>
          <a:p>
            <a:pPr fontAlgn="base"/>
            <a:r>
              <a:rPr lang="en-US" dirty="0"/>
              <a:t>Consider city 1 as the starting and ending point. Since the route is cyclic, we can consider any point as a starting point.</a:t>
            </a:r>
          </a:p>
          <a:p>
            <a:pPr fontAlgn="base"/>
            <a:r>
              <a:rPr lang="en-US" dirty="0"/>
              <a:t>Generate all (n-1)! permutations of cities.</a:t>
            </a:r>
          </a:p>
          <a:p>
            <a:pPr fontAlgn="base"/>
            <a:r>
              <a:rPr lang="en-US" dirty="0"/>
              <a:t>Calculate the cost of every permutation and keep track of the minimum cost permutation.</a:t>
            </a:r>
          </a:p>
          <a:p>
            <a:pPr fontAlgn="base"/>
            <a:r>
              <a:rPr lang="en-US" dirty="0"/>
              <a:t>Return the permutation with minimum cost.</a:t>
            </a:r>
          </a:p>
          <a:p>
            <a:pPr marL="0" indent="0">
              <a:buNone/>
            </a:pPr>
            <a:endParaRPr lang="en-IN" dirty="0"/>
          </a:p>
        </p:txBody>
      </p:sp>
    </p:spTree>
    <p:extLst>
      <p:ext uri="{BB962C8B-B14F-4D97-AF65-F5344CB8AC3E}">
        <p14:creationId xmlns:p14="http://schemas.microsoft.com/office/powerpoint/2010/main" val="9760795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913" y="257577"/>
            <a:ext cx="10812887" cy="5919386"/>
          </a:xfrm>
        </p:spPr>
        <p:txBody>
          <a:bodyPr/>
          <a:lstStyle/>
          <a:p>
            <a:pPr marL="0" indent="0" fontAlgn="base">
              <a:buNone/>
            </a:pPr>
            <a:r>
              <a:rPr lang="en-US" sz="3600" dirty="0">
                <a:solidFill>
                  <a:srgbClr val="FF0000"/>
                </a:solidFill>
                <a:latin typeface="Times New Roman" panose="02020603050405020304" pitchFamily="18" charset="0"/>
                <a:cs typeface="Times New Roman" panose="02020603050405020304" pitchFamily="18" charset="0"/>
              </a:rPr>
              <a:t>Techniques in Heuristic </a:t>
            </a:r>
            <a:r>
              <a:rPr lang="en-US" sz="3600" dirty="0" smtClean="0">
                <a:solidFill>
                  <a:srgbClr val="FF0000"/>
                </a:solidFill>
                <a:latin typeface="Times New Roman" panose="02020603050405020304" pitchFamily="18" charset="0"/>
                <a:cs typeface="Times New Roman" panose="02020603050405020304" pitchFamily="18" charset="0"/>
              </a:rPr>
              <a:t>Search</a:t>
            </a:r>
            <a:endParaRPr lang="en-US" sz="3600" dirty="0">
              <a:latin typeface="Times New Roman" panose="02020603050405020304" pitchFamily="18" charset="0"/>
              <a:cs typeface="Times New Roman" panose="02020603050405020304" pitchFamily="18" charset="0"/>
            </a:endParaRPr>
          </a:p>
          <a:p>
            <a:pPr fontAlgn="base"/>
            <a:r>
              <a:rPr lang="en-US" dirty="0">
                <a:solidFill>
                  <a:srgbClr val="FF0000"/>
                </a:solidFill>
              </a:rPr>
              <a:t>Direct Heuristic Search(Informed Search)</a:t>
            </a:r>
          </a:p>
          <a:p>
            <a:pPr fontAlgn="base"/>
            <a:r>
              <a:rPr lang="en-US" dirty="0"/>
              <a:t>1.</a:t>
            </a:r>
            <a:r>
              <a:rPr lang="en-IN" b="1" dirty="0"/>
              <a:t> A*Search</a:t>
            </a:r>
          </a:p>
          <a:p>
            <a:pPr fontAlgn="base"/>
            <a:r>
              <a:rPr lang="en-US" dirty="0"/>
              <a:t>2.</a:t>
            </a:r>
            <a:r>
              <a:rPr lang="en-IN" b="1" dirty="0"/>
              <a:t> Greedy Best First Search</a:t>
            </a:r>
          </a:p>
          <a:p>
            <a:pPr fontAlgn="base"/>
            <a:r>
              <a:rPr lang="en-US" dirty="0">
                <a:solidFill>
                  <a:srgbClr val="FF0000"/>
                </a:solidFill>
              </a:rPr>
              <a:t>Weak Heuristic Search (Uninformed Search)</a:t>
            </a:r>
          </a:p>
          <a:p>
            <a:pPr fontAlgn="base"/>
            <a:r>
              <a:rPr lang="en-US" dirty="0"/>
              <a:t>1.</a:t>
            </a:r>
            <a:r>
              <a:rPr lang="en-IN" b="1" dirty="0"/>
              <a:t> Breadth-First Search</a:t>
            </a:r>
          </a:p>
          <a:p>
            <a:pPr fontAlgn="base"/>
            <a:r>
              <a:rPr lang="en-US" dirty="0"/>
              <a:t>2.</a:t>
            </a:r>
            <a:r>
              <a:rPr lang="en-IN" b="1" dirty="0"/>
              <a:t> Uniform Cost Search</a:t>
            </a:r>
          </a:p>
          <a:p>
            <a:pPr fontAlgn="base"/>
            <a:r>
              <a:rPr lang="en-US" dirty="0"/>
              <a:t>3.</a:t>
            </a:r>
            <a:r>
              <a:rPr lang="en-IN" b="1" dirty="0"/>
              <a:t> Depth First Search</a:t>
            </a:r>
          </a:p>
          <a:p>
            <a:pPr fontAlgn="base"/>
            <a:r>
              <a:rPr lang="en-US" dirty="0"/>
              <a:t>4.</a:t>
            </a:r>
            <a:r>
              <a:rPr lang="en-US" b="1" dirty="0"/>
              <a:t> Iterative Deepening Depth First Search</a:t>
            </a:r>
          </a:p>
          <a:p>
            <a:pPr fontAlgn="base"/>
            <a:r>
              <a:rPr lang="en-US" dirty="0"/>
              <a:t>5.</a:t>
            </a:r>
            <a:r>
              <a:rPr lang="en-IN" b="1" dirty="0"/>
              <a:t> Bidirectional Search</a:t>
            </a:r>
          </a:p>
          <a:p>
            <a:pPr marL="0" indent="0">
              <a:buNone/>
            </a:pPr>
            <a:endParaRPr lang="en-IN" dirty="0"/>
          </a:p>
        </p:txBody>
      </p:sp>
    </p:spTree>
    <p:extLst>
      <p:ext uri="{BB962C8B-B14F-4D97-AF65-F5344CB8AC3E}">
        <p14:creationId xmlns:p14="http://schemas.microsoft.com/office/powerpoint/2010/main" val="20086754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2" y="476518"/>
            <a:ext cx="11031828" cy="5700445"/>
          </a:xfrm>
        </p:spPr>
        <p:txBody>
          <a:bodyPr/>
          <a:lstStyle/>
          <a:p>
            <a:pPr marL="0" indent="0">
              <a:buNone/>
            </a:pPr>
            <a:r>
              <a:rPr lang="en-IN" dirty="0"/>
              <a:t>Heuristic search techniques in AI (Artificial Intelligence)</a:t>
            </a:r>
          </a:p>
          <a:p>
            <a:pPr marL="0" indent="0">
              <a:buNone/>
            </a:pPr>
            <a:r>
              <a:rPr lang="en-IN" dirty="0"/>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52" y="1125027"/>
            <a:ext cx="8319752" cy="4451525"/>
          </a:xfrm>
          <a:prstGeom prst="rect">
            <a:avLst/>
          </a:prstGeom>
        </p:spPr>
      </p:pic>
    </p:spTree>
    <p:extLst>
      <p:ext uri="{BB962C8B-B14F-4D97-AF65-F5344CB8AC3E}">
        <p14:creationId xmlns:p14="http://schemas.microsoft.com/office/powerpoint/2010/main" val="4255614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851" y="218941"/>
            <a:ext cx="11018949" cy="5958022"/>
          </a:xfrm>
        </p:spPr>
        <p:txBody>
          <a:bodyPr/>
          <a:lstStyle/>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uninformed </a:t>
            </a:r>
            <a:r>
              <a:rPr lang="en-US" sz="2400" dirty="0">
                <a:latin typeface="Times New Roman" panose="02020603050405020304" pitchFamily="18" charset="0"/>
                <a:cs typeface="Times New Roman" panose="02020603050405020304" pitchFamily="18" charset="0"/>
              </a:rPr>
              <a:t>search algorithms which looked through search space for all possible solutions of the problem without having any additional knowledge about search space. But informed search algorithm contains an array of knowledge such as how far we are from the goal, path cost, how to reach to goal node, etc.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knowledge help agents to explore less to the search space and find more efficiently the goal node</a:t>
            </a:r>
            <a:r>
              <a:rPr lang="en-US" dirty="0" smtClean="0"/>
              <a:t>.</a:t>
            </a:r>
          </a:p>
          <a:p>
            <a:pPr algn="just"/>
            <a:r>
              <a:rPr lang="en-US" sz="2400" dirty="0">
                <a:latin typeface="Times New Roman" panose="02020603050405020304" pitchFamily="18" charset="0"/>
                <a:cs typeface="Times New Roman" panose="02020603050405020304" pitchFamily="18" charset="0"/>
              </a:rPr>
              <a:t>The informed search algorithm is more useful for large search space. Informed search algorithm uses the idea of </a:t>
            </a:r>
            <a:r>
              <a:rPr lang="en-US" sz="2400" dirty="0" smtClean="0">
                <a:latin typeface="Times New Roman" panose="02020603050405020304" pitchFamily="18" charset="0"/>
                <a:cs typeface="Times New Roman" panose="02020603050405020304" pitchFamily="18" charset="0"/>
              </a:rPr>
              <a:t>heuristic</a:t>
            </a:r>
            <a:r>
              <a:rPr lang="en-US" sz="2400" dirty="0">
                <a:latin typeface="Times New Roman" panose="02020603050405020304" pitchFamily="18" charset="0"/>
                <a:cs typeface="Times New Roman" panose="02020603050405020304" pitchFamily="18" charset="0"/>
              </a:rPr>
              <a:t>, so it is also called Heuristic search</a:t>
            </a:r>
            <a:r>
              <a:rPr lang="en-US" sz="2400" dirty="0" smtClean="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3205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62" y="296214"/>
            <a:ext cx="11147738" cy="5880749"/>
          </a:xfrm>
        </p:spPr>
        <p:txBody>
          <a:bodyPr>
            <a:normAutofit/>
          </a:bodyPr>
          <a:lstStyle/>
          <a:p>
            <a:pPr marL="0" indent="0" algn="just">
              <a:buNone/>
            </a:pPr>
            <a:endParaRPr lang="en-US" sz="2400" b="1" dirty="0" smtClean="0">
              <a:latin typeface="Times New Roman" panose="02020603050405020304" pitchFamily="18" charset="0"/>
              <a:cs typeface="Times New Roman" panose="02020603050405020304" pitchFamily="18" charset="0"/>
            </a:endParaRPr>
          </a:p>
          <a:p>
            <a:pPr marL="0" indent="0" algn="ctr">
              <a:buNone/>
            </a:pPr>
            <a:r>
              <a:rPr lang="en-US" sz="2400" b="1" dirty="0" smtClean="0">
                <a:latin typeface="Times New Roman" panose="02020603050405020304" pitchFamily="18" charset="0"/>
                <a:cs typeface="Times New Roman" panose="02020603050405020304" pitchFamily="18" charset="0"/>
              </a:rPr>
              <a:t>Heuristics function</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Heuristic </a:t>
            </a:r>
            <a:r>
              <a:rPr lang="en-US" sz="2400" dirty="0">
                <a:latin typeface="Times New Roman" panose="02020603050405020304" pitchFamily="18" charset="0"/>
                <a:cs typeface="Times New Roman" panose="02020603050405020304" pitchFamily="18" charset="0"/>
              </a:rPr>
              <a:t>is a function which is used in Informed Search, and it finds the most promising path. It takes the current state of the agent as its input and produces the estimation of how close agent is from the goal.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heuristic method, however, might not always give the best solution, but it guaranteed to find a good solution in reasonable time. Heuristic function estimates how close a state is to the goal. It is represented by h(n), and it calculates the cost of an optimal path between the pair of states. The value of the heuristic function is always positive.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0356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2" y="206062"/>
            <a:ext cx="11031828" cy="5970901"/>
          </a:xfrm>
        </p:spPr>
        <p:txBody>
          <a:bodyPr>
            <a:normAutofit fontScale="92500"/>
          </a:bodyPr>
          <a:lstStyle/>
          <a:p>
            <a:pPr marL="0" indent="0">
              <a:buNone/>
            </a:pPr>
            <a:r>
              <a:rPr lang="en-IN" dirty="0" smtClean="0">
                <a:latin typeface="Times New Roman" panose="02020603050405020304" pitchFamily="18" charset="0"/>
                <a:cs typeface="Times New Roman" panose="02020603050405020304" pitchFamily="18" charset="0"/>
              </a:rPr>
              <a:t>H(n) &lt;= h*(n)  </a:t>
            </a:r>
          </a:p>
          <a:p>
            <a:pPr marL="0" indent="0">
              <a:buNone/>
            </a:pPr>
            <a:r>
              <a:rPr lang="en-US" sz="2600" dirty="0" smtClean="0">
                <a:latin typeface="Times New Roman" panose="02020603050405020304" pitchFamily="18" charset="0"/>
                <a:cs typeface="Times New Roman" panose="02020603050405020304" pitchFamily="18" charset="0"/>
              </a:rPr>
              <a:t>Here h(n) is heuristic cost, and h*(n) is the estimated cost. Hence heuristic cost should be less than or equal to the estimated cost.</a:t>
            </a:r>
          </a:p>
          <a:p>
            <a:pPr marL="0" indent="0">
              <a:buNone/>
            </a:pPr>
            <a:r>
              <a:rPr lang="en-IN" b="1" dirty="0"/>
              <a:t>Pure Heuristic Search:</a:t>
            </a:r>
          </a:p>
          <a:p>
            <a:r>
              <a:rPr lang="en-US" sz="2600" dirty="0">
                <a:latin typeface="Times New Roman" panose="02020603050405020304" pitchFamily="18" charset="0"/>
                <a:cs typeface="Times New Roman" panose="02020603050405020304" pitchFamily="18" charset="0"/>
              </a:rPr>
              <a:t>Pure heuristic search is the simplest form of heuristic search algorithms. It expands nodes based on their heuristic value h(n). It maintains two lists, OPEN and CLOSED list. In the CLOSED list, it places those nodes which have already expanded and in the OPEN list, it places nodes which have yet not been expanded.</a:t>
            </a:r>
          </a:p>
          <a:p>
            <a:r>
              <a:rPr lang="en-US" sz="2600" dirty="0">
                <a:latin typeface="Times New Roman" panose="02020603050405020304" pitchFamily="18" charset="0"/>
                <a:cs typeface="Times New Roman" panose="02020603050405020304" pitchFamily="18" charset="0"/>
              </a:rPr>
              <a:t>On each iteration, each node n with the lowest heuristic value is expanded and generates all its successors and n is placed to the closed list. The algorithm continues unit a goal state is found.</a:t>
            </a:r>
          </a:p>
          <a:p>
            <a:r>
              <a:rPr lang="en-US" sz="2600" dirty="0">
                <a:latin typeface="Times New Roman" panose="02020603050405020304" pitchFamily="18" charset="0"/>
                <a:cs typeface="Times New Roman" panose="02020603050405020304" pitchFamily="18" charset="0"/>
              </a:rPr>
              <a:t>In the informed search we will discuss two main algorithms which are given below:</a:t>
            </a:r>
          </a:p>
          <a:p>
            <a:r>
              <a:rPr lang="en-US" sz="2600" dirty="0">
                <a:latin typeface="Times New Roman" panose="02020603050405020304" pitchFamily="18" charset="0"/>
                <a:cs typeface="Times New Roman" panose="02020603050405020304" pitchFamily="18" charset="0"/>
              </a:rPr>
              <a:t>Best First Search Algorithm(Greedy search)</a:t>
            </a:r>
          </a:p>
          <a:p>
            <a:r>
              <a:rPr lang="en-US" sz="2600" dirty="0">
                <a:latin typeface="Times New Roman" panose="02020603050405020304" pitchFamily="18" charset="0"/>
                <a:cs typeface="Times New Roman" panose="02020603050405020304" pitchFamily="18" charset="0"/>
              </a:rPr>
              <a:t>A* Search Algorithm</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81355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941" y="257577"/>
            <a:ext cx="11134859" cy="5919386"/>
          </a:xfrm>
        </p:spPr>
        <p:txBody>
          <a:bodyPr>
            <a:normAutofit/>
          </a:bodyPr>
          <a:lstStyle/>
          <a:p>
            <a:r>
              <a:rPr lang="en-US" sz="2400" dirty="0">
                <a:latin typeface="Times New Roman" panose="02020603050405020304" pitchFamily="18" charset="0"/>
                <a:cs typeface="Times New Roman" panose="02020603050405020304" pitchFamily="18" charset="0"/>
              </a:rPr>
              <a:t>Greedy best-first search algorithm always selects the path which appears best at that moment. It is the combination of depth-first search and breadth-first search algorithms. It uses the heuristic function and search. Best-first search allows us to take the advantages of both algorithms.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With </a:t>
            </a:r>
            <a:r>
              <a:rPr lang="en-US" sz="2400" dirty="0">
                <a:latin typeface="Times New Roman" panose="02020603050405020304" pitchFamily="18" charset="0"/>
                <a:cs typeface="Times New Roman" panose="02020603050405020304" pitchFamily="18" charset="0"/>
              </a:rPr>
              <a:t>the help of best-first search, at each step, we can choose the most promising node. In the best first search algorithm, we expand the node which is closest to the goal node and the closest cost is estimated by heuristic function, i.e</a:t>
            </a:r>
            <a:r>
              <a:rPr lang="en-US" sz="2400" dirty="0" smtClean="0">
                <a:latin typeface="Times New Roman" panose="02020603050405020304" pitchFamily="18" charset="0"/>
                <a:cs typeface="Times New Roman" panose="02020603050405020304" pitchFamily="18" charset="0"/>
              </a:rPr>
              <a:t>.</a:t>
            </a:r>
          </a:p>
          <a:p>
            <a:r>
              <a:rPr lang="en-IN" sz="2400" dirty="0"/>
              <a:t>f(n)= g(n).   </a:t>
            </a:r>
          </a:p>
          <a:p>
            <a:r>
              <a:rPr lang="en-US" sz="2400" dirty="0"/>
              <a:t>Were, h(n)= estimated cost from node n to the goal.</a:t>
            </a:r>
          </a:p>
          <a:p>
            <a:r>
              <a:rPr lang="en-US" sz="2400" dirty="0"/>
              <a:t>The greedy best first algorithm is implemented by the priority queue.</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6033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 xmlns:a16="http://schemas.microsoft.com/office/drawing/2014/main" id="{122F741C-295A-4954-A8EB-4E5A426ABABF}"/>
              </a:ext>
            </a:extLst>
          </p:cNvPr>
          <p:cNvGraphicFramePr>
            <a:graphicFrameLocks noGrp="1"/>
          </p:cNvGraphicFramePr>
          <p:nvPr>
            <p:ph idx="1"/>
            <p:extLst>
              <p:ext uri="{D42A27DB-BD31-4B8C-83A1-F6EECF244321}">
                <p14:modId xmlns:p14="http://schemas.microsoft.com/office/powerpoint/2010/main" val="1131142624"/>
              </p:ext>
            </p:extLst>
          </p:nvPr>
        </p:nvGraphicFramePr>
        <p:xfrm>
          <a:off x="1113183" y="742122"/>
          <a:ext cx="9819861" cy="5446643"/>
        </p:xfrm>
        <a:graphic>
          <a:graphicData uri="http://schemas.openxmlformats.org/drawingml/2006/table">
            <a:tbl>
              <a:tblPr/>
              <a:tblGrid>
                <a:gridCol w="3273287">
                  <a:extLst>
                    <a:ext uri="{9D8B030D-6E8A-4147-A177-3AD203B41FA5}">
                      <a16:colId xmlns="" xmlns:a16="http://schemas.microsoft.com/office/drawing/2014/main" val="3045485403"/>
                    </a:ext>
                  </a:extLst>
                </a:gridCol>
                <a:gridCol w="3273287">
                  <a:extLst>
                    <a:ext uri="{9D8B030D-6E8A-4147-A177-3AD203B41FA5}">
                      <a16:colId xmlns="" xmlns:a16="http://schemas.microsoft.com/office/drawing/2014/main" val="1605559147"/>
                    </a:ext>
                  </a:extLst>
                </a:gridCol>
                <a:gridCol w="3273287">
                  <a:extLst>
                    <a:ext uri="{9D8B030D-6E8A-4147-A177-3AD203B41FA5}">
                      <a16:colId xmlns="" xmlns:a16="http://schemas.microsoft.com/office/drawing/2014/main" val="1449949114"/>
                    </a:ext>
                  </a:extLst>
                </a:gridCol>
              </a:tblGrid>
              <a:tr h="2498460">
                <a:tc>
                  <a:txBody>
                    <a:bodyPr/>
                    <a:lstStyle/>
                    <a:p>
                      <a:pPr algn="ctr" fontAlgn="ctr"/>
                      <a:r>
                        <a:rPr lang="en-US">
                          <a:effectLst/>
                        </a:rPr>
                        <a:t>Intra-personal intelligence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The ability to distinguish among one’s own feelings, intentions, and motivations.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a:effectLst/>
                        </a:rPr>
                        <a:t>Gautam Buddhha</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014872740"/>
                  </a:ext>
                </a:extLst>
              </a:tr>
              <a:tr h="2948183">
                <a:tc>
                  <a:txBody>
                    <a:bodyPr/>
                    <a:lstStyle/>
                    <a:p>
                      <a:pPr algn="ctr" fontAlgn="ctr"/>
                      <a:r>
                        <a:rPr lang="en-US">
                          <a:effectLst/>
                        </a:rPr>
                        <a:t>Interpersonal intelligence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The ability to recognize and make distinctions among other people’s feelings, beliefs, and intentions.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dirty="0">
                          <a:effectLst/>
                        </a:rPr>
                        <a:t>Mass Communicators, Interviewers</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035529577"/>
                  </a:ext>
                </a:extLst>
              </a:tr>
            </a:tbl>
          </a:graphicData>
        </a:graphic>
      </p:graphicFrame>
    </p:spTree>
    <p:extLst>
      <p:ext uri="{BB962C8B-B14F-4D97-AF65-F5344CB8AC3E}">
        <p14:creationId xmlns:p14="http://schemas.microsoft.com/office/powerpoint/2010/main" val="29455875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668" y="296214"/>
            <a:ext cx="11212132" cy="5880749"/>
          </a:xfrm>
        </p:spPr>
        <p:txBody>
          <a:bodyPr/>
          <a:lstStyle/>
          <a:p>
            <a:pPr marL="0" indent="0">
              <a:buNone/>
            </a:pPr>
            <a:r>
              <a:rPr lang="en-US" dirty="0"/>
              <a:t>Advantages:</a:t>
            </a:r>
          </a:p>
          <a:p>
            <a:r>
              <a:rPr lang="en-US" dirty="0"/>
              <a:t>Best first search can switch between BFS and DFS by gaining the advantages of both the algorithms.</a:t>
            </a:r>
          </a:p>
          <a:p>
            <a:r>
              <a:rPr lang="en-US" dirty="0"/>
              <a:t>This algorithm is more efficient than BFS and DFS algorithms.</a:t>
            </a:r>
          </a:p>
          <a:p>
            <a:pPr marL="0" indent="0">
              <a:buNone/>
            </a:pPr>
            <a:r>
              <a:rPr lang="en-US" dirty="0"/>
              <a:t>Disadvantages:</a:t>
            </a:r>
          </a:p>
          <a:p>
            <a:r>
              <a:rPr lang="en-US" dirty="0"/>
              <a:t>It can behave as an unguided depth-first search in the worst case scenario.</a:t>
            </a:r>
          </a:p>
          <a:p>
            <a:r>
              <a:rPr lang="en-US" dirty="0"/>
              <a:t>It can get stuck in a loop as DFS.</a:t>
            </a:r>
          </a:p>
          <a:p>
            <a:r>
              <a:rPr lang="en-US" dirty="0"/>
              <a:t>This algorithm is not optimal.</a:t>
            </a:r>
          </a:p>
          <a:p>
            <a:pPr marL="0" indent="0">
              <a:buNone/>
            </a:pPr>
            <a:endParaRPr lang="en-IN" dirty="0"/>
          </a:p>
        </p:txBody>
      </p:sp>
    </p:spTree>
    <p:extLst>
      <p:ext uri="{BB962C8B-B14F-4D97-AF65-F5344CB8AC3E}">
        <p14:creationId xmlns:p14="http://schemas.microsoft.com/office/powerpoint/2010/main" val="36082492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941" y="360608"/>
            <a:ext cx="11134859" cy="5816355"/>
          </a:xfrm>
        </p:spPr>
        <p:txBody>
          <a:bodyPr/>
          <a:lstStyle/>
          <a:p>
            <a:pPr marL="0" indent="0">
              <a:buNone/>
            </a:pPr>
            <a:r>
              <a:rPr lang="en-US" b="1" dirty="0"/>
              <a:t>Best First Search (Informed Search)</a:t>
            </a:r>
          </a:p>
          <a:p>
            <a:pPr marL="0" indent="0">
              <a:buNone/>
            </a:pPr>
            <a:r>
              <a:rPr lang="en-US" dirty="0"/>
              <a:t>In </a:t>
            </a:r>
            <a:r>
              <a:rPr lang="en-US" u="sng" dirty="0">
                <a:hlinkClick r:id="rId2"/>
              </a:rPr>
              <a:t>BFS</a:t>
            </a:r>
            <a:r>
              <a:rPr lang="en-US" dirty="0"/>
              <a:t> and </a:t>
            </a:r>
            <a:r>
              <a:rPr lang="en-US" u="sng" dirty="0">
                <a:hlinkClick r:id="rId3"/>
              </a:rPr>
              <a:t>DFS</a:t>
            </a:r>
            <a:r>
              <a:rPr lang="en-US" dirty="0"/>
              <a:t>, when we are at a node, we can consider any of the adjacent as the next node. So both BFS and DFS blindly explore paths without considering any cost function. </a:t>
            </a:r>
            <a:endParaRPr lang="en-US" dirty="0" smtClean="0"/>
          </a:p>
          <a:p>
            <a:pPr marL="0" indent="0">
              <a:buNone/>
            </a:pPr>
            <a:r>
              <a:rPr lang="en-US" i="1" dirty="0" smtClean="0"/>
              <a:t>The </a:t>
            </a:r>
            <a:r>
              <a:rPr lang="en-US" i="1" dirty="0"/>
              <a:t>idea of </a:t>
            </a:r>
            <a:r>
              <a:rPr lang="en-US" b="1" i="1" dirty="0"/>
              <a:t>Best First Search</a:t>
            </a:r>
            <a:r>
              <a:rPr lang="en-US" i="1" dirty="0"/>
              <a:t> is to use an evaluation function to decide which adjacent is most promising and then explore</a:t>
            </a:r>
            <a:r>
              <a:rPr lang="en-US" i="1" dirty="0" smtClean="0"/>
              <a:t>.</a:t>
            </a:r>
          </a:p>
          <a:p>
            <a:pPr marL="0" indent="0">
              <a:buNone/>
            </a:pPr>
            <a:r>
              <a:rPr lang="en-US" dirty="0"/>
              <a:t>We use a </a:t>
            </a:r>
            <a:r>
              <a:rPr lang="en-US" u="sng" dirty="0">
                <a:hlinkClick r:id="rId4"/>
              </a:rPr>
              <a:t>priority queue</a:t>
            </a:r>
            <a:r>
              <a:rPr lang="en-US" dirty="0"/>
              <a:t> or </a:t>
            </a:r>
            <a:r>
              <a:rPr lang="en-US" u="sng" dirty="0">
                <a:hlinkClick r:id="rId5"/>
              </a:rPr>
              <a:t>heap</a:t>
            </a:r>
            <a:r>
              <a:rPr lang="en-US" dirty="0"/>
              <a:t> to store the costs of nodes that have the lowest evaluation function value. So the implementation is a variation of BFS, we just need to change Queue to </a:t>
            </a:r>
            <a:r>
              <a:rPr lang="en-US" dirty="0" err="1"/>
              <a:t>PriorityQueue</a:t>
            </a:r>
            <a:r>
              <a:rPr lang="en-US" dirty="0"/>
              <a:t>. </a:t>
            </a:r>
            <a:endParaRPr lang="en-IN" dirty="0"/>
          </a:p>
        </p:txBody>
      </p:sp>
    </p:spTree>
    <p:extLst>
      <p:ext uri="{BB962C8B-B14F-4D97-AF65-F5344CB8AC3E}">
        <p14:creationId xmlns:p14="http://schemas.microsoft.com/office/powerpoint/2010/main" val="22809661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F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3232" y="810081"/>
            <a:ext cx="8583223" cy="483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4922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851" y="412124"/>
            <a:ext cx="11018949" cy="5764839"/>
          </a:xfrm>
        </p:spPr>
        <p:txBody>
          <a:bodyPr/>
          <a:lstStyle/>
          <a:p>
            <a:pPr marL="0" indent="0">
              <a:buNone/>
            </a:pPr>
            <a:r>
              <a:rPr lang="en-US" i="1" dirty="0"/>
              <a:t>We start from source “S” and search for goal “I” using given costs and Best First search</a:t>
            </a:r>
            <a:r>
              <a:rPr lang="en-US" i="1" dirty="0" smtClean="0"/>
              <a:t>.</a:t>
            </a:r>
          </a:p>
          <a:p>
            <a:pPr marL="0" indent="0">
              <a:buNone/>
            </a:pPr>
            <a:r>
              <a:rPr lang="en-US" i="1" dirty="0" smtClean="0"/>
              <a:t>STEP-2</a:t>
            </a:r>
          </a:p>
          <a:p>
            <a:pPr fontAlgn="base"/>
            <a:r>
              <a:rPr lang="en-US" i="1" dirty="0" err="1"/>
              <a:t>pq</a:t>
            </a:r>
            <a:r>
              <a:rPr lang="en-US" i="1" dirty="0"/>
              <a:t> initially contains </a:t>
            </a:r>
            <a:r>
              <a:rPr lang="en-US" i="1" dirty="0" err="1"/>
              <a:t>SWe</a:t>
            </a:r>
            <a:r>
              <a:rPr lang="en-US" i="1" dirty="0"/>
              <a:t> remove S from </a:t>
            </a:r>
            <a:r>
              <a:rPr lang="en-US" i="1" dirty="0" err="1"/>
              <a:t>pq</a:t>
            </a:r>
            <a:r>
              <a:rPr lang="en-US" i="1" dirty="0"/>
              <a:t> and process unvisited neighbors of S to </a:t>
            </a:r>
            <a:r>
              <a:rPr lang="en-US" i="1" dirty="0" err="1"/>
              <a:t>pq</a:t>
            </a:r>
            <a:r>
              <a:rPr lang="en-US" i="1" dirty="0"/>
              <a:t>.</a:t>
            </a:r>
          </a:p>
          <a:p>
            <a:pPr fontAlgn="base"/>
            <a:r>
              <a:rPr lang="en-US" i="1" dirty="0" err="1"/>
              <a:t>pq</a:t>
            </a:r>
            <a:r>
              <a:rPr lang="en-US" i="1" dirty="0"/>
              <a:t> now contains {A, C, B} (C is put before B because C has lesser cost</a:t>
            </a:r>
            <a:r>
              <a:rPr lang="en-US" i="1" dirty="0" smtClean="0"/>
              <a:t>)</a:t>
            </a:r>
          </a:p>
          <a:p>
            <a:pPr marL="0" indent="0" fontAlgn="base">
              <a:buNone/>
            </a:pPr>
            <a:r>
              <a:rPr lang="en-US" i="1" dirty="0" smtClean="0"/>
              <a:t>STEP-3</a:t>
            </a:r>
            <a:endParaRPr lang="en-US" i="1" dirty="0"/>
          </a:p>
          <a:p>
            <a:pPr fontAlgn="base"/>
            <a:endParaRPr lang="en-US" i="1" dirty="0" smtClean="0"/>
          </a:p>
          <a:p>
            <a:pPr fontAlgn="base"/>
            <a:r>
              <a:rPr lang="en-US" i="1" dirty="0"/>
              <a:t>We remove A from </a:t>
            </a:r>
            <a:r>
              <a:rPr lang="en-US" i="1" dirty="0" err="1"/>
              <a:t>pq</a:t>
            </a:r>
            <a:r>
              <a:rPr lang="en-US" i="1" dirty="0"/>
              <a:t> and process unvisited neighbors of A to </a:t>
            </a:r>
            <a:r>
              <a:rPr lang="en-US" i="1" dirty="0" err="1"/>
              <a:t>pq</a:t>
            </a:r>
            <a:r>
              <a:rPr lang="en-US" i="1" dirty="0"/>
              <a:t>.</a:t>
            </a:r>
          </a:p>
          <a:p>
            <a:pPr lvl="1" fontAlgn="base"/>
            <a:r>
              <a:rPr lang="en-US" i="1" dirty="0" err="1"/>
              <a:t>pq</a:t>
            </a:r>
            <a:r>
              <a:rPr lang="en-US" i="1" dirty="0"/>
              <a:t> now contains {C, B, E, D}</a:t>
            </a:r>
            <a:br>
              <a:rPr lang="en-US" i="1" dirty="0"/>
            </a:br>
            <a:r>
              <a:rPr lang="en-US" i="1" dirty="0"/>
              <a:t> </a:t>
            </a:r>
          </a:p>
          <a:p>
            <a:pPr fontAlgn="base"/>
            <a:endParaRPr lang="en-US" i="1" dirty="0"/>
          </a:p>
          <a:p>
            <a:pPr marL="0" indent="0">
              <a:buNone/>
            </a:pPr>
            <a:endParaRPr lang="en-IN" dirty="0"/>
          </a:p>
        </p:txBody>
      </p:sp>
    </p:spTree>
    <p:extLst>
      <p:ext uri="{BB962C8B-B14F-4D97-AF65-F5344CB8AC3E}">
        <p14:creationId xmlns:p14="http://schemas.microsoft.com/office/powerpoint/2010/main" val="4961284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3" y="373487"/>
            <a:ext cx="11044707" cy="5803476"/>
          </a:xfrm>
        </p:spPr>
        <p:txBody>
          <a:bodyPr/>
          <a:lstStyle/>
          <a:p>
            <a:pPr fontAlgn="base"/>
            <a:r>
              <a:rPr lang="en-US" i="1" dirty="0"/>
              <a:t>We remove C from </a:t>
            </a:r>
            <a:r>
              <a:rPr lang="en-US" i="1" dirty="0" err="1"/>
              <a:t>pq</a:t>
            </a:r>
            <a:r>
              <a:rPr lang="en-US" i="1" dirty="0"/>
              <a:t> and process unvisited neighbors of C to </a:t>
            </a:r>
            <a:r>
              <a:rPr lang="en-US" i="1" dirty="0" err="1"/>
              <a:t>pq</a:t>
            </a:r>
            <a:r>
              <a:rPr lang="en-US" i="1" dirty="0"/>
              <a:t>.</a:t>
            </a:r>
          </a:p>
          <a:p>
            <a:pPr lvl="1" fontAlgn="base"/>
            <a:r>
              <a:rPr lang="en-US" i="1" dirty="0" err="1"/>
              <a:t>pq</a:t>
            </a:r>
            <a:r>
              <a:rPr lang="en-US" i="1" dirty="0"/>
              <a:t> now contains {B, H, E, D}</a:t>
            </a:r>
            <a:br>
              <a:rPr lang="en-US" i="1" dirty="0"/>
            </a:br>
            <a:r>
              <a:rPr lang="en-US" i="1" dirty="0"/>
              <a:t> </a:t>
            </a:r>
          </a:p>
          <a:p>
            <a:pPr fontAlgn="base"/>
            <a:r>
              <a:rPr lang="en-US" i="1" dirty="0"/>
              <a:t>We remove B from </a:t>
            </a:r>
            <a:r>
              <a:rPr lang="en-US" i="1" dirty="0" err="1"/>
              <a:t>pq</a:t>
            </a:r>
            <a:r>
              <a:rPr lang="en-US" i="1" dirty="0"/>
              <a:t> and process unvisited neighbors of B to </a:t>
            </a:r>
            <a:r>
              <a:rPr lang="en-US" i="1" dirty="0" err="1"/>
              <a:t>pq</a:t>
            </a:r>
            <a:r>
              <a:rPr lang="en-US" i="1" dirty="0"/>
              <a:t>.</a:t>
            </a:r>
          </a:p>
          <a:p>
            <a:pPr lvl="1" fontAlgn="base"/>
            <a:r>
              <a:rPr lang="en-US" i="1" dirty="0" err="1"/>
              <a:t>pq</a:t>
            </a:r>
            <a:r>
              <a:rPr lang="en-US" i="1" dirty="0"/>
              <a:t> now contains {H, E, D, F, G}</a:t>
            </a:r>
          </a:p>
          <a:p>
            <a:pPr fontAlgn="base"/>
            <a:r>
              <a:rPr lang="en-US" i="1" dirty="0"/>
              <a:t>We remove H from </a:t>
            </a:r>
            <a:r>
              <a:rPr lang="en-US" i="1" dirty="0" err="1"/>
              <a:t>pq</a:t>
            </a:r>
            <a:r>
              <a:rPr lang="en-US" i="1" dirty="0"/>
              <a:t>.  </a:t>
            </a:r>
          </a:p>
          <a:p>
            <a:pPr fontAlgn="base"/>
            <a:r>
              <a:rPr lang="en-US" i="1" dirty="0"/>
              <a:t>Since our goal “I” is a neighbor of H, we return.</a:t>
            </a:r>
          </a:p>
          <a:p>
            <a:pPr marL="0" indent="0">
              <a:buNone/>
            </a:pPr>
            <a:endParaRPr lang="en-IN" dirty="0"/>
          </a:p>
        </p:txBody>
      </p:sp>
    </p:spTree>
    <p:extLst>
      <p:ext uri="{BB962C8B-B14F-4D97-AF65-F5344CB8AC3E}">
        <p14:creationId xmlns:p14="http://schemas.microsoft.com/office/powerpoint/2010/main" val="21253617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3" y="309093"/>
            <a:ext cx="11044707" cy="5867870"/>
          </a:xfrm>
        </p:spPr>
        <p:txBody>
          <a:bodyPr/>
          <a:lstStyle/>
          <a:p>
            <a:pPr marL="0" indent="0">
              <a:buNone/>
            </a:pPr>
            <a:r>
              <a:rPr lang="en-US" dirty="0" smtClean="0"/>
              <a:t>1.Create an Empty Priority Queue </a:t>
            </a:r>
          </a:p>
          <a:p>
            <a:pPr marL="0" indent="0">
              <a:buNone/>
            </a:pPr>
            <a:r>
              <a:rPr lang="en-US" dirty="0"/>
              <a:t> </a:t>
            </a:r>
            <a:r>
              <a:rPr lang="en-US" dirty="0" smtClean="0"/>
              <a:t>                    </a:t>
            </a:r>
            <a:r>
              <a:rPr lang="en-US" dirty="0" err="1" smtClean="0"/>
              <a:t>PriorityQueue</a:t>
            </a:r>
            <a:r>
              <a:rPr lang="en-US" dirty="0" smtClean="0"/>
              <a:t> </a:t>
            </a:r>
            <a:r>
              <a:rPr lang="en-US" dirty="0" err="1" smtClean="0"/>
              <a:t>pq</a:t>
            </a:r>
            <a:endParaRPr lang="en-US" dirty="0" smtClean="0"/>
          </a:p>
          <a:p>
            <a:pPr marL="0" lvl="0" indent="0">
              <a:buNone/>
            </a:pPr>
            <a:r>
              <a:rPr lang="en-US" dirty="0" smtClean="0"/>
              <a:t>2.</a:t>
            </a:r>
            <a:r>
              <a:rPr lang="en-US" altLang="en-US" dirty="0">
                <a:solidFill>
                  <a:srgbClr val="273239"/>
                </a:solidFill>
                <a:latin typeface="Consolas" panose="020B0609020204030204" pitchFamily="49" charset="0"/>
              </a:rPr>
              <a:t> </a:t>
            </a:r>
            <a:r>
              <a:rPr lang="en-US" altLang="en-US" dirty="0"/>
              <a:t>Insert "start" in </a:t>
            </a:r>
            <a:r>
              <a:rPr lang="en-US" altLang="en-US" dirty="0" err="1"/>
              <a:t>pq</a:t>
            </a:r>
            <a:r>
              <a:rPr lang="en-US" altLang="en-US" dirty="0"/>
              <a:t>. </a:t>
            </a:r>
            <a:endParaRPr lang="en-US" altLang="en-US" dirty="0" smtClean="0"/>
          </a:p>
          <a:p>
            <a:pPr marL="0" lvl="0" indent="0">
              <a:buNone/>
            </a:pPr>
            <a:r>
              <a:rPr lang="en-US" altLang="en-US" dirty="0"/>
              <a:t> </a:t>
            </a:r>
            <a:r>
              <a:rPr lang="en-US" altLang="en-US" dirty="0" smtClean="0"/>
              <a:t>                    </a:t>
            </a:r>
            <a:r>
              <a:rPr lang="en-US" altLang="en-US" dirty="0" err="1" smtClean="0"/>
              <a:t>pq.insert</a:t>
            </a:r>
            <a:r>
              <a:rPr lang="en-US" altLang="en-US" dirty="0" smtClean="0"/>
              <a:t>(start</a:t>
            </a:r>
            <a:r>
              <a:rPr lang="en-US" altLang="en-US" dirty="0"/>
              <a:t>)</a:t>
            </a:r>
          </a:p>
          <a:p>
            <a:pPr marL="0" indent="0">
              <a:buNone/>
            </a:pPr>
            <a:r>
              <a:rPr lang="en-US" altLang="en-US" dirty="0"/>
              <a:t> </a:t>
            </a:r>
            <a:r>
              <a:rPr lang="en-US" altLang="en-US" dirty="0" smtClean="0"/>
              <a:t>  3. Until </a:t>
            </a:r>
            <a:r>
              <a:rPr lang="en-US" altLang="en-US" dirty="0" err="1"/>
              <a:t>PriorityQueue</a:t>
            </a:r>
            <a:r>
              <a:rPr lang="en-US" altLang="en-US" dirty="0"/>
              <a:t> is empty </a:t>
            </a:r>
          </a:p>
          <a:p>
            <a:pPr marL="0" indent="0">
              <a:buNone/>
            </a:pPr>
            <a:r>
              <a:rPr lang="en-US" altLang="en-US" dirty="0"/>
              <a:t>       </a:t>
            </a:r>
            <a:r>
              <a:rPr lang="en-US" altLang="en-US" dirty="0" smtClean="0"/>
              <a:t>           u </a:t>
            </a:r>
            <a:r>
              <a:rPr lang="en-US" altLang="en-US" dirty="0"/>
              <a:t>= </a:t>
            </a:r>
            <a:r>
              <a:rPr lang="en-US" altLang="en-US" dirty="0" err="1"/>
              <a:t>PriorityQueue.DeleteMin</a:t>
            </a:r>
            <a:r>
              <a:rPr lang="en-US" altLang="en-US" dirty="0"/>
              <a:t> </a:t>
            </a:r>
          </a:p>
          <a:p>
            <a:pPr marL="0" indent="0">
              <a:buNone/>
            </a:pPr>
            <a:r>
              <a:rPr lang="en-US" altLang="en-US" dirty="0"/>
              <a:t>   </a:t>
            </a:r>
            <a:r>
              <a:rPr lang="en-US" altLang="en-US" dirty="0" smtClean="0"/>
              <a:t> </a:t>
            </a:r>
            <a:r>
              <a:rPr lang="en-US" altLang="en-US" dirty="0"/>
              <a:t>If u is the goal </a:t>
            </a:r>
          </a:p>
          <a:p>
            <a:pPr marL="0" indent="0">
              <a:buNone/>
            </a:pPr>
            <a:r>
              <a:rPr lang="en-US" altLang="en-US" dirty="0"/>
              <a:t>         Exit </a:t>
            </a:r>
          </a:p>
          <a:p>
            <a:pPr marL="0" lvl="0" indent="0">
              <a:buNone/>
            </a:pPr>
            <a:endParaRPr lang="en-US" altLang="en-US" dirty="0" smtClean="0">
              <a:solidFill>
                <a:srgbClr val="273239"/>
              </a:solidFill>
              <a:latin typeface="Consolas" panose="020B0609020204030204" pitchFamily="49" charset="0"/>
            </a:endParaRPr>
          </a:p>
          <a:p>
            <a:pPr marL="0" lvl="0" indent="0">
              <a:buNone/>
            </a:pPr>
            <a:r>
              <a:rPr lang="en-US" altLang="en-US" sz="2400" dirty="0" smtClean="0"/>
              <a:t> </a:t>
            </a:r>
            <a:endParaRPr lang="en-US" altLang="en-US" sz="4000" dirty="0">
              <a:latin typeface="Arial" panose="020B0604020202020204" pitchFamily="34" charset="0"/>
            </a:endParaRPr>
          </a:p>
          <a:p>
            <a:pPr marL="0" indent="0">
              <a:buNone/>
            </a:pPr>
            <a:endParaRPr lang="en-IN" dirty="0"/>
          </a:p>
        </p:txBody>
      </p:sp>
      <p:sp>
        <p:nvSpPr>
          <p:cNvPr id="7" name="Rectangle 4"/>
          <p:cNvSpPr>
            <a:spLocks noChangeArrowheads="1"/>
          </p:cNvSpPr>
          <p:nvPr/>
        </p:nvSpPr>
        <p:spPr bwMode="auto">
          <a:xfrm>
            <a:off x="0" y="45230"/>
            <a:ext cx="65" cy="366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78074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699" y="425003"/>
            <a:ext cx="11109101" cy="5751960"/>
          </a:xfrm>
        </p:spPr>
        <p:txBody>
          <a:bodyPr/>
          <a:lstStyle/>
          <a:p>
            <a:r>
              <a:rPr lang="en-US" dirty="0" smtClean="0"/>
              <a:t>Else</a:t>
            </a:r>
          </a:p>
          <a:p>
            <a:pPr marL="0" indent="0">
              <a:buNone/>
            </a:pPr>
            <a:r>
              <a:rPr lang="en-US" dirty="0"/>
              <a:t> </a:t>
            </a:r>
            <a:r>
              <a:rPr lang="en-US" dirty="0" smtClean="0"/>
              <a:t>       </a:t>
            </a:r>
            <a:r>
              <a:rPr lang="en-US" dirty="0" err="1" smtClean="0"/>
              <a:t>Foreach</a:t>
            </a:r>
            <a:r>
              <a:rPr lang="en-US" dirty="0" smtClean="0"/>
              <a:t> neighbor v of u</a:t>
            </a:r>
          </a:p>
          <a:p>
            <a:pPr marL="0" indent="0">
              <a:buNone/>
            </a:pPr>
            <a:r>
              <a:rPr lang="en-US" dirty="0" smtClean="0"/>
              <a:t>If v is “Unvisited”</a:t>
            </a:r>
          </a:p>
          <a:p>
            <a:pPr marL="0" indent="0">
              <a:buNone/>
            </a:pPr>
            <a:r>
              <a:rPr lang="en-US" dirty="0" smtClean="0"/>
              <a:t>       Mark v “visited”</a:t>
            </a:r>
          </a:p>
          <a:p>
            <a:pPr marL="0" indent="0">
              <a:buNone/>
            </a:pPr>
            <a:r>
              <a:rPr lang="en-US" dirty="0" smtClean="0"/>
              <a:t>       </a:t>
            </a:r>
            <a:r>
              <a:rPr lang="en-US" dirty="0" err="1" smtClean="0"/>
              <a:t>Pq.insert</a:t>
            </a:r>
            <a:r>
              <a:rPr lang="en-US" dirty="0" smtClean="0"/>
              <a:t>(V)</a:t>
            </a:r>
          </a:p>
          <a:p>
            <a:pPr marL="0" indent="0">
              <a:buNone/>
            </a:pPr>
            <a:r>
              <a:rPr lang="en-US" dirty="0" smtClean="0"/>
              <a:t>       Mark u Examined</a:t>
            </a:r>
          </a:p>
          <a:p>
            <a:pPr marL="0" indent="0">
              <a:buNone/>
            </a:pPr>
            <a:r>
              <a:rPr lang="en-US" dirty="0" smtClean="0"/>
              <a:t>End procedure</a:t>
            </a:r>
            <a:endParaRPr lang="en-IN" dirty="0"/>
          </a:p>
        </p:txBody>
      </p:sp>
    </p:spTree>
    <p:extLst>
      <p:ext uri="{BB962C8B-B14F-4D97-AF65-F5344CB8AC3E}">
        <p14:creationId xmlns:p14="http://schemas.microsoft.com/office/powerpoint/2010/main" val="40894251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003" y="425003"/>
            <a:ext cx="10928797" cy="5751960"/>
          </a:xfrm>
        </p:spPr>
        <p:txBody>
          <a:bodyPr>
            <a:normAutofit/>
          </a:bodyPr>
          <a:lstStyle/>
          <a:p>
            <a:pPr marL="0" indent="0">
              <a:buNone/>
            </a:pPr>
            <a:r>
              <a:rPr lang="en-US" dirty="0">
                <a:solidFill>
                  <a:srgbClr val="FF0000"/>
                </a:solidFill>
              </a:rPr>
              <a:t>Direct Heuristic Search techniques in AI</a:t>
            </a:r>
          </a:p>
          <a:p>
            <a:r>
              <a:rPr lang="en-US" dirty="0"/>
              <a:t>It includes Blind Search, Uninformed Search, and Blind control strategy. These search techniques are not always possible as they require much memory and time. These techniques search the complete space for a solution and use the arbitrary ordering of operations.</a:t>
            </a:r>
          </a:p>
          <a:p>
            <a:r>
              <a:rPr lang="en-US" dirty="0"/>
              <a:t>The examples of Direct Heuristic search techniques include Breadth-First Search (BFS) and Depth First Search (DFS).</a:t>
            </a:r>
          </a:p>
          <a:p>
            <a:pPr marL="0" indent="0">
              <a:buNone/>
            </a:pPr>
            <a:endParaRPr lang="en-IN" dirty="0"/>
          </a:p>
        </p:txBody>
      </p:sp>
    </p:spTree>
    <p:extLst>
      <p:ext uri="{BB962C8B-B14F-4D97-AF65-F5344CB8AC3E}">
        <p14:creationId xmlns:p14="http://schemas.microsoft.com/office/powerpoint/2010/main" val="22350845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823" y="360608"/>
            <a:ext cx="10696977" cy="5816355"/>
          </a:xfrm>
        </p:spPr>
        <p:txBody>
          <a:bodyPr/>
          <a:lstStyle/>
          <a:p>
            <a:pPr marL="0" indent="0">
              <a:buNone/>
            </a:pPr>
            <a:r>
              <a:rPr lang="en-US" dirty="0">
                <a:solidFill>
                  <a:srgbClr val="FF0000"/>
                </a:solidFill>
              </a:rPr>
              <a:t>Weak Heuristic Search techniques in AI</a:t>
            </a:r>
          </a:p>
          <a:p>
            <a:r>
              <a:rPr lang="en-US" dirty="0"/>
              <a:t>It includes Informed Search, Heuristic Search, and Heuristic control strategy. These techniques are helpful when they are applied properly to the right types of tasks. They usually require domain-specific information.</a:t>
            </a:r>
          </a:p>
          <a:p>
            <a:r>
              <a:rPr lang="en-US" dirty="0"/>
              <a:t>The examples of Weak Heuristic search techniques include Best First Search (BFS) and A*.</a:t>
            </a:r>
          </a:p>
          <a:p>
            <a:pPr marL="0" indent="0">
              <a:buNone/>
            </a:pPr>
            <a:endParaRPr lang="en-IN" dirty="0"/>
          </a:p>
        </p:txBody>
      </p:sp>
    </p:spTree>
    <p:extLst>
      <p:ext uri="{BB962C8B-B14F-4D97-AF65-F5344CB8AC3E}">
        <p14:creationId xmlns:p14="http://schemas.microsoft.com/office/powerpoint/2010/main" val="29827053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381" y="531019"/>
            <a:ext cx="10185400" cy="5334000"/>
          </a:xfrm>
        </p:spPr>
      </p:pic>
    </p:spTree>
    <p:extLst>
      <p:ext uri="{BB962C8B-B14F-4D97-AF65-F5344CB8AC3E}">
        <p14:creationId xmlns:p14="http://schemas.microsoft.com/office/powerpoint/2010/main" val="3534987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1459D69-0233-45A9-8F91-B249B975820B}"/>
              </a:ext>
            </a:extLst>
          </p:cNvPr>
          <p:cNvSpPr>
            <a:spLocks noGrp="1"/>
          </p:cNvSpPr>
          <p:nvPr>
            <p:ph idx="1"/>
          </p:nvPr>
        </p:nvSpPr>
        <p:spPr>
          <a:xfrm>
            <a:off x="371060" y="530678"/>
            <a:ext cx="10717696" cy="8580732"/>
          </a:xfrm>
        </p:spPr>
        <p:txBody>
          <a:bodyPr/>
          <a:lstStyle/>
          <a:p>
            <a:pPr marL="0" indent="0">
              <a:buNone/>
            </a:pPr>
            <a:r>
              <a:rPr lang="en-US" dirty="0">
                <a:solidFill>
                  <a:srgbClr val="FF0000"/>
                </a:solidFill>
              </a:rPr>
              <a:t>What is Intelligence Composed of?</a:t>
            </a:r>
          </a:p>
          <a:p>
            <a:pPr marL="0" indent="0">
              <a:buNone/>
            </a:pPr>
            <a:r>
              <a:rPr lang="en-US" sz="2000" dirty="0">
                <a:latin typeface="Times New Roman" panose="02020603050405020304" pitchFamily="18" charset="0"/>
                <a:cs typeface="Times New Roman" panose="02020603050405020304" pitchFamily="18" charset="0"/>
              </a:rPr>
              <a:t>The intelligence is intangible. It is composed of −</a:t>
            </a:r>
          </a:p>
          <a:p>
            <a:r>
              <a:rPr lang="en-US" sz="2000" dirty="0">
                <a:latin typeface="Times New Roman" panose="02020603050405020304" pitchFamily="18" charset="0"/>
                <a:cs typeface="Times New Roman" panose="02020603050405020304" pitchFamily="18" charset="0"/>
              </a:rPr>
              <a:t>Reasoning</a:t>
            </a:r>
          </a:p>
          <a:p>
            <a:r>
              <a:rPr lang="en-US" sz="2000" dirty="0">
                <a:latin typeface="Times New Roman" panose="02020603050405020304" pitchFamily="18" charset="0"/>
                <a:cs typeface="Times New Roman" panose="02020603050405020304" pitchFamily="18" charset="0"/>
              </a:rPr>
              <a:t>Learning</a:t>
            </a:r>
          </a:p>
          <a:p>
            <a:r>
              <a:rPr lang="en-US" sz="2000" dirty="0">
                <a:latin typeface="Times New Roman" panose="02020603050405020304" pitchFamily="18" charset="0"/>
                <a:cs typeface="Times New Roman" panose="02020603050405020304" pitchFamily="18" charset="0"/>
              </a:rPr>
              <a:t>Problem Solving</a:t>
            </a:r>
          </a:p>
          <a:p>
            <a:r>
              <a:rPr lang="en-US" sz="2000" dirty="0">
                <a:latin typeface="Times New Roman" panose="02020603050405020304" pitchFamily="18" charset="0"/>
                <a:cs typeface="Times New Roman" panose="02020603050405020304" pitchFamily="18" charset="0"/>
              </a:rPr>
              <a:t>Perception</a:t>
            </a:r>
          </a:p>
          <a:p>
            <a:r>
              <a:rPr lang="en-US" sz="2000" dirty="0">
                <a:latin typeface="Times New Roman" panose="02020603050405020304" pitchFamily="18" charset="0"/>
                <a:cs typeface="Times New Roman" panose="02020603050405020304" pitchFamily="18" charset="0"/>
              </a:rPr>
              <a:t>Linguistic Intelligence</a:t>
            </a:r>
          </a:p>
          <a:p>
            <a:pPr marL="0" indent="0">
              <a:buNone/>
            </a:pPr>
            <a:r>
              <a:rPr lang="en-US" dirty="0"/>
              <a:t/>
            </a:r>
            <a:br>
              <a:rPr lang="en-US" dirty="0"/>
            </a:br>
            <a:endParaRPr lang="en-US" dirty="0"/>
          </a:p>
        </p:txBody>
      </p:sp>
      <p:pic>
        <p:nvPicPr>
          <p:cNvPr id="7170" name="Picture 2" descr="Components of Intelligence">
            <a:extLst>
              <a:ext uri="{FF2B5EF4-FFF2-40B4-BE49-F238E27FC236}">
                <a16:creationId xmlns="" xmlns:a16="http://schemas.microsoft.com/office/drawing/2014/main" id="{A5B28CA4-8749-4767-8EFF-53D2CA899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043" y="2173357"/>
            <a:ext cx="7156174" cy="3935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1200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248" y="334851"/>
            <a:ext cx="10529552" cy="5842112"/>
          </a:xfrm>
        </p:spPr>
        <p:txBody>
          <a:bodyPr/>
          <a:lstStyle/>
          <a:p>
            <a:pPr marL="0" indent="0">
              <a:buNone/>
            </a:pPr>
            <a:r>
              <a:rPr lang="en-US" dirty="0"/>
              <a:t>Generate and Test Heuristic Search</a:t>
            </a:r>
          </a:p>
          <a:p>
            <a:pPr fontAlgn="base"/>
            <a:r>
              <a:rPr lang="en-US" dirty="0"/>
              <a:t>The generate-and-test strategy is the simplest of all the approaches. It consists of the following steps:</a:t>
            </a:r>
          </a:p>
          <a:p>
            <a:pPr marL="0" indent="0" fontAlgn="base">
              <a:buNone/>
            </a:pPr>
            <a:r>
              <a:rPr lang="en-US" b="1" dirty="0"/>
              <a:t>Algorithm: </a:t>
            </a:r>
            <a:r>
              <a:rPr lang="en-US" b="1" dirty="0" smtClean="0"/>
              <a:t>Generate-and-Test</a:t>
            </a:r>
          </a:p>
          <a:p>
            <a:pPr marL="0" indent="0" fontAlgn="base">
              <a:buNone/>
            </a:pPr>
            <a:r>
              <a:rPr lang="en-US" dirty="0" smtClean="0"/>
              <a:t>	1</a:t>
            </a:r>
            <a:r>
              <a:rPr lang="en-US" dirty="0"/>
              <a:t>. Generate a possible solution. For some problems. this means generating a particular point in the problem space. For others, it means generating a path from a start state.</a:t>
            </a:r>
          </a:p>
          <a:p>
            <a:pPr marL="0" indent="0" fontAlgn="base">
              <a:buNone/>
            </a:pPr>
            <a:r>
              <a:rPr lang="en-US" dirty="0" smtClean="0"/>
              <a:t>	2</a:t>
            </a:r>
            <a:r>
              <a:rPr lang="en-US" dirty="0"/>
              <a:t>. Test to see if this is actually a solution by comparing the chosen point or the endpoint of the chosen path to the set of acceptable goal states</a:t>
            </a:r>
            <a:r>
              <a:rPr lang="en-US" dirty="0" smtClean="0"/>
              <a:t>.</a:t>
            </a:r>
          </a:p>
          <a:p>
            <a:pPr marL="0" indent="0" fontAlgn="base">
              <a:buNone/>
            </a:pPr>
            <a:r>
              <a:rPr lang="en-US" dirty="0" smtClean="0"/>
              <a:t>	3</a:t>
            </a:r>
            <a:r>
              <a:rPr lang="en-US" dirty="0"/>
              <a:t>. If a solution has been found, quit. Otherwise, return to step 1.</a:t>
            </a:r>
          </a:p>
          <a:p>
            <a:pPr marL="0" indent="0" fontAlgn="base">
              <a:buNone/>
            </a:pPr>
            <a:endParaRPr lang="en-US" dirty="0"/>
          </a:p>
          <a:p>
            <a:pPr marL="0" indent="0">
              <a:buNone/>
            </a:pPr>
            <a:endParaRPr lang="en-IN" dirty="0"/>
          </a:p>
        </p:txBody>
      </p:sp>
    </p:spTree>
    <p:extLst>
      <p:ext uri="{BB962C8B-B14F-4D97-AF65-F5344CB8AC3E}">
        <p14:creationId xmlns:p14="http://schemas.microsoft.com/office/powerpoint/2010/main" val="9421784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enerate and Test Heuristic Search - Artificial Intellig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3053" y="528492"/>
            <a:ext cx="4855335" cy="501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5975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761" y="321972"/>
            <a:ext cx="10903039" cy="5854991"/>
          </a:xfrm>
        </p:spPr>
        <p:txBody>
          <a:bodyPr/>
          <a:lstStyle/>
          <a:p>
            <a:pPr fontAlgn="base"/>
            <a:r>
              <a:rPr lang="en-US" dirty="0"/>
              <a:t>Generate-and-test, like depth-first search, requires that complete solutions be generated for testing.</a:t>
            </a:r>
          </a:p>
          <a:p>
            <a:pPr fontAlgn="base"/>
            <a:r>
              <a:rPr lang="en-US" dirty="0"/>
              <a:t>In its most systematic form, it is only an exhaustive search of the problem space.</a:t>
            </a:r>
          </a:p>
          <a:p>
            <a:pPr fontAlgn="base"/>
            <a:r>
              <a:rPr lang="en-US" dirty="0"/>
              <a:t>Solutions can also be generated randomly but the solution is not guaranteed.</a:t>
            </a:r>
          </a:p>
          <a:p>
            <a:pPr fontAlgn="base"/>
            <a:r>
              <a:rPr lang="en-US" dirty="0"/>
              <a:t>This approach is what is known as the British Museum algorithm: finding an object in the British Museum by wandering randomly.</a:t>
            </a:r>
          </a:p>
          <a:p>
            <a:pPr marL="0" indent="0">
              <a:buNone/>
            </a:pPr>
            <a:endParaRPr lang="en-IN" dirty="0"/>
          </a:p>
        </p:txBody>
      </p:sp>
    </p:spTree>
    <p:extLst>
      <p:ext uri="{BB962C8B-B14F-4D97-AF65-F5344CB8AC3E}">
        <p14:creationId xmlns:p14="http://schemas.microsoft.com/office/powerpoint/2010/main" val="18877950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428" y="321972"/>
            <a:ext cx="10761372" cy="5854991"/>
          </a:xfrm>
        </p:spPr>
        <p:txBody>
          <a:bodyPr/>
          <a:lstStyle/>
          <a:p>
            <a:pPr fontAlgn="base"/>
            <a:r>
              <a:rPr lang="en-US" b="1" dirty="0"/>
              <a:t>Example – Traveling Salesman Problem (TSP)</a:t>
            </a:r>
          </a:p>
          <a:p>
            <a:pPr fontAlgn="base"/>
            <a:r>
              <a:rPr lang="en-US" dirty="0"/>
              <a:t>A salesman has a list of cities, each of which he must visit exactly once. There are direct roads between each pair of cities on the list. Find the route the salesman should follow for the shortest possible round trip that both starts and finishes at any one of the cities.</a:t>
            </a:r>
          </a:p>
          <a:p>
            <a:pPr fontAlgn="base"/>
            <a:r>
              <a:rPr lang="en-US" dirty="0"/>
              <a:t>Traveler needs to visit n cities.</a:t>
            </a:r>
          </a:p>
          <a:p>
            <a:pPr fontAlgn="base"/>
            <a:r>
              <a:rPr lang="en-US" dirty="0"/>
              <a:t>Know the distance between each pair of cities.</a:t>
            </a:r>
          </a:p>
          <a:p>
            <a:pPr fontAlgn="base"/>
            <a:r>
              <a:rPr lang="en-US" dirty="0"/>
              <a:t>Want to know the shortest route that visits all the cities once.</a:t>
            </a:r>
          </a:p>
          <a:p>
            <a:pPr marL="0" indent="0">
              <a:buNone/>
            </a:pPr>
            <a:endParaRPr lang="en-IN" dirty="0"/>
          </a:p>
        </p:txBody>
      </p:sp>
    </p:spTree>
    <p:extLst>
      <p:ext uri="{BB962C8B-B14F-4D97-AF65-F5344CB8AC3E}">
        <p14:creationId xmlns:p14="http://schemas.microsoft.com/office/powerpoint/2010/main" val="897083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vtupulse.com/wp-content/uploads/2022/01/image-4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7084" y="1507020"/>
            <a:ext cx="4993057" cy="3535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906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670" y="386366"/>
            <a:ext cx="10787130" cy="5790597"/>
          </a:xfrm>
        </p:spPr>
        <p:txBody>
          <a:bodyPr/>
          <a:lstStyle/>
          <a:p>
            <a:pPr marL="0" indent="0">
              <a:buNone/>
            </a:pPr>
            <a:r>
              <a:rPr lang="en-US" dirty="0"/>
              <a:t>Search flow with Generate and </a:t>
            </a:r>
            <a:r>
              <a:rPr lang="en-US" dirty="0" smtClean="0"/>
              <a:t>Test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407" y="1342370"/>
            <a:ext cx="4031373" cy="3759442"/>
          </a:xfrm>
          <a:prstGeom prst="rect">
            <a:avLst/>
          </a:prstGeom>
        </p:spPr>
      </p:pic>
    </p:spTree>
    <p:extLst>
      <p:ext uri="{BB962C8B-B14F-4D97-AF65-F5344CB8AC3E}">
        <p14:creationId xmlns:p14="http://schemas.microsoft.com/office/powerpoint/2010/main" val="33283828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69004090"/>
              </p:ext>
            </p:extLst>
          </p:nvPr>
        </p:nvGraphicFramePr>
        <p:xfrm>
          <a:off x="2846230" y="1365160"/>
          <a:ext cx="4543704" cy="3314473"/>
        </p:xfrm>
        <a:graphic>
          <a:graphicData uri="http://schemas.openxmlformats.org/drawingml/2006/table">
            <a:tbl>
              <a:tblPr/>
              <a:tblGrid>
                <a:gridCol w="1514568"/>
                <a:gridCol w="1514568"/>
                <a:gridCol w="1514568"/>
              </a:tblGrid>
              <a:tr h="819708">
                <a:tc>
                  <a:txBody>
                    <a:bodyPr/>
                    <a:lstStyle/>
                    <a:p>
                      <a:pPr algn="ctr" fontAlgn="base"/>
                      <a:r>
                        <a:rPr lang="en-IN" b="1" dirty="0">
                          <a:effectLst/>
                        </a:rPr>
                        <a:t>Search for</a:t>
                      </a:r>
                      <a:endParaRPr lang="en-IN" dirty="0">
                        <a:effectLst/>
                      </a:endParaRPr>
                    </a:p>
                  </a:txBody>
                  <a:tcPr marL="76200" marR="76200" marT="76200" marB="76200" anchor="ctr">
                    <a:lnL w="12700" cap="flat" cmpd="sng" algn="ctr">
                      <a:solidFill>
                        <a:srgbClr val="A80735"/>
                      </a:solidFill>
                      <a:prstDash val="solid"/>
                      <a:round/>
                      <a:headEnd type="none" w="med" len="med"/>
                      <a:tailEnd type="none" w="med" len="med"/>
                    </a:lnL>
                    <a:lnR w="12700" cap="flat" cmpd="sng" algn="ctr">
                      <a:solidFill>
                        <a:srgbClr val="480A35"/>
                      </a:solidFill>
                      <a:prstDash val="solid"/>
                      <a:round/>
                      <a:headEnd type="none" w="med" len="med"/>
                      <a:tailEnd type="none" w="med" len="med"/>
                    </a:lnR>
                    <a:lnT w="12700" cap="flat" cmpd="sng" algn="ctr">
                      <a:solidFill>
                        <a:srgbClr val="A80735"/>
                      </a:solidFill>
                      <a:prstDash val="solid"/>
                      <a:round/>
                      <a:headEnd type="none" w="med" len="med"/>
                      <a:tailEnd type="none" w="med" len="med"/>
                    </a:lnT>
                    <a:lnB w="12700" cap="flat" cmpd="sng" algn="ctr">
                      <a:solidFill>
                        <a:srgbClr val="A80735"/>
                      </a:solidFill>
                      <a:prstDash val="solid"/>
                      <a:round/>
                      <a:headEnd type="none" w="med" len="med"/>
                      <a:tailEnd type="none" w="med" len="med"/>
                    </a:lnB>
                    <a:solidFill>
                      <a:srgbClr val="FAFAFA"/>
                    </a:solidFill>
                  </a:tcPr>
                </a:tc>
                <a:tc>
                  <a:txBody>
                    <a:bodyPr/>
                    <a:lstStyle/>
                    <a:p>
                      <a:pPr algn="ctr" fontAlgn="base"/>
                      <a:r>
                        <a:rPr lang="en-IN" b="1">
                          <a:effectLst/>
                        </a:rPr>
                        <a:t>Path</a:t>
                      </a:r>
                      <a:endParaRPr lang="en-IN">
                        <a:effectLst/>
                      </a:endParaRPr>
                    </a:p>
                  </a:txBody>
                  <a:tcPr marL="76200" marR="76200" marT="76200" marB="76200" anchor="ctr">
                    <a:lnL w="12700" cap="flat" cmpd="sng" algn="ctr">
                      <a:solidFill>
                        <a:srgbClr val="480A35"/>
                      </a:solidFill>
                      <a:prstDash val="solid"/>
                      <a:round/>
                      <a:headEnd type="none" w="med" len="med"/>
                      <a:tailEnd type="none" w="med" len="med"/>
                    </a:lnL>
                    <a:lnR w="12700" cap="flat" cmpd="sng" algn="ctr">
                      <a:solidFill>
                        <a:srgbClr val="180A35"/>
                      </a:solidFill>
                      <a:prstDash val="solid"/>
                      <a:round/>
                      <a:headEnd type="none" w="med" len="med"/>
                      <a:tailEnd type="none" w="med" len="med"/>
                    </a:lnR>
                    <a:lnT w="12700" cap="flat" cmpd="sng" algn="ctr">
                      <a:solidFill>
                        <a:srgbClr val="480A35"/>
                      </a:solidFill>
                      <a:prstDash val="solid"/>
                      <a:round/>
                      <a:headEnd type="none" w="med" len="med"/>
                      <a:tailEnd type="none" w="med" len="med"/>
                    </a:lnT>
                    <a:lnB w="12700" cap="flat" cmpd="sng" algn="ctr">
                      <a:solidFill>
                        <a:srgbClr val="A80735"/>
                      </a:solidFill>
                      <a:prstDash val="solid"/>
                      <a:round/>
                      <a:headEnd type="none" w="med" len="med"/>
                      <a:tailEnd type="none" w="med" len="med"/>
                    </a:lnB>
                    <a:solidFill>
                      <a:srgbClr val="FAFAFA"/>
                    </a:solidFill>
                  </a:tcPr>
                </a:tc>
                <a:tc>
                  <a:txBody>
                    <a:bodyPr/>
                    <a:lstStyle/>
                    <a:p>
                      <a:pPr fontAlgn="base"/>
                      <a:r>
                        <a:rPr lang="en-IN" b="1">
                          <a:effectLst/>
                        </a:rPr>
                        <a:t>Length of Path</a:t>
                      </a:r>
                      <a:endParaRPr lang="en-IN">
                        <a:effectLst/>
                      </a:endParaRPr>
                    </a:p>
                  </a:txBody>
                  <a:tcPr marL="76200" marR="76200" marT="76200" marB="76200" anchor="ctr">
                    <a:lnL w="12700" cap="flat" cmpd="sng" algn="ctr">
                      <a:solidFill>
                        <a:srgbClr val="180A35"/>
                      </a:solidFill>
                      <a:prstDash val="solid"/>
                      <a:round/>
                      <a:headEnd type="none" w="med" len="med"/>
                      <a:tailEnd type="none" w="med" len="med"/>
                    </a:lnL>
                    <a:lnR w="9525" cap="flat" cmpd="sng" algn="ctr">
                      <a:solidFill>
                        <a:srgbClr val="180A35"/>
                      </a:solidFill>
                      <a:prstDash val="solid"/>
                      <a:round/>
                      <a:headEnd type="none" w="med" len="med"/>
                      <a:tailEnd type="none" w="med" len="med"/>
                    </a:lnR>
                    <a:lnT w="12700" cap="flat" cmpd="sng" algn="ctr">
                      <a:solidFill>
                        <a:srgbClr val="180A35"/>
                      </a:solidFill>
                      <a:prstDash val="solid"/>
                      <a:round/>
                      <a:headEnd type="none" w="med" len="med"/>
                      <a:tailEnd type="none" w="med" len="med"/>
                    </a:lnT>
                    <a:lnB w="12700" cap="flat" cmpd="sng" algn="ctr">
                      <a:solidFill>
                        <a:srgbClr val="780A35"/>
                      </a:solidFill>
                      <a:prstDash val="solid"/>
                      <a:round/>
                      <a:headEnd type="none" w="med" len="med"/>
                      <a:tailEnd type="none" w="med" len="med"/>
                    </a:lnB>
                    <a:solidFill>
                      <a:srgbClr val="FAFAFA"/>
                    </a:solidFill>
                  </a:tcPr>
                </a:tc>
              </a:tr>
              <a:tr h="498953">
                <a:tc>
                  <a:txBody>
                    <a:bodyPr/>
                    <a:lstStyle/>
                    <a:p>
                      <a:pPr algn="ctr" fontAlgn="base"/>
                      <a:r>
                        <a:rPr lang="en-IN">
                          <a:effectLst/>
                        </a:rPr>
                        <a:t>1</a:t>
                      </a:r>
                    </a:p>
                  </a:txBody>
                  <a:tcPr marL="76200" marR="76200" marT="76200" marB="76200" anchor="ctr">
                    <a:lnL w="12700" cap="flat" cmpd="sng" algn="ctr">
                      <a:solidFill>
                        <a:srgbClr val="A80735"/>
                      </a:solidFill>
                      <a:prstDash val="solid"/>
                      <a:round/>
                      <a:headEnd type="none" w="med" len="med"/>
                      <a:tailEnd type="none" w="med" len="med"/>
                    </a:lnL>
                    <a:lnR w="12700" cap="flat" cmpd="sng" algn="ctr">
                      <a:solidFill>
                        <a:srgbClr val="A80735"/>
                      </a:solidFill>
                      <a:prstDash val="solid"/>
                      <a:round/>
                      <a:headEnd type="none" w="med" len="med"/>
                      <a:tailEnd type="none" w="med" len="med"/>
                    </a:lnR>
                    <a:lnT w="12700" cap="flat" cmpd="sng" algn="ctr">
                      <a:solidFill>
                        <a:srgbClr val="A80735"/>
                      </a:solidFill>
                      <a:prstDash val="solid"/>
                      <a:round/>
                      <a:headEnd type="none" w="med" len="med"/>
                      <a:tailEnd type="none" w="med" len="med"/>
                    </a:lnT>
                    <a:lnB w="12700" cap="flat" cmpd="sng" algn="ctr">
                      <a:solidFill>
                        <a:srgbClr val="080835"/>
                      </a:solidFill>
                      <a:prstDash val="solid"/>
                      <a:round/>
                      <a:headEnd type="none" w="med" len="med"/>
                      <a:tailEnd type="none" w="med" len="med"/>
                    </a:lnB>
                    <a:solidFill>
                      <a:srgbClr val="FAFAFA"/>
                    </a:solidFill>
                  </a:tcPr>
                </a:tc>
                <a:tc>
                  <a:txBody>
                    <a:bodyPr/>
                    <a:lstStyle/>
                    <a:p>
                      <a:pPr algn="ctr" fontAlgn="base"/>
                      <a:r>
                        <a:rPr lang="en-IN">
                          <a:effectLst/>
                        </a:rPr>
                        <a:t>ABCD</a:t>
                      </a:r>
                    </a:p>
                  </a:txBody>
                  <a:tcPr marL="76200" marR="76200" marT="76200" marB="76200" anchor="ctr">
                    <a:lnL w="12700" cap="flat" cmpd="sng" algn="ctr">
                      <a:solidFill>
                        <a:srgbClr val="A80735"/>
                      </a:solidFill>
                      <a:prstDash val="solid"/>
                      <a:round/>
                      <a:headEnd type="none" w="med" len="med"/>
                      <a:tailEnd type="none" w="med" len="med"/>
                    </a:lnL>
                    <a:lnR w="12700" cap="flat" cmpd="sng" algn="ctr">
                      <a:solidFill>
                        <a:srgbClr val="780A35"/>
                      </a:solidFill>
                      <a:prstDash val="solid"/>
                      <a:round/>
                      <a:headEnd type="none" w="med" len="med"/>
                      <a:tailEnd type="none" w="med" len="med"/>
                    </a:lnR>
                    <a:lnT w="12700" cap="flat" cmpd="sng" algn="ctr">
                      <a:solidFill>
                        <a:srgbClr val="A80735"/>
                      </a:solidFill>
                      <a:prstDash val="solid"/>
                      <a:round/>
                      <a:headEnd type="none" w="med" len="med"/>
                      <a:tailEnd type="none" w="med" len="med"/>
                    </a:lnT>
                    <a:lnB w="12700" cap="flat" cmpd="sng" algn="ctr">
                      <a:solidFill>
                        <a:srgbClr val="780A35"/>
                      </a:solidFill>
                      <a:prstDash val="solid"/>
                      <a:round/>
                      <a:headEnd type="none" w="med" len="med"/>
                      <a:tailEnd type="none" w="med" len="med"/>
                    </a:lnB>
                    <a:solidFill>
                      <a:srgbClr val="FAFAFA"/>
                    </a:solidFill>
                  </a:tcPr>
                </a:tc>
                <a:tc>
                  <a:txBody>
                    <a:bodyPr/>
                    <a:lstStyle/>
                    <a:p>
                      <a:pPr fontAlgn="base"/>
                      <a:r>
                        <a:rPr lang="en-IN">
                          <a:effectLst/>
                        </a:rPr>
                        <a:t>19</a:t>
                      </a:r>
                    </a:p>
                  </a:txBody>
                  <a:tcPr marL="76200" marR="76200" marT="76200" marB="76200" anchor="ctr">
                    <a:lnL w="12700" cap="flat" cmpd="sng" algn="ctr">
                      <a:solidFill>
                        <a:srgbClr val="780A35"/>
                      </a:solidFill>
                      <a:prstDash val="solid"/>
                      <a:round/>
                      <a:headEnd type="none" w="med" len="med"/>
                      <a:tailEnd type="none" w="med" len="med"/>
                    </a:lnL>
                    <a:lnR w="9525" cap="flat" cmpd="sng" algn="ctr">
                      <a:solidFill>
                        <a:srgbClr val="780A35"/>
                      </a:solidFill>
                      <a:prstDash val="solid"/>
                      <a:round/>
                      <a:headEnd type="none" w="med" len="med"/>
                      <a:tailEnd type="none" w="med" len="med"/>
                    </a:lnR>
                    <a:lnT w="12700" cap="flat" cmpd="sng" algn="ctr">
                      <a:solidFill>
                        <a:srgbClr val="780A35"/>
                      </a:solidFill>
                      <a:prstDash val="solid"/>
                      <a:round/>
                      <a:headEnd type="none" w="med" len="med"/>
                      <a:tailEnd type="none" w="med" len="med"/>
                    </a:lnT>
                    <a:lnB w="12700" cap="flat" cmpd="sng" algn="ctr">
                      <a:solidFill>
                        <a:srgbClr val="780A35"/>
                      </a:solidFill>
                      <a:prstDash val="solid"/>
                      <a:round/>
                      <a:headEnd type="none" w="med" len="med"/>
                      <a:tailEnd type="none" w="med" len="med"/>
                    </a:lnB>
                    <a:solidFill>
                      <a:srgbClr val="FAFAFA"/>
                    </a:solidFill>
                  </a:tcPr>
                </a:tc>
              </a:tr>
              <a:tr h="498953">
                <a:tc>
                  <a:txBody>
                    <a:bodyPr/>
                    <a:lstStyle/>
                    <a:p>
                      <a:pPr algn="ctr" fontAlgn="base"/>
                      <a:r>
                        <a:rPr lang="en-IN">
                          <a:effectLst/>
                        </a:rPr>
                        <a:t>2</a:t>
                      </a:r>
                    </a:p>
                  </a:txBody>
                  <a:tcPr marL="76200" marR="76200" marT="76200" marB="76200" anchor="ctr">
                    <a:lnL w="12700" cap="flat" cmpd="sng" algn="ctr">
                      <a:solidFill>
                        <a:srgbClr val="080835"/>
                      </a:solidFill>
                      <a:prstDash val="solid"/>
                      <a:round/>
                      <a:headEnd type="none" w="med" len="med"/>
                      <a:tailEnd type="none" w="med" len="med"/>
                    </a:lnL>
                    <a:lnR w="12700" cap="flat" cmpd="sng" algn="ctr">
                      <a:solidFill>
                        <a:srgbClr val="780A35"/>
                      </a:solidFill>
                      <a:prstDash val="solid"/>
                      <a:round/>
                      <a:headEnd type="none" w="med" len="med"/>
                      <a:tailEnd type="none" w="med" len="med"/>
                    </a:lnR>
                    <a:lnT w="12700" cap="flat" cmpd="sng" algn="ctr">
                      <a:solidFill>
                        <a:srgbClr val="080835"/>
                      </a:solidFill>
                      <a:prstDash val="solid"/>
                      <a:round/>
                      <a:headEnd type="none" w="med" len="med"/>
                      <a:tailEnd type="none" w="med" len="med"/>
                    </a:lnT>
                    <a:lnB w="12700" cap="flat" cmpd="sng" algn="ctr">
                      <a:solidFill>
                        <a:srgbClr val="080835"/>
                      </a:solidFill>
                      <a:prstDash val="solid"/>
                      <a:round/>
                      <a:headEnd type="none" w="med" len="med"/>
                      <a:tailEnd type="none" w="med" len="med"/>
                    </a:lnB>
                    <a:solidFill>
                      <a:srgbClr val="FAFAFA"/>
                    </a:solidFill>
                  </a:tcPr>
                </a:tc>
                <a:tc>
                  <a:txBody>
                    <a:bodyPr/>
                    <a:lstStyle/>
                    <a:p>
                      <a:pPr algn="ctr" fontAlgn="base"/>
                      <a:r>
                        <a:rPr lang="en-IN">
                          <a:effectLst/>
                        </a:rPr>
                        <a:t>ABDC</a:t>
                      </a:r>
                    </a:p>
                  </a:txBody>
                  <a:tcPr marL="76200" marR="76200" marT="76200" marB="76200" anchor="ctr">
                    <a:lnL w="12700" cap="flat" cmpd="sng" algn="ctr">
                      <a:solidFill>
                        <a:srgbClr val="780A35"/>
                      </a:solidFill>
                      <a:prstDash val="solid"/>
                      <a:round/>
                      <a:headEnd type="none" w="med" len="med"/>
                      <a:tailEnd type="none" w="med" len="med"/>
                    </a:lnL>
                    <a:lnR w="12700" cap="flat" cmpd="sng" algn="ctr">
                      <a:solidFill>
                        <a:srgbClr val="780A35"/>
                      </a:solidFill>
                      <a:prstDash val="solid"/>
                      <a:round/>
                      <a:headEnd type="none" w="med" len="med"/>
                      <a:tailEnd type="none" w="med" len="med"/>
                    </a:lnR>
                    <a:lnT w="12700" cap="flat" cmpd="sng" algn="ctr">
                      <a:solidFill>
                        <a:srgbClr val="780A35"/>
                      </a:solidFill>
                      <a:prstDash val="solid"/>
                      <a:round/>
                      <a:headEnd type="none" w="med" len="med"/>
                      <a:tailEnd type="none" w="med" len="med"/>
                    </a:lnT>
                    <a:lnB w="12700" cap="flat" cmpd="sng" algn="ctr">
                      <a:solidFill>
                        <a:srgbClr val="D80735"/>
                      </a:solidFill>
                      <a:prstDash val="solid"/>
                      <a:round/>
                      <a:headEnd type="none" w="med" len="med"/>
                      <a:tailEnd type="none" w="med" len="med"/>
                    </a:lnB>
                    <a:solidFill>
                      <a:srgbClr val="FAFAFA"/>
                    </a:solidFill>
                  </a:tcPr>
                </a:tc>
                <a:tc>
                  <a:txBody>
                    <a:bodyPr/>
                    <a:lstStyle/>
                    <a:p>
                      <a:pPr fontAlgn="base"/>
                      <a:r>
                        <a:rPr lang="en-IN">
                          <a:effectLst/>
                        </a:rPr>
                        <a:t>18</a:t>
                      </a:r>
                    </a:p>
                  </a:txBody>
                  <a:tcPr marL="76200" marR="76200" marT="76200" marB="76200" anchor="ctr">
                    <a:lnL w="12700" cap="flat" cmpd="sng" algn="ctr">
                      <a:solidFill>
                        <a:srgbClr val="780A35"/>
                      </a:solidFill>
                      <a:prstDash val="solid"/>
                      <a:round/>
                      <a:headEnd type="none" w="med" len="med"/>
                      <a:tailEnd type="none" w="med" len="med"/>
                    </a:lnL>
                    <a:lnR w="9525" cap="flat" cmpd="sng" algn="ctr">
                      <a:solidFill>
                        <a:srgbClr val="780A35"/>
                      </a:solidFill>
                      <a:prstDash val="solid"/>
                      <a:round/>
                      <a:headEnd type="none" w="med" len="med"/>
                      <a:tailEnd type="none" w="med" len="med"/>
                    </a:lnR>
                    <a:lnT w="12700" cap="flat" cmpd="sng" algn="ctr">
                      <a:solidFill>
                        <a:srgbClr val="780A35"/>
                      </a:solidFill>
                      <a:prstDash val="solid"/>
                      <a:round/>
                      <a:headEnd type="none" w="med" len="med"/>
                      <a:tailEnd type="none" w="med" len="med"/>
                    </a:lnT>
                    <a:lnB w="12700" cap="flat" cmpd="sng" algn="ctr">
                      <a:solidFill>
                        <a:srgbClr val="D80A35"/>
                      </a:solidFill>
                      <a:prstDash val="solid"/>
                      <a:round/>
                      <a:headEnd type="none" w="med" len="med"/>
                      <a:tailEnd type="none" w="med" len="med"/>
                    </a:lnB>
                    <a:solidFill>
                      <a:srgbClr val="FAFAFA"/>
                    </a:solidFill>
                  </a:tcPr>
                </a:tc>
              </a:tr>
              <a:tr h="498953">
                <a:tc>
                  <a:txBody>
                    <a:bodyPr/>
                    <a:lstStyle/>
                    <a:p>
                      <a:pPr algn="ctr" fontAlgn="base"/>
                      <a:r>
                        <a:rPr lang="en-IN" dirty="0">
                          <a:effectLst/>
                        </a:rPr>
                        <a:t>3</a:t>
                      </a:r>
                    </a:p>
                  </a:txBody>
                  <a:tcPr marL="76200" marR="76200" marT="76200" marB="76200" anchor="ctr">
                    <a:lnL w="12700" cap="flat" cmpd="sng" algn="ctr">
                      <a:solidFill>
                        <a:srgbClr val="080835"/>
                      </a:solidFill>
                      <a:prstDash val="solid"/>
                      <a:round/>
                      <a:headEnd type="none" w="med" len="med"/>
                      <a:tailEnd type="none" w="med" len="med"/>
                    </a:lnL>
                    <a:lnR w="12700" cap="flat" cmpd="sng" algn="ctr">
                      <a:solidFill>
                        <a:srgbClr val="D80735"/>
                      </a:solidFill>
                      <a:prstDash val="solid"/>
                      <a:round/>
                      <a:headEnd type="none" w="med" len="med"/>
                      <a:tailEnd type="none" w="med" len="med"/>
                    </a:lnR>
                    <a:lnT w="12700" cap="flat" cmpd="sng" algn="ctr">
                      <a:solidFill>
                        <a:srgbClr val="080835"/>
                      </a:solidFill>
                      <a:prstDash val="solid"/>
                      <a:round/>
                      <a:headEnd type="none" w="med" len="med"/>
                      <a:tailEnd type="none" w="med" len="med"/>
                    </a:lnT>
                    <a:lnB w="12700" cap="flat" cmpd="sng" algn="ctr">
                      <a:solidFill>
                        <a:srgbClr val="780A35"/>
                      </a:solidFill>
                      <a:prstDash val="solid"/>
                      <a:round/>
                      <a:headEnd type="none" w="med" len="med"/>
                      <a:tailEnd type="none" w="med" len="med"/>
                    </a:lnB>
                    <a:solidFill>
                      <a:srgbClr val="FAFAFA"/>
                    </a:solidFill>
                  </a:tcPr>
                </a:tc>
                <a:tc>
                  <a:txBody>
                    <a:bodyPr/>
                    <a:lstStyle/>
                    <a:p>
                      <a:pPr algn="ctr" fontAlgn="base"/>
                      <a:r>
                        <a:rPr lang="en-IN">
                          <a:effectLst/>
                        </a:rPr>
                        <a:t>ACBD</a:t>
                      </a:r>
                    </a:p>
                  </a:txBody>
                  <a:tcPr marL="76200" marR="76200" marT="76200" marB="76200" anchor="ctr">
                    <a:lnL w="12700" cap="flat" cmpd="sng" algn="ctr">
                      <a:solidFill>
                        <a:srgbClr val="D80735"/>
                      </a:solidFill>
                      <a:prstDash val="solid"/>
                      <a:round/>
                      <a:headEnd type="none" w="med" len="med"/>
                      <a:tailEnd type="none" w="med" len="med"/>
                    </a:lnL>
                    <a:lnR w="12700" cap="flat" cmpd="sng" algn="ctr">
                      <a:solidFill>
                        <a:srgbClr val="D80A35"/>
                      </a:solidFill>
                      <a:prstDash val="solid"/>
                      <a:round/>
                      <a:headEnd type="none" w="med" len="med"/>
                      <a:tailEnd type="none" w="med" len="med"/>
                    </a:lnR>
                    <a:lnT w="12700" cap="flat" cmpd="sng" algn="ctr">
                      <a:solidFill>
                        <a:srgbClr val="D80735"/>
                      </a:solidFill>
                      <a:prstDash val="solid"/>
                      <a:round/>
                      <a:headEnd type="none" w="med" len="med"/>
                      <a:tailEnd type="none" w="med" len="med"/>
                    </a:lnT>
                    <a:lnB w="12700" cap="flat" cmpd="sng" algn="ctr">
                      <a:solidFill>
                        <a:srgbClr val="880935"/>
                      </a:solidFill>
                      <a:prstDash val="solid"/>
                      <a:round/>
                      <a:headEnd type="none" w="med" len="med"/>
                      <a:tailEnd type="none" w="med" len="med"/>
                    </a:lnB>
                    <a:solidFill>
                      <a:srgbClr val="FAFAFA"/>
                    </a:solidFill>
                  </a:tcPr>
                </a:tc>
                <a:tc>
                  <a:txBody>
                    <a:bodyPr/>
                    <a:lstStyle/>
                    <a:p>
                      <a:pPr fontAlgn="base"/>
                      <a:r>
                        <a:rPr lang="en-IN">
                          <a:effectLst/>
                        </a:rPr>
                        <a:t>12</a:t>
                      </a:r>
                    </a:p>
                  </a:txBody>
                  <a:tcPr marL="76200" marR="76200" marT="76200" marB="76200" anchor="ctr">
                    <a:lnL w="12700" cap="flat" cmpd="sng" algn="ctr">
                      <a:solidFill>
                        <a:srgbClr val="D80A35"/>
                      </a:solidFill>
                      <a:prstDash val="solid"/>
                      <a:round/>
                      <a:headEnd type="none" w="med" len="med"/>
                      <a:tailEnd type="none" w="med" len="med"/>
                    </a:lnL>
                    <a:lnR w="9525" cap="flat" cmpd="sng" algn="ctr">
                      <a:solidFill>
                        <a:srgbClr val="D80A35"/>
                      </a:solidFill>
                      <a:prstDash val="solid"/>
                      <a:round/>
                      <a:headEnd type="none" w="med" len="med"/>
                      <a:tailEnd type="none" w="med" len="med"/>
                    </a:lnR>
                    <a:lnT w="12700" cap="flat" cmpd="sng" algn="ctr">
                      <a:solidFill>
                        <a:srgbClr val="D80A35"/>
                      </a:solidFill>
                      <a:prstDash val="solid"/>
                      <a:round/>
                      <a:headEnd type="none" w="med" len="med"/>
                      <a:tailEnd type="none" w="med" len="med"/>
                    </a:lnT>
                    <a:lnB w="12700" cap="flat" cmpd="sng" algn="ctr">
                      <a:solidFill>
                        <a:srgbClr val="F80B35"/>
                      </a:solidFill>
                      <a:prstDash val="solid"/>
                      <a:round/>
                      <a:headEnd type="none" w="med" len="med"/>
                      <a:tailEnd type="none" w="med" len="med"/>
                    </a:lnB>
                    <a:solidFill>
                      <a:srgbClr val="FAFAFA"/>
                    </a:solidFill>
                  </a:tcPr>
                </a:tc>
              </a:tr>
              <a:tr h="498953">
                <a:tc>
                  <a:txBody>
                    <a:bodyPr/>
                    <a:lstStyle/>
                    <a:p>
                      <a:pPr algn="ctr" fontAlgn="base"/>
                      <a:r>
                        <a:rPr lang="en-IN">
                          <a:effectLst/>
                        </a:rPr>
                        <a:t>4</a:t>
                      </a:r>
                    </a:p>
                  </a:txBody>
                  <a:tcPr marL="76200" marR="76200" marT="76200" marB="76200" anchor="ctr">
                    <a:lnL w="12700" cap="flat" cmpd="sng" algn="ctr">
                      <a:solidFill>
                        <a:srgbClr val="780A35"/>
                      </a:solidFill>
                      <a:prstDash val="solid"/>
                      <a:round/>
                      <a:headEnd type="none" w="med" len="med"/>
                      <a:tailEnd type="none" w="med" len="med"/>
                    </a:lnL>
                    <a:lnR w="12700" cap="flat" cmpd="sng" algn="ctr">
                      <a:solidFill>
                        <a:srgbClr val="880935"/>
                      </a:solidFill>
                      <a:prstDash val="solid"/>
                      <a:round/>
                      <a:headEnd type="none" w="med" len="med"/>
                      <a:tailEnd type="none" w="med" len="med"/>
                    </a:lnR>
                    <a:lnT w="12700" cap="flat" cmpd="sng" algn="ctr">
                      <a:solidFill>
                        <a:srgbClr val="780A35"/>
                      </a:solidFill>
                      <a:prstDash val="solid"/>
                      <a:round/>
                      <a:headEnd type="none" w="med" len="med"/>
                      <a:tailEnd type="none" w="med" len="med"/>
                    </a:lnT>
                    <a:lnB w="12700" cap="flat" cmpd="sng" algn="ctr">
                      <a:solidFill>
                        <a:srgbClr val="280935"/>
                      </a:solidFill>
                      <a:prstDash val="solid"/>
                      <a:round/>
                      <a:headEnd type="none" w="med" len="med"/>
                      <a:tailEnd type="none" w="med" len="med"/>
                    </a:lnB>
                    <a:solidFill>
                      <a:srgbClr val="FAFAFA"/>
                    </a:solidFill>
                  </a:tcPr>
                </a:tc>
                <a:tc>
                  <a:txBody>
                    <a:bodyPr/>
                    <a:lstStyle/>
                    <a:p>
                      <a:pPr algn="ctr" fontAlgn="base"/>
                      <a:r>
                        <a:rPr lang="en-IN">
                          <a:effectLst/>
                        </a:rPr>
                        <a:t>ACDB</a:t>
                      </a:r>
                    </a:p>
                  </a:txBody>
                  <a:tcPr marL="76200" marR="76200" marT="76200" marB="76200" anchor="ctr">
                    <a:lnL w="12700" cap="flat" cmpd="sng" algn="ctr">
                      <a:solidFill>
                        <a:srgbClr val="880935"/>
                      </a:solidFill>
                      <a:prstDash val="solid"/>
                      <a:round/>
                      <a:headEnd type="none" w="med" len="med"/>
                      <a:tailEnd type="none" w="med" len="med"/>
                    </a:lnL>
                    <a:lnR w="12700" cap="flat" cmpd="sng" algn="ctr">
                      <a:solidFill>
                        <a:srgbClr val="F80B35"/>
                      </a:solidFill>
                      <a:prstDash val="solid"/>
                      <a:round/>
                      <a:headEnd type="none" w="med" len="med"/>
                      <a:tailEnd type="none" w="med" len="med"/>
                    </a:lnR>
                    <a:lnT w="12700" cap="flat" cmpd="sng" algn="ctr">
                      <a:solidFill>
                        <a:srgbClr val="880935"/>
                      </a:solidFill>
                      <a:prstDash val="solid"/>
                      <a:round/>
                      <a:headEnd type="none" w="med" len="med"/>
                      <a:tailEnd type="none" w="med" len="med"/>
                    </a:lnT>
                    <a:lnB w="12700" cap="flat" cmpd="sng" algn="ctr">
                      <a:solidFill>
                        <a:srgbClr val="D80735"/>
                      </a:solidFill>
                      <a:prstDash val="solid"/>
                      <a:round/>
                      <a:headEnd type="none" w="med" len="med"/>
                      <a:tailEnd type="none" w="med" len="med"/>
                    </a:lnB>
                    <a:solidFill>
                      <a:srgbClr val="FAFAFA"/>
                    </a:solidFill>
                  </a:tcPr>
                </a:tc>
                <a:tc>
                  <a:txBody>
                    <a:bodyPr/>
                    <a:lstStyle/>
                    <a:p>
                      <a:pPr fontAlgn="base"/>
                      <a:r>
                        <a:rPr lang="en-IN">
                          <a:effectLst/>
                        </a:rPr>
                        <a:t>13</a:t>
                      </a:r>
                    </a:p>
                  </a:txBody>
                  <a:tcPr marL="76200" marR="76200" marT="76200" marB="76200" anchor="ctr">
                    <a:lnL w="12700" cap="flat" cmpd="sng" algn="ctr">
                      <a:solidFill>
                        <a:srgbClr val="F80B35"/>
                      </a:solidFill>
                      <a:prstDash val="solid"/>
                      <a:round/>
                      <a:headEnd type="none" w="med" len="med"/>
                      <a:tailEnd type="none" w="med" len="med"/>
                    </a:lnL>
                    <a:lnR w="9525" cap="flat" cmpd="sng" algn="ctr">
                      <a:solidFill>
                        <a:srgbClr val="F80B35"/>
                      </a:solidFill>
                      <a:prstDash val="solid"/>
                      <a:round/>
                      <a:headEnd type="none" w="med" len="med"/>
                      <a:tailEnd type="none" w="med" len="med"/>
                    </a:lnR>
                    <a:lnT w="12700" cap="flat" cmpd="sng" algn="ctr">
                      <a:solidFill>
                        <a:srgbClr val="F80B35"/>
                      </a:solidFill>
                      <a:prstDash val="solid"/>
                      <a:round/>
                      <a:headEnd type="none" w="med" len="med"/>
                      <a:tailEnd type="none" w="med" len="med"/>
                    </a:lnT>
                    <a:lnB w="12700" cap="flat" cmpd="sng" algn="ctr">
                      <a:solidFill>
                        <a:srgbClr val="980B35"/>
                      </a:solidFill>
                      <a:prstDash val="solid"/>
                      <a:round/>
                      <a:headEnd type="none" w="med" len="med"/>
                      <a:tailEnd type="none" w="med" len="med"/>
                    </a:lnB>
                    <a:solidFill>
                      <a:srgbClr val="FAFAFA"/>
                    </a:solidFill>
                  </a:tcPr>
                </a:tc>
              </a:tr>
              <a:tr h="498953">
                <a:tc>
                  <a:txBody>
                    <a:bodyPr/>
                    <a:lstStyle/>
                    <a:p>
                      <a:pPr algn="ctr" fontAlgn="base"/>
                      <a:r>
                        <a:rPr lang="en-IN">
                          <a:effectLst/>
                        </a:rPr>
                        <a:t>5</a:t>
                      </a:r>
                    </a:p>
                  </a:txBody>
                  <a:tcPr marL="76200" marR="76200" marT="76200" marB="76200" anchor="ctr">
                    <a:lnL w="12700" cap="flat" cmpd="sng" algn="ctr">
                      <a:solidFill>
                        <a:srgbClr val="280935"/>
                      </a:solidFill>
                      <a:prstDash val="solid"/>
                      <a:round/>
                      <a:headEnd type="none" w="med" len="med"/>
                      <a:tailEnd type="none" w="med" len="med"/>
                    </a:lnL>
                    <a:lnR w="12700" cap="flat" cmpd="sng" algn="ctr">
                      <a:solidFill>
                        <a:srgbClr val="D80735"/>
                      </a:solidFill>
                      <a:prstDash val="solid"/>
                      <a:round/>
                      <a:headEnd type="none" w="med" len="med"/>
                      <a:tailEnd type="none" w="med" len="med"/>
                    </a:lnR>
                    <a:lnT w="12700" cap="flat" cmpd="sng" algn="ctr">
                      <a:solidFill>
                        <a:srgbClr val="280935"/>
                      </a:solidFill>
                      <a:prstDash val="solid"/>
                      <a:round/>
                      <a:headEnd type="none" w="med" len="med"/>
                      <a:tailEnd type="none" w="med" len="med"/>
                    </a:lnT>
                    <a:lnB w="9525" cap="flat" cmpd="sng" algn="ctr">
                      <a:solidFill>
                        <a:srgbClr val="280935"/>
                      </a:solidFill>
                      <a:prstDash val="solid"/>
                      <a:round/>
                      <a:headEnd type="none" w="med" len="med"/>
                      <a:tailEnd type="none" w="med" len="med"/>
                    </a:lnB>
                    <a:solidFill>
                      <a:srgbClr val="FAFAFA"/>
                    </a:solidFill>
                  </a:tcPr>
                </a:tc>
                <a:tc>
                  <a:txBody>
                    <a:bodyPr/>
                    <a:lstStyle/>
                    <a:p>
                      <a:pPr algn="ctr" fontAlgn="base"/>
                      <a:r>
                        <a:rPr lang="en-IN">
                          <a:effectLst/>
                        </a:rPr>
                        <a:t>ADBC</a:t>
                      </a:r>
                    </a:p>
                  </a:txBody>
                  <a:tcPr marL="76200" marR="76200" marT="76200" marB="76200" anchor="ctr">
                    <a:lnL w="12700" cap="flat" cmpd="sng" algn="ctr">
                      <a:solidFill>
                        <a:srgbClr val="D80735"/>
                      </a:solidFill>
                      <a:prstDash val="solid"/>
                      <a:round/>
                      <a:headEnd type="none" w="med" len="med"/>
                      <a:tailEnd type="none" w="med" len="med"/>
                    </a:lnL>
                    <a:lnR w="12700" cap="flat" cmpd="sng" algn="ctr">
                      <a:solidFill>
                        <a:srgbClr val="980B35"/>
                      </a:solidFill>
                      <a:prstDash val="solid"/>
                      <a:round/>
                      <a:headEnd type="none" w="med" len="med"/>
                      <a:tailEnd type="none" w="med" len="med"/>
                    </a:lnR>
                    <a:lnT w="12700" cap="flat" cmpd="sng" algn="ctr">
                      <a:solidFill>
                        <a:srgbClr val="D80735"/>
                      </a:solidFill>
                      <a:prstDash val="solid"/>
                      <a:round/>
                      <a:headEnd type="none" w="med" len="med"/>
                      <a:tailEnd type="none" w="med" len="med"/>
                    </a:lnT>
                    <a:lnB w="9525" cap="flat" cmpd="sng" algn="ctr">
                      <a:solidFill>
                        <a:srgbClr val="D80735"/>
                      </a:solidFill>
                      <a:prstDash val="solid"/>
                      <a:round/>
                      <a:headEnd type="none" w="med" len="med"/>
                      <a:tailEnd type="none" w="med" len="med"/>
                    </a:lnB>
                    <a:solidFill>
                      <a:srgbClr val="FAFAFA"/>
                    </a:solidFill>
                  </a:tcPr>
                </a:tc>
                <a:tc>
                  <a:txBody>
                    <a:bodyPr/>
                    <a:lstStyle/>
                    <a:p>
                      <a:pPr fontAlgn="base"/>
                      <a:r>
                        <a:rPr lang="en-IN" dirty="0">
                          <a:effectLst/>
                        </a:rPr>
                        <a:t>16</a:t>
                      </a:r>
                    </a:p>
                  </a:txBody>
                  <a:tcPr marL="76200" marR="76200" marT="76200" marB="76200" anchor="ctr">
                    <a:lnL w="12700" cap="flat" cmpd="sng" algn="ctr">
                      <a:solidFill>
                        <a:srgbClr val="980B35"/>
                      </a:solidFill>
                      <a:prstDash val="solid"/>
                      <a:round/>
                      <a:headEnd type="none" w="med" len="med"/>
                      <a:tailEnd type="none" w="med" len="med"/>
                    </a:lnL>
                    <a:lnR w="9525" cap="flat" cmpd="sng" algn="ctr">
                      <a:solidFill>
                        <a:srgbClr val="980B35"/>
                      </a:solidFill>
                      <a:prstDash val="solid"/>
                      <a:round/>
                      <a:headEnd type="none" w="med" len="med"/>
                      <a:tailEnd type="none" w="med" len="med"/>
                    </a:lnR>
                    <a:lnT w="12700" cap="flat" cmpd="sng" algn="ctr">
                      <a:solidFill>
                        <a:srgbClr val="980B35"/>
                      </a:solidFill>
                      <a:prstDash val="solid"/>
                      <a:round/>
                      <a:headEnd type="none" w="med" len="med"/>
                      <a:tailEnd type="none" w="med" len="med"/>
                    </a:lnT>
                    <a:lnB w="9525" cap="flat" cmpd="sng" algn="ctr">
                      <a:solidFill>
                        <a:srgbClr val="980B35"/>
                      </a:solidFill>
                      <a:prstDash val="solid"/>
                      <a:round/>
                      <a:headEnd type="none" w="med" len="med"/>
                      <a:tailEnd type="none" w="med" len="med"/>
                    </a:lnB>
                    <a:solidFill>
                      <a:srgbClr val="FAFAFA"/>
                    </a:solidFill>
                  </a:tcPr>
                </a:tc>
              </a:tr>
            </a:tbl>
          </a:graphicData>
        </a:graphic>
      </p:graphicFrame>
    </p:spTree>
    <p:extLst>
      <p:ext uri="{BB962C8B-B14F-4D97-AF65-F5344CB8AC3E}">
        <p14:creationId xmlns:p14="http://schemas.microsoft.com/office/powerpoint/2010/main" val="41867342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276" y="412124"/>
            <a:ext cx="10851524" cy="5764839"/>
          </a:xfrm>
        </p:spPr>
        <p:txBody>
          <a:bodyPr/>
          <a:lstStyle/>
          <a:p>
            <a:pPr marL="0" indent="0" fontAlgn="base">
              <a:buNone/>
            </a:pPr>
            <a:r>
              <a:rPr lang="en-US" b="1" dirty="0"/>
              <a:t>Requirement of Search Algorithms / Techniques</a:t>
            </a:r>
          </a:p>
          <a:p>
            <a:pPr fontAlgn="base"/>
            <a:r>
              <a:rPr lang="en-US" dirty="0"/>
              <a:t>The first requirement is that it causes motion, in a game playing program, it moves on the board and in the water jug problem, filling water is used to fill jugs. It means the control strategies without the motion will never lead to the solution.</a:t>
            </a:r>
          </a:p>
          <a:p>
            <a:pPr fontAlgn="base"/>
            <a:r>
              <a:rPr lang="en-US" dirty="0"/>
              <a:t>The second requirement is that it is systematic, that is, it corresponds to the need for global motion as well as for local motion. This is a clear condition that neither would it be rational to fill a jug and empty it repeatedly, nor it would be worthwhile to move a piece round and round on the board in a cyclic way in a game.</a:t>
            </a:r>
          </a:p>
          <a:p>
            <a:pPr marL="0" indent="0">
              <a:buNone/>
            </a:pPr>
            <a:endParaRPr lang="en-IN" dirty="0"/>
          </a:p>
        </p:txBody>
      </p:sp>
    </p:spTree>
    <p:extLst>
      <p:ext uri="{BB962C8B-B14F-4D97-AF65-F5344CB8AC3E}">
        <p14:creationId xmlns:p14="http://schemas.microsoft.com/office/powerpoint/2010/main" val="27009071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549" y="347730"/>
            <a:ext cx="10774251" cy="5829233"/>
          </a:xfrm>
        </p:spPr>
        <p:txBody>
          <a:bodyPr/>
          <a:lstStyle/>
          <a:p>
            <a:pPr fontAlgn="base"/>
            <a:r>
              <a:rPr lang="en-US" b="1" dirty="0"/>
              <a:t>Example:</a:t>
            </a:r>
            <a:r>
              <a:rPr lang="en-US" dirty="0"/>
              <a:t> Finding a route from one city to another city is an example of a search problem in which different search orders and the use of heuristic knowledge are easily understood.</a:t>
            </a:r>
          </a:p>
          <a:p>
            <a:pPr fontAlgn="base"/>
            <a:r>
              <a:rPr lang="en-US" b="1" dirty="0"/>
              <a:t>State:</a:t>
            </a:r>
            <a:r>
              <a:rPr lang="en-US" dirty="0"/>
              <a:t> The current city in which the traveler is located.</a:t>
            </a:r>
          </a:p>
          <a:p>
            <a:pPr fontAlgn="base"/>
            <a:r>
              <a:rPr lang="en-US" b="1" dirty="0"/>
              <a:t>Operators:</a:t>
            </a:r>
            <a:r>
              <a:rPr lang="en-US" dirty="0"/>
              <a:t> Roads linking the current city to other cities.</a:t>
            </a:r>
          </a:p>
          <a:p>
            <a:pPr fontAlgn="base"/>
            <a:r>
              <a:rPr lang="en-US" b="1" dirty="0"/>
              <a:t>Cost Metric:</a:t>
            </a:r>
            <a:r>
              <a:rPr lang="en-US" dirty="0"/>
              <a:t> The cost of taking a given road between cities.</a:t>
            </a:r>
          </a:p>
          <a:p>
            <a:pPr fontAlgn="base"/>
            <a:r>
              <a:rPr lang="en-US" b="1" dirty="0"/>
              <a:t>Heuristic information:</a:t>
            </a:r>
            <a:r>
              <a:rPr lang="en-US" dirty="0"/>
              <a:t> The search could be guided by the direction of the goal city from the current city, or we could use airline distance as an estimate of the distance to the goal.</a:t>
            </a:r>
          </a:p>
          <a:p>
            <a:pPr marL="0" indent="0">
              <a:buNone/>
            </a:pPr>
            <a:endParaRPr lang="en-IN" dirty="0"/>
          </a:p>
        </p:txBody>
      </p:sp>
    </p:spTree>
    <p:extLst>
      <p:ext uri="{BB962C8B-B14F-4D97-AF65-F5344CB8AC3E}">
        <p14:creationId xmlns:p14="http://schemas.microsoft.com/office/powerpoint/2010/main" val="7460372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913" y="334851"/>
            <a:ext cx="10812887" cy="5842112"/>
          </a:xfrm>
        </p:spPr>
        <p:txBody>
          <a:bodyPr/>
          <a:lstStyle/>
          <a:p>
            <a:pPr fontAlgn="base"/>
            <a:r>
              <a:rPr lang="en-US" dirty="0"/>
              <a:t>For complex problems, the traditional algorithms, presented above, are unable to find the solution within some practical time and space limits. Consequently, many special techniques are developed, using heuristic functions.</a:t>
            </a:r>
          </a:p>
          <a:p>
            <a:pPr fontAlgn="base"/>
            <a:r>
              <a:rPr lang="en-US" dirty="0"/>
              <a:t>Blind search is not always possible, because it requires too much time or space (memory).</a:t>
            </a:r>
          </a:p>
          <a:p>
            <a:pPr fontAlgn="base"/>
            <a:r>
              <a:rPr lang="en-US" dirty="0"/>
              <a:t>Heuristics are rules of thumb; they do not guarantee a solution to a problem.</a:t>
            </a:r>
          </a:p>
          <a:p>
            <a:pPr fontAlgn="base"/>
            <a:r>
              <a:rPr lang="en-US" dirty="0"/>
              <a:t>Heuristic Search is a weak technique but can be effective if applied correctly; it requires domain-specific information.</a:t>
            </a:r>
          </a:p>
          <a:p>
            <a:pPr marL="0" indent="0">
              <a:buNone/>
            </a:pPr>
            <a:endParaRPr lang="en-IN" dirty="0"/>
          </a:p>
        </p:txBody>
      </p:sp>
    </p:spTree>
    <p:extLst>
      <p:ext uri="{BB962C8B-B14F-4D97-AF65-F5344CB8AC3E}">
        <p14:creationId xmlns:p14="http://schemas.microsoft.com/office/powerpoint/2010/main" val="1228678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TotalTime>
  <Words>5932</Words>
  <Application>Microsoft Office PowerPoint</Application>
  <PresentationFormat>Widescreen</PresentationFormat>
  <Paragraphs>693</Paragraphs>
  <Slides>127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127</vt:i4>
      </vt:variant>
    </vt:vector>
  </HeadingPairs>
  <TitlesOfParts>
    <vt:vector size="134" baseType="lpstr">
      <vt:lpstr>Arial</vt:lpstr>
      <vt:lpstr>Calibri</vt:lpstr>
      <vt:lpstr>Calibri Light</vt:lpstr>
      <vt:lpstr>Consolas</vt:lpstr>
      <vt:lpstr>Georgia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MCA LAB</dc:creator>
  <cp:lastModifiedBy>LAB</cp:lastModifiedBy>
  <cp:revision>62</cp:revision>
  <dcterms:created xsi:type="dcterms:W3CDTF">2022-03-10T04:13:24Z</dcterms:created>
  <dcterms:modified xsi:type="dcterms:W3CDTF">2023-02-27T07:40:00Z</dcterms:modified>
</cp:coreProperties>
</file>