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4"/>
  </p:notesMasterIdLst>
  <p:handoutMasterIdLst>
    <p:handoutMasterId r:id="rId15"/>
  </p:handoutMasterIdLst>
  <p:sldIdLst>
    <p:sldId id="470" r:id="rId4"/>
    <p:sldId id="490" r:id="rId5"/>
    <p:sldId id="492" r:id="rId6"/>
    <p:sldId id="491" r:id="rId7"/>
    <p:sldId id="485" r:id="rId8"/>
    <p:sldId id="487" r:id="rId9"/>
    <p:sldId id="495" r:id="rId10"/>
    <p:sldId id="496" r:id="rId11"/>
    <p:sldId id="477" r:id="rId12"/>
    <p:sldId id="49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7312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4 January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4 January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4 January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4-Jan-24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4-Jan-24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4-Jan-24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4-Jan-24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2091381" y="1143000"/>
            <a:ext cx="6553200" cy="16002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76200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362200" y="3429000"/>
            <a:ext cx="6400800" cy="29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b="1" dirty="0"/>
              <a:t>MENTOR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Ms.S.BENIL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JENIFFER,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Assistent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Professor,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Department Of Artificial Intelligence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MEMBERS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Madhiuksha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S,22ALR045,II YR-AIML-A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Akshara R K,22ALR001,II YR-AIML-A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Madhumitha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S,22ALR047 ,II YR-AIML-A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206" y="0"/>
            <a:ext cx="7985394" cy="247765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Chronic Disease Indicator</a:t>
            </a:r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8229600" cy="27432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46792"/>
            <a:ext cx="8229600" cy="4389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Google Sans"/>
              </a:rPr>
              <a:t>Increased rate of chronic diseases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Google Sans"/>
              </a:rPr>
              <a:t>Occurrence of more death rate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Google Sans"/>
              </a:rPr>
              <a:t>Delayed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8229600" cy="4389437"/>
          </a:xfrm>
        </p:spPr>
        <p:txBody>
          <a:bodyPr/>
          <a:lstStyle/>
          <a:p>
            <a:pPr marL="342900" lvl="0" indent="-342900" fontAlgn="base">
              <a:lnSpc>
                <a:spcPct val="107000"/>
              </a:lnSpc>
              <a:spcAft>
                <a:spcPts val="400"/>
              </a:spcAft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Predict the risk of chronic diseases.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385"/>
              </a:spcAft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Identify  factors contributing to the prediction.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3.  </a:t>
            </a: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Avoid miscalculations.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83082"/>
              </p:ext>
            </p:extLst>
          </p:nvPr>
        </p:nvGraphicFramePr>
        <p:xfrm>
          <a:off x="685800" y="1447800"/>
          <a:ext cx="8305800" cy="509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5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Journal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of Publication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Chronic Disease Prediction Using Machine Learning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nl-NL" sz="1500" b="0" dirty="0">
                          <a:effectLst/>
                          <a:latin typeface="Google Sans"/>
                        </a:rPr>
                        <a:t>Shashank S,Tojo Mathew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International journal of Advanced Research in CCE</a:t>
                      </a:r>
                      <a:endParaRPr lang="en-IN" sz="1500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effectLst/>
                          <a:latin typeface="Google Sans"/>
                        </a:rPr>
                        <a:t>              2021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Machine learning for the prediction of chronic diseases: A systematic review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fi-FI" sz="1500" b="0">
                          <a:effectLst/>
                          <a:latin typeface="Google Sans"/>
                        </a:rPr>
                        <a:t>Jha, S., Kumar, D., &amp; Kumari, P.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Journal of Clinical and Translational Research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effectLst/>
                          <a:latin typeface="Google Sans"/>
                        </a:rPr>
                        <a:t>              2021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  <a:latin typeface="Google Sans"/>
                        </a:rPr>
                        <a:t>A systematic review of machine learning for chronic disease prediction using electronic health records</a:t>
                      </a:r>
                    </a:p>
                    <a:p>
                      <a:endParaRPr lang="en-US" sz="1500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500" b="0" dirty="0">
                          <a:effectLst/>
                          <a:latin typeface="Google Sans"/>
                        </a:rPr>
                        <a:t>Gao, Y., Cai, L., Hong, Y., &amp; Wang, Y.</a:t>
                      </a:r>
                    </a:p>
                    <a:p>
                      <a:endParaRPr lang="nb-NO" sz="1500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dirty="0">
                          <a:effectLst/>
                          <a:latin typeface="Google Sans"/>
                        </a:rPr>
                        <a:t>Journal of Biomedical Informatics</a:t>
                      </a:r>
                    </a:p>
                    <a:p>
                      <a:endParaRPr lang="en-US" sz="1500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effectLst/>
                          <a:latin typeface="Google Sans"/>
                        </a:rPr>
                        <a:t>              2022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1743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/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2865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5137150"/>
          </a:xfrm>
        </p:spPr>
        <p:txBody>
          <a:bodyPr/>
          <a:lstStyle/>
          <a:p>
            <a:pPr marR="111125">
              <a:lnSpc>
                <a:spcPct val="107000"/>
              </a:lnSpc>
              <a:spcAft>
                <a:spcPts val="25"/>
              </a:spcAft>
            </a:pPr>
            <a:endParaRPr lang="en-IN" sz="2400" i="0" dirty="0">
              <a:effectLst/>
              <a:latin typeface="Söhne"/>
            </a:endParaRPr>
          </a:p>
          <a:p>
            <a:pPr marR="111125">
              <a:lnSpc>
                <a:spcPct val="107000"/>
              </a:lnSpc>
              <a:spcAft>
                <a:spcPts val="25"/>
              </a:spcAft>
            </a:pPr>
            <a:r>
              <a:rPr lang="en-IN" sz="2400" i="0" dirty="0">
                <a:effectLst/>
                <a:latin typeface="Söhne"/>
              </a:rPr>
              <a:t>IBM Watson Health</a:t>
            </a:r>
          </a:p>
          <a:p>
            <a:pPr marR="111125">
              <a:lnSpc>
                <a:spcPct val="107000"/>
              </a:lnSpc>
              <a:spcAft>
                <a:spcPts val="25"/>
              </a:spcAft>
            </a:pPr>
            <a:r>
              <a:rPr lang="en-IN" sz="2400" i="0" dirty="0">
                <a:effectLst/>
                <a:latin typeface="Söhne"/>
              </a:rPr>
              <a:t>Google DeepMind's Streams</a:t>
            </a:r>
            <a:endParaRPr lang="en-IN" sz="2400" dirty="0">
              <a:latin typeface="Söhne"/>
            </a:endParaRPr>
          </a:p>
          <a:p>
            <a:pPr marR="111125">
              <a:lnSpc>
                <a:spcPct val="107000"/>
              </a:lnSpc>
              <a:spcAft>
                <a:spcPts val="25"/>
              </a:spcAft>
            </a:pPr>
            <a:r>
              <a:rPr lang="en-IN" sz="2400" i="0" dirty="0">
                <a:effectLst/>
                <a:latin typeface="Söhne"/>
              </a:rPr>
              <a:t>Zebra Medical Vision</a:t>
            </a:r>
          </a:p>
          <a:p>
            <a:pPr marR="111125">
              <a:lnSpc>
                <a:spcPct val="107000"/>
              </a:lnSpc>
              <a:spcAft>
                <a:spcPts val="25"/>
              </a:spcAft>
            </a:pPr>
            <a:r>
              <a:rPr lang="en-IN" sz="2400" i="0" dirty="0">
                <a:effectLst/>
                <a:latin typeface="Söhne"/>
              </a:rPr>
              <a:t>Predictive Health Partners</a:t>
            </a:r>
            <a:endParaRPr lang="en-IN" sz="2400" dirty="0">
              <a:latin typeface="Söhne"/>
            </a:endParaRPr>
          </a:p>
          <a:p>
            <a:pPr marR="111125">
              <a:lnSpc>
                <a:spcPct val="107000"/>
              </a:lnSpc>
              <a:spcAft>
                <a:spcPts val="25"/>
              </a:spcAft>
            </a:pPr>
            <a:r>
              <a:rPr lang="en-IN" sz="2400" i="0" dirty="0" err="1">
                <a:effectLst/>
                <a:latin typeface="Söhne"/>
              </a:rPr>
              <a:t>Clinithink</a:t>
            </a:r>
            <a:endParaRPr lang="en-IN" sz="240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9555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9078"/>
            <a:ext cx="8229600" cy="84200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– BLOCK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4ED661-170B-EE20-EBAF-E2BE11BE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62" y="1226057"/>
            <a:ext cx="8077200" cy="52577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5B843E2-C83B-B9B4-5D04-929B82A3AA72}"/>
              </a:ext>
            </a:extLst>
          </p:cNvPr>
          <p:cNvSpPr/>
          <p:nvPr/>
        </p:nvSpPr>
        <p:spPr>
          <a:xfrm>
            <a:off x="1105520" y="2133601"/>
            <a:ext cx="1600200" cy="18098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Cancer,</a:t>
            </a:r>
          </a:p>
          <a:p>
            <a:pPr algn="ctr"/>
            <a:r>
              <a:rPr lang="en-IN" dirty="0"/>
              <a:t>Diabetes,</a:t>
            </a:r>
          </a:p>
          <a:p>
            <a:pPr algn="ctr"/>
            <a:r>
              <a:rPr lang="en-IN" dirty="0"/>
              <a:t>Heart </a:t>
            </a:r>
            <a:r>
              <a:rPr lang="en-IN" dirty="0" err="1"/>
              <a:t>disese</a:t>
            </a:r>
            <a:r>
              <a:rPr lang="en-IN" dirty="0"/>
              <a:t> dataset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ACE435-3A57-FF43-33BB-5AD410BA40A8}"/>
              </a:ext>
            </a:extLst>
          </p:cNvPr>
          <p:cNvSpPr/>
          <p:nvPr/>
        </p:nvSpPr>
        <p:spPr>
          <a:xfrm>
            <a:off x="2755377" y="3002382"/>
            <a:ext cx="555041" cy="103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B250D5A-EC37-E7D1-56C8-D7B72EB9ED67}"/>
              </a:ext>
            </a:extLst>
          </p:cNvPr>
          <p:cNvSpPr/>
          <p:nvPr/>
        </p:nvSpPr>
        <p:spPr>
          <a:xfrm>
            <a:off x="3588561" y="2667000"/>
            <a:ext cx="1703285" cy="76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B99476-1D1F-CFAC-4181-890D88A456B9}"/>
              </a:ext>
            </a:extLst>
          </p:cNvPr>
          <p:cNvSpPr/>
          <p:nvPr/>
        </p:nvSpPr>
        <p:spPr>
          <a:xfrm>
            <a:off x="5564573" y="2989739"/>
            <a:ext cx="685800" cy="1165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D5A9C-EF2F-5504-E03F-7FB6C89C67FE}"/>
              </a:ext>
            </a:extLst>
          </p:cNvPr>
          <p:cNvSpPr/>
          <p:nvPr/>
        </p:nvSpPr>
        <p:spPr>
          <a:xfrm>
            <a:off x="6844643" y="2646171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</a:t>
            </a:r>
          </a:p>
          <a:p>
            <a:pPr algn="ctr"/>
            <a:r>
              <a:rPr lang="en-US" dirty="0"/>
              <a:t>Dataset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D2790F-90E5-530E-3761-27773E6655A3}"/>
              </a:ext>
            </a:extLst>
          </p:cNvPr>
          <p:cNvCxnSpPr>
            <a:cxnSpLocks/>
          </p:cNvCxnSpPr>
          <p:nvPr/>
        </p:nvCxnSpPr>
        <p:spPr>
          <a:xfrm>
            <a:off x="7585174" y="3395938"/>
            <a:ext cx="0" cy="7318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31898-BDAD-4CD4-3E69-6DDD1047B882}"/>
              </a:ext>
            </a:extLst>
          </p:cNvPr>
          <p:cNvCxnSpPr/>
          <p:nvPr/>
        </p:nvCxnSpPr>
        <p:spPr>
          <a:xfrm>
            <a:off x="7585174" y="3408171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9841F-4BF8-9E29-9DB3-340698D78C06}"/>
              </a:ext>
            </a:extLst>
          </p:cNvPr>
          <p:cNvCxnSpPr/>
          <p:nvPr/>
        </p:nvCxnSpPr>
        <p:spPr>
          <a:xfrm>
            <a:off x="6997043" y="4125339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5F98CDC-FA06-07A1-4E1E-431C3C9F4593}"/>
              </a:ext>
            </a:extLst>
          </p:cNvPr>
          <p:cNvSpPr/>
          <p:nvPr/>
        </p:nvSpPr>
        <p:spPr>
          <a:xfrm>
            <a:off x="7020757" y="4174653"/>
            <a:ext cx="45719" cy="3349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B851BD2-2E4E-10D9-6DDD-B47D837D1CDC}"/>
              </a:ext>
            </a:extLst>
          </p:cNvPr>
          <p:cNvSpPr/>
          <p:nvPr/>
        </p:nvSpPr>
        <p:spPr>
          <a:xfrm>
            <a:off x="8399124" y="4163806"/>
            <a:ext cx="45719" cy="334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7A112E-AD8E-71D9-EABC-6856FDB075EF}"/>
              </a:ext>
            </a:extLst>
          </p:cNvPr>
          <p:cNvSpPr/>
          <p:nvPr/>
        </p:nvSpPr>
        <p:spPr>
          <a:xfrm>
            <a:off x="6503538" y="4506936"/>
            <a:ext cx="1080155" cy="76199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4B9F740-1847-5B1E-940B-394A794B959C}"/>
              </a:ext>
            </a:extLst>
          </p:cNvPr>
          <p:cNvSpPr/>
          <p:nvPr/>
        </p:nvSpPr>
        <p:spPr>
          <a:xfrm>
            <a:off x="7949543" y="4509609"/>
            <a:ext cx="990600" cy="76199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</a:t>
            </a:r>
          </a:p>
          <a:p>
            <a:pPr algn="ctr"/>
            <a:r>
              <a:rPr lang="en-US" dirty="0"/>
              <a:t>Data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92228C-73BB-AEE7-35FE-90F4D4A8CAB2}"/>
              </a:ext>
            </a:extLst>
          </p:cNvPr>
          <p:cNvCxnSpPr/>
          <p:nvPr/>
        </p:nvCxnSpPr>
        <p:spPr>
          <a:xfrm>
            <a:off x="7644743" y="5410086"/>
            <a:ext cx="0" cy="45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94835A-AE4D-9731-FC7B-511A1A6075EA}"/>
              </a:ext>
            </a:extLst>
          </p:cNvPr>
          <p:cNvCxnSpPr>
            <a:cxnSpLocks/>
          </p:cNvCxnSpPr>
          <p:nvPr/>
        </p:nvCxnSpPr>
        <p:spPr>
          <a:xfrm>
            <a:off x="4755822" y="5867400"/>
            <a:ext cx="2888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148868-9641-6982-89A5-D045568E13FB}"/>
              </a:ext>
            </a:extLst>
          </p:cNvPr>
          <p:cNvCxnSpPr/>
          <p:nvPr/>
        </p:nvCxnSpPr>
        <p:spPr>
          <a:xfrm flipV="1">
            <a:off x="4124587" y="5562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79074-0C12-BC2B-99B2-8A83ED1C3B3C}"/>
              </a:ext>
            </a:extLst>
          </p:cNvPr>
          <p:cNvSpPr/>
          <p:nvPr/>
        </p:nvSpPr>
        <p:spPr>
          <a:xfrm>
            <a:off x="3255192" y="4401451"/>
            <a:ext cx="2593965" cy="1389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NaïveBayes,SVM,KNN,LogiticRegression,AdaBoostDecision</a:t>
            </a:r>
            <a:r>
              <a:rPr lang="en-US" dirty="0"/>
              <a:t> </a:t>
            </a:r>
            <a:r>
              <a:rPr lang="en-US" dirty="0" err="1"/>
              <a:t>tree,Random</a:t>
            </a:r>
            <a:r>
              <a:rPr lang="en-US" dirty="0"/>
              <a:t> forest Algorithm</a:t>
            </a:r>
            <a:endParaRPr lang="en-IN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E3A63DE-3199-7C31-87A9-D1F2AE5D7376}"/>
              </a:ext>
            </a:extLst>
          </p:cNvPr>
          <p:cNvSpPr/>
          <p:nvPr/>
        </p:nvSpPr>
        <p:spPr>
          <a:xfrm rot="5400000">
            <a:off x="2870124" y="4775857"/>
            <a:ext cx="151717" cy="3812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E8396D-EDDD-57B6-C803-0BC52D517DAA}"/>
              </a:ext>
            </a:extLst>
          </p:cNvPr>
          <p:cNvSpPr/>
          <p:nvPr/>
        </p:nvSpPr>
        <p:spPr>
          <a:xfrm>
            <a:off x="1467515" y="4547258"/>
            <a:ext cx="1238205" cy="838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D71563-113D-0AD3-449E-1E923D76076D}"/>
              </a:ext>
            </a:extLst>
          </p:cNvPr>
          <p:cNvCxnSpPr/>
          <p:nvPr/>
        </p:nvCxnSpPr>
        <p:spPr>
          <a:xfrm>
            <a:off x="7644743" y="5257580"/>
            <a:ext cx="0" cy="53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39E6AF-D9BE-8DA5-36C6-70F8414846F6}"/>
              </a:ext>
            </a:extLst>
          </p:cNvPr>
          <p:cNvCxnSpPr>
            <a:cxnSpLocks/>
          </p:cNvCxnSpPr>
          <p:nvPr/>
        </p:nvCxnSpPr>
        <p:spPr>
          <a:xfrm flipH="1">
            <a:off x="4124587" y="5867400"/>
            <a:ext cx="631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D2AC7D6-2E8C-6321-5AA2-C75BE26C3E0C}"/>
              </a:ext>
            </a:extLst>
          </p:cNvPr>
          <p:cNvSpPr/>
          <p:nvPr/>
        </p:nvSpPr>
        <p:spPr>
          <a:xfrm rot="10800000">
            <a:off x="6011619" y="4758748"/>
            <a:ext cx="430869" cy="214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6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B2164-C611-F993-7E2C-A1C1473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4F7AC-513F-7A58-27D2-3B5D78AA006F}"/>
              </a:ext>
            </a:extLst>
          </p:cNvPr>
          <p:cNvSpPr txBox="1"/>
          <p:nvPr/>
        </p:nvSpPr>
        <p:spPr>
          <a:xfrm flipH="1">
            <a:off x="3733800" y="381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78C8F2-1FDC-6BC8-E4FD-444CDDB03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27233"/>
              </p:ext>
            </p:extLst>
          </p:nvPr>
        </p:nvGraphicFramePr>
        <p:xfrm>
          <a:off x="2209800" y="1196165"/>
          <a:ext cx="4876800" cy="5334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7861">
                  <a:extLst>
                    <a:ext uri="{9D8B030D-6E8A-4147-A177-3AD203B41FA5}">
                      <a16:colId xmlns:a16="http://schemas.microsoft.com/office/drawing/2014/main" val="3706364522"/>
                    </a:ext>
                  </a:extLst>
                </a:gridCol>
                <a:gridCol w="1623338">
                  <a:extLst>
                    <a:ext uri="{9D8B030D-6E8A-4147-A177-3AD203B41FA5}">
                      <a16:colId xmlns:a16="http://schemas.microsoft.com/office/drawing/2014/main" val="1213388255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96307021"/>
                    </a:ext>
                  </a:extLst>
                </a:gridCol>
              </a:tblGrid>
              <a:tr h="152422">
                <a:tc>
                  <a:txBody>
                    <a:bodyPr/>
                    <a:lstStyle/>
                    <a:p>
                      <a:pPr algn="just"/>
                      <a:r>
                        <a:rPr lang="en-IN" sz="1000">
                          <a:effectLst/>
                        </a:rPr>
                        <a:t>   Disease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>
                          <a:effectLst/>
                        </a:rPr>
                        <a:t>Algorithm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90534"/>
                  </a:ext>
                </a:extLst>
              </a:tr>
              <a:tr h="61890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Cancer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Naïve Bayes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92.98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5013818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Cancer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88.6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363240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Cancer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Random Forest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91.23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02922"/>
                  </a:ext>
                </a:extLst>
              </a:tr>
              <a:tr h="152422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Cancer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87.72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088595"/>
                  </a:ext>
                </a:extLst>
              </a:tr>
              <a:tr h="152422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Cancer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KNN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91.23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916094"/>
                  </a:ext>
                </a:extLst>
              </a:tr>
              <a:tr h="152422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Cancer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AdaBoost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95.61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445454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Cancer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Logistic Regression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90.74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254556"/>
                  </a:ext>
                </a:extLst>
              </a:tr>
              <a:tr h="152422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Diabetes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Naïve Bayes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79.22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091042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Diabetes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81.82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393795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Diabetes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Random Forest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81.82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607171"/>
                  </a:ext>
                </a:extLst>
              </a:tr>
              <a:tr h="152422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Diabetes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77.92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504213"/>
                  </a:ext>
                </a:extLst>
              </a:tr>
              <a:tr h="152422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Diabetes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KNN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77.92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951710"/>
                  </a:ext>
                </a:extLst>
              </a:tr>
              <a:tr h="152422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Diabetes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AdaBoost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83.77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15785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Diabetes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Logistic Regression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82.46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465940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Heart Disease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Naïve Bayes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74.07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406812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Heart Disease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85.19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857101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Heart Disease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Random Forest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85.19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314593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Heart Disease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68.52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923625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Heart Disease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KNN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74.07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841423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Heart Disease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AdaBoost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85.19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750073"/>
                  </a:ext>
                </a:extLst>
              </a:tr>
              <a:tr h="30484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Heart Disease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Logistic Regression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83.33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8356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954B8B7-0798-50A2-9761-3BA68E2F5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9954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1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C815A-8B7F-FB32-0D07-0E92F20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4-Jan-24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2CD9B-800A-C6F5-E392-C7ABA62CF7DD}"/>
              </a:ext>
            </a:extLst>
          </p:cNvPr>
          <p:cNvSpPr txBox="1"/>
          <p:nvPr/>
        </p:nvSpPr>
        <p:spPr>
          <a:xfrm>
            <a:off x="3200400" y="685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98F06-A8A2-AF12-BCBD-05940710901A}"/>
              </a:ext>
            </a:extLst>
          </p:cNvPr>
          <p:cNvSpPr txBox="1"/>
          <p:nvPr/>
        </p:nvSpPr>
        <p:spPr>
          <a:xfrm>
            <a:off x="1409700" y="2057400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Algorithmic implementation and </a:t>
            </a:r>
            <a:r>
              <a:rPr lang="en-US" sz="2000" dirty="0">
                <a:latin typeface="+mj-lt"/>
                <a:ea typeface="+mn-lt"/>
                <a:cs typeface="+mn-lt"/>
              </a:rPr>
              <a:t>multi-faceted evaluation process is done for chronic disease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n-lt"/>
                <a:cs typeface="+mn-lt"/>
              </a:rPr>
              <a:t>A model is created using Naïve </a:t>
            </a:r>
            <a:r>
              <a:rPr lang="en-US" sz="2000" dirty="0" err="1">
                <a:latin typeface="+mj-lt"/>
                <a:ea typeface="+mn-lt"/>
                <a:cs typeface="+mn-lt"/>
              </a:rPr>
              <a:t>Bayes,Decision</a:t>
            </a:r>
            <a:r>
              <a:rPr lang="en-US" sz="2000" dirty="0">
                <a:latin typeface="+mj-lt"/>
                <a:ea typeface="+mn-lt"/>
                <a:cs typeface="+mn-lt"/>
              </a:rPr>
              <a:t> Tree and Random Forest </a:t>
            </a:r>
            <a:r>
              <a:rPr lang="en-US" sz="2000" dirty="0" err="1">
                <a:latin typeface="+mj-lt"/>
                <a:ea typeface="+mn-lt"/>
                <a:cs typeface="+mn-lt"/>
              </a:rPr>
              <a:t>classifiers,SVM,KNN,AdaBoost,Logistic</a:t>
            </a:r>
            <a:r>
              <a:rPr lang="en-US" sz="2000" dirty="0">
                <a:latin typeface="+mj-lt"/>
                <a:ea typeface="+mn-lt"/>
                <a:cs typeface="+mn-lt"/>
              </a:rPr>
              <a:t>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n-lt"/>
                <a:cs typeface="+mn-lt"/>
              </a:rPr>
              <a:t>Accuracy is predicted for </a:t>
            </a:r>
            <a:r>
              <a:rPr lang="en-US" sz="2000" dirty="0" err="1">
                <a:latin typeface="+mj-lt"/>
                <a:ea typeface="+mn-lt"/>
                <a:cs typeface="+mn-lt"/>
              </a:rPr>
              <a:t>cancer,diabetes</a:t>
            </a:r>
            <a:r>
              <a:rPr lang="en-US" sz="2000" dirty="0">
                <a:latin typeface="+mj-lt"/>
                <a:ea typeface="+mn-lt"/>
                <a:cs typeface="+mn-lt"/>
              </a:rPr>
              <a:t> and heart disease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6F4-B3A2-416E-ADBF-D3ABEA6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240"/>
            <a:ext cx="8229600" cy="77724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720-F86D-48A3-A31A-8364AB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7124700"/>
          </a:xfrm>
        </p:spPr>
        <p:txBody>
          <a:bodyPr/>
          <a:lstStyle/>
          <a:p>
            <a:pPr marR="111125">
              <a:lnSpc>
                <a:spcPct val="102000"/>
              </a:lnSpc>
              <a:spcAft>
                <a:spcPts val="20"/>
              </a:spcAft>
              <a:buClr>
                <a:srgbClr val="000000"/>
              </a:buClr>
              <a:buSzPts val="800"/>
            </a:pP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Hamet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P., Tremblay J. Artificial intelligence in medicine. Metabolism. 2017; 69:S36–S40.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10.1016/j.metabol.2017.01.011. [PubMed] [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CrossRef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[Google Scholar]. </a:t>
            </a:r>
          </a:p>
          <a:p>
            <a:pPr marR="111125">
              <a:lnSpc>
                <a:spcPct val="102000"/>
              </a:lnSpc>
              <a:spcAft>
                <a:spcPts val="20"/>
              </a:spcAft>
              <a:buClr>
                <a:srgbClr val="000000"/>
              </a:buClr>
              <a:buSzPts val="800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Johnson K.W., Soto J.T.,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Glicksberg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B.S.,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Shameer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K.,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Miotto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R., Ali M., Dudley J.T. Artificial intelligence in cardiology. J. Am. Coll. </a:t>
            </a:r>
          </a:p>
          <a:p>
            <a:pPr marL="0" marR="111125" indent="0" algn="l">
              <a:lnSpc>
                <a:spcPct val="102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Cardiol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2018; 71:2668–2679.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10.1016/j.jacc.2018.03.521.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[PubMed]</a:t>
            </a:r>
          </a:p>
          <a:p>
            <a:pPr marL="0" marR="111125" indent="0" algn="l">
              <a:lnSpc>
                <a:spcPct val="102000"/>
              </a:lnSpc>
              <a:spcAft>
                <a:spcPts val="2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CrossRef</a:t>
            </a:r>
            <a:r>
              <a:rPr lang="en-I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[Google Scholar]. </a:t>
            </a:r>
          </a:p>
          <a:p>
            <a:pPr marR="111125">
              <a:lnSpc>
                <a:spcPct val="102000"/>
              </a:lnSpc>
              <a:spcAft>
                <a:spcPts val="20"/>
              </a:spcAft>
              <a:buClr>
                <a:srgbClr val="000000"/>
              </a:buClr>
              <a:buSzPts val="800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Bini S. Artificial Intelligence, Machine Learning, Deep Learning, and Cognitive Computing: What Do These Terms Mean and How Will They Impact Health Care? J.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Arthroplast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2018; 33:2358–2361.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10.1016/j.arth.2018.02.067. [PubMed] [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CrossRef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[Google Scholar]. </a:t>
            </a:r>
          </a:p>
          <a:p>
            <a:pPr marR="111125">
              <a:lnSpc>
                <a:spcPct val="102000"/>
              </a:lnSpc>
              <a:spcAft>
                <a:spcPts val="20"/>
              </a:spcAft>
              <a:buClr>
                <a:srgbClr val="000000"/>
              </a:buClr>
              <a:buSzPts val="800"/>
            </a:pP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Kotsiantis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S.B.,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Zaharakis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I.,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Pintelas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P. Supervised machine learning: A review of classification techniques.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Emerg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Appl.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Eng. 2007; 160:3–24. [Google Scholar]. </a:t>
            </a:r>
          </a:p>
          <a:p>
            <a:pPr marR="111125">
              <a:lnSpc>
                <a:spcPct val="102000"/>
              </a:lnSpc>
              <a:spcAft>
                <a:spcPts val="20"/>
              </a:spcAft>
              <a:buClr>
                <a:srgbClr val="000000"/>
              </a:buClr>
              <a:buSzPts val="800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Deo R.C. Machine Learning in Medicine. Circulation. 2015; 132:1920–1930.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10.1161/CIRCULATIONAHA.115.001593. [PMC free article] [PubMed] [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CrossRef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[Google Scholar].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712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8558</TotalTime>
  <Words>628</Words>
  <Application>Microsoft Office PowerPoint</Application>
  <PresentationFormat>On-screen Show (4:3)</PresentationFormat>
  <Paragraphs>147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Calibri</vt:lpstr>
      <vt:lpstr>Google Sans</vt:lpstr>
      <vt:lpstr>Söhne</vt:lpstr>
      <vt:lpstr>Times New Roman</vt:lpstr>
      <vt:lpstr>Wingdings</vt:lpstr>
      <vt:lpstr>Wingdings 2</vt:lpstr>
      <vt:lpstr>Flow</vt:lpstr>
      <vt:lpstr>1_Custom Design</vt:lpstr>
      <vt:lpstr>Custom Design</vt:lpstr>
      <vt:lpstr>Chronic Disease Indicator</vt:lpstr>
      <vt:lpstr>PROBLEM STATEMENT</vt:lpstr>
      <vt:lpstr>OBJECTIVE</vt:lpstr>
      <vt:lpstr>PowerPoint Presentation</vt:lpstr>
      <vt:lpstr>EXISTING SYSTEMS</vt:lpstr>
      <vt:lpstr>PROPOSED WORK – BLOCK DIAGRAM</vt:lpstr>
      <vt:lpstr>PowerPoint Presentation</vt:lpstr>
      <vt:lpstr>PowerPoint Presentation</vt:lpstr>
      <vt:lpstr>REFERENCES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Akshara R K</cp:lastModifiedBy>
  <cp:revision>869</cp:revision>
  <dcterms:created xsi:type="dcterms:W3CDTF">2013-12-25T07:56:38Z</dcterms:created>
  <dcterms:modified xsi:type="dcterms:W3CDTF">2024-01-04T17:24:43Z</dcterms:modified>
</cp:coreProperties>
</file>