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85230" y="2004807"/>
            <a:ext cx="7373541" cy="1827881"/>
          </a:xfrm>
          <a:prstGeom prst="rect">
            <a:avLst/>
          </a:prstGeom>
          <a:noFill/>
          <a:ln/>
        </p:spPr>
        <p:txBody>
          <a:bodyPr wrap="square" rtlCol="0" anchor="t"/>
          <a:lstStyle/>
          <a:p>
            <a:pPr indent="0" marL="0">
              <a:lnSpc>
                <a:spcPts val="7250"/>
              </a:lnSpc>
              <a:buNone/>
            </a:pPr>
            <a:r>
              <a:rPr lang="en-US" sz="5577" dirty="0">
                <a:solidFill>
                  <a:srgbClr val="6EB9FC"/>
                </a:solidFill>
                <a:latin typeface="Lora" pitchFamily="34" charset="0"/>
                <a:ea typeface="Lora" pitchFamily="34" charset="-122"/>
                <a:cs typeface="Lora" pitchFamily="34" charset="-120"/>
              </a:rPr>
              <a:t>Mastering Salesforce Administration</a:t>
            </a:r>
            <a:endParaRPr lang="en-US" sz="5577" dirty="0"/>
          </a:p>
        </p:txBody>
      </p:sp>
      <p:sp>
        <p:nvSpPr>
          <p:cNvPr id="5" name="Text 3"/>
          <p:cNvSpPr/>
          <p:nvPr/>
        </p:nvSpPr>
        <p:spPr>
          <a:xfrm>
            <a:off x="885230" y="4184176"/>
            <a:ext cx="7373541" cy="1265429"/>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Welcome to our expert guide to Salesforce Administration. In this presentation, we will cover everything you need to know to become a pro Salesforce admin.</a:t>
            </a:r>
            <a:endParaRPr lang="en-US" sz="1859" dirty="0"/>
          </a:p>
        </p:txBody>
      </p:sp>
      <p:sp>
        <p:nvSpPr>
          <p:cNvPr id="6" name="Shape 4"/>
          <p:cNvSpPr/>
          <p:nvPr/>
        </p:nvSpPr>
        <p:spPr>
          <a:xfrm>
            <a:off x="885230" y="5742472"/>
            <a:ext cx="377666" cy="374889"/>
          </a:xfrm>
          <a:prstGeom prst="roundRect">
            <a:avLst>
              <a:gd name="adj" fmla="val 24388781"/>
            </a:avLst>
          </a:prstGeom>
          <a:solidFill>
            <a:srgbClr val="2EEDEC"/>
          </a:solidFill>
          <a:ln w="7620">
            <a:solidFill>
              <a:srgbClr val="FFFFFF"/>
            </a:solidFill>
            <a:prstDash val="solid"/>
          </a:ln>
        </p:spPr>
      </p:sp>
      <p:sp>
        <p:nvSpPr>
          <p:cNvPr id="7" name="Text 5"/>
          <p:cNvSpPr/>
          <p:nvPr/>
        </p:nvSpPr>
        <p:spPr>
          <a:xfrm>
            <a:off x="982623" y="5748381"/>
            <a:ext cx="182880" cy="363071"/>
          </a:xfrm>
          <a:prstGeom prst="rect">
            <a:avLst/>
          </a:prstGeom>
          <a:noFill/>
          <a:ln/>
        </p:spPr>
        <p:txBody>
          <a:bodyPr wrap="none" rtlCol="0" anchor="t"/>
          <a:lstStyle/>
          <a:p>
            <a:pPr algn="ctr" indent="0" marL="0">
              <a:lnSpc>
                <a:spcPts val="2880"/>
              </a:lnSpc>
              <a:buNone/>
            </a:pPr>
            <a:r>
              <a:rPr lang="en-US" sz="1152" dirty="0">
                <a:solidFill>
                  <a:srgbClr val="3C3838"/>
                </a:solidFill>
                <a:latin typeface="Source Sans Pro" pitchFamily="34" charset="0"/>
                <a:ea typeface="Source Sans Pro" pitchFamily="34" charset="-122"/>
                <a:cs typeface="Source Sans Pro" pitchFamily="34" charset="-120"/>
              </a:rPr>
              <a:t>MS</a:t>
            </a:r>
            <a:endParaRPr lang="en-US" sz="1152" dirty="0"/>
          </a:p>
        </p:txBody>
      </p:sp>
      <p:sp>
        <p:nvSpPr>
          <p:cNvPr id="8" name="Text 6"/>
          <p:cNvSpPr/>
          <p:nvPr/>
        </p:nvSpPr>
        <p:spPr>
          <a:xfrm>
            <a:off x="1380887" y="5748263"/>
            <a:ext cx="4061460" cy="410109"/>
          </a:xfrm>
          <a:prstGeom prst="rect">
            <a:avLst/>
          </a:prstGeom>
          <a:noFill/>
          <a:ln/>
        </p:spPr>
        <p:txBody>
          <a:bodyPr wrap="none" rtlCol="0" anchor="t"/>
          <a:lstStyle/>
          <a:p>
            <a:pPr algn="l" indent="0" marL="0">
              <a:lnSpc>
                <a:spcPts val="3253"/>
              </a:lnSpc>
              <a:buNone/>
            </a:pPr>
            <a:r>
              <a:rPr lang="en-US" sz="2324" b="1" dirty="0">
                <a:solidFill>
                  <a:srgbClr val="D6E5EF"/>
                </a:solidFill>
                <a:latin typeface="Source Sans Pro" pitchFamily="34" charset="0"/>
                <a:ea typeface="Source Sans Pro" pitchFamily="34" charset="-122"/>
                <a:cs typeface="Source Sans Pro" pitchFamily="34" charset="-120"/>
              </a:rPr>
              <a:t>by MADHU SUDHAN KAMISETTY</a:t>
            </a:r>
            <a:endParaRPr lang="en-US" sz="2324" dirty="0"/>
          </a:p>
        </p:txBody>
      </p:sp>
      <p:pic>
        <p:nvPicPr>
          <p:cNvPr id="9" name="Image 0" descr="preencoded.png">    </p:cNvPr>
          <p:cNvPicPr>
            <a:picLocks noChangeAspect="1"/>
          </p:cNvPicPr>
          <p:nvPr/>
        </p:nvPicPr>
        <p:blipFill>
          <a:blip r:embed="rId1"/>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85230" y="644356"/>
            <a:ext cx="6271260"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Overview of Salesforce</a:t>
            </a:r>
            <a:endParaRPr lang="en-US" sz="4647" dirty="0"/>
          </a:p>
        </p:txBody>
      </p:sp>
      <p:sp>
        <p:nvSpPr>
          <p:cNvPr id="5" name="Shape 3"/>
          <p:cNvSpPr/>
          <p:nvPr/>
        </p:nvSpPr>
        <p:spPr>
          <a:xfrm>
            <a:off x="885230" y="1921485"/>
            <a:ext cx="4129326" cy="4012805"/>
          </a:xfrm>
          <a:prstGeom prst="roundRect">
            <a:avLst>
              <a:gd name="adj" fmla="val 1765"/>
            </a:avLst>
          </a:prstGeom>
          <a:solidFill>
            <a:srgbClr val="2F3343"/>
          </a:solidFill>
          <a:ln/>
        </p:spPr>
      </p:sp>
      <p:sp>
        <p:nvSpPr>
          <p:cNvPr id="6" name="Text 4"/>
          <p:cNvSpPr/>
          <p:nvPr/>
        </p:nvSpPr>
        <p:spPr>
          <a:xfrm>
            <a:off x="1121212" y="2155732"/>
            <a:ext cx="2674620"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What is Salesforce?</a:t>
            </a:r>
            <a:endParaRPr lang="en-US" sz="2324" dirty="0"/>
          </a:p>
        </p:txBody>
      </p:sp>
      <p:sp>
        <p:nvSpPr>
          <p:cNvPr id="7" name="Text 5"/>
          <p:cNvSpPr/>
          <p:nvPr/>
        </p:nvSpPr>
        <p:spPr>
          <a:xfrm>
            <a:off x="1121212" y="2747376"/>
            <a:ext cx="3657362" cy="2530857"/>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Salesforce is a cloud-based Customer Relationship Management (CRM) platform designed to help businesses manage customer accounts, sales leads, and marketing campaigns all in one place.</a:t>
            </a:r>
            <a:endParaRPr lang="en-US" sz="1859" dirty="0"/>
          </a:p>
        </p:txBody>
      </p:sp>
      <p:sp>
        <p:nvSpPr>
          <p:cNvPr id="8" name="Shape 6"/>
          <p:cNvSpPr/>
          <p:nvPr/>
        </p:nvSpPr>
        <p:spPr>
          <a:xfrm>
            <a:off x="5250537" y="1921485"/>
            <a:ext cx="4129326" cy="4012805"/>
          </a:xfrm>
          <a:prstGeom prst="roundRect">
            <a:avLst>
              <a:gd name="adj" fmla="val 1765"/>
            </a:avLst>
          </a:prstGeom>
          <a:solidFill>
            <a:srgbClr val="2F3343"/>
          </a:solidFill>
          <a:ln/>
        </p:spPr>
      </p:sp>
      <p:sp>
        <p:nvSpPr>
          <p:cNvPr id="9" name="Text 7"/>
          <p:cNvSpPr/>
          <p:nvPr/>
        </p:nvSpPr>
        <p:spPr>
          <a:xfrm>
            <a:off x="5486519" y="2155732"/>
            <a:ext cx="2857500"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Why Use Salesforce?</a:t>
            </a:r>
            <a:endParaRPr lang="en-US" sz="2324" dirty="0"/>
          </a:p>
        </p:txBody>
      </p:sp>
      <p:sp>
        <p:nvSpPr>
          <p:cNvPr id="10" name="Text 8"/>
          <p:cNvSpPr/>
          <p:nvPr/>
        </p:nvSpPr>
        <p:spPr>
          <a:xfrm>
            <a:off x="5486519" y="2747376"/>
            <a:ext cx="3657362" cy="2530857"/>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Salesforce offers businesses a flexible and scalable platform to manage their customer data, sales processes, and workflows, driving smarter business decisions and faster growth.</a:t>
            </a:r>
            <a:endParaRPr lang="en-US" sz="1859" dirty="0"/>
          </a:p>
        </p:txBody>
      </p:sp>
      <p:sp>
        <p:nvSpPr>
          <p:cNvPr id="11" name="Shape 9"/>
          <p:cNvSpPr/>
          <p:nvPr/>
        </p:nvSpPr>
        <p:spPr>
          <a:xfrm>
            <a:off x="9615845" y="1921485"/>
            <a:ext cx="4129326" cy="4012805"/>
          </a:xfrm>
          <a:prstGeom prst="roundRect">
            <a:avLst>
              <a:gd name="adj" fmla="val 1765"/>
            </a:avLst>
          </a:prstGeom>
          <a:solidFill>
            <a:srgbClr val="2F3343"/>
          </a:solidFill>
          <a:ln/>
        </p:spPr>
      </p:sp>
      <p:sp>
        <p:nvSpPr>
          <p:cNvPr id="12" name="Text 10"/>
          <p:cNvSpPr/>
          <p:nvPr/>
        </p:nvSpPr>
        <p:spPr>
          <a:xfrm>
            <a:off x="9851827" y="2155732"/>
            <a:ext cx="3611880"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Key Features of Salesforce</a:t>
            </a:r>
            <a:endParaRPr lang="en-US" sz="2324" dirty="0"/>
          </a:p>
        </p:txBody>
      </p:sp>
      <p:sp>
        <p:nvSpPr>
          <p:cNvPr id="13" name="Text 11"/>
          <p:cNvSpPr/>
          <p:nvPr/>
        </p:nvSpPr>
        <p:spPr>
          <a:xfrm>
            <a:off x="9851827" y="2747376"/>
            <a:ext cx="3657362" cy="2952667"/>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Salesforce offers a range of features such as sales and marketing automation, customer service management, analytics, and mobile apps, making it a versatile and comprehensive tool for businesses of all sizes.</a:t>
            </a:r>
            <a:endParaRPr lang="en-US" sz="1859" dirty="0"/>
          </a:p>
        </p:txBody>
      </p:sp>
      <p:sp>
        <p:nvSpPr>
          <p:cNvPr id="14" name="Shape 12"/>
          <p:cNvSpPr/>
          <p:nvPr/>
        </p:nvSpPr>
        <p:spPr>
          <a:xfrm>
            <a:off x="885230" y="6168536"/>
            <a:ext cx="12859941" cy="1903757"/>
          </a:xfrm>
          <a:prstGeom prst="roundRect">
            <a:avLst>
              <a:gd name="adj" fmla="val 3720"/>
            </a:avLst>
          </a:prstGeom>
          <a:solidFill>
            <a:srgbClr val="2F3343"/>
          </a:solidFill>
          <a:ln/>
        </p:spPr>
      </p:sp>
      <p:sp>
        <p:nvSpPr>
          <p:cNvPr id="15" name="Text 13"/>
          <p:cNvSpPr/>
          <p:nvPr/>
        </p:nvSpPr>
        <p:spPr>
          <a:xfrm>
            <a:off x="1121212" y="6402783"/>
            <a:ext cx="3589020"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The Salesforce Ecosystem</a:t>
            </a:r>
            <a:endParaRPr lang="en-US" sz="2324" dirty="0"/>
          </a:p>
        </p:txBody>
      </p:sp>
      <p:sp>
        <p:nvSpPr>
          <p:cNvPr id="16" name="Text 14"/>
          <p:cNvSpPr/>
          <p:nvPr/>
        </p:nvSpPr>
        <p:spPr>
          <a:xfrm>
            <a:off x="1121212" y="6994427"/>
            <a:ext cx="12387977" cy="843619"/>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Salesforce has a vast ecosystem of third-party apps and integrations that can be used to extend its functionality and customize the platform to meet your specific business needs.</a:t>
            </a:r>
            <a:endParaRPr lang="en-US" sz="185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768548" y="908622"/>
            <a:ext cx="6057900" cy="661256"/>
          </a:xfrm>
          <a:prstGeom prst="rect">
            <a:avLst/>
          </a:prstGeom>
          <a:noFill/>
          <a:ln/>
        </p:spPr>
        <p:txBody>
          <a:bodyPr wrap="none" rtlCol="0" anchor="t"/>
          <a:lstStyle/>
          <a:p>
            <a:pPr indent="0" marL="0">
              <a:lnSpc>
                <a:spcPts val="5245"/>
              </a:lnSpc>
              <a:buNone/>
            </a:pPr>
            <a:r>
              <a:rPr lang="en-US" sz="4035" dirty="0">
                <a:solidFill>
                  <a:srgbClr val="6EB9FC"/>
                </a:solidFill>
                <a:latin typeface="Lora" pitchFamily="34" charset="0"/>
                <a:ea typeface="Lora" pitchFamily="34" charset="-122"/>
                <a:cs typeface="Lora" pitchFamily="34" charset="-120"/>
              </a:rPr>
              <a:t>Setting up User Accounts</a:t>
            </a:r>
            <a:endParaRPr lang="en-US" sz="4035" dirty="0"/>
          </a:p>
        </p:txBody>
      </p:sp>
      <p:pic>
        <p:nvPicPr>
          <p:cNvPr id="5" name="Image 0" descr="preencoded.png">    </p:cNvPr>
          <p:cNvPicPr>
            <a:picLocks noChangeAspect="1"/>
          </p:cNvPicPr>
          <p:nvPr/>
        </p:nvPicPr>
        <p:blipFill>
          <a:blip r:embed="rId1"/>
          <a:stretch>
            <a:fillRect/>
          </a:stretch>
        </p:blipFill>
        <p:spPr>
          <a:xfrm>
            <a:off x="1415296" y="1921485"/>
            <a:ext cx="3069074" cy="3046507"/>
          </a:xfrm>
          <a:prstGeom prst="rect">
            <a:avLst/>
          </a:prstGeom>
        </p:spPr>
      </p:pic>
      <p:sp>
        <p:nvSpPr>
          <p:cNvPr id="6" name="Text 3"/>
          <p:cNvSpPr/>
          <p:nvPr/>
        </p:nvSpPr>
        <p:spPr>
          <a:xfrm>
            <a:off x="1468874" y="4916581"/>
            <a:ext cx="2827020" cy="330569"/>
          </a:xfrm>
          <a:prstGeom prst="rect">
            <a:avLst/>
          </a:prstGeom>
          <a:noFill/>
          <a:ln/>
        </p:spPr>
        <p:txBody>
          <a:bodyPr wrap="none" rtlCol="0" anchor="t"/>
          <a:lstStyle/>
          <a:p>
            <a:pPr algn="ctr" indent="0" marL="0">
              <a:lnSpc>
                <a:spcPts val="2623"/>
              </a:lnSpc>
              <a:buNone/>
            </a:pPr>
            <a:r>
              <a:rPr lang="en-US" sz="2017" dirty="0">
                <a:solidFill>
                  <a:srgbClr val="6EB9FC"/>
                </a:solidFill>
                <a:latin typeface="Lora" pitchFamily="34" charset="0"/>
                <a:ea typeface="Lora" pitchFamily="34" charset="-122"/>
                <a:cs typeface="Lora" pitchFamily="34" charset="-120"/>
              </a:rPr>
              <a:t>Login for the First Time</a:t>
            </a:r>
            <a:endParaRPr lang="en-US" sz="2017" dirty="0"/>
          </a:p>
        </p:txBody>
      </p:sp>
      <p:sp>
        <p:nvSpPr>
          <p:cNvPr id="7" name="Text 4"/>
          <p:cNvSpPr/>
          <p:nvPr/>
        </p:nvSpPr>
        <p:spPr>
          <a:xfrm>
            <a:off x="768548" y="5430222"/>
            <a:ext cx="4227790" cy="1098076"/>
          </a:xfrm>
          <a:prstGeom prst="rect">
            <a:avLst/>
          </a:prstGeom>
          <a:noFill/>
          <a:ln/>
        </p:spPr>
        <p:txBody>
          <a:bodyPr wrap="square" rtlCol="0" anchor="t"/>
          <a:lstStyle/>
          <a:p>
            <a:pPr algn="ctr" indent="0" marL="0">
              <a:lnSpc>
                <a:spcPts val="2905"/>
              </a:lnSpc>
              <a:buNone/>
            </a:pPr>
            <a:r>
              <a:rPr lang="en-US" sz="1614" dirty="0">
                <a:solidFill>
                  <a:srgbClr val="D6E5EF"/>
                </a:solidFill>
                <a:latin typeface="Source Sans Pro" pitchFamily="34" charset="0"/>
                <a:ea typeface="Source Sans Pro" pitchFamily="34" charset="-122"/>
                <a:cs typeface="Source Sans Pro" pitchFamily="34" charset="-120"/>
              </a:rPr>
              <a:t>When you first log into Salesforce, set up your personal settings and preferences, including your language, time zone, and email notifications.</a:t>
            </a:r>
            <a:endParaRPr lang="en-US" sz="1614" dirty="0"/>
          </a:p>
        </p:txBody>
      </p:sp>
      <p:pic>
        <p:nvPicPr>
          <p:cNvPr id="8" name="Image 1" descr="preencoded.png">    </p:cNvPr>
          <p:cNvPicPr>
            <a:picLocks noChangeAspect="1"/>
          </p:cNvPicPr>
          <p:nvPr/>
        </p:nvPicPr>
        <p:blipFill>
          <a:blip r:embed="rId2"/>
          <a:stretch>
            <a:fillRect/>
          </a:stretch>
        </p:blipFill>
        <p:spPr>
          <a:xfrm>
            <a:off x="5780603" y="1921485"/>
            <a:ext cx="3069074" cy="3046507"/>
          </a:xfrm>
          <a:prstGeom prst="rect">
            <a:avLst/>
          </a:prstGeom>
        </p:spPr>
      </p:pic>
      <p:sp>
        <p:nvSpPr>
          <p:cNvPr id="9" name="Text 5"/>
          <p:cNvSpPr/>
          <p:nvPr/>
        </p:nvSpPr>
        <p:spPr>
          <a:xfrm>
            <a:off x="5360551" y="4916581"/>
            <a:ext cx="3909060" cy="330569"/>
          </a:xfrm>
          <a:prstGeom prst="rect">
            <a:avLst/>
          </a:prstGeom>
          <a:noFill/>
          <a:ln/>
        </p:spPr>
        <p:txBody>
          <a:bodyPr wrap="none" rtlCol="0" anchor="t"/>
          <a:lstStyle/>
          <a:p>
            <a:pPr algn="ctr" indent="0" marL="0">
              <a:lnSpc>
                <a:spcPts val="2623"/>
              </a:lnSpc>
              <a:buNone/>
            </a:pPr>
            <a:r>
              <a:rPr lang="en-US" sz="2017" dirty="0">
                <a:solidFill>
                  <a:srgbClr val="6EB9FC"/>
                </a:solidFill>
                <a:latin typeface="Lora" pitchFamily="34" charset="0"/>
                <a:ea typeface="Lora" pitchFamily="34" charset="-122"/>
                <a:cs typeface="Lora" pitchFamily="34" charset="-120"/>
              </a:rPr>
              <a:t>Create and Manage User Profiles</a:t>
            </a:r>
            <a:endParaRPr lang="en-US" sz="2017" dirty="0"/>
          </a:p>
        </p:txBody>
      </p:sp>
      <p:sp>
        <p:nvSpPr>
          <p:cNvPr id="10" name="Text 6"/>
          <p:cNvSpPr/>
          <p:nvPr/>
        </p:nvSpPr>
        <p:spPr>
          <a:xfrm>
            <a:off x="5201245" y="5430222"/>
            <a:ext cx="4227790" cy="1830126"/>
          </a:xfrm>
          <a:prstGeom prst="rect">
            <a:avLst/>
          </a:prstGeom>
          <a:noFill/>
          <a:ln/>
        </p:spPr>
        <p:txBody>
          <a:bodyPr wrap="square" rtlCol="0" anchor="t"/>
          <a:lstStyle/>
          <a:p>
            <a:pPr algn="ctr" indent="0" marL="0">
              <a:lnSpc>
                <a:spcPts val="2905"/>
              </a:lnSpc>
              <a:buNone/>
            </a:pPr>
            <a:r>
              <a:rPr lang="en-US" sz="1614" dirty="0">
                <a:solidFill>
                  <a:srgbClr val="D6E5EF"/>
                </a:solidFill>
                <a:latin typeface="Source Sans Pro" pitchFamily="34" charset="0"/>
                <a:ea typeface="Source Sans Pro" pitchFamily="34" charset="-122"/>
                <a:cs typeface="Source Sans Pro" pitchFamily="34" charset="-120"/>
              </a:rPr>
              <a:t>Create and manage user profiles to control access to different areas of Salesforce. Configure profiles for roles like sales reps, marketing managers, and customer service agents and grant them the appropriate permissions.</a:t>
            </a:r>
            <a:endParaRPr lang="en-US" sz="1614" dirty="0"/>
          </a:p>
        </p:txBody>
      </p:sp>
      <p:pic>
        <p:nvPicPr>
          <p:cNvPr id="11" name="Image 2" descr="preencoded.png">    </p:cNvPr>
          <p:cNvPicPr>
            <a:picLocks noChangeAspect="1"/>
          </p:cNvPicPr>
          <p:nvPr/>
        </p:nvPicPr>
        <p:blipFill>
          <a:blip r:embed="rId3"/>
          <a:stretch>
            <a:fillRect/>
          </a:stretch>
        </p:blipFill>
        <p:spPr>
          <a:xfrm>
            <a:off x="10145911" y="1921485"/>
            <a:ext cx="3069074" cy="3046507"/>
          </a:xfrm>
          <a:prstGeom prst="rect">
            <a:avLst/>
          </a:prstGeom>
        </p:spPr>
      </p:pic>
      <p:sp>
        <p:nvSpPr>
          <p:cNvPr id="12" name="Text 7"/>
          <p:cNvSpPr/>
          <p:nvPr/>
        </p:nvSpPr>
        <p:spPr>
          <a:xfrm>
            <a:off x="10029468" y="4916581"/>
            <a:ext cx="3436620" cy="330569"/>
          </a:xfrm>
          <a:prstGeom prst="rect">
            <a:avLst/>
          </a:prstGeom>
          <a:noFill/>
          <a:ln/>
        </p:spPr>
        <p:txBody>
          <a:bodyPr wrap="none" rtlCol="0" anchor="t"/>
          <a:lstStyle/>
          <a:p>
            <a:pPr algn="ctr" indent="0" marL="0">
              <a:lnSpc>
                <a:spcPts val="2623"/>
              </a:lnSpc>
              <a:buNone/>
            </a:pPr>
            <a:r>
              <a:rPr lang="en-US" sz="2017" dirty="0">
                <a:solidFill>
                  <a:srgbClr val="6EB9FC"/>
                </a:solidFill>
                <a:latin typeface="Lora" pitchFamily="34" charset="0"/>
                <a:ea typeface="Lora" pitchFamily="34" charset="-122"/>
                <a:cs typeface="Lora" pitchFamily="34" charset="-120"/>
              </a:rPr>
              <a:t>Define Roles and Hierarchies</a:t>
            </a:r>
            <a:endParaRPr lang="en-US" sz="2017" dirty="0"/>
          </a:p>
        </p:txBody>
      </p:sp>
      <p:sp>
        <p:nvSpPr>
          <p:cNvPr id="13" name="Text 8"/>
          <p:cNvSpPr/>
          <p:nvPr/>
        </p:nvSpPr>
        <p:spPr>
          <a:xfrm>
            <a:off x="9633942" y="5430222"/>
            <a:ext cx="4227790" cy="1464101"/>
          </a:xfrm>
          <a:prstGeom prst="rect">
            <a:avLst/>
          </a:prstGeom>
          <a:noFill/>
          <a:ln/>
        </p:spPr>
        <p:txBody>
          <a:bodyPr wrap="square" rtlCol="0" anchor="t"/>
          <a:lstStyle/>
          <a:p>
            <a:pPr algn="ctr" indent="0" marL="0">
              <a:lnSpc>
                <a:spcPts val="2905"/>
              </a:lnSpc>
              <a:buNone/>
            </a:pPr>
            <a:r>
              <a:rPr lang="en-US" sz="1614" dirty="0">
                <a:solidFill>
                  <a:srgbClr val="D6E5EF"/>
                </a:solidFill>
                <a:latin typeface="Source Sans Pro" pitchFamily="34" charset="0"/>
                <a:ea typeface="Source Sans Pro" pitchFamily="34" charset="-122"/>
                <a:cs typeface="Source Sans Pro" pitchFamily="34" charset="-120"/>
              </a:rPr>
              <a:t>Create roles and hierarchies to define how a user can access data and records in Salesforce. You can also define access levels and reporting relationships for different user roles.</a:t>
            </a:r>
            <a:endParaRPr lang="en-US" sz="161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85230" y="1392598"/>
            <a:ext cx="6690360"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Managing Data and Files</a:t>
            </a:r>
            <a:endParaRPr lang="en-US" sz="4647" dirty="0"/>
          </a:p>
        </p:txBody>
      </p:sp>
      <p:sp>
        <p:nvSpPr>
          <p:cNvPr id="5" name="Shape 3"/>
          <p:cNvSpPr/>
          <p:nvPr/>
        </p:nvSpPr>
        <p:spPr>
          <a:xfrm>
            <a:off x="885230" y="3021215"/>
            <a:ext cx="12859941" cy="15128"/>
          </a:xfrm>
          <a:prstGeom prst="rect">
            <a:avLst/>
          </a:prstGeom>
          <a:solidFill>
            <a:srgbClr val="6EB9FC"/>
          </a:solidFill>
          <a:ln/>
        </p:spPr>
      </p:sp>
      <p:sp>
        <p:nvSpPr>
          <p:cNvPr id="6" name="Shape 4"/>
          <p:cNvSpPr/>
          <p:nvPr/>
        </p:nvSpPr>
        <p:spPr>
          <a:xfrm>
            <a:off x="2942272" y="3021215"/>
            <a:ext cx="15240" cy="820218"/>
          </a:xfrm>
          <a:prstGeom prst="rect">
            <a:avLst/>
          </a:prstGeom>
          <a:solidFill>
            <a:srgbClr val="6EB9FC"/>
          </a:solidFill>
          <a:ln/>
        </p:spPr>
      </p:sp>
      <p:sp>
        <p:nvSpPr>
          <p:cNvPr id="7" name="Shape 5"/>
          <p:cNvSpPr/>
          <p:nvPr/>
        </p:nvSpPr>
        <p:spPr>
          <a:xfrm>
            <a:off x="2684383" y="2757658"/>
            <a:ext cx="531138" cy="527232"/>
          </a:xfrm>
          <a:prstGeom prst="roundRect">
            <a:avLst>
              <a:gd name="adj" fmla="val 13434"/>
            </a:avLst>
          </a:prstGeom>
          <a:solidFill>
            <a:srgbClr val="2F3343"/>
          </a:solidFill>
          <a:ln/>
        </p:spPr>
      </p:sp>
      <p:sp>
        <p:nvSpPr>
          <p:cNvPr id="8" name="Text 6"/>
          <p:cNvSpPr/>
          <p:nvPr/>
        </p:nvSpPr>
        <p:spPr>
          <a:xfrm>
            <a:off x="2885122" y="2792760"/>
            <a:ext cx="12954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1</a:t>
            </a:r>
            <a:endParaRPr lang="en-US" sz="2788" dirty="0"/>
          </a:p>
        </p:txBody>
      </p:sp>
      <p:sp>
        <p:nvSpPr>
          <p:cNvPr id="9" name="Text 7"/>
          <p:cNvSpPr/>
          <p:nvPr/>
        </p:nvSpPr>
        <p:spPr>
          <a:xfrm>
            <a:off x="1311593" y="4075680"/>
            <a:ext cx="3276600" cy="380799"/>
          </a:xfrm>
          <a:prstGeom prst="rect">
            <a:avLst/>
          </a:prstGeom>
          <a:noFill/>
          <a:ln/>
        </p:spPr>
        <p:txBody>
          <a:bodyPr wrap="none" rtlCol="0" anchor="t"/>
          <a:lstStyle/>
          <a:p>
            <a:pPr algn="ctr" indent="0" marL="0">
              <a:lnSpc>
                <a:spcPts val="3021"/>
              </a:lnSpc>
              <a:buNone/>
            </a:pPr>
            <a:r>
              <a:rPr lang="en-US" sz="2324" dirty="0">
                <a:solidFill>
                  <a:srgbClr val="6EB9FC"/>
                </a:solidFill>
                <a:latin typeface="Lora" pitchFamily="34" charset="0"/>
                <a:ea typeface="Lora" pitchFamily="34" charset="-122"/>
                <a:cs typeface="Lora" pitchFamily="34" charset="-120"/>
              </a:rPr>
              <a:t>Data Import and Export</a:t>
            </a:r>
            <a:endParaRPr lang="en-US" sz="2324" dirty="0"/>
          </a:p>
        </p:txBody>
      </p:sp>
      <p:sp>
        <p:nvSpPr>
          <p:cNvPr id="10" name="Text 8"/>
          <p:cNvSpPr/>
          <p:nvPr/>
        </p:nvSpPr>
        <p:spPr>
          <a:xfrm>
            <a:off x="1121212" y="4667324"/>
            <a:ext cx="3657362" cy="2109048"/>
          </a:xfrm>
          <a:prstGeom prst="rect">
            <a:avLst/>
          </a:prstGeom>
          <a:noFill/>
          <a:ln/>
        </p:spPr>
        <p:txBody>
          <a:bodyPr wrap="square" rtlCol="0" anchor="t"/>
          <a:lstStyle/>
          <a:p>
            <a:pPr algn="ct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You can import and export data in Salesforce to share data between systems and ensure data consistency. Export data to Excel files, or import data using CSV files.</a:t>
            </a:r>
            <a:endParaRPr lang="en-US" sz="1859" dirty="0"/>
          </a:p>
        </p:txBody>
      </p:sp>
      <p:sp>
        <p:nvSpPr>
          <p:cNvPr id="11" name="Shape 9"/>
          <p:cNvSpPr/>
          <p:nvPr/>
        </p:nvSpPr>
        <p:spPr>
          <a:xfrm>
            <a:off x="7307580" y="3021215"/>
            <a:ext cx="15240" cy="820218"/>
          </a:xfrm>
          <a:prstGeom prst="rect">
            <a:avLst/>
          </a:prstGeom>
          <a:solidFill>
            <a:srgbClr val="6EB9FC"/>
          </a:solidFill>
          <a:ln/>
        </p:spPr>
      </p:sp>
      <p:sp>
        <p:nvSpPr>
          <p:cNvPr id="12" name="Shape 10"/>
          <p:cNvSpPr/>
          <p:nvPr/>
        </p:nvSpPr>
        <p:spPr>
          <a:xfrm>
            <a:off x="7049691" y="2757658"/>
            <a:ext cx="531138" cy="527232"/>
          </a:xfrm>
          <a:prstGeom prst="roundRect">
            <a:avLst>
              <a:gd name="adj" fmla="val 13434"/>
            </a:avLst>
          </a:prstGeom>
          <a:solidFill>
            <a:srgbClr val="2F3343"/>
          </a:solidFill>
          <a:ln/>
        </p:spPr>
      </p:sp>
      <p:sp>
        <p:nvSpPr>
          <p:cNvPr id="13" name="Text 11"/>
          <p:cNvSpPr/>
          <p:nvPr/>
        </p:nvSpPr>
        <p:spPr>
          <a:xfrm>
            <a:off x="7219950" y="2792760"/>
            <a:ext cx="19050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2</a:t>
            </a:r>
            <a:endParaRPr lang="en-US" sz="2788" dirty="0"/>
          </a:p>
        </p:txBody>
      </p:sp>
      <p:sp>
        <p:nvSpPr>
          <p:cNvPr id="14" name="Text 12"/>
          <p:cNvSpPr/>
          <p:nvPr/>
        </p:nvSpPr>
        <p:spPr>
          <a:xfrm>
            <a:off x="5737860" y="4075680"/>
            <a:ext cx="3154680" cy="380799"/>
          </a:xfrm>
          <a:prstGeom prst="rect">
            <a:avLst/>
          </a:prstGeom>
          <a:noFill/>
          <a:ln/>
        </p:spPr>
        <p:txBody>
          <a:bodyPr wrap="none" rtlCol="0" anchor="t"/>
          <a:lstStyle/>
          <a:p>
            <a:pPr algn="ctr" indent="0" marL="0">
              <a:lnSpc>
                <a:spcPts val="3021"/>
              </a:lnSpc>
              <a:buNone/>
            </a:pPr>
            <a:r>
              <a:rPr lang="en-US" sz="2324" dirty="0">
                <a:solidFill>
                  <a:srgbClr val="6EB9FC"/>
                </a:solidFill>
                <a:latin typeface="Lora" pitchFamily="34" charset="0"/>
                <a:ea typeface="Lora" pitchFamily="34" charset="-122"/>
                <a:cs typeface="Lora" pitchFamily="34" charset="-120"/>
              </a:rPr>
              <a:t>Managing Data Quality</a:t>
            </a:r>
            <a:endParaRPr lang="en-US" sz="2324" dirty="0"/>
          </a:p>
        </p:txBody>
      </p:sp>
      <p:sp>
        <p:nvSpPr>
          <p:cNvPr id="15" name="Text 13"/>
          <p:cNvSpPr/>
          <p:nvPr/>
        </p:nvSpPr>
        <p:spPr>
          <a:xfrm>
            <a:off x="5486519" y="4667324"/>
            <a:ext cx="3657362" cy="2109048"/>
          </a:xfrm>
          <a:prstGeom prst="rect">
            <a:avLst/>
          </a:prstGeom>
          <a:noFill/>
          <a:ln/>
        </p:spPr>
        <p:txBody>
          <a:bodyPr wrap="square" rtlCol="0" anchor="t"/>
          <a:lstStyle/>
          <a:p>
            <a:pPr algn="ct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Clean up your data by removing duplicates, merging records, and automating data validation rules. You can also use data cleansing tools to ensure data accuracy.</a:t>
            </a:r>
            <a:endParaRPr lang="en-US" sz="1859" dirty="0"/>
          </a:p>
        </p:txBody>
      </p:sp>
      <p:sp>
        <p:nvSpPr>
          <p:cNvPr id="16" name="Shape 14"/>
          <p:cNvSpPr/>
          <p:nvPr/>
        </p:nvSpPr>
        <p:spPr>
          <a:xfrm>
            <a:off x="11672888" y="3021215"/>
            <a:ext cx="15240" cy="820218"/>
          </a:xfrm>
          <a:prstGeom prst="rect">
            <a:avLst/>
          </a:prstGeom>
          <a:solidFill>
            <a:srgbClr val="6EB9FC"/>
          </a:solidFill>
          <a:ln/>
        </p:spPr>
      </p:sp>
      <p:sp>
        <p:nvSpPr>
          <p:cNvPr id="17" name="Shape 15"/>
          <p:cNvSpPr/>
          <p:nvPr/>
        </p:nvSpPr>
        <p:spPr>
          <a:xfrm>
            <a:off x="11414998" y="2757658"/>
            <a:ext cx="531138" cy="527232"/>
          </a:xfrm>
          <a:prstGeom prst="roundRect">
            <a:avLst>
              <a:gd name="adj" fmla="val 13434"/>
            </a:avLst>
          </a:prstGeom>
          <a:solidFill>
            <a:srgbClr val="2F3343"/>
          </a:solidFill>
          <a:ln/>
        </p:spPr>
      </p:sp>
      <p:sp>
        <p:nvSpPr>
          <p:cNvPr id="18" name="Text 16"/>
          <p:cNvSpPr/>
          <p:nvPr/>
        </p:nvSpPr>
        <p:spPr>
          <a:xfrm>
            <a:off x="11581448" y="2792760"/>
            <a:ext cx="19812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3</a:t>
            </a:r>
            <a:endParaRPr lang="en-US" sz="2788" dirty="0"/>
          </a:p>
        </p:txBody>
      </p:sp>
      <p:sp>
        <p:nvSpPr>
          <p:cNvPr id="19" name="Text 17"/>
          <p:cNvSpPr/>
          <p:nvPr/>
        </p:nvSpPr>
        <p:spPr>
          <a:xfrm>
            <a:off x="10495598" y="4075680"/>
            <a:ext cx="2369820" cy="380799"/>
          </a:xfrm>
          <a:prstGeom prst="rect">
            <a:avLst/>
          </a:prstGeom>
          <a:noFill/>
          <a:ln/>
        </p:spPr>
        <p:txBody>
          <a:bodyPr wrap="none" rtlCol="0" anchor="t"/>
          <a:lstStyle/>
          <a:p>
            <a:pPr algn="ctr" indent="0" marL="0">
              <a:lnSpc>
                <a:spcPts val="3021"/>
              </a:lnSpc>
              <a:buNone/>
            </a:pPr>
            <a:r>
              <a:rPr lang="en-US" sz="2324" dirty="0">
                <a:solidFill>
                  <a:srgbClr val="6EB9FC"/>
                </a:solidFill>
                <a:latin typeface="Lora" pitchFamily="34" charset="0"/>
                <a:ea typeface="Lora" pitchFamily="34" charset="-122"/>
                <a:cs typeface="Lora" pitchFamily="34" charset="-120"/>
              </a:rPr>
              <a:t>File Management</a:t>
            </a:r>
            <a:endParaRPr lang="en-US" sz="2324" dirty="0"/>
          </a:p>
        </p:txBody>
      </p:sp>
      <p:sp>
        <p:nvSpPr>
          <p:cNvPr id="20" name="Text 18"/>
          <p:cNvSpPr/>
          <p:nvPr/>
        </p:nvSpPr>
        <p:spPr>
          <a:xfrm>
            <a:off x="9851827" y="4667324"/>
            <a:ext cx="3657362" cy="1687238"/>
          </a:xfrm>
          <a:prstGeom prst="rect">
            <a:avLst/>
          </a:prstGeom>
          <a:noFill/>
          <a:ln/>
        </p:spPr>
        <p:txBody>
          <a:bodyPr wrap="square" rtlCol="0" anchor="t"/>
          <a:lstStyle/>
          <a:p>
            <a:pPr algn="ct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Store and manage files in Salesforce by using the Content tab. Use folders to organize your files, or share files with other users using Chatter.</a:t>
            </a:r>
            <a:endParaRPr lang="en-US" sz="185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85230" y="1439518"/>
            <a:ext cx="6431280"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Customizing Salesforce</a:t>
            </a:r>
            <a:endParaRPr lang="en-US" sz="4647" dirty="0"/>
          </a:p>
        </p:txBody>
      </p:sp>
      <p:sp>
        <p:nvSpPr>
          <p:cNvPr id="5" name="Shape 3"/>
          <p:cNvSpPr/>
          <p:nvPr/>
        </p:nvSpPr>
        <p:spPr>
          <a:xfrm>
            <a:off x="885230" y="2716647"/>
            <a:ext cx="4129326" cy="4012805"/>
          </a:xfrm>
          <a:prstGeom prst="roundRect">
            <a:avLst>
              <a:gd name="adj" fmla="val 1765"/>
            </a:avLst>
          </a:prstGeom>
          <a:solidFill>
            <a:srgbClr val="2F3343"/>
          </a:solidFill>
          <a:ln/>
        </p:spPr>
      </p:sp>
      <p:sp>
        <p:nvSpPr>
          <p:cNvPr id="6" name="Text 4"/>
          <p:cNvSpPr/>
          <p:nvPr/>
        </p:nvSpPr>
        <p:spPr>
          <a:xfrm>
            <a:off x="1121212" y="2950894"/>
            <a:ext cx="3657362" cy="761597"/>
          </a:xfrm>
          <a:prstGeom prst="rect">
            <a:avLst/>
          </a:prstGeom>
          <a:noFill/>
          <a:ln/>
        </p:spPr>
        <p:txBody>
          <a:bodyPr wrap="squar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Custom Fields and Objects</a:t>
            </a:r>
            <a:endParaRPr lang="en-US" sz="2324" dirty="0"/>
          </a:p>
        </p:txBody>
      </p:sp>
      <p:sp>
        <p:nvSpPr>
          <p:cNvPr id="7" name="Text 5"/>
          <p:cNvSpPr/>
          <p:nvPr/>
        </p:nvSpPr>
        <p:spPr>
          <a:xfrm>
            <a:off x="1121212" y="3923337"/>
            <a:ext cx="3657362" cy="2530857"/>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Create custom fields to capture data that is unique to your business. Customize page layouts to organize your data, or create custom objects to capture more complex information.</a:t>
            </a:r>
            <a:endParaRPr lang="en-US" sz="1859" dirty="0"/>
          </a:p>
        </p:txBody>
      </p:sp>
      <p:sp>
        <p:nvSpPr>
          <p:cNvPr id="8" name="Shape 6"/>
          <p:cNvSpPr/>
          <p:nvPr/>
        </p:nvSpPr>
        <p:spPr>
          <a:xfrm>
            <a:off x="5250537" y="2716647"/>
            <a:ext cx="4129326" cy="4012805"/>
          </a:xfrm>
          <a:prstGeom prst="roundRect">
            <a:avLst>
              <a:gd name="adj" fmla="val 1765"/>
            </a:avLst>
          </a:prstGeom>
          <a:solidFill>
            <a:srgbClr val="2F3343"/>
          </a:solidFill>
          <a:ln/>
        </p:spPr>
      </p:sp>
      <p:sp>
        <p:nvSpPr>
          <p:cNvPr id="9" name="Text 7"/>
          <p:cNvSpPr/>
          <p:nvPr/>
        </p:nvSpPr>
        <p:spPr>
          <a:xfrm>
            <a:off x="5486519" y="2950894"/>
            <a:ext cx="2360771"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Automation</a:t>
            </a:r>
            <a:endParaRPr lang="en-US" sz="2324" dirty="0"/>
          </a:p>
        </p:txBody>
      </p:sp>
      <p:sp>
        <p:nvSpPr>
          <p:cNvPr id="10" name="Text 8"/>
          <p:cNvSpPr/>
          <p:nvPr/>
        </p:nvSpPr>
        <p:spPr>
          <a:xfrm>
            <a:off x="5486519" y="3542538"/>
            <a:ext cx="3657362" cy="210904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Use automation tools like workflows and process builders to automate your business processes. Automate tasks like sending emails, updating records, and creating tasks.</a:t>
            </a:r>
            <a:endParaRPr lang="en-US" sz="1859" dirty="0"/>
          </a:p>
        </p:txBody>
      </p:sp>
      <p:sp>
        <p:nvSpPr>
          <p:cNvPr id="11" name="Shape 9"/>
          <p:cNvSpPr/>
          <p:nvPr/>
        </p:nvSpPr>
        <p:spPr>
          <a:xfrm>
            <a:off x="9615845" y="2716647"/>
            <a:ext cx="4129326" cy="4012805"/>
          </a:xfrm>
          <a:prstGeom prst="roundRect">
            <a:avLst>
              <a:gd name="adj" fmla="val 1765"/>
            </a:avLst>
          </a:prstGeom>
          <a:solidFill>
            <a:srgbClr val="2F3343"/>
          </a:solidFill>
          <a:ln/>
        </p:spPr>
      </p:sp>
      <p:sp>
        <p:nvSpPr>
          <p:cNvPr id="12" name="Text 10"/>
          <p:cNvSpPr/>
          <p:nvPr/>
        </p:nvSpPr>
        <p:spPr>
          <a:xfrm>
            <a:off x="9851827" y="2950894"/>
            <a:ext cx="3520440"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Visualforce and Lightning</a:t>
            </a:r>
            <a:endParaRPr lang="en-US" sz="2324" dirty="0"/>
          </a:p>
        </p:txBody>
      </p:sp>
      <p:sp>
        <p:nvSpPr>
          <p:cNvPr id="13" name="Text 11"/>
          <p:cNvSpPr/>
          <p:nvPr/>
        </p:nvSpPr>
        <p:spPr>
          <a:xfrm>
            <a:off x="9851827" y="3542538"/>
            <a:ext cx="3657362" cy="2952667"/>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Create custom interfaces and lightning apps to give your users the best experience. Customize your interfaces with Visualforce pages or create custom components with the Salesforce Lightning Design System library.</a:t>
            </a:r>
            <a:endParaRPr lang="en-US" sz="185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44629" y="795281"/>
            <a:ext cx="6225540" cy="726496"/>
          </a:xfrm>
          <a:prstGeom prst="rect">
            <a:avLst/>
          </a:prstGeom>
          <a:noFill/>
          <a:ln/>
        </p:spPr>
        <p:txBody>
          <a:bodyPr wrap="none" rtlCol="0" anchor="t"/>
          <a:lstStyle/>
          <a:p>
            <a:pPr indent="0" marL="0">
              <a:lnSpc>
                <a:spcPts val="5764"/>
              </a:lnSpc>
              <a:buNone/>
            </a:pPr>
            <a:r>
              <a:rPr lang="en-US" sz="4434" dirty="0">
                <a:solidFill>
                  <a:srgbClr val="6EB9FC"/>
                </a:solidFill>
                <a:latin typeface="Lora" pitchFamily="34" charset="0"/>
                <a:ea typeface="Lora" pitchFamily="34" charset="-122"/>
                <a:cs typeface="Lora" pitchFamily="34" charset="-120"/>
              </a:rPr>
              <a:t>Reporting and Analytics</a:t>
            </a:r>
            <a:endParaRPr lang="en-US" sz="4434" dirty="0"/>
          </a:p>
        </p:txBody>
      </p:sp>
      <p:pic>
        <p:nvPicPr>
          <p:cNvPr id="5" name="Image 0" descr="preencoded.png">    </p:cNvPr>
          <p:cNvPicPr>
            <a:picLocks noChangeAspect="1"/>
          </p:cNvPicPr>
          <p:nvPr/>
        </p:nvPicPr>
        <p:blipFill>
          <a:blip r:embed="rId1"/>
          <a:stretch>
            <a:fillRect/>
          </a:stretch>
        </p:blipFill>
        <p:spPr>
          <a:xfrm>
            <a:off x="1415296" y="1921485"/>
            <a:ext cx="3069074" cy="3046507"/>
          </a:xfrm>
          <a:prstGeom prst="rect">
            <a:avLst/>
          </a:prstGeom>
        </p:spPr>
      </p:pic>
      <p:sp>
        <p:nvSpPr>
          <p:cNvPr id="6" name="Text 3"/>
          <p:cNvSpPr/>
          <p:nvPr/>
        </p:nvSpPr>
        <p:spPr>
          <a:xfrm>
            <a:off x="1189077" y="5199521"/>
            <a:ext cx="3474720" cy="363307"/>
          </a:xfrm>
          <a:prstGeom prst="rect">
            <a:avLst/>
          </a:prstGeom>
          <a:noFill/>
          <a:ln/>
        </p:spPr>
        <p:txBody>
          <a:bodyPr wrap="none" rtlCol="0" anchor="t"/>
          <a:lstStyle/>
          <a:p>
            <a:pPr algn="ctr" indent="0" marL="0">
              <a:lnSpc>
                <a:spcPts val="2882"/>
              </a:lnSpc>
              <a:buNone/>
            </a:pPr>
            <a:r>
              <a:rPr lang="en-US" sz="2217" dirty="0">
                <a:solidFill>
                  <a:srgbClr val="6EB9FC"/>
                </a:solidFill>
                <a:latin typeface="Lora" pitchFamily="34" charset="0"/>
                <a:ea typeface="Lora" pitchFamily="34" charset="-122"/>
                <a:cs typeface="Lora" pitchFamily="34" charset="-120"/>
              </a:rPr>
              <a:t>Reporting and Dashboards</a:t>
            </a:r>
            <a:endParaRPr lang="en-US" sz="2217" dirty="0"/>
          </a:p>
        </p:txBody>
      </p:sp>
      <p:sp>
        <p:nvSpPr>
          <p:cNvPr id="7" name="Text 4"/>
          <p:cNvSpPr/>
          <p:nvPr/>
        </p:nvSpPr>
        <p:spPr>
          <a:xfrm>
            <a:off x="844629" y="5763982"/>
            <a:ext cx="4163616" cy="1609707"/>
          </a:xfrm>
          <a:prstGeom prst="rect">
            <a:avLst/>
          </a:prstGeom>
          <a:noFill/>
          <a:ln/>
        </p:spPr>
        <p:txBody>
          <a:bodyPr wrap="square" rtlCol="0" anchor="t"/>
          <a:lstStyle/>
          <a:p>
            <a:pPr algn="ctr" indent="0" marL="0">
              <a:lnSpc>
                <a:spcPts val="3192"/>
              </a:lnSpc>
              <a:buNone/>
            </a:pPr>
            <a:r>
              <a:rPr lang="en-US" sz="1774" dirty="0">
                <a:solidFill>
                  <a:srgbClr val="D6E5EF"/>
                </a:solidFill>
                <a:latin typeface="Source Sans Pro" pitchFamily="34" charset="0"/>
                <a:ea typeface="Source Sans Pro" pitchFamily="34" charset="-122"/>
                <a:cs typeface="Source Sans Pro" pitchFamily="34" charset="-120"/>
              </a:rPr>
              <a:t>Build custom reports and dashboards to help you track your business metrics and make better decisions. Analyze your data with interactive reports and charts.</a:t>
            </a:r>
            <a:endParaRPr lang="en-US" sz="1774" dirty="0"/>
          </a:p>
        </p:txBody>
      </p:sp>
      <p:pic>
        <p:nvPicPr>
          <p:cNvPr id="8" name="Image 1" descr="preencoded.png">    </p:cNvPr>
          <p:cNvPicPr>
            <a:picLocks noChangeAspect="1"/>
          </p:cNvPicPr>
          <p:nvPr/>
        </p:nvPicPr>
        <p:blipFill>
          <a:blip r:embed="rId2"/>
          <a:stretch>
            <a:fillRect/>
          </a:stretch>
        </p:blipFill>
        <p:spPr>
          <a:xfrm>
            <a:off x="5780603" y="1921485"/>
            <a:ext cx="3069074" cy="3046507"/>
          </a:xfrm>
          <a:prstGeom prst="rect">
            <a:avLst/>
          </a:prstGeom>
        </p:spPr>
      </p:pic>
      <p:sp>
        <p:nvSpPr>
          <p:cNvPr id="9" name="Text 5"/>
          <p:cNvSpPr/>
          <p:nvPr/>
        </p:nvSpPr>
        <p:spPr>
          <a:xfrm>
            <a:off x="5238750" y="5199521"/>
            <a:ext cx="4152900" cy="363307"/>
          </a:xfrm>
          <a:prstGeom prst="rect">
            <a:avLst/>
          </a:prstGeom>
          <a:noFill/>
          <a:ln/>
        </p:spPr>
        <p:txBody>
          <a:bodyPr wrap="none" rtlCol="0" anchor="t"/>
          <a:lstStyle/>
          <a:p>
            <a:pPr algn="ctr" indent="0" marL="0">
              <a:lnSpc>
                <a:spcPts val="2882"/>
              </a:lnSpc>
              <a:buNone/>
            </a:pPr>
            <a:r>
              <a:rPr lang="en-US" sz="2217" dirty="0">
                <a:solidFill>
                  <a:srgbClr val="6EB9FC"/>
                </a:solidFill>
                <a:latin typeface="Lora" pitchFamily="34" charset="0"/>
                <a:ea typeface="Lora" pitchFamily="34" charset="-122"/>
                <a:cs typeface="Lora" pitchFamily="34" charset="-120"/>
              </a:rPr>
              <a:t>Analytics and Data Visualization</a:t>
            </a:r>
            <a:endParaRPr lang="en-US" sz="2217" dirty="0"/>
          </a:p>
        </p:txBody>
      </p:sp>
      <p:sp>
        <p:nvSpPr>
          <p:cNvPr id="10" name="Text 6"/>
          <p:cNvSpPr/>
          <p:nvPr/>
        </p:nvSpPr>
        <p:spPr>
          <a:xfrm>
            <a:off x="5233392" y="5763982"/>
            <a:ext cx="4163616" cy="1609707"/>
          </a:xfrm>
          <a:prstGeom prst="rect">
            <a:avLst/>
          </a:prstGeom>
          <a:noFill/>
          <a:ln/>
        </p:spPr>
        <p:txBody>
          <a:bodyPr wrap="square" rtlCol="0" anchor="t"/>
          <a:lstStyle/>
          <a:p>
            <a:pPr algn="ctr" indent="0" marL="0">
              <a:lnSpc>
                <a:spcPts val="3192"/>
              </a:lnSpc>
              <a:buNone/>
            </a:pPr>
            <a:r>
              <a:rPr lang="en-US" sz="1774" dirty="0">
                <a:solidFill>
                  <a:srgbClr val="D6E5EF"/>
                </a:solidFill>
                <a:latin typeface="Source Sans Pro" pitchFamily="34" charset="0"/>
                <a:ea typeface="Source Sans Pro" pitchFamily="34" charset="-122"/>
                <a:cs typeface="Source Sans Pro" pitchFamily="34" charset="-120"/>
              </a:rPr>
              <a:t>Use analytics tools like Einstein Analytics to uncover new insights and visualize your data. Create highly interactive dashboards with drag-and-drop tools.</a:t>
            </a:r>
            <a:endParaRPr lang="en-US" sz="1774" dirty="0"/>
          </a:p>
        </p:txBody>
      </p:sp>
      <p:pic>
        <p:nvPicPr>
          <p:cNvPr id="11" name="Image 2" descr="preencoded.png">    </p:cNvPr>
          <p:cNvPicPr>
            <a:picLocks noChangeAspect="1"/>
          </p:cNvPicPr>
          <p:nvPr/>
        </p:nvPicPr>
        <p:blipFill>
          <a:blip r:embed="rId3"/>
          <a:stretch>
            <a:fillRect/>
          </a:stretch>
        </p:blipFill>
        <p:spPr>
          <a:xfrm>
            <a:off x="10145911" y="1921485"/>
            <a:ext cx="3069074" cy="3046507"/>
          </a:xfrm>
          <a:prstGeom prst="rect">
            <a:avLst/>
          </a:prstGeom>
        </p:spPr>
      </p:pic>
      <p:sp>
        <p:nvSpPr>
          <p:cNvPr id="12" name="Text 7"/>
          <p:cNvSpPr/>
          <p:nvPr/>
        </p:nvSpPr>
        <p:spPr>
          <a:xfrm>
            <a:off x="10577751" y="5199521"/>
            <a:ext cx="2252305" cy="363307"/>
          </a:xfrm>
          <a:prstGeom prst="rect">
            <a:avLst/>
          </a:prstGeom>
          <a:noFill/>
          <a:ln/>
        </p:spPr>
        <p:txBody>
          <a:bodyPr wrap="none" rtlCol="0" anchor="t"/>
          <a:lstStyle/>
          <a:p>
            <a:pPr algn="ctr" indent="0" marL="0">
              <a:lnSpc>
                <a:spcPts val="2882"/>
              </a:lnSpc>
              <a:buNone/>
            </a:pPr>
            <a:r>
              <a:rPr lang="en-US" sz="2217" dirty="0">
                <a:solidFill>
                  <a:srgbClr val="6EB9FC"/>
                </a:solidFill>
                <a:latin typeface="Lora" pitchFamily="34" charset="0"/>
                <a:ea typeface="Lora" pitchFamily="34" charset="-122"/>
                <a:cs typeface="Lora" pitchFamily="34" charset="-120"/>
              </a:rPr>
              <a:t>Mobile Analytics</a:t>
            </a:r>
            <a:endParaRPr lang="en-US" sz="2217" dirty="0"/>
          </a:p>
        </p:txBody>
      </p:sp>
      <p:sp>
        <p:nvSpPr>
          <p:cNvPr id="13" name="Text 8"/>
          <p:cNvSpPr/>
          <p:nvPr/>
        </p:nvSpPr>
        <p:spPr>
          <a:xfrm>
            <a:off x="9622155" y="5763982"/>
            <a:ext cx="4163616" cy="1609707"/>
          </a:xfrm>
          <a:prstGeom prst="rect">
            <a:avLst/>
          </a:prstGeom>
          <a:noFill/>
          <a:ln/>
        </p:spPr>
        <p:txBody>
          <a:bodyPr wrap="square" rtlCol="0" anchor="t"/>
          <a:lstStyle/>
          <a:p>
            <a:pPr algn="ctr" indent="0" marL="0">
              <a:lnSpc>
                <a:spcPts val="3192"/>
              </a:lnSpc>
              <a:buNone/>
            </a:pPr>
            <a:r>
              <a:rPr lang="en-US" sz="1774" dirty="0">
                <a:solidFill>
                  <a:srgbClr val="D6E5EF"/>
                </a:solidFill>
                <a:latin typeface="Source Sans Pro" pitchFamily="34" charset="0"/>
                <a:ea typeface="Source Sans Pro" pitchFamily="34" charset="-122"/>
                <a:cs typeface="Source Sans Pro" pitchFamily="34" charset="-120"/>
              </a:rPr>
              <a:t>Access your reports and dashboards from anywhere with the Salesforce mobile app. Customize your mobile dashboards to see the metrics that matter most to you.</a:t>
            </a:r>
            <a:endParaRPr lang="en-US" sz="177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740569" y="1051037"/>
            <a:ext cx="7662863" cy="1274293"/>
          </a:xfrm>
          <a:prstGeom prst="rect">
            <a:avLst/>
          </a:prstGeom>
          <a:noFill/>
          <a:ln/>
        </p:spPr>
        <p:txBody>
          <a:bodyPr wrap="square" rtlCol="0" anchor="t"/>
          <a:lstStyle/>
          <a:p>
            <a:pPr indent="0" marL="0">
              <a:lnSpc>
                <a:spcPts val="5054"/>
              </a:lnSpc>
              <a:buNone/>
            </a:pPr>
            <a:r>
              <a:rPr lang="en-US" sz="3888" dirty="0">
                <a:solidFill>
                  <a:srgbClr val="6EB9FC"/>
                </a:solidFill>
                <a:latin typeface="Lora" pitchFamily="34" charset="0"/>
                <a:ea typeface="Lora" pitchFamily="34" charset="-122"/>
                <a:cs typeface="Lora" pitchFamily="34" charset="-120"/>
              </a:rPr>
              <a:t>Best Practices in Salesforce Administration</a:t>
            </a:r>
            <a:endParaRPr lang="en-US" sz="3888" dirty="0"/>
          </a:p>
        </p:txBody>
      </p:sp>
      <p:sp>
        <p:nvSpPr>
          <p:cNvPr id="5" name="Shape 3"/>
          <p:cNvSpPr/>
          <p:nvPr/>
        </p:nvSpPr>
        <p:spPr>
          <a:xfrm>
            <a:off x="885230" y="2738748"/>
            <a:ext cx="531138" cy="527232"/>
          </a:xfrm>
          <a:prstGeom prst="roundRect">
            <a:avLst>
              <a:gd name="adj" fmla="val 13434"/>
            </a:avLst>
          </a:prstGeom>
          <a:solidFill>
            <a:srgbClr val="2F3343"/>
          </a:solidFill>
          <a:ln/>
        </p:spPr>
      </p:sp>
      <p:sp>
        <p:nvSpPr>
          <p:cNvPr id="6" name="Text 4"/>
          <p:cNvSpPr/>
          <p:nvPr/>
        </p:nvSpPr>
        <p:spPr>
          <a:xfrm>
            <a:off x="909399" y="2832589"/>
            <a:ext cx="106680" cy="382217"/>
          </a:xfrm>
          <a:prstGeom prst="rect">
            <a:avLst/>
          </a:prstGeom>
          <a:noFill/>
          <a:ln/>
        </p:spPr>
        <p:txBody>
          <a:bodyPr wrap="none" rtlCol="0" anchor="t"/>
          <a:lstStyle/>
          <a:p>
            <a:pPr algn="ctr" indent="0" marL="0">
              <a:lnSpc>
                <a:spcPts val="3032"/>
              </a:lnSpc>
              <a:buNone/>
            </a:pPr>
            <a:r>
              <a:rPr lang="en-US" sz="2333" dirty="0">
                <a:solidFill>
                  <a:srgbClr val="6EB9FC"/>
                </a:solidFill>
                <a:latin typeface="Lora" pitchFamily="34" charset="0"/>
                <a:ea typeface="Lora" pitchFamily="34" charset="-122"/>
                <a:cs typeface="Lora" pitchFamily="34" charset="-120"/>
              </a:rPr>
              <a:t>1</a:t>
            </a:r>
            <a:endParaRPr lang="en-US" sz="2333" dirty="0"/>
          </a:p>
        </p:txBody>
      </p:sp>
      <p:sp>
        <p:nvSpPr>
          <p:cNvPr id="7" name="Text 5"/>
          <p:cNvSpPr/>
          <p:nvPr/>
        </p:nvSpPr>
        <p:spPr>
          <a:xfrm>
            <a:off x="1382316" y="2864381"/>
            <a:ext cx="2537460" cy="318396"/>
          </a:xfrm>
          <a:prstGeom prst="rect">
            <a:avLst/>
          </a:prstGeom>
          <a:noFill/>
          <a:ln/>
        </p:spPr>
        <p:txBody>
          <a:bodyPr wrap="none" rtlCol="0" anchor="t"/>
          <a:lstStyle/>
          <a:p>
            <a:pPr indent="0" marL="0">
              <a:lnSpc>
                <a:spcPts val="2527"/>
              </a:lnSpc>
              <a:buNone/>
            </a:pPr>
            <a:r>
              <a:rPr lang="en-US" sz="1944" dirty="0">
                <a:solidFill>
                  <a:srgbClr val="6EB9FC"/>
                </a:solidFill>
                <a:latin typeface="Lora" pitchFamily="34" charset="0"/>
                <a:ea typeface="Lora" pitchFamily="34" charset="-122"/>
                <a:cs typeface="Lora" pitchFamily="34" charset="-120"/>
              </a:rPr>
              <a:t>Keep Your Data Clean</a:t>
            </a:r>
            <a:endParaRPr lang="en-US" sz="1944" dirty="0"/>
          </a:p>
        </p:txBody>
      </p:sp>
      <p:sp>
        <p:nvSpPr>
          <p:cNvPr id="8" name="Text 6"/>
          <p:cNvSpPr/>
          <p:nvPr/>
        </p:nvSpPr>
        <p:spPr>
          <a:xfrm>
            <a:off x="1382316" y="3359112"/>
            <a:ext cx="3090982" cy="1764533"/>
          </a:xfrm>
          <a:prstGeom prst="rect">
            <a:avLst/>
          </a:prstGeom>
          <a:noFill/>
          <a:ln/>
        </p:spPr>
        <p:txBody>
          <a:bodyPr wrap="square" rtlCol="0" anchor="t"/>
          <a:lstStyle/>
          <a:p>
            <a:pPr indent="0" marL="0">
              <a:lnSpc>
                <a:spcPts val="2799"/>
              </a:lnSpc>
              <a:buNone/>
            </a:pPr>
            <a:r>
              <a:rPr lang="en-US" sz="1555" dirty="0">
                <a:solidFill>
                  <a:srgbClr val="D6E5EF"/>
                </a:solidFill>
                <a:latin typeface="Source Sans Pro" pitchFamily="34" charset="0"/>
                <a:ea typeface="Source Sans Pro" pitchFamily="34" charset="-122"/>
                <a:cs typeface="Source Sans Pro" pitchFamily="34" charset="-120"/>
              </a:rPr>
              <a:t>Regularly clean up your data to improve data quality and ensure data accuracy. Remove duplicates and old data, and automate data validation rules.</a:t>
            </a:r>
            <a:endParaRPr lang="en-US" sz="1555" dirty="0"/>
          </a:p>
        </p:txBody>
      </p:sp>
      <p:sp>
        <p:nvSpPr>
          <p:cNvPr id="9" name="Shape 7"/>
          <p:cNvSpPr/>
          <p:nvPr/>
        </p:nvSpPr>
        <p:spPr>
          <a:xfrm>
            <a:off x="4689991" y="2738748"/>
            <a:ext cx="531138" cy="527232"/>
          </a:xfrm>
          <a:prstGeom prst="roundRect">
            <a:avLst>
              <a:gd name="adj" fmla="val 13434"/>
            </a:avLst>
          </a:prstGeom>
          <a:solidFill>
            <a:srgbClr val="2F3343"/>
          </a:solidFill>
          <a:ln/>
        </p:spPr>
      </p:sp>
      <p:sp>
        <p:nvSpPr>
          <p:cNvPr id="10" name="Text 8"/>
          <p:cNvSpPr/>
          <p:nvPr/>
        </p:nvSpPr>
        <p:spPr>
          <a:xfrm>
            <a:off x="4812863" y="2832589"/>
            <a:ext cx="160020" cy="382217"/>
          </a:xfrm>
          <a:prstGeom prst="rect">
            <a:avLst/>
          </a:prstGeom>
          <a:noFill/>
          <a:ln/>
        </p:spPr>
        <p:txBody>
          <a:bodyPr wrap="none" rtlCol="0" anchor="t"/>
          <a:lstStyle/>
          <a:p>
            <a:pPr algn="ctr" indent="0" marL="0">
              <a:lnSpc>
                <a:spcPts val="3032"/>
              </a:lnSpc>
              <a:buNone/>
            </a:pPr>
            <a:r>
              <a:rPr lang="en-US" sz="2333" dirty="0">
                <a:solidFill>
                  <a:srgbClr val="6EB9FC"/>
                </a:solidFill>
                <a:latin typeface="Lora" pitchFamily="34" charset="0"/>
                <a:ea typeface="Lora" pitchFamily="34" charset="-122"/>
                <a:cs typeface="Lora" pitchFamily="34" charset="-120"/>
              </a:rPr>
              <a:t>2</a:t>
            </a:r>
            <a:endParaRPr lang="en-US" sz="2333" dirty="0"/>
          </a:p>
        </p:txBody>
      </p:sp>
      <p:sp>
        <p:nvSpPr>
          <p:cNvPr id="11" name="Text 9"/>
          <p:cNvSpPr/>
          <p:nvPr/>
        </p:nvSpPr>
        <p:spPr>
          <a:xfrm>
            <a:off x="5312450" y="2864381"/>
            <a:ext cx="2651760" cy="318396"/>
          </a:xfrm>
          <a:prstGeom prst="rect">
            <a:avLst/>
          </a:prstGeom>
          <a:noFill/>
          <a:ln/>
        </p:spPr>
        <p:txBody>
          <a:bodyPr wrap="none" rtlCol="0" anchor="t"/>
          <a:lstStyle/>
          <a:p>
            <a:pPr indent="0" marL="0">
              <a:lnSpc>
                <a:spcPts val="2527"/>
              </a:lnSpc>
              <a:buNone/>
            </a:pPr>
            <a:r>
              <a:rPr lang="en-US" sz="1944" dirty="0">
                <a:solidFill>
                  <a:srgbClr val="6EB9FC"/>
                </a:solidFill>
                <a:latin typeface="Lora" pitchFamily="34" charset="0"/>
                <a:ea typeface="Lora" pitchFamily="34" charset="-122"/>
                <a:cs typeface="Lora" pitchFamily="34" charset="-120"/>
              </a:rPr>
              <a:t>Invest in User Training</a:t>
            </a:r>
            <a:endParaRPr lang="en-US" sz="1944" dirty="0"/>
          </a:p>
        </p:txBody>
      </p:sp>
      <p:sp>
        <p:nvSpPr>
          <p:cNvPr id="12" name="Text 10"/>
          <p:cNvSpPr/>
          <p:nvPr/>
        </p:nvSpPr>
        <p:spPr>
          <a:xfrm>
            <a:off x="5312450" y="3359112"/>
            <a:ext cx="3090982" cy="1411626"/>
          </a:xfrm>
          <a:prstGeom prst="rect">
            <a:avLst/>
          </a:prstGeom>
          <a:noFill/>
          <a:ln/>
        </p:spPr>
        <p:txBody>
          <a:bodyPr wrap="square" rtlCol="0" anchor="t"/>
          <a:lstStyle/>
          <a:p>
            <a:pPr indent="0" marL="0">
              <a:lnSpc>
                <a:spcPts val="2799"/>
              </a:lnSpc>
              <a:buNone/>
            </a:pPr>
            <a:r>
              <a:rPr lang="en-US" sz="1555" dirty="0">
                <a:solidFill>
                  <a:srgbClr val="D6E5EF"/>
                </a:solidFill>
                <a:latin typeface="Source Sans Pro" pitchFamily="34" charset="0"/>
                <a:ea typeface="Source Sans Pro" pitchFamily="34" charset="-122"/>
                <a:cs typeface="Source Sans Pro" pitchFamily="34" charset="-120"/>
              </a:rPr>
              <a:t>Invest in user training to help your team get the most out of Salesforce. Provide ongoing training and support to keep your team up to date.</a:t>
            </a:r>
            <a:endParaRPr lang="en-US" sz="1555" dirty="0"/>
          </a:p>
        </p:txBody>
      </p:sp>
      <p:sp>
        <p:nvSpPr>
          <p:cNvPr id="13" name="Shape 11"/>
          <p:cNvSpPr/>
          <p:nvPr/>
        </p:nvSpPr>
        <p:spPr>
          <a:xfrm>
            <a:off x="885230" y="6769163"/>
            <a:ext cx="531138" cy="527232"/>
          </a:xfrm>
          <a:prstGeom prst="roundRect">
            <a:avLst>
              <a:gd name="adj" fmla="val 13434"/>
            </a:avLst>
          </a:prstGeom>
          <a:solidFill>
            <a:srgbClr val="2F3343"/>
          </a:solidFill>
          <a:ln/>
        </p:spPr>
      </p:sp>
      <p:sp>
        <p:nvSpPr>
          <p:cNvPr id="14" name="Text 12"/>
          <p:cNvSpPr/>
          <p:nvPr/>
        </p:nvSpPr>
        <p:spPr>
          <a:xfrm>
            <a:off x="878919" y="5532808"/>
            <a:ext cx="167640" cy="382217"/>
          </a:xfrm>
          <a:prstGeom prst="rect">
            <a:avLst/>
          </a:prstGeom>
          <a:noFill/>
          <a:ln/>
        </p:spPr>
        <p:txBody>
          <a:bodyPr wrap="none" rtlCol="0" anchor="t"/>
          <a:lstStyle/>
          <a:p>
            <a:pPr algn="ctr" indent="0" marL="0">
              <a:lnSpc>
                <a:spcPts val="3032"/>
              </a:lnSpc>
              <a:buNone/>
            </a:pPr>
            <a:r>
              <a:rPr lang="en-US" sz="2333" dirty="0">
                <a:solidFill>
                  <a:srgbClr val="6EB9FC"/>
                </a:solidFill>
                <a:latin typeface="Lora" pitchFamily="34" charset="0"/>
                <a:ea typeface="Lora" pitchFamily="34" charset="-122"/>
                <a:cs typeface="Lora" pitchFamily="34" charset="-120"/>
              </a:rPr>
              <a:t>3</a:t>
            </a:r>
            <a:endParaRPr lang="en-US" sz="2333" dirty="0"/>
          </a:p>
        </p:txBody>
      </p:sp>
      <p:sp>
        <p:nvSpPr>
          <p:cNvPr id="15" name="Text 13"/>
          <p:cNvSpPr/>
          <p:nvPr/>
        </p:nvSpPr>
        <p:spPr>
          <a:xfrm>
            <a:off x="1382316" y="5564600"/>
            <a:ext cx="2110740" cy="318396"/>
          </a:xfrm>
          <a:prstGeom prst="rect">
            <a:avLst/>
          </a:prstGeom>
          <a:noFill/>
          <a:ln/>
        </p:spPr>
        <p:txBody>
          <a:bodyPr wrap="none" rtlCol="0" anchor="t"/>
          <a:lstStyle/>
          <a:p>
            <a:pPr indent="0" marL="0">
              <a:lnSpc>
                <a:spcPts val="2527"/>
              </a:lnSpc>
              <a:buNone/>
            </a:pPr>
            <a:r>
              <a:rPr lang="en-US" sz="1944" dirty="0">
                <a:solidFill>
                  <a:srgbClr val="6EB9FC"/>
                </a:solidFill>
                <a:latin typeface="Lora" pitchFamily="34" charset="0"/>
                <a:ea typeface="Lora" pitchFamily="34" charset="-122"/>
                <a:cs typeface="Lora" pitchFamily="34" charset="-120"/>
              </a:rPr>
              <a:t>Track Key Metrics</a:t>
            </a:r>
            <a:endParaRPr lang="en-US" sz="1944" dirty="0"/>
          </a:p>
        </p:txBody>
      </p:sp>
      <p:sp>
        <p:nvSpPr>
          <p:cNvPr id="16" name="Text 14"/>
          <p:cNvSpPr/>
          <p:nvPr/>
        </p:nvSpPr>
        <p:spPr>
          <a:xfrm>
            <a:off x="1382316" y="6059331"/>
            <a:ext cx="7021116" cy="1058720"/>
          </a:xfrm>
          <a:prstGeom prst="rect">
            <a:avLst/>
          </a:prstGeom>
          <a:noFill/>
          <a:ln/>
        </p:spPr>
        <p:txBody>
          <a:bodyPr wrap="square" rtlCol="0" anchor="t"/>
          <a:lstStyle/>
          <a:p>
            <a:pPr indent="0" marL="0">
              <a:lnSpc>
                <a:spcPts val="2799"/>
              </a:lnSpc>
              <a:buNone/>
            </a:pPr>
            <a:r>
              <a:rPr lang="en-US" sz="1555" dirty="0">
                <a:solidFill>
                  <a:srgbClr val="D6E5EF"/>
                </a:solidFill>
                <a:latin typeface="Source Sans Pro" pitchFamily="34" charset="0"/>
                <a:ea typeface="Source Sans Pro" pitchFamily="34" charset="-122"/>
                <a:cs typeface="Source Sans Pro" pitchFamily="34" charset="-120"/>
              </a:rPr>
              <a:t>Track your key business metrics in Salesforce to identify areas of improvement and monitor your progress towards your goals. Use reports and dashboards to get real-time insights into your business performance.</a:t>
            </a:r>
            <a:endParaRPr lang="en-US" sz="1555" dirty="0"/>
          </a:p>
        </p:txBody>
      </p:sp>
      <p:pic>
        <p:nvPicPr>
          <p:cNvPr id="17" name="Image 0" descr="preencoded.png">    </p:cNvPr>
          <p:cNvPicPr>
            <a:picLocks noChangeAspect="1"/>
          </p:cNvPicPr>
          <p:nvPr/>
        </p:nvPicPr>
        <p:blipFill>
          <a:blip r:embed="rId1"/>
          <a:stretch>
            <a:fillRect/>
          </a:stretch>
        </p:blipFill>
        <p:spPr>
          <a:xfrm>
            <a:off x="9144000" y="0"/>
            <a:ext cx="5486400" cy="81690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85230" y="2684382"/>
            <a:ext cx="4808220"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Closing Thoughts</a:t>
            </a:r>
            <a:endParaRPr lang="en-US" sz="4647" dirty="0"/>
          </a:p>
        </p:txBody>
      </p:sp>
      <p:sp>
        <p:nvSpPr>
          <p:cNvPr id="5" name="Text 3"/>
          <p:cNvSpPr/>
          <p:nvPr/>
        </p:nvSpPr>
        <p:spPr>
          <a:xfrm>
            <a:off x="885230" y="3797468"/>
            <a:ext cx="7373541" cy="168723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Thank you for joining us on this journey to mastering Salesforce Administration. We hope that this presentation has given you the knowledge and skills you need to take your Salesforce game to the next level. Happy administrating!</a:t>
            </a:r>
            <a:endParaRPr lang="en-US" sz="1859" dirty="0"/>
          </a:p>
        </p:txBody>
      </p:sp>
      <p:pic>
        <p:nvPicPr>
          <p:cNvPr id="6" name="Image 0" descr="preencoded.png">    </p:cNvPr>
          <p:cNvPicPr>
            <a:picLocks noChangeAspect="1"/>
          </p:cNvPicPr>
          <p:nvPr/>
        </p:nvPicPr>
        <p:blipFill>
          <a:blip r:embed="rId1"/>
          <a:stretch>
            <a:fillRect/>
          </a:stretch>
        </p:blipFill>
        <p:spPr>
          <a:xfrm>
            <a:off x="914400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2023-07-16T07:05:56Z</dcterms:created>
  <dcterms:modified xsi:type="dcterms:W3CDTF">2023-07-16T07:05:56Z</dcterms:modified>
</cp:coreProperties>
</file>