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7" r:id="rId8"/>
    <p:sldId id="268" r:id="rId9"/>
    <p:sldId id="273" r:id="rId10"/>
    <p:sldId id="274" r:id="rId11"/>
    <p:sldId id="275" r:id="rId12"/>
    <p:sldId id="276" r:id="rId13"/>
    <p:sldId id="277" r:id="rId14"/>
    <p:sldId id="278" r:id="rId15"/>
    <p:sldId id="279" r:id="rId16"/>
    <p:sldId id="280" r:id="rId17"/>
    <p:sldId id="281" r:id="rId18"/>
    <p:sldId id="282" r:id="rId19"/>
    <p:sldId id="283" r:id="rId20"/>
    <p:sldId id="265"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5C86-F487-1669-E1D4-81B48D305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81380-C3AE-71CB-3AAD-550F333A7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97D094-CA60-AF7D-C9A9-B9EF7A89E682}"/>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5" name="Footer Placeholder 4">
            <a:extLst>
              <a:ext uri="{FF2B5EF4-FFF2-40B4-BE49-F238E27FC236}">
                <a16:creationId xmlns:a16="http://schemas.microsoft.com/office/drawing/2014/main" id="{74DAAD3C-98A9-16C2-8573-117FE2210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FD33E-A579-C1C0-901D-19D7F0CD115D}"/>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420944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E11D-CB7F-7673-2280-2928AF74EB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0F2C79-B827-3230-7638-053C28B6F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39C4F-B7BF-5746-7EFE-4295142137E4}"/>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5" name="Footer Placeholder 4">
            <a:extLst>
              <a:ext uri="{FF2B5EF4-FFF2-40B4-BE49-F238E27FC236}">
                <a16:creationId xmlns:a16="http://schemas.microsoft.com/office/drawing/2014/main" id="{B82BA1C0-B912-F536-E09E-C010D1024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78F69-AED8-4137-E947-03EEFEE71670}"/>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80723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CE48AC-4AB4-784B-55B8-B12FB2F472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BAA385-8F33-DDC6-260A-1FF6AAF86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C35FF-D9D6-72A5-EBC4-C96619DCFB7D}"/>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5" name="Footer Placeholder 4">
            <a:extLst>
              <a:ext uri="{FF2B5EF4-FFF2-40B4-BE49-F238E27FC236}">
                <a16:creationId xmlns:a16="http://schemas.microsoft.com/office/drawing/2014/main" id="{6E2D8C64-B66F-2597-1745-F5BE3D217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1DE6E-815D-4E9E-0F4D-116F12C80E22}"/>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169699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D37B-B188-E954-C5E5-13274FD4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9454A-A18D-8BF2-BF2D-EE3DB8F1E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A14F6-9F29-AE6F-07E1-5D591DA46BD0}"/>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5" name="Footer Placeholder 4">
            <a:extLst>
              <a:ext uri="{FF2B5EF4-FFF2-40B4-BE49-F238E27FC236}">
                <a16:creationId xmlns:a16="http://schemas.microsoft.com/office/drawing/2014/main" id="{566ECAF7-5CC7-8906-28D8-90FAE8B3C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00165-7EF8-C423-606E-F4C0D8F40BE4}"/>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174550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D8-0937-45EE-598D-BDAF7E44FA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ED199-5112-D47A-0806-73CC672DA8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51131A-E8C6-889B-E5CF-4F561321D9FD}"/>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5" name="Footer Placeholder 4">
            <a:extLst>
              <a:ext uri="{FF2B5EF4-FFF2-40B4-BE49-F238E27FC236}">
                <a16:creationId xmlns:a16="http://schemas.microsoft.com/office/drawing/2014/main" id="{F1AB53A3-8714-3A1A-FF1B-297DB216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48BE1-77EF-6E00-528F-1B620B59F726}"/>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216521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A8D9-FC88-8ECB-B225-833AACBF8F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B1D54D-BBC2-B9A7-59F4-9F3A3289A5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C5C8FC-A0CD-F384-4076-774143351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470CE8-395E-ECFC-DCC4-8E18E43A8A8A}"/>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6" name="Footer Placeholder 5">
            <a:extLst>
              <a:ext uri="{FF2B5EF4-FFF2-40B4-BE49-F238E27FC236}">
                <a16:creationId xmlns:a16="http://schemas.microsoft.com/office/drawing/2014/main" id="{9DA84BD5-D9E9-6614-156D-8B5108430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FC8E8-08F1-F849-0CFE-24E3D1E54B86}"/>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807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18A6-BDED-71D1-3D91-D4EFD2D79B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2DB7DF-7F7B-47A8-F755-75499449E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EF597-8389-7EB0-8946-023CFD75B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2F9D29-210C-EA69-80F2-ADCABA753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74EE93-AB84-4A74-2EA8-A3BCF9855F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972EDF-2C76-FE09-A4FD-1F0548594D2B}"/>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8" name="Footer Placeholder 7">
            <a:extLst>
              <a:ext uri="{FF2B5EF4-FFF2-40B4-BE49-F238E27FC236}">
                <a16:creationId xmlns:a16="http://schemas.microsoft.com/office/drawing/2014/main" id="{023BB8B5-680E-2394-6836-264A37BCA2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86D2E1-58E4-13CF-6797-23939190098D}"/>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356445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C900C-DAA6-2D72-507A-20CAB431B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7E4C65-F20A-335E-71E4-50CC3A6E7815}"/>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4" name="Footer Placeholder 3">
            <a:extLst>
              <a:ext uri="{FF2B5EF4-FFF2-40B4-BE49-F238E27FC236}">
                <a16:creationId xmlns:a16="http://schemas.microsoft.com/office/drawing/2014/main" id="{8734C287-5B56-6AFF-5981-DB668EF0C1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5665EF-4F65-C82E-4E94-0E196D90B7E0}"/>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374500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09D141-B949-6C8F-5A4E-8778FD8A8846}"/>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3" name="Footer Placeholder 2">
            <a:extLst>
              <a:ext uri="{FF2B5EF4-FFF2-40B4-BE49-F238E27FC236}">
                <a16:creationId xmlns:a16="http://schemas.microsoft.com/office/drawing/2014/main" id="{B265CB5C-C1E7-BC49-F54B-1E519663D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4A7CFB-0461-7163-CBA4-9E30BA089FD5}"/>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125761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2F9B-F1E0-37BF-021E-65C030149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E30360-0530-283C-CB2E-D1C25EEC0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16A1C-7C58-9D30-3BBE-54E1663B8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BE68A-A20C-3281-310B-8D70C4EA263F}"/>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6" name="Footer Placeholder 5">
            <a:extLst>
              <a:ext uri="{FF2B5EF4-FFF2-40B4-BE49-F238E27FC236}">
                <a16:creationId xmlns:a16="http://schemas.microsoft.com/office/drawing/2014/main" id="{91D3A14A-1494-F901-2A04-28F38F7CA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3E7375-B575-C78F-4939-454905484622}"/>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255641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7779-C36C-EAF7-216B-127EF0393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162DC-A58F-3E77-625D-25E53EE77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CDE344-CFC0-1E5A-8EBA-BD47217AA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5266C-096A-9E14-1C03-C527D7041236}"/>
              </a:ext>
            </a:extLst>
          </p:cNvPr>
          <p:cNvSpPr>
            <a:spLocks noGrp="1"/>
          </p:cNvSpPr>
          <p:nvPr>
            <p:ph type="dt" sz="half" idx="10"/>
          </p:nvPr>
        </p:nvSpPr>
        <p:spPr/>
        <p:txBody>
          <a:bodyPr/>
          <a:lstStyle/>
          <a:p>
            <a:fld id="{C40532F0-2049-4615-A828-48D289FC03DE}" type="datetimeFigureOut">
              <a:rPr lang="en-US" smtClean="0"/>
              <a:t>11/14/2024</a:t>
            </a:fld>
            <a:endParaRPr lang="en-US"/>
          </a:p>
        </p:txBody>
      </p:sp>
      <p:sp>
        <p:nvSpPr>
          <p:cNvPr id="6" name="Footer Placeholder 5">
            <a:extLst>
              <a:ext uri="{FF2B5EF4-FFF2-40B4-BE49-F238E27FC236}">
                <a16:creationId xmlns:a16="http://schemas.microsoft.com/office/drawing/2014/main" id="{B9A4F5FC-FD9A-3535-E045-F0FDD172A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047C1-3CC0-BB85-16CC-F25DF75FD7FF}"/>
              </a:ext>
            </a:extLst>
          </p:cNvPr>
          <p:cNvSpPr>
            <a:spLocks noGrp="1"/>
          </p:cNvSpPr>
          <p:nvPr>
            <p:ph type="sldNum" sz="quarter" idx="12"/>
          </p:nvPr>
        </p:nvSpPr>
        <p:spPr/>
        <p:txBody>
          <a:bodyPr/>
          <a:lstStyle/>
          <a:p>
            <a:fld id="{A50B6633-42E8-405B-B5AE-315B522737AA}" type="slidenum">
              <a:rPr lang="en-US" smtClean="0"/>
              <a:t>‹#›</a:t>
            </a:fld>
            <a:endParaRPr lang="en-US"/>
          </a:p>
        </p:txBody>
      </p:sp>
    </p:spTree>
    <p:extLst>
      <p:ext uri="{BB962C8B-B14F-4D97-AF65-F5344CB8AC3E}">
        <p14:creationId xmlns:p14="http://schemas.microsoft.com/office/powerpoint/2010/main" val="164672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3894D-0154-1058-AF43-B137963252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42FF94-4F38-38D4-4019-1EC385177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0A709-41D0-1386-EF8B-06E0FCF4A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0532F0-2049-4615-A828-48D289FC03DE}" type="datetimeFigureOut">
              <a:rPr lang="en-US" smtClean="0"/>
              <a:t>11/14/2024</a:t>
            </a:fld>
            <a:endParaRPr lang="en-US"/>
          </a:p>
        </p:txBody>
      </p:sp>
      <p:sp>
        <p:nvSpPr>
          <p:cNvPr id="5" name="Footer Placeholder 4">
            <a:extLst>
              <a:ext uri="{FF2B5EF4-FFF2-40B4-BE49-F238E27FC236}">
                <a16:creationId xmlns:a16="http://schemas.microsoft.com/office/drawing/2014/main" id="{3634AE04-BB37-5AE7-9823-90E9F737F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BFDD397-C2BC-6C96-B667-DA680445C5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0B6633-42E8-405B-B5AE-315B522737AA}" type="slidenum">
              <a:rPr lang="en-US" smtClean="0"/>
              <a:t>‹#›</a:t>
            </a:fld>
            <a:endParaRPr lang="en-US"/>
          </a:p>
        </p:txBody>
      </p:sp>
    </p:spTree>
    <p:extLst>
      <p:ext uri="{BB962C8B-B14F-4D97-AF65-F5344CB8AC3E}">
        <p14:creationId xmlns:p14="http://schemas.microsoft.com/office/powerpoint/2010/main" val="2892837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1" name="Rectangle 105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The Meaning of Airbnb">
            <a:extLst>
              <a:ext uri="{FF2B5EF4-FFF2-40B4-BE49-F238E27FC236}">
                <a16:creationId xmlns:a16="http://schemas.microsoft.com/office/drawing/2014/main" id="{95D44CE3-DDFA-4DAD-6EA2-BD52D1AC1CF7}"/>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t="16851" r="1" b="10778"/>
          <a:stretch/>
        </p:blipFill>
        <p:spPr bwMode="auto">
          <a:xfrm>
            <a:off x="4547937" y="-5"/>
            <a:ext cx="7644062" cy="36814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CFEDDF3-5815-0D08-5D30-B4A9A7118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8562" r="-1" b="9181"/>
          <a:stretch/>
        </p:blipFill>
        <p:spPr bwMode="auto">
          <a:xfrm>
            <a:off x="4547938" y="3681409"/>
            <a:ext cx="7644062" cy="3176595"/>
          </a:xfrm>
          <a:prstGeom prst="rect">
            <a:avLst/>
          </a:prstGeom>
          <a:noFill/>
          <a:extLst>
            <a:ext uri="{909E8E84-426E-40DD-AFC4-6F175D3DCCD1}">
              <a14:hiddenFill xmlns:a14="http://schemas.microsoft.com/office/drawing/2010/main">
                <a:solidFill>
                  <a:srgbClr val="FFFFFF"/>
                </a:solidFill>
              </a14:hiddenFill>
            </a:ext>
          </a:extLst>
        </p:spPr>
      </p:pic>
      <p:sp>
        <p:nvSpPr>
          <p:cNvPr id="1053" name="Rectangle 105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7F91A-918A-6EE6-91F0-53755B061CF1}"/>
              </a:ext>
            </a:extLst>
          </p:cNvPr>
          <p:cNvSpPr>
            <a:spLocks noGrp="1"/>
          </p:cNvSpPr>
          <p:nvPr>
            <p:ph type="ctrTitle"/>
          </p:nvPr>
        </p:nvSpPr>
        <p:spPr>
          <a:xfrm>
            <a:off x="838200" y="1115219"/>
            <a:ext cx="5395912" cy="2387600"/>
          </a:xfrm>
        </p:spPr>
        <p:txBody>
          <a:bodyPr>
            <a:normAutofit/>
          </a:bodyPr>
          <a:lstStyle/>
          <a:p>
            <a:pPr algn="l"/>
            <a:r>
              <a:rPr lang="en-US" sz="5000">
                <a:solidFill>
                  <a:schemeClr val="bg1"/>
                </a:solidFill>
              </a:rPr>
              <a:t>Prediction of Airbnb Prices</a:t>
            </a:r>
          </a:p>
        </p:txBody>
      </p:sp>
      <p:sp>
        <p:nvSpPr>
          <p:cNvPr id="3" name="Subtitle 2">
            <a:extLst>
              <a:ext uri="{FF2B5EF4-FFF2-40B4-BE49-F238E27FC236}">
                <a16:creationId xmlns:a16="http://schemas.microsoft.com/office/drawing/2014/main" id="{F03A1277-3F58-3858-A08B-6C3D81EF505E}"/>
              </a:ext>
            </a:extLst>
          </p:cNvPr>
          <p:cNvSpPr>
            <a:spLocks noGrp="1"/>
          </p:cNvSpPr>
          <p:nvPr>
            <p:ph type="subTitle" idx="1"/>
          </p:nvPr>
        </p:nvSpPr>
        <p:spPr>
          <a:xfrm>
            <a:off x="838200" y="3902075"/>
            <a:ext cx="5395912" cy="1655762"/>
          </a:xfrm>
        </p:spPr>
        <p:txBody>
          <a:bodyPr>
            <a:normAutofit fontScale="92500" lnSpcReduction="20000"/>
          </a:bodyPr>
          <a:lstStyle/>
          <a:p>
            <a:pPr algn="l"/>
            <a:r>
              <a:rPr lang="en-US" sz="2000" dirty="0">
                <a:solidFill>
                  <a:schemeClr val="bg1"/>
                </a:solidFill>
              </a:rPr>
              <a:t>Presenters,</a:t>
            </a:r>
          </a:p>
          <a:p>
            <a:pPr algn="l"/>
            <a:r>
              <a:rPr lang="en-US" sz="2000" dirty="0">
                <a:solidFill>
                  <a:schemeClr val="bg1"/>
                </a:solidFill>
              </a:rPr>
              <a:t>Madhulika </a:t>
            </a:r>
            <a:r>
              <a:rPr lang="en-US" sz="2000" dirty="0" err="1">
                <a:solidFill>
                  <a:schemeClr val="bg1"/>
                </a:solidFill>
              </a:rPr>
              <a:t>Gadeveni</a:t>
            </a:r>
            <a:endParaRPr lang="en-US" sz="2000" dirty="0">
              <a:solidFill>
                <a:schemeClr val="bg1"/>
              </a:solidFill>
            </a:endParaRPr>
          </a:p>
          <a:p>
            <a:pPr algn="l"/>
            <a:r>
              <a:rPr lang="en-US" sz="2000" dirty="0">
                <a:solidFill>
                  <a:schemeClr val="bg1"/>
                </a:solidFill>
              </a:rPr>
              <a:t>Rahul Yadav </a:t>
            </a:r>
            <a:r>
              <a:rPr lang="en-US" sz="2000" dirty="0" err="1">
                <a:solidFill>
                  <a:schemeClr val="bg1"/>
                </a:solidFill>
              </a:rPr>
              <a:t>Nethula</a:t>
            </a:r>
            <a:endParaRPr lang="en-US" sz="2000" dirty="0">
              <a:solidFill>
                <a:schemeClr val="bg1"/>
              </a:solidFill>
            </a:endParaRPr>
          </a:p>
          <a:p>
            <a:pPr algn="l"/>
            <a:r>
              <a:rPr lang="en-US" sz="2000" dirty="0">
                <a:solidFill>
                  <a:schemeClr val="bg1"/>
                </a:solidFill>
              </a:rPr>
              <a:t>Santhosh Reddy </a:t>
            </a:r>
            <a:r>
              <a:rPr lang="en-US" sz="2000" dirty="0" err="1">
                <a:solidFill>
                  <a:schemeClr val="bg1"/>
                </a:solidFill>
              </a:rPr>
              <a:t>Pandiri</a:t>
            </a:r>
            <a:endParaRPr lang="en-US" sz="2000" dirty="0">
              <a:solidFill>
                <a:schemeClr val="bg1"/>
              </a:solidFill>
            </a:endParaRPr>
          </a:p>
          <a:p>
            <a:pPr algn="l"/>
            <a:r>
              <a:rPr lang="en-US" sz="2000" dirty="0">
                <a:solidFill>
                  <a:schemeClr val="bg1"/>
                </a:solidFill>
              </a:rPr>
              <a:t>Murali</a:t>
            </a:r>
          </a:p>
        </p:txBody>
      </p:sp>
      <p:cxnSp>
        <p:nvCxnSpPr>
          <p:cNvPr id="1055" name="Straight Connector 105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36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0A6CE4-4442-5453-07D6-E231E87684B7}"/>
              </a:ext>
            </a:extLst>
          </p:cNvPr>
          <p:cNvPicPr>
            <a:picLocks noChangeAspect="1"/>
          </p:cNvPicPr>
          <p:nvPr/>
        </p:nvPicPr>
        <p:blipFill>
          <a:blip r:embed="rId2"/>
          <a:stretch>
            <a:fillRect/>
          </a:stretch>
        </p:blipFill>
        <p:spPr>
          <a:xfrm>
            <a:off x="1044315" y="666608"/>
            <a:ext cx="10103369" cy="5524784"/>
          </a:xfrm>
          <a:prstGeom prst="rect">
            <a:avLst/>
          </a:prstGeom>
        </p:spPr>
      </p:pic>
    </p:spTree>
    <p:extLst>
      <p:ext uri="{BB962C8B-B14F-4D97-AF65-F5344CB8AC3E}">
        <p14:creationId xmlns:p14="http://schemas.microsoft.com/office/powerpoint/2010/main" val="188939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3FC486-2BE3-7D4A-B124-06D00D8552F9}"/>
              </a:ext>
            </a:extLst>
          </p:cNvPr>
          <p:cNvPicPr>
            <a:picLocks noChangeAspect="1"/>
          </p:cNvPicPr>
          <p:nvPr/>
        </p:nvPicPr>
        <p:blipFill>
          <a:blip r:embed="rId2"/>
          <a:stretch>
            <a:fillRect/>
          </a:stretch>
        </p:blipFill>
        <p:spPr>
          <a:xfrm>
            <a:off x="1066541" y="1349268"/>
            <a:ext cx="10058917" cy="4159464"/>
          </a:xfrm>
          <a:prstGeom prst="rect">
            <a:avLst/>
          </a:prstGeom>
        </p:spPr>
      </p:pic>
    </p:spTree>
    <p:extLst>
      <p:ext uri="{BB962C8B-B14F-4D97-AF65-F5344CB8AC3E}">
        <p14:creationId xmlns:p14="http://schemas.microsoft.com/office/powerpoint/2010/main" val="19441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6681F3-32A2-A298-7702-1CD1ADF35D5F}"/>
              </a:ext>
            </a:extLst>
          </p:cNvPr>
          <p:cNvPicPr>
            <a:picLocks noChangeAspect="1"/>
          </p:cNvPicPr>
          <p:nvPr/>
        </p:nvPicPr>
        <p:blipFill>
          <a:blip r:embed="rId2"/>
          <a:stretch>
            <a:fillRect/>
          </a:stretch>
        </p:blipFill>
        <p:spPr>
          <a:xfrm>
            <a:off x="1057016" y="682484"/>
            <a:ext cx="10077968" cy="5493032"/>
          </a:xfrm>
          <a:prstGeom prst="rect">
            <a:avLst/>
          </a:prstGeom>
        </p:spPr>
      </p:pic>
    </p:spTree>
    <p:extLst>
      <p:ext uri="{BB962C8B-B14F-4D97-AF65-F5344CB8AC3E}">
        <p14:creationId xmlns:p14="http://schemas.microsoft.com/office/powerpoint/2010/main" val="50859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82B85-4F6A-548A-4BF5-653E5D1F8410}"/>
              </a:ext>
            </a:extLst>
          </p:cNvPr>
          <p:cNvPicPr>
            <a:picLocks noChangeAspect="1"/>
          </p:cNvPicPr>
          <p:nvPr/>
        </p:nvPicPr>
        <p:blipFill>
          <a:blip r:embed="rId2"/>
          <a:stretch>
            <a:fillRect/>
          </a:stretch>
        </p:blipFill>
        <p:spPr>
          <a:xfrm>
            <a:off x="1110994" y="1266714"/>
            <a:ext cx="9970012" cy="4324572"/>
          </a:xfrm>
          <a:prstGeom prst="rect">
            <a:avLst/>
          </a:prstGeom>
        </p:spPr>
      </p:pic>
    </p:spTree>
    <p:extLst>
      <p:ext uri="{BB962C8B-B14F-4D97-AF65-F5344CB8AC3E}">
        <p14:creationId xmlns:p14="http://schemas.microsoft.com/office/powerpoint/2010/main" val="99544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CCE1C-1CF5-96D8-9208-2D74EBEA5692}"/>
              </a:ext>
            </a:extLst>
          </p:cNvPr>
          <p:cNvPicPr>
            <a:picLocks noChangeAspect="1"/>
          </p:cNvPicPr>
          <p:nvPr/>
        </p:nvPicPr>
        <p:blipFill>
          <a:blip r:embed="rId2"/>
          <a:stretch>
            <a:fillRect/>
          </a:stretch>
        </p:blipFill>
        <p:spPr>
          <a:xfrm>
            <a:off x="1320554" y="657082"/>
            <a:ext cx="9550891" cy="5543835"/>
          </a:xfrm>
          <a:prstGeom prst="rect">
            <a:avLst/>
          </a:prstGeom>
        </p:spPr>
      </p:pic>
    </p:spTree>
    <p:extLst>
      <p:ext uri="{BB962C8B-B14F-4D97-AF65-F5344CB8AC3E}">
        <p14:creationId xmlns:p14="http://schemas.microsoft.com/office/powerpoint/2010/main" val="7105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715B01-4866-AFB5-5C2E-D2388353A0A3}"/>
              </a:ext>
            </a:extLst>
          </p:cNvPr>
          <p:cNvPicPr>
            <a:picLocks noChangeAspect="1"/>
          </p:cNvPicPr>
          <p:nvPr/>
        </p:nvPicPr>
        <p:blipFill>
          <a:blip r:embed="rId2"/>
          <a:stretch>
            <a:fillRect/>
          </a:stretch>
        </p:blipFill>
        <p:spPr>
          <a:xfrm>
            <a:off x="1142745" y="733286"/>
            <a:ext cx="9906509" cy="5391427"/>
          </a:xfrm>
          <a:prstGeom prst="rect">
            <a:avLst/>
          </a:prstGeom>
        </p:spPr>
      </p:pic>
    </p:spTree>
    <p:extLst>
      <p:ext uri="{BB962C8B-B14F-4D97-AF65-F5344CB8AC3E}">
        <p14:creationId xmlns:p14="http://schemas.microsoft.com/office/powerpoint/2010/main" val="3715945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AC9E12-BD18-B5CD-0F65-038005C0FAA4}"/>
              </a:ext>
            </a:extLst>
          </p:cNvPr>
          <p:cNvPicPr>
            <a:picLocks noChangeAspect="1"/>
          </p:cNvPicPr>
          <p:nvPr/>
        </p:nvPicPr>
        <p:blipFill>
          <a:blip r:embed="rId2"/>
          <a:stretch>
            <a:fillRect/>
          </a:stretch>
        </p:blipFill>
        <p:spPr>
          <a:xfrm>
            <a:off x="1063366" y="676133"/>
            <a:ext cx="10065267" cy="5505733"/>
          </a:xfrm>
          <a:prstGeom prst="rect">
            <a:avLst/>
          </a:prstGeom>
        </p:spPr>
      </p:pic>
    </p:spTree>
    <p:extLst>
      <p:ext uri="{BB962C8B-B14F-4D97-AF65-F5344CB8AC3E}">
        <p14:creationId xmlns:p14="http://schemas.microsoft.com/office/powerpoint/2010/main" val="194113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21BA7-2E75-9A1A-7150-DEB4D46C1562}"/>
              </a:ext>
            </a:extLst>
          </p:cNvPr>
          <p:cNvPicPr>
            <a:picLocks noChangeAspect="1"/>
          </p:cNvPicPr>
          <p:nvPr/>
        </p:nvPicPr>
        <p:blipFill>
          <a:blip r:embed="rId2"/>
          <a:stretch>
            <a:fillRect/>
          </a:stretch>
        </p:blipFill>
        <p:spPr>
          <a:xfrm>
            <a:off x="1066541" y="657082"/>
            <a:ext cx="10058917" cy="5543835"/>
          </a:xfrm>
          <a:prstGeom prst="rect">
            <a:avLst/>
          </a:prstGeom>
        </p:spPr>
      </p:pic>
    </p:spTree>
    <p:extLst>
      <p:ext uri="{BB962C8B-B14F-4D97-AF65-F5344CB8AC3E}">
        <p14:creationId xmlns:p14="http://schemas.microsoft.com/office/powerpoint/2010/main" val="1862689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498A7-1CA8-7560-109B-2B6BB21994D3}"/>
              </a:ext>
            </a:extLst>
          </p:cNvPr>
          <p:cNvPicPr>
            <a:picLocks noChangeAspect="1"/>
          </p:cNvPicPr>
          <p:nvPr/>
        </p:nvPicPr>
        <p:blipFill>
          <a:blip r:embed="rId2"/>
          <a:stretch>
            <a:fillRect/>
          </a:stretch>
        </p:blipFill>
        <p:spPr>
          <a:xfrm>
            <a:off x="1072892" y="714235"/>
            <a:ext cx="10046216" cy="5429529"/>
          </a:xfrm>
          <a:prstGeom prst="rect">
            <a:avLst/>
          </a:prstGeom>
        </p:spPr>
      </p:pic>
    </p:spTree>
    <p:extLst>
      <p:ext uri="{BB962C8B-B14F-4D97-AF65-F5344CB8AC3E}">
        <p14:creationId xmlns:p14="http://schemas.microsoft.com/office/powerpoint/2010/main" val="127897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221698-1C87-3731-BC86-27E28ADD2D9C}"/>
              </a:ext>
            </a:extLst>
          </p:cNvPr>
          <p:cNvPicPr>
            <a:picLocks noChangeAspect="1"/>
          </p:cNvPicPr>
          <p:nvPr/>
        </p:nvPicPr>
        <p:blipFill>
          <a:blip r:embed="rId2"/>
          <a:stretch>
            <a:fillRect/>
          </a:stretch>
        </p:blipFill>
        <p:spPr>
          <a:xfrm>
            <a:off x="1072892" y="666608"/>
            <a:ext cx="10046216" cy="5524784"/>
          </a:xfrm>
          <a:prstGeom prst="rect">
            <a:avLst/>
          </a:prstGeom>
        </p:spPr>
      </p:pic>
    </p:spTree>
    <p:extLst>
      <p:ext uri="{BB962C8B-B14F-4D97-AF65-F5344CB8AC3E}">
        <p14:creationId xmlns:p14="http://schemas.microsoft.com/office/powerpoint/2010/main" val="59015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descr="Airbnb Unveils New Tools to Help Travelers Find the Best Listings">
            <a:extLst>
              <a:ext uri="{FF2B5EF4-FFF2-40B4-BE49-F238E27FC236}">
                <a16:creationId xmlns:a16="http://schemas.microsoft.com/office/drawing/2014/main" id="{A32AA718-3E7A-448A-FFF0-E4ECA9144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A680A-BC18-F514-5793-AF3F10A7DC1D}"/>
              </a:ext>
            </a:extLst>
          </p:cNvPr>
          <p:cNvSpPr>
            <a:spLocks noGrp="1"/>
          </p:cNvSpPr>
          <p:nvPr>
            <p:ph type="title"/>
          </p:nvPr>
        </p:nvSpPr>
        <p:spPr>
          <a:xfrm>
            <a:off x="1104900" y="910431"/>
            <a:ext cx="4724400" cy="1466455"/>
          </a:xfrm>
        </p:spPr>
        <p:txBody>
          <a:bodyPr anchor="b">
            <a:normAutofit/>
          </a:bodyPr>
          <a:lstStyle/>
          <a:p>
            <a:r>
              <a:rPr lang="en-US" b="1">
                <a:solidFill>
                  <a:schemeClr val="bg1"/>
                </a:solidFill>
              </a:rPr>
              <a:t>Introduction</a:t>
            </a:r>
            <a:br>
              <a:rPr lang="en-US" b="1">
                <a:solidFill>
                  <a:schemeClr val="bg1"/>
                </a:solidFill>
              </a:rPr>
            </a:br>
            <a:endParaRPr lang="en-US">
              <a:solidFill>
                <a:schemeClr val="bg1"/>
              </a:solidFill>
            </a:endParaRPr>
          </a:p>
        </p:txBody>
      </p:sp>
      <p:sp>
        <p:nvSpPr>
          <p:cNvPr id="3" name="Content Placeholder 2">
            <a:extLst>
              <a:ext uri="{FF2B5EF4-FFF2-40B4-BE49-F238E27FC236}">
                <a16:creationId xmlns:a16="http://schemas.microsoft.com/office/drawing/2014/main" id="{D55F1C79-5AF6-4368-6972-F7D741F4F6D5}"/>
              </a:ext>
            </a:extLst>
          </p:cNvPr>
          <p:cNvSpPr>
            <a:spLocks noGrp="1"/>
          </p:cNvSpPr>
          <p:nvPr>
            <p:ph idx="1"/>
          </p:nvPr>
        </p:nvSpPr>
        <p:spPr>
          <a:xfrm>
            <a:off x="1104899" y="2492080"/>
            <a:ext cx="5883729" cy="3015849"/>
          </a:xfrm>
        </p:spPr>
        <p:txBody>
          <a:bodyPr>
            <a:normAutofit lnSpcReduction="10000"/>
          </a:bodyPr>
          <a:lstStyle/>
          <a:p>
            <a:pPr marL="0" indent="0">
              <a:buNone/>
            </a:pPr>
            <a:r>
              <a:rPr lang="en-US" sz="2000" dirty="0">
                <a:solidFill>
                  <a:schemeClr val="bg1"/>
                </a:solidFill>
              </a:rPr>
              <a:t>Airbnb pricing is complex and influenced by a wide array of factors, including property location, amenities, time of year, and market demand. With thousands of listings in major cities, both hosts and guests are looking for fair pricing that reflects the value of the property while maximizing occupancy and profit potential for hosts. Using machine learning, we can analyze historical data to predict listing prices, helping hosts make informed pricing decisions and ensuring competitive rates that meet market demands.</a:t>
            </a:r>
          </a:p>
          <a:p>
            <a:endParaRPr lang="en-US" sz="1700" dirty="0">
              <a:solidFill>
                <a:schemeClr val="bg1"/>
              </a:solidFill>
            </a:endParaRPr>
          </a:p>
        </p:txBody>
      </p:sp>
      <p:sp>
        <p:nvSpPr>
          <p:cNvPr id="22" name="Rectangle 2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6487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EE906F1-5FD5-FE60-3C93-E14B51B0D91E}"/>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Results</a:t>
            </a:r>
          </a:p>
        </p:txBody>
      </p:sp>
      <p:cxnSp>
        <p:nvCxnSpPr>
          <p:cNvPr id="14" name="Straight Connector 1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5">
            <a:extLst>
              <a:ext uri="{FF2B5EF4-FFF2-40B4-BE49-F238E27FC236}">
                <a16:creationId xmlns:a16="http://schemas.microsoft.com/office/drawing/2014/main" id="{D6A69430-44E2-8A28-F530-5B55D55F4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146" r="26699" b="-1"/>
          <a:stretch/>
        </p:blipFill>
        <p:spPr bwMode="auto">
          <a:xfrm>
            <a:off x="6525453" y="10"/>
            <a:ext cx="5666547" cy="68579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3">
            <a:extLst>
              <a:ext uri="{FF2B5EF4-FFF2-40B4-BE49-F238E27FC236}">
                <a16:creationId xmlns:a16="http://schemas.microsoft.com/office/drawing/2014/main" id="{886E4867-8D05-1D25-9318-88B36D9D8243}"/>
              </a:ext>
            </a:extLst>
          </p:cNvPr>
          <p:cNvGraphicFramePr>
            <a:graphicFrameLocks noGrp="1"/>
          </p:cNvGraphicFramePr>
          <p:nvPr>
            <p:ph idx="1"/>
            <p:extLst>
              <p:ext uri="{D42A27DB-BD31-4B8C-83A1-F6EECF244321}">
                <p14:modId xmlns:p14="http://schemas.microsoft.com/office/powerpoint/2010/main" val="2565961210"/>
              </p:ext>
            </p:extLst>
          </p:nvPr>
        </p:nvGraphicFramePr>
        <p:xfrm>
          <a:off x="898525" y="1909762"/>
          <a:ext cx="9453789" cy="3797892"/>
        </p:xfrm>
        <a:graphic>
          <a:graphicData uri="http://schemas.openxmlformats.org/drawingml/2006/table">
            <a:tbl>
              <a:tblPr>
                <a:tableStyleId>{284E427A-3D55-4303-BF80-6455036E1DE7}</a:tableStyleId>
              </a:tblPr>
              <a:tblGrid>
                <a:gridCol w="4960899">
                  <a:extLst>
                    <a:ext uri="{9D8B030D-6E8A-4147-A177-3AD203B41FA5}">
                      <a16:colId xmlns:a16="http://schemas.microsoft.com/office/drawing/2014/main" val="2703531825"/>
                    </a:ext>
                  </a:extLst>
                </a:gridCol>
                <a:gridCol w="2246445">
                  <a:extLst>
                    <a:ext uri="{9D8B030D-6E8A-4147-A177-3AD203B41FA5}">
                      <a16:colId xmlns:a16="http://schemas.microsoft.com/office/drawing/2014/main" val="2786281855"/>
                    </a:ext>
                  </a:extLst>
                </a:gridCol>
                <a:gridCol w="2246445">
                  <a:extLst>
                    <a:ext uri="{9D8B030D-6E8A-4147-A177-3AD203B41FA5}">
                      <a16:colId xmlns:a16="http://schemas.microsoft.com/office/drawing/2014/main" val="3765816077"/>
                    </a:ext>
                  </a:extLst>
                </a:gridCol>
              </a:tblGrid>
              <a:tr h="446811">
                <a:tc>
                  <a:txBody>
                    <a:bodyPr/>
                    <a:lstStyle/>
                    <a:p>
                      <a:pPr algn="ctr" fontAlgn="ctr"/>
                      <a:r>
                        <a:rPr lang="en-US" sz="2400" b="1" u="none" strike="noStrike">
                          <a:solidFill>
                            <a:srgbClr val="000000"/>
                          </a:solidFill>
                          <a:effectLst/>
                        </a:rPr>
                        <a:t>Model</a:t>
                      </a:r>
                      <a:endParaRPr lang="en-US" sz="2400" b="1"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2400" b="1" u="none" strike="noStrike">
                          <a:solidFill>
                            <a:srgbClr val="000000"/>
                          </a:solidFill>
                          <a:effectLst/>
                        </a:rPr>
                        <a:t>Train RMSE</a:t>
                      </a:r>
                      <a:endParaRPr lang="en-US" sz="2400" b="1"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2400" b="1" u="none" strike="noStrike">
                          <a:solidFill>
                            <a:srgbClr val="000000"/>
                          </a:solidFill>
                          <a:effectLst/>
                        </a:rPr>
                        <a:t>Test RMSE</a:t>
                      </a:r>
                      <a:endParaRPr lang="en-US" sz="2400" b="1" i="0" u="none" strike="noStrike">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171808856"/>
                  </a:ext>
                </a:extLst>
              </a:tr>
              <a:tr h="670216">
                <a:tc>
                  <a:txBody>
                    <a:bodyPr/>
                    <a:lstStyle/>
                    <a:p>
                      <a:pPr algn="l" fontAlgn="ctr"/>
                      <a:r>
                        <a:rPr lang="en-US" sz="2400" b="0" u="none" strike="noStrike">
                          <a:solidFill>
                            <a:srgbClr val="000000"/>
                          </a:solidFill>
                          <a:effectLst/>
                        </a:rPr>
                        <a:t>Dummy Regressor</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102.4985</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105.36</a:t>
                      </a:r>
                      <a:endParaRPr lang="en-US" sz="2400" b="0" i="0" u="none" strike="noStrike">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478799909"/>
                  </a:ext>
                </a:extLst>
              </a:tr>
              <a:tr h="670216">
                <a:tc>
                  <a:txBody>
                    <a:bodyPr/>
                    <a:lstStyle/>
                    <a:p>
                      <a:pPr algn="l" fontAlgn="ctr"/>
                      <a:r>
                        <a:rPr lang="en-US" sz="2400" b="0" u="none" strike="noStrike">
                          <a:solidFill>
                            <a:srgbClr val="000000"/>
                          </a:solidFill>
                          <a:effectLst/>
                        </a:rPr>
                        <a:t>Linear Regression</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62.35155</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65.19963</a:t>
                      </a:r>
                      <a:endParaRPr lang="en-US" sz="2400" b="0" i="0" u="none" strike="noStrike">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2595563962"/>
                  </a:ext>
                </a:extLst>
              </a:tr>
              <a:tr h="670216">
                <a:tc>
                  <a:txBody>
                    <a:bodyPr/>
                    <a:lstStyle/>
                    <a:p>
                      <a:pPr algn="l" fontAlgn="ctr"/>
                      <a:r>
                        <a:rPr lang="en-US" sz="2400" b="0" u="none" strike="noStrike" dirty="0">
                          <a:solidFill>
                            <a:srgbClr val="000000"/>
                          </a:solidFill>
                          <a:effectLst/>
                        </a:rPr>
                        <a:t>SVM Regression</a:t>
                      </a:r>
                      <a:endParaRPr lang="en-US" sz="2400" b="0" i="0" u="none" strike="noStrike" dirty="0">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65.69219</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68.4896</a:t>
                      </a:r>
                      <a:endParaRPr lang="en-US" sz="2400" b="0" i="0" u="none" strike="noStrike">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568696849"/>
                  </a:ext>
                </a:extLst>
              </a:tr>
              <a:tr h="446811">
                <a:tc>
                  <a:txBody>
                    <a:bodyPr/>
                    <a:lstStyle/>
                    <a:p>
                      <a:pPr algn="l" fontAlgn="ctr"/>
                      <a:r>
                        <a:rPr lang="en-US" sz="2400" b="0" u="none" strike="noStrike">
                          <a:solidFill>
                            <a:srgbClr val="000000"/>
                          </a:solidFill>
                          <a:effectLst/>
                        </a:rPr>
                        <a:t>Decision Tree</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43.67169</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77.12838</a:t>
                      </a:r>
                      <a:endParaRPr lang="en-US" sz="2400" b="0" i="0" u="none" strike="noStrike">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283620546"/>
                  </a:ext>
                </a:extLst>
              </a:tr>
              <a:tr h="446811">
                <a:tc>
                  <a:txBody>
                    <a:bodyPr/>
                    <a:lstStyle/>
                    <a:p>
                      <a:pPr algn="l" fontAlgn="ctr"/>
                      <a:r>
                        <a:rPr lang="en-US" sz="2400" b="0" u="none" strike="noStrike">
                          <a:solidFill>
                            <a:srgbClr val="000000"/>
                          </a:solidFill>
                          <a:effectLst/>
                        </a:rPr>
                        <a:t>Decision Tree 2</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65.29145</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74.02132</a:t>
                      </a:r>
                      <a:endParaRPr lang="en-US" sz="2400" b="0" i="0" u="none" strike="noStrike">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117353060"/>
                  </a:ext>
                </a:extLst>
              </a:tr>
              <a:tr h="446811">
                <a:tc>
                  <a:txBody>
                    <a:bodyPr/>
                    <a:lstStyle/>
                    <a:p>
                      <a:pPr algn="l" fontAlgn="ctr"/>
                      <a:r>
                        <a:rPr lang="en-US" sz="2400" b="0" u="none" strike="noStrike">
                          <a:solidFill>
                            <a:srgbClr val="000000"/>
                          </a:solidFill>
                          <a:effectLst/>
                        </a:rPr>
                        <a:t>Random Forest</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a:solidFill>
                            <a:srgbClr val="000000"/>
                          </a:solidFill>
                          <a:effectLst/>
                        </a:rPr>
                        <a:t>40.49586</a:t>
                      </a:r>
                      <a:endParaRPr lang="en-US" sz="2400" b="0" i="0" u="none" strike="noStrike">
                        <a:solidFill>
                          <a:srgbClr val="000000"/>
                        </a:solidFill>
                        <a:effectLst/>
                        <a:latin typeface="Aptos Narrow" panose="020B0004020202020204" pitchFamily="34" charset="0"/>
                      </a:endParaRPr>
                    </a:p>
                  </a:txBody>
                  <a:tcPr marL="6350" marR="6350" marT="6350" marB="0" anchor="ctr"/>
                </a:tc>
                <a:tc>
                  <a:txBody>
                    <a:bodyPr/>
                    <a:lstStyle/>
                    <a:p>
                      <a:pPr algn="r" fontAlgn="ctr"/>
                      <a:r>
                        <a:rPr lang="en-US" sz="2400" b="0" u="none" strike="noStrike" dirty="0">
                          <a:solidFill>
                            <a:srgbClr val="000000"/>
                          </a:solidFill>
                          <a:effectLst/>
                        </a:rPr>
                        <a:t>62.0575</a:t>
                      </a:r>
                      <a:endParaRPr lang="en-US" sz="2400" b="0"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361820647"/>
                  </a:ext>
                </a:extLst>
              </a:tr>
            </a:tbl>
          </a:graphicData>
        </a:graphic>
      </p:graphicFrame>
    </p:spTree>
    <p:extLst>
      <p:ext uri="{BB962C8B-B14F-4D97-AF65-F5344CB8AC3E}">
        <p14:creationId xmlns:p14="http://schemas.microsoft.com/office/powerpoint/2010/main" val="294935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BC791F0-CA2E-3846-0804-564C1335209D}"/>
              </a:ext>
            </a:extLst>
          </p:cNvPr>
          <p:cNvSpPr>
            <a:spLocks noGrp="1"/>
          </p:cNvSpPr>
          <p:nvPr>
            <p:ph type="title"/>
          </p:nvPr>
        </p:nvSpPr>
        <p:spPr>
          <a:xfrm>
            <a:off x="838200" y="448721"/>
            <a:ext cx="4707671" cy="1225650"/>
          </a:xfrm>
        </p:spPr>
        <p:txBody>
          <a:bodyPr anchor="b">
            <a:normAutofit/>
          </a:bodyPr>
          <a:lstStyle/>
          <a:p>
            <a:r>
              <a:rPr lang="en-US" sz="3800" b="1" dirty="0">
                <a:solidFill>
                  <a:schemeClr val="bg1"/>
                </a:solidFill>
              </a:rPr>
              <a:t>Analysis:</a:t>
            </a:r>
            <a:br>
              <a:rPr lang="en-US" sz="3800" dirty="0">
                <a:solidFill>
                  <a:schemeClr val="bg1"/>
                </a:solidFill>
              </a:rPr>
            </a:br>
            <a:endParaRPr lang="en-US" sz="3800"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D361A1-0584-7181-321D-F9EB5D3A18A9}"/>
              </a:ext>
            </a:extLst>
          </p:cNvPr>
          <p:cNvSpPr>
            <a:spLocks noGrp="1"/>
          </p:cNvSpPr>
          <p:nvPr>
            <p:ph idx="1"/>
          </p:nvPr>
        </p:nvSpPr>
        <p:spPr>
          <a:xfrm>
            <a:off x="184222" y="1825142"/>
            <a:ext cx="6341231" cy="3647710"/>
          </a:xfrm>
        </p:spPr>
        <p:txBody>
          <a:bodyPr>
            <a:noAutofit/>
          </a:bodyPr>
          <a:lstStyle/>
          <a:p>
            <a:pPr>
              <a:buFont typeface="Arial" panose="020B0604020202020204" pitchFamily="34" charset="0"/>
              <a:buChar char="•"/>
            </a:pPr>
            <a:r>
              <a:rPr lang="en-US" sz="1400" b="1" dirty="0">
                <a:solidFill>
                  <a:schemeClr val="bg1"/>
                </a:solidFill>
              </a:rPr>
              <a:t>Dummy Regressor</a:t>
            </a:r>
            <a:r>
              <a:rPr lang="en-US" sz="1400" dirty="0">
                <a:solidFill>
                  <a:schemeClr val="bg1"/>
                </a:solidFill>
              </a:rPr>
              <a:t>: This model, which predicts the mean price for all instances, has the highest RMSE for both training (102.5) and test (105.4) data. It serves as a baseline, so all other models should ideally perform better than this.</a:t>
            </a:r>
          </a:p>
          <a:p>
            <a:pPr>
              <a:buFont typeface="Arial" panose="020B0604020202020204" pitchFamily="34" charset="0"/>
              <a:buChar char="•"/>
            </a:pPr>
            <a:r>
              <a:rPr lang="en-US" sz="1400" b="1" dirty="0">
                <a:solidFill>
                  <a:schemeClr val="bg1"/>
                </a:solidFill>
              </a:rPr>
              <a:t>Linear Regression</a:t>
            </a:r>
            <a:r>
              <a:rPr lang="en-US" sz="1400" dirty="0">
                <a:solidFill>
                  <a:schemeClr val="bg1"/>
                </a:solidFill>
              </a:rPr>
              <a:t>: This model improves significantly over the Dummy Regressor with a Train RMSE of 62.4 and Test RMSE of 65.2. It indicates that Linear Regression is capturing patterns in the data fairly well.</a:t>
            </a:r>
          </a:p>
          <a:p>
            <a:pPr>
              <a:buFont typeface="Arial" panose="020B0604020202020204" pitchFamily="34" charset="0"/>
              <a:buChar char="•"/>
            </a:pPr>
            <a:r>
              <a:rPr lang="en-US" sz="1400" b="1" dirty="0">
                <a:solidFill>
                  <a:schemeClr val="bg1"/>
                </a:solidFill>
              </a:rPr>
              <a:t>SVM Regression</a:t>
            </a:r>
            <a:r>
              <a:rPr lang="en-US" sz="1400" dirty="0">
                <a:solidFill>
                  <a:schemeClr val="bg1"/>
                </a:solidFill>
              </a:rPr>
              <a:t>: The SVM model has similar RMSE values to Linear Regression, with a slightly higher Test RMSE (68.5). This suggests it’s performing comparably but has a bit more error when predicting unseen data.</a:t>
            </a:r>
          </a:p>
          <a:p>
            <a:pPr>
              <a:buFont typeface="Arial" panose="020B0604020202020204" pitchFamily="34" charset="0"/>
              <a:buChar char="•"/>
            </a:pPr>
            <a:r>
              <a:rPr lang="en-US" sz="1400" b="1" dirty="0">
                <a:solidFill>
                  <a:schemeClr val="bg1"/>
                </a:solidFill>
              </a:rPr>
              <a:t>Decision Tree</a:t>
            </a:r>
            <a:r>
              <a:rPr lang="en-US" sz="1400" dirty="0">
                <a:solidFill>
                  <a:schemeClr val="bg1"/>
                </a:solidFill>
              </a:rPr>
              <a:t>: This model achieves the lowest Train RMSE (43.7), meaning it fits the training data very closely. However, its Test RMSE is higher (77.1), indicating potential overfitting—it performs well on training data but not as well on new data.</a:t>
            </a:r>
          </a:p>
          <a:p>
            <a:pPr>
              <a:buFont typeface="Arial" panose="020B0604020202020204" pitchFamily="34" charset="0"/>
              <a:buChar char="•"/>
            </a:pPr>
            <a:r>
              <a:rPr lang="en-US" sz="1400" b="1" dirty="0">
                <a:solidFill>
                  <a:schemeClr val="bg1"/>
                </a:solidFill>
              </a:rPr>
              <a:t>Decision Tree 2</a:t>
            </a:r>
            <a:r>
              <a:rPr lang="en-US" sz="1400" dirty="0">
                <a:solidFill>
                  <a:schemeClr val="bg1"/>
                </a:solidFill>
              </a:rPr>
              <a:t>: This version of the Decision Tree has a slightly better balance, with Train RMSE at 65.3 and Test RMSE at 74.0. It’s less overfitted than the first Decision Tree but still not ideal.</a:t>
            </a:r>
          </a:p>
          <a:p>
            <a:pPr>
              <a:buFont typeface="Arial" panose="020B0604020202020204" pitchFamily="34" charset="0"/>
              <a:buChar char="•"/>
            </a:pPr>
            <a:r>
              <a:rPr lang="en-US" sz="1400" b="1" dirty="0">
                <a:solidFill>
                  <a:schemeClr val="bg1"/>
                </a:solidFill>
              </a:rPr>
              <a:t>Random Forest</a:t>
            </a:r>
            <a:r>
              <a:rPr lang="en-US" sz="1400" dirty="0">
                <a:solidFill>
                  <a:schemeClr val="bg1"/>
                </a:solidFill>
              </a:rPr>
              <a:t>: This model achieves the best results overall, with the lowest Test RMSE (62.1) and a low Train RMSE (40.5). This indicates that Random Forest generalizes well and captures complex patterns without overfitting.</a:t>
            </a:r>
          </a:p>
          <a:p>
            <a:endParaRPr lang="en-US" sz="1400" dirty="0">
              <a:solidFill>
                <a:schemeClr val="bg1"/>
              </a:solidFill>
            </a:endParaRP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2" descr="Airbnb Unveils New Tools to Help Travelers Find the Best Listings">
            <a:extLst>
              <a:ext uri="{FF2B5EF4-FFF2-40B4-BE49-F238E27FC236}">
                <a16:creationId xmlns:a16="http://schemas.microsoft.com/office/drawing/2014/main" id="{E52024B9-29AD-8C4F-E6F7-6DEF3FDC5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908" r="18938" b="-1"/>
          <a:stretch/>
        </p:blipFill>
        <p:spPr bwMode="auto">
          <a:xfrm>
            <a:off x="6525453" y="10"/>
            <a:ext cx="566654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789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0F05AA5-AA20-98C9-BFB3-7F31B5A7B2C9}"/>
              </a:ext>
            </a:extLst>
          </p:cNvPr>
          <p:cNvSpPr>
            <a:spLocks noGrp="1"/>
          </p:cNvSpPr>
          <p:nvPr>
            <p:ph type="title"/>
          </p:nvPr>
        </p:nvSpPr>
        <p:spPr>
          <a:xfrm>
            <a:off x="838200" y="448721"/>
            <a:ext cx="4707671" cy="1225650"/>
          </a:xfrm>
        </p:spPr>
        <p:txBody>
          <a:bodyPr anchor="b">
            <a:normAutofit/>
          </a:bodyPr>
          <a:lstStyle/>
          <a:p>
            <a:r>
              <a:rPr kumimoji="0" lang="en-US" altLang="en-US" sz="3800" b="1" i="0" u="none" strike="noStrike" cap="none" normalizeH="0" baseline="0">
                <a:ln>
                  <a:noFill/>
                </a:ln>
                <a:solidFill>
                  <a:schemeClr val="bg1"/>
                </a:solidFill>
                <a:effectLst/>
                <a:latin typeface="var(--jp-content-font-family)"/>
              </a:rPr>
              <a:t>Conclusion:</a:t>
            </a:r>
            <a:br>
              <a:rPr kumimoji="0" lang="en-US" altLang="en-US" sz="3800" b="1" i="0" u="none" strike="noStrike" cap="none" normalizeH="0" baseline="0">
                <a:ln>
                  <a:noFill/>
                </a:ln>
                <a:solidFill>
                  <a:schemeClr val="bg1"/>
                </a:solidFill>
                <a:effectLst/>
                <a:latin typeface="var(--jp-content-font-family)"/>
              </a:rPr>
            </a:br>
            <a:endParaRPr lang="en-US" sz="3800">
              <a:solidFill>
                <a:schemeClr val="bg1"/>
              </a:solidFill>
            </a:endParaRP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65025A84-6272-6F21-9CB1-A9E8661F2E6B}"/>
              </a:ext>
            </a:extLst>
          </p:cNvPr>
          <p:cNvSpPr>
            <a:spLocks noGrp="1" noChangeArrowheads="1"/>
          </p:cNvSpPr>
          <p:nvPr>
            <p:ph idx="1"/>
          </p:nvPr>
        </p:nvSpPr>
        <p:spPr bwMode="auto">
          <a:xfrm>
            <a:off x="897769" y="1909192"/>
            <a:ext cx="4586513" cy="364771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50784" tIns="0" rIns="9144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Among all models, Random Forest provides the best balance between training and test performance, making it the most effective model here for predicting prices accurately across both seen and unseen data. The other models either fit too closely to the training data or didn’t generalize as well on the test set.</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2" descr="Airbnb Unveils New Tools to Help Travelers Find the Best Listings">
            <a:extLst>
              <a:ext uri="{FF2B5EF4-FFF2-40B4-BE49-F238E27FC236}">
                <a16:creationId xmlns:a16="http://schemas.microsoft.com/office/drawing/2014/main" id="{F8C0C98A-3D84-3845-5926-73EC34F30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908" r="18938" b="-1"/>
          <a:stretch/>
        </p:blipFill>
        <p:spPr bwMode="auto">
          <a:xfrm>
            <a:off x="6525453" y="10"/>
            <a:ext cx="566654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16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5" name="Rectangle 207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42D304C-8090-3A7F-1D97-098205A057B0}"/>
              </a:ext>
            </a:extLst>
          </p:cNvPr>
          <p:cNvSpPr>
            <a:spLocks noGrp="1"/>
          </p:cNvSpPr>
          <p:nvPr>
            <p:ph type="title"/>
          </p:nvPr>
        </p:nvSpPr>
        <p:spPr>
          <a:xfrm>
            <a:off x="838200" y="448721"/>
            <a:ext cx="4707671" cy="1225650"/>
          </a:xfrm>
        </p:spPr>
        <p:txBody>
          <a:bodyPr anchor="b">
            <a:normAutofit fontScale="90000"/>
          </a:bodyPr>
          <a:lstStyle/>
          <a:p>
            <a:r>
              <a:rPr lang="en-US" sz="3800" b="1" dirty="0">
                <a:solidFill>
                  <a:schemeClr val="bg1"/>
                </a:solidFill>
              </a:rPr>
              <a:t>Objective &amp; Problem Statement</a:t>
            </a:r>
            <a:br>
              <a:rPr lang="en-US" sz="3800" b="1" dirty="0">
                <a:solidFill>
                  <a:schemeClr val="bg1"/>
                </a:solidFill>
              </a:rPr>
            </a:br>
            <a:endParaRPr lang="en-US" sz="3800" dirty="0">
              <a:solidFill>
                <a:schemeClr val="bg1"/>
              </a:solidFill>
            </a:endParaRPr>
          </a:p>
        </p:txBody>
      </p:sp>
      <p:cxnSp>
        <p:nvCxnSpPr>
          <p:cNvPr id="2077" name="Straight Connector 207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4">
            <a:extLst>
              <a:ext uri="{FF2B5EF4-FFF2-40B4-BE49-F238E27FC236}">
                <a16:creationId xmlns:a16="http://schemas.microsoft.com/office/drawing/2014/main" id="{EE93E74C-D4C3-38D2-DBF6-9654DBA8F0C9}"/>
              </a:ext>
            </a:extLst>
          </p:cNvPr>
          <p:cNvSpPr>
            <a:spLocks noGrp="1" noChangeArrowheads="1"/>
          </p:cNvSpPr>
          <p:nvPr>
            <p:ph idx="1"/>
          </p:nvPr>
        </p:nvSpPr>
        <p:spPr bwMode="auto">
          <a:xfrm>
            <a:off x="897769" y="1909192"/>
            <a:ext cx="4586513" cy="36477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Objective:</a:t>
            </a:r>
            <a:r>
              <a:rPr kumimoji="0" lang="en-US" altLang="en-US" sz="2000" b="0" i="0" u="none" strike="noStrike" cap="none" normalizeH="0" baseline="0" dirty="0">
                <a:ln>
                  <a:noFill/>
                </a:ln>
                <a:solidFill>
                  <a:schemeClr val="bg1"/>
                </a:solidFill>
                <a:effectLst/>
                <a:latin typeface="Arial" panose="020B0604020202020204" pitchFamily="34" charset="0"/>
              </a:rPr>
              <a:t> Predict Airbnb prices based on property characteristics, location, and other features.</a:t>
            </a: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Problem Statement:</a:t>
            </a:r>
            <a:r>
              <a:rPr kumimoji="0" lang="en-US" altLang="en-US" sz="2000" b="0" i="0" u="none" strike="noStrike" cap="none" normalizeH="0" baseline="0" dirty="0">
                <a:ln>
                  <a:noFill/>
                </a:ln>
                <a:solidFill>
                  <a:schemeClr val="bg1"/>
                </a:solidFill>
                <a:effectLst/>
                <a:latin typeface="Arial" panose="020B0604020202020204" pitchFamily="34" charset="0"/>
              </a:rPr>
              <a:t> High variability in Airbnb prices makes it challenging for hosts to set optimal prices. This model aims to provide accurate predictions. </a:t>
            </a:r>
          </a:p>
        </p:txBody>
      </p:sp>
      <p:cxnSp>
        <p:nvCxnSpPr>
          <p:cNvPr id="2079" name="Straight Connector 207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050" name="Picture 2" descr="Airbnb Unveils New Tools to Help Travelers Find the Best Listings">
            <a:extLst>
              <a:ext uri="{FF2B5EF4-FFF2-40B4-BE49-F238E27FC236}">
                <a16:creationId xmlns:a16="http://schemas.microsoft.com/office/drawing/2014/main" id="{B2FFBEB6-2AF5-A522-0A47-9DC767AA8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908" r="18938" b="-1"/>
          <a:stretch/>
        </p:blipFill>
        <p:spPr bwMode="auto">
          <a:xfrm>
            <a:off x="6525453" y="10"/>
            <a:ext cx="566654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68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5094FA16-8DBD-F020-E9F9-368BFD93E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091" r="23289"/>
          <a:stretch/>
        </p:blipFill>
        <p:spPr bwMode="auto">
          <a:xfrm>
            <a:off x="3579276" y="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6011EAD6-D5D7-FCA4-6B6E-C00EE3B29CA7}"/>
              </a:ext>
            </a:extLst>
          </p:cNvPr>
          <p:cNvSpPr txBox="1">
            <a:spLocks/>
          </p:cNvSpPr>
          <p:nvPr/>
        </p:nvSpPr>
        <p:spPr>
          <a:xfrm>
            <a:off x="573024" y="9254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Data:</a:t>
            </a:r>
          </a:p>
        </p:txBody>
      </p:sp>
      <p:sp>
        <p:nvSpPr>
          <p:cNvPr id="6" name="Content Placeholder 2">
            <a:extLst>
              <a:ext uri="{FF2B5EF4-FFF2-40B4-BE49-F238E27FC236}">
                <a16:creationId xmlns:a16="http://schemas.microsoft.com/office/drawing/2014/main" id="{2D4CDE50-777B-55D7-5725-37F14DB68703}"/>
              </a:ext>
            </a:extLst>
          </p:cNvPr>
          <p:cNvSpPr txBox="1">
            <a:spLocks/>
          </p:cNvSpPr>
          <p:nvPr/>
        </p:nvSpPr>
        <p:spPr>
          <a:xfrm>
            <a:off x="314286" y="2576693"/>
            <a:ext cx="9296400" cy="38417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600" b="1" dirty="0">
                <a:solidFill>
                  <a:schemeClr val="bg1"/>
                </a:solidFill>
              </a:rPr>
              <a:t>Dataset Source:</a:t>
            </a:r>
            <a:r>
              <a:rPr lang="en-US" sz="9600" dirty="0">
                <a:solidFill>
                  <a:schemeClr val="bg1"/>
                </a:solidFill>
              </a:rPr>
              <a:t> Airbnb Open Data, including listings with features like location, property type, amenities, and previous pricing.</a:t>
            </a:r>
          </a:p>
          <a:p>
            <a:endParaRPr lang="en-US" dirty="0">
              <a:solidFill>
                <a:schemeClr val="bg1"/>
              </a:solidFill>
            </a:endParaRPr>
          </a:p>
          <a:p>
            <a:endParaRPr lang="en-US" dirty="0">
              <a:solidFill>
                <a:schemeClr val="bg1"/>
              </a:solidFill>
            </a:endParaRPr>
          </a:p>
        </p:txBody>
      </p:sp>
      <p:sp>
        <p:nvSpPr>
          <p:cNvPr id="7" name="Rectangle 3">
            <a:extLst>
              <a:ext uri="{FF2B5EF4-FFF2-40B4-BE49-F238E27FC236}">
                <a16:creationId xmlns:a16="http://schemas.microsoft.com/office/drawing/2014/main" id="{A8873680-C0E4-65B7-A97A-3E6DFCA8DD9F}"/>
              </a:ext>
            </a:extLst>
          </p:cNvPr>
          <p:cNvSpPr>
            <a:spLocks noChangeArrowheads="1"/>
          </p:cNvSpPr>
          <p:nvPr/>
        </p:nvSpPr>
        <p:spPr bwMode="auto">
          <a:xfrm>
            <a:off x="371094" y="2960878"/>
            <a:ext cx="997273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Purpose</a:t>
            </a:r>
            <a:r>
              <a:rPr kumimoji="0" lang="en-US" altLang="en-US" sz="1800" b="0" i="0" u="none" strike="noStrike" cap="none" normalizeH="0" baseline="0" dirty="0">
                <a:ln>
                  <a:noFill/>
                </a:ln>
                <a:solidFill>
                  <a:schemeClr val="bg1"/>
                </a:solidFill>
                <a:effectLst/>
                <a:latin typeface="Arial" panose="020B0604020202020204" pitchFamily="34" charset="0"/>
              </a:rPr>
              <a:t>: Analyze Airbnb listings and predict prices based on property and host characteristics.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Key Features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Host Info</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err="1">
                <a:ln>
                  <a:noFill/>
                </a:ln>
                <a:solidFill>
                  <a:schemeClr val="bg1"/>
                </a:solidFill>
                <a:effectLst/>
                <a:latin typeface="Arial" panose="020B0604020202020204" pitchFamily="34" charset="0"/>
              </a:rPr>
              <a:t>Superhost</a:t>
            </a:r>
            <a:r>
              <a:rPr kumimoji="0" lang="en-US" altLang="en-US" sz="1800" b="0" i="0" u="none" strike="noStrike" cap="none" normalizeH="0" baseline="0" dirty="0">
                <a:ln>
                  <a:noFill/>
                </a:ln>
                <a:solidFill>
                  <a:schemeClr val="bg1"/>
                </a:solidFill>
                <a:effectLst/>
                <a:latin typeface="Arial" panose="020B0604020202020204" pitchFamily="34" charset="0"/>
              </a:rPr>
              <a:t> status, identity verification.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Location</a:t>
            </a:r>
            <a:r>
              <a:rPr kumimoji="0" lang="en-US" altLang="en-US" sz="1800" b="0" i="0" u="none" strike="noStrike" cap="none" normalizeH="0" baseline="0" dirty="0">
                <a:ln>
                  <a:noFill/>
                </a:ln>
                <a:solidFill>
                  <a:schemeClr val="bg1"/>
                </a:solidFill>
                <a:effectLst/>
                <a:latin typeface="Arial" panose="020B0604020202020204" pitchFamily="34" charset="0"/>
              </a:rPr>
              <a:t>: Neighborhood ("Roslindale"), latitude, longitude.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Property Details</a:t>
            </a:r>
            <a:r>
              <a:rPr kumimoji="0" lang="en-US" altLang="en-US" sz="1800" b="0" i="0" u="none" strike="noStrike" cap="none" normalizeH="0" baseline="0" dirty="0">
                <a:ln>
                  <a:noFill/>
                </a:ln>
                <a:solidFill>
                  <a:schemeClr val="bg1"/>
                </a:solidFill>
                <a:effectLst/>
                <a:latin typeface="Arial" panose="020B0604020202020204" pitchFamily="34" charset="0"/>
              </a:rPr>
              <a:t>: Type, room type, accommodates, bathrooms, bedrooms, beds.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Amenities</a:t>
            </a:r>
            <a:r>
              <a:rPr kumimoji="0" lang="en-US" altLang="en-US" sz="1800" b="0" i="0" u="none" strike="noStrike" cap="none" normalizeH="0" baseline="0" dirty="0">
                <a:ln>
                  <a:noFill/>
                </a:ln>
                <a:solidFill>
                  <a:schemeClr val="bg1"/>
                </a:solidFill>
                <a:effectLst/>
                <a:latin typeface="Arial" panose="020B0604020202020204" pitchFamily="34" charset="0"/>
              </a:rPr>
              <a:t>: Number of amenities included.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Pricing</a:t>
            </a:r>
            <a:r>
              <a:rPr kumimoji="0" lang="en-US" altLang="en-US" sz="1800" b="0" i="0" u="none" strike="noStrike" cap="none" normalizeH="0" baseline="0" dirty="0">
                <a:ln>
                  <a:noFill/>
                </a:ln>
                <a:solidFill>
                  <a:schemeClr val="bg1"/>
                </a:solidFill>
                <a:effectLst/>
                <a:latin typeface="Arial" panose="020B0604020202020204" pitchFamily="34" charset="0"/>
              </a:rPr>
              <a:t>: Base price, additional guest charges, minimum nights.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Reviews</a:t>
            </a:r>
            <a:r>
              <a:rPr kumimoji="0" lang="en-US" altLang="en-US" sz="1800" b="0" i="0" u="none" strike="noStrike" cap="none" normalizeH="0" baseline="0" dirty="0">
                <a:ln>
                  <a:noFill/>
                </a:ln>
                <a:solidFill>
                  <a:schemeClr val="bg1"/>
                </a:solidFill>
                <a:effectLst/>
                <a:latin typeface="Arial" panose="020B0604020202020204" pitchFamily="34" charset="0"/>
              </a:rPr>
              <a:t>: Number of reviews, average rating, review activity span.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Cancellation Policy</a:t>
            </a:r>
            <a:r>
              <a:rPr kumimoji="0" lang="en-US" altLang="en-US" sz="1800" b="0" i="0" u="none" strike="noStrike" cap="none" normalizeH="0" baseline="0" dirty="0">
                <a:ln>
                  <a:noFill/>
                </a:ln>
                <a:solidFill>
                  <a:schemeClr val="bg1"/>
                </a:solidFill>
                <a:effectLst/>
                <a:latin typeface="Arial" panose="020B0604020202020204" pitchFamily="34" charset="0"/>
              </a:rPr>
              <a:t>: (e.g., moderate, flexible, strict).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Price Category</a:t>
            </a:r>
            <a:r>
              <a:rPr kumimoji="0" lang="en-US" altLang="en-US" sz="1800" b="0" i="0" u="none" strike="noStrike" cap="none" normalizeH="0" baseline="0" dirty="0">
                <a:ln>
                  <a:noFill/>
                </a:ln>
                <a:solidFill>
                  <a:schemeClr val="bg1"/>
                </a:solidFill>
                <a:effectLst/>
                <a:latin typeface="Arial" panose="020B0604020202020204" pitchFamily="34" charset="0"/>
              </a:rPr>
              <a:t>: Price range labels (e.g., “lte_$75,” “gte_226”).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Objective</a:t>
            </a:r>
            <a:r>
              <a:rPr kumimoji="0" lang="en-US" altLang="en-US" sz="1800" b="0" i="0" u="none" strike="noStrike" cap="none" normalizeH="0" baseline="0" dirty="0">
                <a:ln>
                  <a:noFill/>
                </a:ln>
                <a:solidFill>
                  <a:schemeClr val="bg1"/>
                </a:solidFill>
                <a:effectLst/>
                <a:latin typeface="Arial" panose="020B0604020202020204" pitchFamily="34" charset="0"/>
              </a:rPr>
              <a:t>: Use these features to create a predictive model for Airbnb listing prices.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4834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8E6D153-B59D-6333-D86D-A02D48A765A3}"/>
              </a:ext>
            </a:extLst>
          </p:cNvPr>
          <p:cNvSpPr>
            <a:spLocks noGrp="1"/>
          </p:cNvSpPr>
          <p:nvPr>
            <p:ph type="title"/>
          </p:nvPr>
        </p:nvSpPr>
        <p:spPr>
          <a:xfrm>
            <a:off x="838200" y="448721"/>
            <a:ext cx="4707671" cy="1225650"/>
          </a:xfrm>
        </p:spPr>
        <p:txBody>
          <a:bodyPr anchor="b">
            <a:normAutofit/>
          </a:bodyPr>
          <a:lstStyle/>
          <a:p>
            <a:r>
              <a:rPr lang="en-US" sz="3800" b="1">
                <a:solidFill>
                  <a:schemeClr val="bg1"/>
                </a:solidFill>
              </a:rPr>
              <a:t>Data Preprocessing</a:t>
            </a:r>
            <a:br>
              <a:rPr lang="en-US" sz="3800" b="1">
                <a:solidFill>
                  <a:schemeClr val="bg1"/>
                </a:solidFill>
              </a:rPr>
            </a:br>
            <a:endParaRPr lang="en-US" sz="380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89F0AC-AF90-D6BE-86EC-621C86814371}"/>
              </a:ext>
            </a:extLst>
          </p:cNvPr>
          <p:cNvSpPr>
            <a:spLocks noGrp="1"/>
          </p:cNvSpPr>
          <p:nvPr>
            <p:ph idx="1"/>
          </p:nvPr>
        </p:nvSpPr>
        <p:spPr>
          <a:xfrm>
            <a:off x="897769" y="1909192"/>
            <a:ext cx="4586513" cy="3647710"/>
          </a:xfrm>
        </p:spPr>
        <p:txBody>
          <a:bodyPr>
            <a:normAutofit/>
          </a:bodyPr>
          <a:lstStyle/>
          <a:p>
            <a:pPr>
              <a:buFont typeface="Arial" panose="020B0604020202020204" pitchFamily="34" charset="0"/>
              <a:buChar char="•"/>
            </a:pPr>
            <a:r>
              <a:rPr lang="en-US" sz="2000" b="1">
                <a:solidFill>
                  <a:schemeClr val="bg1"/>
                </a:solidFill>
              </a:rPr>
              <a:t>Handling Missing Values:</a:t>
            </a:r>
            <a:r>
              <a:rPr lang="en-US" sz="2000">
                <a:solidFill>
                  <a:schemeClr val="bg1"/>
                </a:solidFill>
              </a:rPr>
              <a:t> Drop or Impute strategies applied.</a:t>
            </a:r>
          </a:p>
          <a:p>
            <a:pPr>
              <a:buFont typeface="Arial" panose="020B0604020202020204" pitchFamily="34" charset="0"/>
              <a:buChar char="•"/>
            </a:pPr>
            <a:r>
              <a:rPr lang="en-US" sz="2000" b="1">
                <a:solidFill>
                  <a:schemeClr val="bg1"/>
                </a:solidFill>
              </a:rPr>
              <a:t>Outlier Treatment:</a:t>
            </a:r>
            <a:r>
              <a:rPr lang="en-US" sz="2000">
                <a:solidFill>
                  <a:schemeClr val="bg1"/>
                </a:solidFill>
              </a:rPr>
              <a:t> Describe any outlier analysis and removal.</a:t>
            </a:r>
          </a:p>
          <a:p>
            <a:pPr>
              <a:buFont typeface="Arial" panose="020B0604020202020204" pitchFamily="34" charset="0"/>
              <a:buChar char="•"/>
            </a:pPr>
            <a:r>
              <a:rPr lang="en-US" sz="2000" b="1">
                <a:solidFill>
                  <a:schemeClr val="bg1"/>
                </a:solidFill>
              </a:rPr>
              <a:t>Feature Scaling:</a:t>
            </a:r>
            <a:r>
              <a:rPr lang="en-US" sz="2000">
                <a:solidFill>
                  <a:schemeClr val="bg1"/>
                </a:solidFill>
              </a:rPr>
              <a:t> Standardization or normalization of features.</a:t>
            </a:r>
          </a:p>
          <a:p>
            <a:pPr>
              <a:buFont typeface="Arial" panose="020B0604020202020204" pitchFamily="34" charset="0"/>
              <a:buChar char="•"/>
            </a:pPr>
            <a:r>
              <a:rPr lang="en-US" sz="2000" b="1">
                <a:solidFill>
                  <a:schemeClr val="bg1"/>
                </a:solidFill>
              </a:rPr>
              <a:t>Feature Engineering:</a:t>
            </a:r>
            <a:r>
              <a:rPr lang="en-US" sz="2000">
                <a:solidFill>
                  <a:schemeClr val="bg1"/>
                </a:solidFill>
              </a:rPr>
              <a:t> New features created to capture additional variance (e.g., location-based indices or amenity scores).</a:t>
            </a:r>
          </a:p>
          <a:p>
            <a:endParaRPr lang="en-US" sz="2000">
              <a:solidFill>
                <a:schemeClr val="bg1"/>
              </a:solidFill>
            </a:endParaRP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2" descr="Airbnb Unveils New Tools to Help Travelers Find the Best Listings">
            <a:extLst>
              <a:ext uri="{FF2B5EF4-FFF2-40B4-BE49-F238E27FC236}">
                <a16:creationId xmlns:a16="http://schemas.microsoft.com/office/drawing/2014/main" id="{FF1664EB-9E1A-185D-9A39-25C14B7DD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908" r="18938" b="-1"/>
          <a:stretch/>
        </p:blipFill>
        <p:spPr bwMode="auto">
          <a:xfrm>
            <a:off x="6525453" y="10"/>
            <a:ext cx="566654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4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B2C80FB-27DE-033A-68D6-D3FAF2A893C2}"/>
              </a:ext>
            </a:extLst>
          </p:cNvPr>
          <p:cNvSpPr>
            <a:spLocks noGrp="1"/>
          </p:cNvSpPr>
          <p:nvPr>
            <p:ph type="title"/>
          </p:nvPr>
        </p:nvSpPr>
        <p:spPr>
          <a:xfrm>
            <a:off x="838200" y="448721"/>
            <a:ext cx="4707671" cy="1225650"/>
          </a:xfrm>
        </p:spPr>
        <p:txBody>
          <a:bodyPr anchor="b">
            <a:normAutofit/>
          </a:bodyPr>
          <a:lstStyle/>
          <a:p>
            <a:r>
              <a:rPr lang="en-US" sz="4000" b="1" dirty="0">
                <a:solidFill>
                  <a:schemeClr val="bg1"/>
                </a:solidFill>
              </a:rPr>
              <a:t>Methodology</a:t>
            </a:r>
            <a:br>
              <a:rPr lang="en-US" sz="4000" dirty="0">
                <a:solidFill>
                  <a:schemeClr val="bg1"/>
                </a:solidFill>
              </a:rPr>
            </a:br>
            <a:endParaRPr lang="en-US" sz="3800"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3E165B-8E0A-91F4-4C8A-FB95D3EDE2D4}"/>
              </a:ext>
            </a:extLst>
          </p:cNvPr>
          <p:cNvSpPr>
            <a:spLocks noGrp="1"/>
          </p:cNvSpPr>
          <p:nvPr>
            <p:ph idx="1"/>
          </p:nvPr>
        </p:nvSpPr>
        <p:spPr>
          <a:xfrm>
            <a:off x="383195" y="1765393"/>
            <a:ext cx="5759063" cy="3647710"/>
          </a:xfrm>
        </p:spPr>
        <p:txBody>
          <a:bodyPr>
            <a:normAutofit fontScale="85000" lnSpcReduction="20000"/>
          </a:bodyPr>
          <a:lstStyle/>
          <a:p>
            <a:pPr>
              <a:buFont typeface="+mj-lt"/>
              <a:buAutoNum type="arabicPeriod"/>
            </a:pPr>
            <a:r>
              <a:rPr lang="en-US" sz="1800" b="1" dirty="0">
                <a:solidFill>
                  <a:schemeClr val="bg1"/>
                </a:solidFill>
              </a:rPr>
              <a:t>Data Collection and Cleaning and EDA</a:t>
            </a:r>
            <a:endParaRPr lang="en-US" sz="1800" dirty="0">
              <a:solidFill>
                <a:schemeClr val="bg1"/>
              </a:solidFill>
            </a:endParaRPr>
          </a:p>
          <a:p>
            <a:pPr marL="742950" lvl="1" indent="-285750">
              <a:buFont typeface="+mj-lt"/>
              <a:buAutoNum type="arabicPeriod"/>
            </a:pPr>
            <a:r>
              <a:rPr lang="en-US" sz="1800" dirty="0">
                <a:solidFill>
                  <a:schemeClr val="bg1"/>
                </a:solidFill>
              </a:rPr>
              <a:t>Gathered Airbnb listings data with attributes like location, property type, room type, number of bedrooms/bathrooms, amenities, and prices.</a:t>
            </a:r>
          </a:p>
          <a:p>
            <a:pPr marL="742950" lvl="1" indent="-285750">
              <a:buFont typeface="+mj-lt"/>
              <a:buAutoNum type="arabicPeriod"/>
            </a:pPr>
            <a:r>
              <a:rPr lang="en-US" sz="1800" dirty="0">
                <a:solidFill>
                  <a:schemeClr val="bg1"/>
                </a:solidFill>
              </a:rPr>
              <a:t>Cleaned the data by handling missing values, encoding categorical variables, and standardizing numerical features for model compatibility.</a:t>
            </a:r>
          </a:p>
          <a:p>
            <a:pPr>
              <a:buFont typeface="+mj-lt"/>
              <a:buAutoNum type="arabicPeriod"/>
            </a:pPr>
            <a:r>
              <a:rPr lang="en-US" sz="1800" b="1" dirty="0">
                <a:solidFill>
                  <a:schemeClr val="bg1"/>
                </a:solidFill>
              </a:rPr>
              <a:t>Model Selection</a:t>
            </a:r>
            <a:endParaRPr lang="en-US" sz="1800" dirty="0">
              <a:solidFill>
                <a:schemeClr val="bg1"/>
              </a:solidFill>
            </a:endParaRPr>
          </a:p>
          <a:p>
            <a:pPr marL="742950" lvl="1" indent="-285750">
              <a:buFont typeface="+mj-lt"/>
              <a:buAutoNum type="arabicPeriod"/>
            </a:pPr>
            <a:r>
              <a:rPr lang="en-US" sz="1800" dirty="0">
                <a:solidFill>
                  <a:schemeClr val="bg1"/>
                </a:solidFill>
              </a:rPr>
              <a:t>Started with a baseline Dummy Regressor to set a benchmark for model performance.</a:t>
            </a:r>
          </a:p>
          <a:p>
            <a:pPr marL="742950" lvl="1" indent="-285750">
              <a:buFont typeface="+mj-lt"/>
              <a:buAutoNum type="arabicPeriod"/>
            </a:pPr>
            <a:r>
              <a:rPr lang="en-US" sz="1800" dirty="0">
                <a:solidFill>
                  <a:schemeClr val="bg1"/>
                </a:solidFill>
              </a:rPr>
              <a:t>Tested multiple machine learning algorithms, including:</a:t>
            </a:r>
          </a:p>
          <a:p>
            <a:pPr marL="1143000" lvl="2" indent="-228600">
              <a:buFont typeface="+mj-lt"/>
              <a:buAutoNum type="arabicPeriod"/>
            </a:pPr>
            <a:r>
              <a:rPr lang="en-US" sz="1800" b="1" dirty="0">
                <a:solidFill>
                  <a:schemeClr val="bg1"/>
                </a:solidFill>
              </a:rPr>
              <a:t>Linear Regression</a:t>
            </a:r>
            <a:r>
              <a:rPr lang="en-US" sz="1800" dirty="0">
                <a:solidFill>
                  <a:schemeClr val="bg1"/>
                </a:solidFill>
              </a:rPr>
              <a:t> for simplicity and interpretability.</a:t>
            </a:r>
          </a:p>
          <a:p>
            <a:pPr marL="1143000" lvl="2" indent="-228600">
              <a:buFont typeface="+mj-lt"/>
              <a:buAutoNum type="arabicPeriod"/>
            </a:pPr>
            <a:r>
              <a:rPr lang="en-US" sz="1800" b="1" dirty="0">
                <a:solidFill>
                  <a:schemeClr val="bg1"/>
                </a:solidFill>
              </a:rPr>
              <a:t>Support Vector Machine (SVM)</a:t>
            </a:r>
            <a:r>
              <a:rPr lang="en-US" sz="1800" dirty="0">
                <a:solidFill>
                  <a:schemeClr val="bg1"/>
                </a:solidFill>
              </a:rPr>
              <a:t> for handling high-dimensional spaces.</a:t>
            </a:r>
          </a:p>
          <a:p>
            <a:pPr marL="1143000" lvl="2" indent="-228600">
              <a:buFont typeface="+mj-lt"/>
              <a:buAutoNum type="arabicPeriod"/>
            </a:pPr>
            <a:r>
              <a:rPr lang="en-US" sz="1800" b="1" dirty="0">
                <a:solidFill>
                  <a:schemeClr val="bg1"/>
                </a:solidFill>
              </a:rPr>
              <a:t>Decision Trees</a:t>
            </a:r>
            <a:r>
              <a:rPr lang="en-US" sz="1800" dirty="0">
                <a:solidFill>
                  <a:schemeClr val="bg1"/>
                </a:solidFill>
              </a:rPr>
              <a:t> to capture non-linear relationships in data.</a:t>
            </a:r>
          </a:p>
          <a:p>
            <a:pPr marL="1143000" lvl="2" indent="-228600">
              <a:buFont typeface="+mj-lt"/>
              <a:buAutoNum type="arabicPeriod"/>
            </a:pPr>
            <a:r>
              <a:rPr lang="en-US" sz="1800" b="1" dirty="0">
                <a:solidFill>
                  <a:schemeClr val="bg1"/>
                </a:solidFill>
              </a:rPr>
              <a:t>Random Forests</a:t>
            </a:r>
            <a:r>
              <a:rPr lang="en-US" sz="1800" dirty="0">
                <a:solidFill>
                  <a:schemeClr val="bg1"/>
                </a:solidFill>
              </a:rPr>
              <a:t> to improve performance with ensemble learning.</a:t>
            </a:r>
          </a:p>
          <a:p>
            <a:endParaRPr lang="en-US" sz="800" dirty="0">
              <a:solidFill>
                <a:schemeClr val="bg1"/>
              </a:solidFill>
            </a:endParaRP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2" descr="Airbnb Unveils New Tools to Help Travelers Find the Best Listings">
            <a:extLst>
              <a:ext uri="{FF2B5EF4-FFF2-40B4-BE49-F238E27FC236}">
                <a16:creationId xmlns:a16="http://schemas.microsoft.com/office/drawing/2014/main" id="{01B2A517-03E7-8625-381A-222B37BB7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908" r="18938" b="-1"/>
          <a:stretch/>
        </p:blipFill>
        <p:spPr bwMode="auto">
          <a:xfrm>
            <a:off x="6525453" y="10"/>
            <a:ext cx="566654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74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descr="Airbnb Unveils New Tools to Help Travelers Find the Best Listings">
            <a:extLst>
              <a:ext uri="{FF2B5EF4-FFF2-40B4-BE49-F238E27FC236}">
                <a16:creationId xmlns:a16="http://schemas.microsoft.com/office/drawing/2014/main" id="{5C080607-DE19-2A25-C7FD-73C4CB061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22CB8-9C39-ABB2-E83A-8FA06FE927E6}"/>
              </a:ext>
            </a:extLst>
          </p:cNvPr>
          <p:cNvSpPr>
            <a:spLocks noGrp="1"/>
          </p:cNvSpPr>
          <p:nvPr>
            <p:ph type="title"/>
          </p:nvPr>
        </p:nvSpPr>
        <p:spPr>
          <a:xfrm>
            <a:off x="1104900" y="910431"/>
            <a:ext cx="4724400" cy="1466455"/>
          </a:xfrm>
        </p:spPr>
        <p:txBody>
          <a:bodyPr anchor="b">
            <a:normAutofit/>
          </a:bodyPr>
          <a:lstStyle/>
          <a:p>
            <a:r>
              <a:rPr lang="en-US">
                <a:solidFill>
                  <a:schemeClr val="bg1"/>
                </a:solidFill>
              </a:rPr>
              <a:t>Methodology</a:t>
            </a:r>
          </a:p>
        </p:txBody>
      </p:sp>
      <p:sp>
        <p:nvSpPr>
          <p:cNvPr id="4" name="Rectangle 1">
            <a:extLst>
              <a:ext uri="{FF2B5EF4-FFF2-40B4-BE49-F238E27FC236}">
                <a16:creationId xmlns:a16="http://schemas.microsoft.com/office/drawing/2014/main" id="{63458F5F-AEFD-B031-7957-A112B5A42EAF}"/>
              </a:ext>
            </a:extLst>
          </p:cNvPr>
          <p:cNvSpPr>
            <a:spLocks noGrp="1" noChangeArrowheads="1"/>
          </p:cNvSpPr>
          <p:nvPr>
            <p:ph idx="1"/>
          </p:nvPr>
        </p:nvSpPr>
        <p:spPr bwMode="auto">
          <a:xfrm>
            <a:off x="1104899" y="2492080"/>
            <a:ext cx="7625443" cy="32446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62500" lnSpcReduction="20000"/>
          </a:bodyPr>
          <a:lstStyle/>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Model Training and Evaluation</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Split the dataset into training and testing sets to validate performance on unseen data.</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Used Root Mean Square Error (RMSE) as the primary metric for comparing model accuracy.</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Compared model results to identify the best-performing model for predicting Airbnb prices.</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Hyperparameter Tuning</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Performed grid search for hyperparameter tuning to optimize each model’s performance.</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Focused on parameters like tree depth for Decision Trees and number of estimators for Random Forests.</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Final Model Selection</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Selected the </a:t>
            </a:r>
            <a:r>
              <a:rPr kumimoji="0" lang="en-US" altLang="en-US" sz="2400" b="1" i="0" u="none" strike="noStrike" cap="none" normalizeH="0" baseline="0" dirty="0">
                <a:ln>
                  <a:noFill/>
                </a:ln>
                <a:solidFill>
                  <a:schemeClr val="bg1"/>
                </a:solidFill>
                <a:effectLst/>
                <a:latin typeface="Arial" panose="020B0604020202020204" pitchFamily="34" charset="0"/>
              </a:rPr>
              <a:t>Random Forest</a:t>
            </a:r>
            <a:r>
              <a:rPr kumimoji="0" lang="en-US" altLang="en-US" sz="2400" b="0" i="0" u="none" strike="noStrike" cap="none" normalizeH="0" baseline="0" dirty="0">
                <a:ln>
                  <a:noFill/>
                </a:ln>
                <a:solidFill>
                  <a:schemeClr val="bg1"/>
                </a:solidFill>
                <a:effectLst/>
                <a:latin typeface="Arial" panose="020B0604020202020204" pitchFamily="34" charset="0"/>
              </a:rPr>
              <a:t> model as it achieved the lowest Test RMSE, indicating the best balance between bias and variance without overfitting.</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solidFill>
                <a:schemeClr val="bg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682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DDB4F4-5374-ED75-B4B9-F39165DB618E}"/>
              </a:ext>
            </a:extLst>
          </p:cNvPr>
          <p:cNvPicPr>
            <a:picLocks noChangeAspect="1"/>
          </p:cNvPicPr>
          <p:nvPr/>
        </p:nvPicPr>
        <p:blipFill>
          <a:blip r:embed="rId2"/>
          <a:stretch>
            <a:fillRect/>
          </a:stretch>
        </p:blipFill>
        <p:spPr>
          <a:xfrm>
            <a:off x="879674" y="510126"/>
            <a:ext cx="9931910" cy="5467631"/>
          </a:xfrm>
          <a:prstGeom prst="rect">
            <a:avLst/>
          </a:prstGeom>
        </p:spPr>
      </p:pic>
    </p:spTree>
    <p:extLst>
      <p:ext uri="{BB962C8B-B14F-4D97-AF65-F5344CB8AC3E}">
        <p14:creationId xmlns:p14="http://schemas.microsoft.com/office/powerpoint/2010/main" val="64840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C479F-4DA4-0850-F1CE-3382414CDE82}"/>
              </a:ext>
            </a:extLst>
          </p:cNvPr>
          <p:cNvPicPr>
            <a:picLocks noChangeAspect="1"/>
          </p:cNvPicPr>
          <p:nvPr/>
        </p:nvPicPr>
        <p:blipFill>
          <a:blip r:embed="rId2"/>
          <a:stretch>
            <a:fillRect/>
          </a:stretch>
        </p:blipFill>
        <p:spPr>
          <a:xfrm>
            <a:off x="1091943" y="733286"/>
            <a:ext cx="10008114" cy="5391427"/>
          </a:xfrm>
          <a:prstGeom prst="rect">
            <a:avLst/>
          </a:prstGeom>
        </p:spPr>
      </p:pic>
    </p:spTree>
    <p:extLst>
      <p:ext uri="{BB962C8B-B14F-4D97-AF65-F5344CB8AC3E}">
        <p14:creationId xmlns:p14="http://schemas.microsoft.com/office/powerpoint/2010/main" val="2592332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936</Words>
  <Application>Microsoft Office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Aptos Display</vt:lpstr>
      <vt:lpstr>Aptos Narrow</vt:lpstr>
      <vt:lpstr>Arial</vt:lpstr>
      <vt:lpstr>Calibri</vt:lpstr>
      <vt:lpstr>Times New Roman</vt:lpstr>
      <vt:lpstr>var(--jp-content-font-family)</vt:lpstr>
      <vt:lpstr>Office Theme</vt:lpstr>
      <vt:lpstr>Prediction of Airbnb Prices</vt:lpstr>
      <vt:lpstr>Introduction </vt:lpstr>
      <vt:lpstr>Objective &amp; Problem Statement </vt:lpstr>
      <vt:lpstr>PowerPoint Presentation</vt:lpstr>
      <vt:lpstr>Data Preprocessing </vt:lpstr>
      <vt:lpstr>Methodology </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Analysis: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Madhulika Gadeveni</dc:creator>
  <cp:lastModifiedBy>Vikranth Dundra</cp:lastModifiedBy>
  <cp:revision>2</cp:revision>
  <dcterms:created xsi:type="dcterms:W3CDTF">2024-11-13T00:50:31Z</dcterms:created>
  <dcterms:modified xsi:type="dcterms:W3CDTF">2024-11-14T22:59:19Z</dcterms:modified>
</cp:coreProperties>
</file>