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2" r:id="rId6"/>
    <p:sldId id="263" r:id="rId7"/>
    <p:sldId id="273" r:id="rId8"/>
    <p:sldId id="276" r:id="rId9"/>
    <p:sldId id="274" r:id="rId10"/>
    <p:sldId id="275" r:id="rId1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52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5143499"/>
          </a:xfrm>
          <a:prstGeom prst="rect">
            <a:avLst/>
          </a:prstGeom>
        </p:spPr>
      </p:pic>
      <p:sp>
        <p:nvSpPr>
          <p:cNvPr id="2" name="Holder 2"/>
          <p:cNvSpPr>
            <a:spLocks noGrp="1"/>
          </p:cNvSpPr>
          <p:nvPr>
            <p:ph type="title"/>
          </p:nvPr>
        </p:nvSpPr>
        <p:spPr>
          <a:xfrm>
            <a:off x="1226535" y="241815"/>
            <a:ext cx="6690929" cy="574040"/>
          </a:xfrm>
          <a:prstGeom prst="rect">
            <a:avLst/>
          </a:prstGeom>
        </p:spPr>
        <p:txBody>
          <a:bodyPr wrap="square" lIns="0" tIns="0" rIns="0" bIns="0">
            <a:spAutoFit/>
          </a:bodyPr>
          <a:lstStyle>
            <a:lvl1pPr>
              <a:defRPr sz="3600" b="0" i="0">
                <a:solidFill>
                  <a:schemeClr val="tx1"/>
                </a:solidFill>
                <a:latin typeface="Tahoma"/>
                <a:cs typeface="Tahoma"/>
              </a:defRPr>
            </a:lvl1pPr>
          </a:lstStyle>
          <a:p>
            <a:endParaRPr/>
          </a:p>
        </p:txBody>
      </p:sp>
      <p:sp>
        <p:nvSpPr>
          <p:cNvPr id="3" name="Holder 3"/>
          <p:cNvSpPr>
            <a:spLocks noGrp="1"/>
          </p:cNvSpPr>
          <p:nvPr>
            <p:ph type="body" idx="1"/>
          </p:nvPr>
        </p:nvSpPr>
        <p:spPr>
          <a:xfrm>
            <a:off x="2350450" y="2356535"/>
            <a:ext cx="4443098" cy="2316479"/>
          </a:xfrm>
          <a:prstGeom prst="rect">
            <a:avLst/>
          </a:prstGeom>
        </p:spPr>
        <p:txBody>
          <a:bodyPr wrap="square" lIns="0" tIns="0" rIns="0" bIns="0">
            <a:spAutoFit/>
          </a:bodyPr>
          <a:lstStyle>
            <a:lvl1pPr>
              <a:defRPr sz="30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www.deaftravel.co.uk/signprint.php?id=27"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www.deaftravel.co.uk/signprint.php?id=26" TargetMode="External"/><Relationship Id="rId4" Type="http://schemas.openxmlformats.org/officeDocument/2006/relationships/hyperlink" Target="http://www.deaftravel.co.uk/signprint.php?id=2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hackenberg/Minimal-Bag-of-Visual-Words-Image-Classifier/blob/master/sift.py" TargetMode="External"/><Relationship Id="rId7" Type="http://schemas.openxmlformats.org/officeDocument/2006/relationships/hyperlink" Target="http://en.wikipedia.org/wiki/Bag-of-words_model_in_computer_vision" TargetMode="External"/><Relationship Id="rId2" Type="http://schemas.openxmlformats.org/officeDocument/2006/relationships/hyperlink" Target="http://mi.eng.cam.ac.uk/~cipolla/lectures/PartIB/old/IB-visualcodebook.pdf" TargetMode="External"/><Relationship Id="rId1" Type="http://schemas.openxmlformats.org/officeDocument/2006/relationships/slideLayout" Target="../slideLayouts/slideLayout2.xml"/><Relationship Id="rId6" Type="http://schemas.openxmlformats.org/officeDocument/2006/relationships/hyperlink" Target="http://cs229.stanford.edu/proj2011/ChenSenguptaSundaram-SignLanguageGestureRecognitionWithUnsupervisedFeatureLearning.pdf" TargetMode="External"/><Relationship Id="rId5" Type="http://schemas.openxmlformats.org/officeDocument/2006/relationships/hyperlink" Target="http://en.wikipedia.org/wiki/YUV" TargetMode="External"/><Relationship Id="rId4" Type="http://schemas.openxmlformats.org/officeDocument/2006/relationships/hyperlink" Target="http://en.wikipedia.org/wiki/YI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5417" y="1047750"/>
            <a:ext cx="6273165" cy="751488"/>
          </a:xfrm>
          <a:prstGeom prst="rect">
            <a:avLst/>
          </a:prstGeom>
        </p:spPr>
        <p:txBody>
          <a:bodyPr vert="horz" wrap="square" lIns="0" tIns="12700" rIns="0" bIns="0" rtlCol="0">
            <a:spAutoFit/>
          </a:bodyPr>
          <a:lstStyle/>
          <a:p>
            <a:pPr algn="ctr">
              <a:lnSpc>
                <a:spcPct val="100000"/>
              </a:lnSpc>
              <a:spcBef>
                <a:spcPts val="100"/>
              </a:spcBef>
            </a:pPr>
            <a:r>
              <a:rPr lang="en-US" sz="4800" dirty="0">
                <a:latin typeface="Times New Roman" panose="02020603050405020304" pitchFamily="18" charset="0"/>
                <a:cs typeface="Times New Roman" panose="02020603050405020304" pitchFamily="18" charset="0"/>
              </a:rPr>
              <a:t>Indian Sign Language</a:t>
            </a:r>
            <a:endParaRPr sz="480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body" idx="1"/>
          </p:nvPr>
        </p:nvSpPr>
        <p:spPr>
          <a:xfrm>
            <a:off x="3962400" y="2190750"/>
            <a:ext cx="5509898" cy="2721258"/>
          </a:xfrm>
          <a:prstGeom prst="rect">
            <a:avLst/>
          </a:prstGeom>
        </p:spPr>
        <p:txBody>
          <a:bodyPr vert="horz" wrap="square" lIns="0" tIns="12700" rIns="0" bIns="0" rtlCol="0">
            <a:spAutoFit/>
          </a:bodyPr>
          <a:lstStyle/>
          <a:p>
            <a:pPr algn="l">
              <a:lnSpc>
                <a:spcPct val="100000"/>
              </a:lnSpc>
              <a:spcBef>
                <a:spcPts val="20"/>
              </a:spcBef>
            </a:pPr>
            <a:endParaRPr sz="4600" dirty="0">
              <a:latin typeface="Times New Roman" panose="02020603050405020304" pitchFamily="18" charset="0"/>
              <a:cs typeface="Times New Roman" panose="02020603050405020304" pitchFamily="18" charset="0"/>
            </a:endParaRPr>
          </a:p>
          <a:p>
            <a:pPr marL="190500" algn="l">
              <a:lnSpc>
                <a:spcPts val="2630"/>
              </a:lnSpc>
            </a:pPr>
            <a:r>
              <a:rPr lang="en-US" sz="2200" spc="-75" dirty="0" err="1">
                <a:latin typeface="Times New Roman" panose="02020603050405020304" pitchFamily="18" charset="0"/>
                <a:cs typeface="Times New Roman" panose="02020603050405020304" pitchFamily="18" charset="0"/>
              </a:rPr>
              <a:t>Rapeti</a:t>
            </a:r>
            <a:r>
              <a:rPr lang="en-US" sz="2200" spc="-75" dirty="0">
                <a:latin typeface="Times New Roman" panose="02020603050405020304" pitchFamily="18" charset="0"/>
                <a:cs typeface="Times New Roman" panose="02020603050405020304" pitchFamily="18" charset="0"/>
              </a:rPr>
              <a:t> </a:t>
            </a:r>
            <a:r>
              <a:rPr lang="en-US" sz="2200" spc="-75" dirty="0" err="1">
                <a:latin typeface="Times New Roman" panose="02020603050405020304" pitchFamily="18" charset="0"/>
                <a:cs typeface="Times New Roman" panose="02020603050405020304" pitchFamily="18" charset="0"/>
              </a:rPr>
              <a:t>Lohith</a:t>
            </a:r>
            <a:r>
              <a:rPr lang="en-US" sz="2200" spc="-75" dirty="0">
                <a:latin typeface="Times New Roman" panose="02020603050405020304" pitchFamily="18" charset="0"/>
                <a:cs typeface="Times New Roman" panose="02020603050405020304" pitchFamily="18" charset="0"/>
              </a:rPr>
              <a:t> Kumar (21VV1A1254)</a:t>
            </a:r>
            <a:br>
              <a:rPr lang="en-US" sz="2200" spc="-75" dirty="0">
                <a:latin typeface="Times New Roman" panose="02020603050405020304" pitchFamily="18" charset="0"/>
                <a:cs typeface="Times New Roman" panose="02020603050405020304" pitchFamily="18" charset="0"/>
              </a:rPr>
            </a:br>
            <a:r>
              <a:rPr lang="en-US" sz="2200" spc="-75" dirty="0" err="1">
                <a:latin typeface="Times New Roman" panose="02020603050405020304" pitchFamily="18" charset="0"/>
                <a:cs typeface="Times New Roman" panose="02020603050405020304" pitchFamily="18" charset="0"/>
              </a:rPr>
              <a:t>Rapaka</a:t>
            </a:r>
            <a:r>
              <a:rPr lang="en-US" sz="2200" spc="-75" dirty="0">
                <a:latin typeface="Times New Roman" panose="02020603050405020304" pitchFamily="18" charset="0"/>
                <a:cs typeface="Times New Roman" panose="02020603050405020304" pitchFamily="18" charset="0"/>
              </a:rPr>
              <a:t> </a:t>
            </a:r>
            <a:r>
              <a:rPr lang="en-US" sz="2200" spc="-75" dirty="0" err="1">
                <a:latin typeface="Times New Roman" panose="02020603050405020304" pitchFamily="18" charset="0"/>
                <a:cs typeface="Times New Roman" panose="02020603050405020304" pitchFamily="18" charset="0"/>
              </a:rPr>
              <a:t>Jyothsna</a:t>
            </a:r>
            <a:r>
              <a:rPr lang="en-US" sz="2200" spc="-75" dirty="0">
                <a:latin typeface="Times New Roman" panose="02020603050405020304" pitchFamily="18" charset="0"/>
                <a:cs typeface="Times New Roman" panose="02020603050405020304" pitchFamily="18" charset="0"/>
              </a:rPr>
              <a:t> Sri (21VV1A1253)</a:t>
            </a:r>
            <a:br>
              <a:rPr lang="en-US" sz="2200" spc="-75" dirty="0">
                <a:latin typeface="Times New Roman" panose="02020603050405020304" pitchFamily="18" charset="0"/>
                <a:cs typeface="Times New Roman" panose="02020603050405020304" pitchFamily="18" charset="0"/>
              </a:rPr>
            </a:br>
            <a:r>
              <a:rPr lang="en-US" sz="2200" spc="-75" dirty="0" err="1">
                <a:latin typeface="Times New Roman" panose="02020603050405020304" pitchFamily="18" charset="0"/>
                <a:cs typeface="Times New Roman" panose="02020603050405020304" pitchFamily="18" charset="0"/>
              </a:rPr>
              <a:t>Pichika</a:t>
            </a:r>
            <a:r>
              <a:rPr lang="en-US" sz="2200" spc="-75" dirty="0">
                <a:latin typeface="Times New Roman" panose="02020603050405020304" pitchFamily="18" charset="0"/>
                <a:cs typeface="Times New Roman" panose="02020603050405020304" pitchFamily="18" charset="0"/>
              </a:rPr>
              <a:t> </a:t>
            </a:r>
            <a:r>
              <a:rPr lang="en-US" sz="2200" spc="-75" dirty="0" err="1">
                <a:latin typeface="Times New Roman" panose="02020603050405020304" pitchFamily="18" charset="0"/>
                <a:cs typeface="Times New Roman" panose="02020603050405020304" pitchFamily="18" charset="0"/>
              </a:rPr>
              <a:t>Parimala</a:t>
            </a:r>
            <a:r>
              <a:rPr lang="en-US" sz="2200" spc="-75" dirty="0">
                <a:latin typeface="Times New Roman" panose="02020603050405020304" pitchFamily="18" charset="0"/>
                <a:cs typeface="Times New Roman" panose="02020603050405020304" pitchFamily="18" charset="0"/>
              </a:rPr>
              <a:t> Durga </a:t>
            </a:r>
            <a:r>
              <a:rPr lang="en-US" sz="2200" spc="-75" dirty="0" err="1">
                <a:latin typeface="Times New Roman" panose="02020603050405020304" pitchFamily="18" charset="0"/>
                <a:cs typeface="Times New Roman" panose="02020603050405020304" pitchFamily="18" charset="0"/>
              </a:rPr>
              <a:t>Srivalli</a:t>
            </a:r>
            <a:r>
              <a:rPr lang="en-US" sz="2200" spc="-75" dirty="0">
                <a:latin typeface="Times New Roman" panose="02020603050405020304" pitchFamily="18" charset="0"/>
                <a:cs typeface="Times New Roman" panose="02020603050405020304" pitchFamily="18" charset="0"/>
              </a:rPr>
              <a:t> (21VV1A1251)</a:t>
            </a:r>
            <a:br>
              <a:rPr lang="en-US" sz="2200" spc="-75" dirty="0">
                <a:latin typeface="Times New Roman" panose="02020603050405020304" pitchFamily="18" charset="0"/>
                <a:cs typeface="Times New Roman" panose="02020603050405020304" pitchFamily="18" charset="0"/>
              </a:rPr>
            </a:br>
            <a:r>
              <a:rPr lang="en-US" sz="2200" spc="-75" dirty="0" err="1">
                <a:latin typeface="Times New Roman" panose="02020603050405020304" pitchFamily="18" charset="0"/>
                <a:cs typeface="Times New Roman" panose="02020603050405020304" pitchFamily="18" charset="0"/>
              </a:rPr>
              <a:t>Pyla</a:t>
            </a:r>
            <a:r>
              <a:rPr lang="en-US" sz="2200" spc="-75" dirty="0">
                <a:latin typeface="Times New Roman" panose="02020603050405020304" pitchFamily="18" charset="0"/>
                <a:cs typeface="Times New Roman" panose="02020603050405020304" pitchFamily="18" charset="0"/>
              </a:rPr>
              <a:t> Sandeep (21VV1A1252)</a:t>
            </a:r>
            <a:br>
              <a:rPr lang="en-US" sz="2200" spc="-75" dirty="0">
                <a:latin typeface="Times New Roman" panose="02020603050405020304" pitchFamily="18" charset="0"/>
                <a:cs typeface="Times New Roman" panose="02020603050405020304" pitchFamily="18" charset="0"/>
              </a:rPr>
            </a:br>
            <a:endParaRPr sz="2200" dirty="0">
              <a:latin typeface="Times New Roman" panose="02020603050405020304" pitchFamily="18" charset="0"/>
              <a:cs typeface="Times New Roman" panose="02020603050405020304" pitchFamily="18" charset="0"/>
            </a:endParaRPr>
          </a:p>
          <a:p>
            <a:pPr marL="190500" algn="l">
              <a:lnSpc>
                <a:spcPts val="2630"/>
              </a:lnSpc>
            </a:pPr>
            <a:endParaRPr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E314C0C-C6AB-8987-819B-9F72032C1B8E}"/>
              </a:ext>
            </a:extLst>
          </p:cNvPr>
          <p:cNvSpPr txBox="1"/>
          <p:nvPr/>
        </p:nvSpPr>
        <p:spPr>
          <a:xfrm>
            <a:off x="3429000" y="2110085"/>
            <a:ext cx="2133600" cy="461665"/>
          </a:xfrm>
          <a:prstGeom prst="rect">
            <a:avLst/>
          </a:prstGeom>
          <a:noFill/>
        </p:spPr>
        <p:txBody>
          <a:bodyPr wrap="square" rtlCol="0">
            <a:spAutoFit/>
          </a:bodyPr>
          <a:lstStyle/>
          <a:p>
            <a:r>
              <a:rPr lang="en-US" sz="2400" dirty="0"/>
              <a:t>Batch 11</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C68602-D8CB-3BC0-E028-CBBE81E9F07E}"/>
              </a:ext>
            </a:extLst>
          </p:cNvPr>
          <p:cNvSpPr txBox="1"/>
          <p:nvPr/>
        </p:nvSpPr>
        <p:spPr>
          <a:xfrm>
            <a:off x="609600" y="1962150"/>
            <a:ext cx="7467600" cy="1015663"/>
          </a:xfrm>
          <a:prstGeom prst="rect">
            <a:avLst/>
          </a:prstGeom>
          <a:noFill/>
        </p:spPr>
        <p:txBody>
          <a:bodyPr wrap="square" rtlCol="0">
            <a:spAutoFit/>
          </a:bodyPr>
          <a:lstStyle/>
          <a:p>
            <a:pPr algn="ctr"/>
            <a:r>
              <a:rPr lang="en-US" sz="6000" dirty="0"/>
              <a:t>THANK YOU</a:t>
            </a:r>
            <a:endParaRPr lang="en-IN"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3769" y="341556"/>
            <a:ext cx="3512820" cy="574040"/>
          </a:xfrm>
          <a:prstGeom prst="rect">
            <a:avLst/>
          </a:prstGeom>
        </p:spPr>
        <p:txBody>
          <a:bodyPr vert="horz" wrap="square" lIns="0" tIns="12700" rIns="0" bIns="0" rtlCol="0">
            <a:spAutoFit/>
          </a:bodyPr>
          <a:lstStyle/>
          <a:p>
            <a:pPr marL="12700">
              <a:lnSpc>
                <a:spcPct val="100000"/>
              </a:lnSpc>
              <a:spcBef>
                <a:spcPts val="100"/>
              </a:spcBef>
            </a:pPr>
            <a:r>
              <a:rPr lang="en-US" spc="-515" dirty="0">
                <a:latin typeface="Times New Roman" panose="02020603050405020304" pitchFamily="18" charset="0"/>
                <a:cs typeface="Times New Roman" panose="02020603050405020304" pitchFamily="18" charset="0"/>
              </a:rPr>
              <a:t>Indian   Sign   Language</a:t>
            </a:r>
            <a:endParaRPr spc="-515"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4769199" y="1874675"/>
            <a:ext cx="3917599" cy="2571749"/>
          </a:xfrm>
          <a:prstGeom prst="rect">
            <a:avLst/>
          </a:prstGeom>
        </p:spPr>
      </p:pic>
      <p:sp>
        <p:nvSpPr>
          <p:cNvPr id="4" name="object 4"/>
          <p:cNvSpPr txBox="1"/>
          <p:nvPr/>
        </p:nvSpPr>
        <p:spPr>
          <a:xfrm>
            <a:off x="426774" y="1478308"/>
            <a:ext cx="8402320" cy="3152145"/>
          </a:xfrm>
          <a:prstGeom prst="rect">
            <a:avLst/>
          </a:prstGeom>
        </p:spPr>
        <p:txBody>
          <a:bodyPr vert="horz" wrap="square" lIns="0" tIns="12700" rIns="0" bIns="0" rtlCol="0">
            <a:spAutoFit/>
          </a:bodyPr>
          <a:lstStyle/>
          <a:p>
            <a:pPr marL="112395">
              <a:lnSpc>
                <a:spcPts val="2875"/>
              </a:lnSpc>
              <a:spcBef>
                <a:spcPts val="100"/>
              </a:spcBef>
            </a:pPr>
            <a:r>
              <a:rPr sz="2400" spc="-70" dirty="0">
                <a:latin typeface="Times New Roman" panose="02020603050405020304" pitchFamily="18" charset="0"/>
                <a:cs typeface="Times New Roman" panose="02020603050405020304" pitchFamily="18" charset="0"/>
              </a:rPr>
              <a:t>History</a:t>
            </a:r>
            <a:endParaRPr sz="2400" dirty="0">
              <a:latin typeface="Times New Roman" panose="02020603050405020304" pitchFamily="18" charset="0"/>
              <a:cs typeface="Times New Roman" panose="02020603050405020304" pitchFamily="18" charset="0"/>
            </a:endParaRPr>
          </a:p>
          <a:p>
            <a:pPr marL="297815" marR="4656455" indent="-285750">
              <a:lnSpc>
                <a:spcPts val="2180"/>
              </a:lnSpc>
              <a:spcBef>
                <a:spcPts val="50"/>
              </a:spcBef>
              <a:buClr>
                <a:srgbClr val="CED8DC"/>
              </a:buClr>
              <a:buFont typeface="Arial" panose="020B0604020202020204" pitchFamily="34" charset="0"/>
              <a:buChar char="•"/>
              <a:tabLst>
                <a:tab pos="379095" algn="l"/>
                <a:tab pos="379730" algn="l"/>
              </a:tabLst>
            </a:pPr>
            <a:r>
              <a:rPr lang="en-US" sz="1800" spc="-160" dirty="0">
                <a:latin typeface="Times New Roman" panose="02020603050405020304" pitchFamily="18" charset="0"/>
                <a:cs typeface="Times New Roman" panose="02020603050405020304" pitchFamily="18" charset="0"/>
              </a:rPr>
              <a:t>Indian Sign Language (ISL) incorporates two-handed signs, similar to British Sign Language (BSL) and aligns closely with elements of International Sign Language. The ISL alphabet is derived from both British Sign Language and French Sign Language alphabets. In contrast to American Sign Language (ASL), which uses a one-handed approach for letters, ISL employs both hands to represent its alphabet.</a:t>
            </a:r>
            <a:endParaRPr sz="1650" dirty="0">
              <a:latin typeface="Times New Roman" panose="02020603050405020304" pitchFamily="18" charset="0"/>
              <a:cs typeface="Times New Roman" panose="02020603050405020304" pitchFamily="18" charset="0"/>
            </a:endParaRPr>
          </a:p>
          <a:p>
            <a:pPr marL="4129404">
              <a:lnSpc>
                <a:spcPct val="100000"/>
              </a:lnSpc>
            </a:pPr>
            <a:r>
              <a:rPr sz="1400" spc="-105" dirty="0">
                <a:latin typeface="Times New Roman" panose="02020603050405020304" pitchFamily="18" charset="0"/>
                <a:cs typeface="Times New Roman" panose="02020603050405020304" pitchFamily="18" charset="0"/>
              </a:rPr>
              <a:t>Image </a:t>
            </a:r>
            <a:r>
              <a:rPr sz="1400" spc="-50" dirty="0">
                <a:latin typeface="Times New Roman" panose="02020603050405020304" pitchFamily="18" charset="0"/>
                <a:cs typeface="Times New Roman" panose="02020603050405020304" pitchFamily="18" charset="0"/>
              </a:rPr>
              <a:t>Src</a:t>
            </a:r>
            <a:r>
              <a:rPr sz="1400" spc="-105" dirty="0">
                <a:latin typeface="Times New Roman" panose="02020603050405020304" pitchFamily="18" charset="0"/>
                <a:cs typeface="Times New Roman" panose="02020603050405020304" pitchFamily="18" charset="0"/>
              </a:rPr>
              <a:t> </a:t>
            </a:r>
            <a:r>
              <a:rPr sz="1400" spc="-70" dirty="0">
                <a:latin typeface="Times New Roman" panose="02020603050405020304" pitchFamily="18" charset="0"/>
                <a:cs typeface="Times New Roman" panose="02020603050405020304" pitchFamily="18" charset="0"/>
                <a:hlinkClick r:id="rId3"/>
              </a:rPr>
              <a:t>:http://www.deaftravel.co.uk/signprint.php?id=27</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3769" y="341556"/>
            <a:ext cx="3512820" cy="574040"/>
          </a:xfrm>
          <a:prstGeom prst="rect">
            <a:avLst/>
          </a:prstGeom>
        </p:spPr>
        <p:txBody>
          <a:bodyPr vert="horz" wrap="square" lIns="0" tIns="12700" rIns="0" bIns="0" rtlCol="0">
            <a:spAutoFit/>
          </a:bodyPr>
          <a:lstStyle/>
          <a:p>
            <a:pPr marL="12700">
              <a:lnSpc>
                <a:spcPct val="100000"/>
              </a:lnSpc>
              <a:spcBef>
                <a:spcPts val="100"/>
              </a:spcBef>
            </a:pPr>
            <a:r>
              <a:rPr spc="-225" dirty="0"/>
              <a:t>India</a:t>
            </a:r>
            <a:r>
              <a:rPr spc="-275" dirty="0"/>
              <a:t>n</a:t>
            </a:r>
            <a:r>
              <a:rPr spc="-305" dirty="0"/>
              <a:t> </a:t>
            </a:r>
            <a:r>
              <a:rPr spc="-270" dirty="0"/>
              <a:t>Sig</a:t>
            </a:r>
            <a:r>
              <a:rPr spc="-330" dirty="0"/>
              <a:t>n</a:t>
            </a:r>
            <a:r>
              <a:rPr spc="-305" dirty="0"/>
              <a:t> </a:t>
            </a:r>
            <a:r>
              <a:rPr spc="-515" dirty="0"/>
              <a:t>Language</a:t>
            </a:r>
          </a:p>
        </p:txBody>
      </p:sp>
      <p:pic>
        <p:nvPicPr>
          <p:cNvPr id="3" name="object 3"/>
          <p:cNvPicPr/>
          <p:nvPr/>
        </p:nvPicPr>
        <p:blipFill>
          <a:blip r:embed="rId2" cstate="print"/>
          <a:stretch>
            <a:fillRect/>
          </a:stretch>
        </p:blipFill>
        <p:spPr>
          <a:xfrm>
            <a:off x="4769199" y="1874675"/>
            <a:ext cx="3917599" cy="2571749"/>
          </a:xfrm>
          <a:prstGeom prst="rect">
            <a:avLst/>
          </a:prstGeom>
        </p:spPr>
      </p:pic>
      <p:pic>
        <p:nvPicPr>
          <p:cNvPr id="4" name="object 4"/>
          <p:cNvPicPr/>
          <p:nvPr/>
        </p:nvPicPr>
        <p:blipFill>
          <a:blip r:embed="rId3" cstate="print"/>
          <a:stretch>
            <a:fillRect/>
          </a:stretch>
        </p:blipFill>
        <p:spPr>
          <a:xfrm>
            <a:off x="502000" y="1874675"/>
            <a:ext cx="3917599" cy="2564759"/>
          </a:xfrm>
          <a:prstGeom prst="rect">
            <a:avLst/>
          </a:prstGeom>
        </p:spPr>
      </p:pic>
      <p:sp>
        <p:nvSpPr>
          <p:cNvPr id="5" name="object 5"/>
          <p:cNvSpPr txBox="1"/>
          <p:nvPr/>
        </p:nvSpPr>
        <p:spPr>
          <a:xfrm>
            <a:off x="4772150" y="4524297"/>
            <a:ext cx="4284980" cy="607695"/>
          </a:xfrm>
          <a:prstGeom prst="rect">
            <a:avLst/>
          </a:prstGeom>
        </p:spPr>
        <p:txBody>
          <a:bodyPr vert="horz" wrap="square" lIns="0" tIns="90170" rIns="0" bIns="0" rtlCol="0">
            <a:spAutoFit/>
          </a:bodyPr>
          <a:lstStyle/>
          <a:p>
            <a:pPr marL="1264920">
              <a:lnSpc>
                <a:spcPct val="100000"/>
              </a:lnSpc>
              <a:spcBef>
                <a:spcPts val="710"/>
              </a:spcBef>
            </a:pPr>
            <a:r>
              <a:rPr sz="1400" spc="-80" dirty="0">
                <a:latin typeface="Tahoma"/>
                <a:cs typeface="Tahoma"/>
              </a:rPr>
              <a:t>Indian</a:t>
            </a:r>
            <a:r>
              <a:rPr sz="1400" spc="-120" dirty="0">
                <a:latin typeface="Tahoma"/>
                <a:cs typeface="Tahoma"/>
              </a:rPr>
              <a:t> </a:t>
            </a:r>
            <a:r>
              <a:rPr sz="1400" spc="-45" dirty="0">
                <a:latin typeface="Tahoma"/>
                <a:cs typeface="Tahoma"/>
              </a:rPr>
              <a:t>Sign</a:t>
            </a:r>
            <a:r>
              <a:rPr sz="1400" spc="-120" dirty="0">
                <a:latin typeface="Tahoma"/>
                <a:cs typeface="Tahoma"/>
              </a:rPr>
              <a:t> </a:t>
            </a:r>
            <a:r>
              <a:rPr sz="1400" spc="-70" dirty="0">
                <a:latin typeface="Tahoma"/>
                <a:cs typeface="Tahoma"/>
              </a:rPr>
              <a:t>Language</a:t>
            </a:r>
            <a:endParaRPr sz="1400">
              <a:latin typeface="Tahoma"/>
              <a:cs typeface="Tahoma"/>
            </a:endParaRPr>
          </a:p>
          <a:p>
            <a:pPr marL="12700">
              <a:lnSpc>
                <a:spcPct val="100000"/>
              </a:lnSpc>
              <a:spcBef>
                <a:spcPts val="610"/>
              </a:spcBef>
            </a:pPr>
            <a:r>
              <a:rPr sz="1400" spc="-105" dirty="0">
                <a:latin typeface="Tahoma"/>
                <a:cs typeface="Tahoma"/>
              </a:rPr>
              <a:t>Image </a:t>
            </a:r>
            <a:r>
              <a:rPr sz="1400" spc="-50" dirty="0">
                <a:latin typeface="Tahoma"/>
                <a:cs typeface="Tahoma"/>
              </a:rPr>
              <a:t>Src</a:t>
            </a:r>
            <a:r>
              <a:rPr sz="1400" spc="-105" dirty="0">
                <a:latin typeface="Tahoma"/>
                <a:cs typeface="Tahoma"/>
              </a:rPr>
              <a:t> </a:t>
            </a:r>
            <a:r>
              <a:rPr sz="1400" spc="-70" dirty="0">
                <a:latin typeface="Tahoma"/>
                <a:cs typeface="Tahoma"/>
                <a:hlinkClick r:id="rId4"/>
              </a:rPr>
              <a:t>:http://www.deaftravel.co.uk/signprint.php?id=27</a:t>
            </a:r>
            <a:endParaRPr sz="1400">
              <a:latin typeface="Tahoma"/>
              <a:cs typeface="Tahoma"/>
            </a:endParaRPr>
          </a:p>
        </p:txBody>
      </p:sp>
      <p:sp>
        <p:nvSpPr>
          <p:cNvPr id="6" name="object 6"/>
          <p:cNvSpPr txBox="1"/>
          <p:nvPr/>
        </p:nvSpPr>
        <p:spPr>
          <a:xfrm>
            <a:off x="148600" y="4527672"/>
            <a:ext cx="4284980" cy="600710"/>
          </a:xfrm>
          <a:prstGeom prst="rect">
            <a:avLst/>
          </a:prstGeom>
        </p:spPr>
        <p:txBody>
          <a:bodyPr vert="horz" wrap="square" lIns="0" tIns="86995" rIns="0" bIns="0" rtlCol="0">
            <a:spAutoFit/>
          </a:bodyPr>
          <a:lstStyle/>
          <a:p>
            <a:pPr marL="387350" algn="ctr">
              <a:lnSpc>
                <a:spcPct val="100000"/>
              </a:lnSpc>
              <a:spcBef>
                <a:spcPts val="685"/>
              </a:spcBef>
            </a:pPr>
            <a:r>
              <a:rPr sz="1400" spc="-65" dirty="0">
                <a:latin typeface="Tahoma"/>
                <a:cs typeface="Tahoma"/>
              </a:rPr>
              <a:t>American</a:t>
            </a:r>
            <a:r>
              <a:rPr sz="1400" spc="-120" dirty="0">
                <a:latin typeface="Tahoma"/>
                <a:cs typeface="Tahoma"/>
              </a:rPr>
              <a:t> </a:t>
            </a:r>
            <a:r>
              <a:rPr sz="1400" spc="-45" dirty="0">
                <a:latin typeface="Tahoma"/>
                <a:cs typeface="Tahoma"/>
              </a:rPr>
              <a:t>Sign</a:t>
            </a:r>
            <a:r>
              <a:rPr sz="1400" spc="-120" dirty="0">
                <a:latin typeface="Tahoma"/>
                <a:cs typeface="Tahoma"/>
              </a:rPr>
              <a:t> </a:t>
            </a:r>
            <a:r>
              <a:rPr sz="1400" spc="-70" dirty="0">
                <a:latin typeface="Tahoma"/>
                <a:cs typeface="Tahoma"/>
              </a:rPr>
              <a:t>Language</a:t>
            </a:r>
            <a:endParaRPr sz="1400">
              <a:latin typeface="Tahoma"/>
              <a:cs typeface="Tahoma"/>
            </a:endParaRPr>
          </a:p>
          <a:p>
            <a:pPr algn="ctr">
              <a:lnSpc>
                <a:spcPct val="100000"/>
              </a:lnSpc>
              <a:spcBef>
                <a:spcPts val="585"/>
              </a:spcBef>
            </a:pPr>
            <a:r>
              <a:rPr sz="1400" spc="-105" dirty="0">
                <a:latin typeface="Tahoma"/>
                <a:cs typeface="Tahoma"/>
              </a:rPr>
              <a:t>Image</a:t>
            </a:r>
            <a:r>
              <a:rPr sz="1400" spc="-110" dirty="0">
                <a:latin typeface="Tahoma"/>
                <a:cs typeface="Tahoma"/>
              </a:rPr>
              <a:t> </a:t>
            </a:r>
            <a:r>
              <a:rPr sz="1400" spc="-50" dirty="0">
                <a:latin typeface="Tahoma"/>
                <a:cs typeface="Tahoma"/>
              </a:rPr>
              <a:t>Src</a:t>
            </a:r>
            <a:r>
              <a:rPr sz="1400" spc="-105" dirty="0">
                <a:latin typeface="Tahoma"/>
                <a:cs typeface="Tahoma"/>
              </a:rPr>
              <a:t> </a:t>
            </a:r>
            <a:r>
              <a:rPr sz="1400" spc="-70" dirty="0">
                <a:latin typeface="Tahoma"/>
                <a:cs typeface="Tahoma"/>
                <a:hlinkClick r:id="rId5"/>
              </a:rPr>
              <a:t>:http://www.deaftravel.co.uk/signprint.php?id=26</a:t>
            </a:r>
            <a:endParaRPr sz="140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750BE5-9507-F1CE-1938-DD81598BB862}"/>
              </a:ext>
            </a:extLst>
          </p:cNvPr>
          <p:cNvSpPr txBox="1"/>
          <p:nvPr/>
        </p:nvSpPr>
        <p:spPr>
          <a:xfrm>
            <a:off x="533400" y="1123950"/>
            <a:ext cx="8305800"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Previous Work</a:t>
            </a:r>
          </a:p>
          <a:p>
            <a:r>
              <a:rPr lang="en-US" dirty="0">
                <a:latin typeface="Times New Roman" panose="02020603050405020304" pitchFamily="18" charset="0"/>
                <a:cs typeface="Times New Roman" panose="02020603050405020304" pitchFamily="18" charset="0"/>
              </a:rPr>
              <a:t>Gesture and sign language recognition has been extensively researched for American Sign Language (ASL), but similar progress is limited for Indian Sign Language (ISL). A few studies have explored ISL recognition using image processing and computer vision techniques. Most of these studies either focused on identifying optimal features for analysis or provided results for only a subset of the ISL alphabet.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Challenges</a:t>
            </a:r>
          </a:p>
          <a:p>
            <a:r>
              <a:rPr lang="en-US" dirty="0">
                <a:latin typeface="Times New Roman" panose="02020603050405020304" pitchFamily="18" charset="0"/>
                <a:cs typeface="Times New Roman" panose="02020603050405020304" pitchFamily="18" charset="0"/>
              </a:rPr>
              <a:t>1. Lack of standardized datasets for Indian Sign Language.</a:t>
            </a:r>
          </a:p>
          <a:p>
            <a:r>
              <a:rPr lang="en-US" dirty="0">
                <a:latin typeface="Times New Roman" panose="02020603050405020304" pitchFamily="18" charset="0"/>
                <a:cs typeface="Times New Roman" panose="02020603050405020304" pitchFamily="18" charset="0"/>
              </a:rPr>
              <a:t>2. Two-handed signs can lead to occlusion, complicating feature extraction.</a:t>
            </a:r>
          </a:p>
          <a:p>
            <a:r>
              <a:rPr lang="en-US" dirty="0">
                <a:latin typeface="Times New Roman" panose="02020603050405020304" pitchFamily="18" charset="0"/>
                <a:cs typeface="Times New Roman" panose="02020603050405020304" pitchFamily="18" charset="0"/>
              </a:rPr>
              <a:t>3. Regional variations in ISL, including the use of different symbols or variations in hand shapes to represent the same alphabet, even by the same individual.</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09B1B8B7-181C-8DC9-0F97-1B665DF3F891}"/>
              </a:ext>
            </a:extLst>
          </p:cNvPr>
          <p:cNvSpPr>
            <a:spLocks noGrp="1"/>
          </p:cNvSpPr>
          <p:nvPr>
            <p:ph type="title"/>
          </p:nvPr>
        </p:nvSpPr>
        <p:spPr>
          <a:xfrm>
            <a:off x="1226535" y="285750"/>
            <a:ext cx="6690929" cy="574040"/>
          </a:xfrm>
        </p:spPr>
        <p:txBody>
          <a:bodyPr/>
          <a:lstStyle/>
          <a:p>
            <a:pPr algn="ctr"/>
            <a:r>
              <a:rPr lang="en-US" dirty="0">
                <a:latin typeface="Times New Roman" panose="02020603050405020304" pitchFamily="18" charset="0"/>
                <a:cs typeface="Times New Roman" panose="02020603050405020304" pitchFamily="18" charset="0"/>
              </a:rPr>
              <a:t>Indian Sign Language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2598263" y="2131071"/>
            <a:ext cx="3858895" cy="700405"/>
            <a:chOff x="2586375" y="2223874"/>
            <a:chExt cx="3858895" cy="700405"/>
          </a:xfrm>
        </p:grpSpPr>
        <p:sp>
          <p:nvSpPr>
            <p:cNvPr id="4" name="object 4"/>
            <p:cNvSpPr/>
            <p:nvPr/>
          </p:nvSpPr>
          <p:spPr>
            <a:xfrm>
              <a:off x="2595900" y="2233399"/>
              <a:ext cx="3839845" cy="681355"/>
            </a:xfrm>
            <a:custGeom>
              <a:avLst/>
              <a:gdLst/>
              <a:ahLst/>
              <a:cxnLst/>
              <a:rect l="l" t="t" r="r" b="b"/>
              <a:pathLst>
                <a:path w="3839845" h="681355">
                  <a:moveTo>
                    <a:pt x="3725899" y="680999"/>
                  </a:moveTo>
                  <a:lnTo>
                    <a:pt x="113499" y="680999"/>
                  </a:lnTo>
                  <a:lnTo>
                    <a:pt x="69320" y="672080"/>
                  </a:lnTo>
                  <a:lnTo>
                    <a:pt x="33243" y="647756"/>
                  </a:lnTo>
                  <a:lnTo>
                    <a:pt x="8919" y="611679"/>
                  </a:lnTo>
                  <a:lnTo>
                    <a:pt x="0" y="567499"/>
                  </a:lnTo>
                  <a:lnTo>
                    <a:pt x="0" y="113499"/>
                  </a:lnTo>
                  <a:lnTo>
                    <a:pt x="8919" y="69320"/>
                  </a:lnTo>
                  <a:lnTo>
                    <a:pt x="33243" y="33243"/>
                  </a:lnTo>
                  <a:lnTo>
                    <a:pt x="69320" y="8919"/>
                  </a:lnTo>
                  <a:lnTo>
                    <a:pt x="113499" y="0"/>
                  </a:lnTo>
                  <a:lnTo>
                    <a:pt x="3725899" y="0"/>
                  </a:lnTo>
                  <a:lnTo>
                    <a:pt x="3769334" y="8639"/>
                  </a:lnTo>
                  <a:lnTo>
                    <a:pt x="3806156" y="33243"/>
                  </a:lnTo>
                  <a:lnTo>
                    <a:pt x="3830760" y="70065"/>
                  </a:lnTo>
                  <a:lnTo>
                    <a:pt x="3839399" y="113499"/>
                  </a:lnTo>
                  <a:lnTo>
                    <a:pt x="3839399" y="567499"/>
                  </a:lnTo>
                  <a:lnTo>
                    <a:pt x="3830480" y="611679"/>
                  </a:lnTo>
                  <a:lnTo>
                    <a:pt x="3806156" y="647756"/>
                  </a:lnTo>
                  <a:lnTo>
                    <a:pt x="3770079" y="672080"/>
                  </a:lnTo>
                  <a:lnTo>
                    <a:pt x="3725899" y="680999"/>
                  </a:lnTo>
                  <a:close/>
                </a:path>
              </a:pathLst>
            </a:custGeom>
            <a:solidFill>
              <a:srgbClr val="CCCCCC"/>
            </a:solidFill>
          </p:spPr>
          <p:txBody>
            <a:bodyPr wrap="square" lIns="0" tIns="0" rIns="0" bIns="0" rtlCol="0"/>
            <a:lstStyle/>
            <a:p>
              <a:endParaRPr/>
            </a:p>
          </p:txBody>
        </p:sp>
        <p:sp>
          <p:nvSpPr>
            <p:cNvPr id="5" name="object 5"/>
            <p:cNvSpPr/>
            <p:nvPr/>
          </p:nvSpPr>
          <p:spPr>
            <a:xfrm>
              <a:off x="2595900" y="2233399"/>
              <a:ext cx="3839845" cy="681355"/>
            </a:xfrm>
            <a:custGeom>
              <a:avLst/>
              <a:gdLst/>
              <a:ahLst/>
              <a:cxnLst/>
              <a:rect l="l" t="t" r="r" b="b"/>
              <a:pathLst>
                <a:path w="3839845" h="681355">
                  <a:moveTo>
                    <a:pt x="0" y="113499"/>
                  </a:moveTo>
                  <a:lnTo>
                    <a:pt x="8919" y="69320"/>
                  </a:lnTo>
                  <a:lnTo>
                    <a:pt x="33243" y="33243"/>
                  </a:lnTo>
                  <a:lnTo>
                    <a:pt x="69320" y="8919"/>
                  </a:lnTo>
                  <a:lnTo>
                    <a:pt x="113499" y="0"/>
                  </a:lnTo>
                  <a:lnTo>
                    <a:pt x="3725899" y="0"/>
                  </a:lnTo>
                  <a:lnTo>
                    <a:pt x="3769334" y="8639"/>
                  </a:lnTo>
                  <a:lnTo>
                    <a:pt x="3806156" y="33243"/>
                  </a:lnTo>
                  <a:lnTo>
                    <a:pt x="3830760" y="70065"/>
                  </a:lnTo>
                  <a:lnTo>
                    <a:pt x="3839399" y="113499"/>
                  </a:lnTo>
                  <a:lnTo>
                    <a:pt x="3839399" y="567499"/>
                  </a:lnTo>
                  <a:lnTo>
                    <a:pt x="3830480" y="611679"/>
                  </a:lnTo>
                  <a:lnTo>
                    <a:pt x="3806156" y="647756"/>
                  </a:lnTo>
                  <a:lnTo>
                    <a:pt x="3770079" y="672080"/>
                  </a:lnTo>
                  <a:lnTo>
                    <a:pt x="3725899" y="680999"/>
                  </a:lnTo>
                  <a:lnTo>
                    <a:pt x="113499" y="680999"/>
                  </a:lnTo>
                  <a:lnTo>
                    <a:pt x="69320" y="672080"/>
                  </a:lnTo>
                  <a:lnTo>
                    <a:pt x="33243" y="647756"/>
                  </a:lnTo>
                  <a:lnTo>
                    <a:pt x="8919" y="611679"/>
                  </a:lnTo>
                  <a:lnTo>
                    <a:pt x="0" y="567499"/>
                  </a:lnTo>
                  <a:lnTo>
                    <a:pt x="0" y="113499"/>
                  </a:lnTo>
                  <a:close/>
                </a:path>
              </a:pathLst>
            </a:custGeom>
            <a:ln w="19049">
              <a:solidFill>
                <a:srgbClr val="666666"/>
              </a:solidFill>
            </a:ln>
          </p:spPr>
          <p:txBody>
            <a:bodyPr wrap="square" lIns="0" tIns="0" rIns="0" bIns="0" rtlCol="0"/>
            <a:lstStyle/>
            <a:p>
              <a:endParaRPr/>
            </a:p>
          </p:txBody>
        </p:sp>
      </p:grpSp>
      <p:grpSp>
        <p:nvGrpSpPr>
          <p:cNvPr id="6" name="object 6"/>
          <p:cNvGrpSpPr/>
          <p:nvPr/>
        </p:nvGrpSpPr>
        <p:grpSpPr>
          <a:xfrm>
            <a:off x="2586375" y="3019204"/>
            <a:ext cx="3839845" cy="681355"/>
            <a:chOff x="2595900" y="3147799"/>
            <a:chExt cx="3839845" cy="681355"/>
          </a:xfrm>
        </p:grpSpPr>
        <p:sp>
          <p:nvSpPr>
            <p:cNvPr id="7" name="object 7"/>
            <p:cNvSpPr/>
            <p:nvPr/>
          </p:nvSpPr>
          <p:spPr>
            <a:xfrm>
              <a:off x="2595900" y="3147799"/>
              <a:ext cx="3839845" cy="681355"/>
            </a:xfrm>
            <a:custGeom>
              <a:avLst/>
              <a:gdLst/>
              <a:ahLst/>
              <a:cxnLst/>
              <a:rect l="l" t="t" r="r" b="b"/>
              <a:pathLst>
                <a:path w="3839845" h="681354">
                  <a:moveTo>
                    <a:pt x="3725899" y="680999"/>
                  </a:moveTo>
                  <a:lnTo>
                    <a:pt x="113499" y="680999"/>
                  </a:lnTo>
                  <a:lnTo>
                    <a:pt x="69320" y="672080"/>
                  </a:lnTo>
                  <a:lnTo>
                    <a:pt x="33243" y="647756"/>
                  </a:lnTo>
                  <a:lnTo>
                    <a:pt x="8919" y="611679"/>
                  </a:lnTo>
                  <a:lnTo>
                    <a:pt x="0" y="567499"/>
                  </a:lnTo>
                  <a:lnTo>
                    <a:pt x="0" y="113499"/>
                  </a:lnTo>
                  <a:lnTo>
                    <a:pt x="8919" y="69320"/>
                  </a:lnTo>
                  <a:lnTo>
                    <a:pt x="33243" y="33243"/>
                  </a:lnTo>
                  <a:lnTo>
                    <a:pt x="69320" y="8919"/>
                  </a:lnTo>
                  <a:lnTo>
                    <a:pt x="113499" y="0"/>
                  </a:lnTo>
                  <a:lnTo>
                    <a:pt x="3725899" y="0"/>
                  </a:lnTo>
                  <a:lnTo>
                    <a:pt x="3769334" y="8639"/>
                  </a:lnTo>
                  <a:lnTo>
                    <a:pt x="3806156" y="33243"/>
                  </a:lnTo>
                  <a:lnTo>
                    <a:pt x="3830760" y="70065"/>
                  </a:lnTo>
                  <a:lnTo>
                    <a:pt x="3839399" y="113499"/>
                  </a:lnTo>
                  <a:lnTo>
                    <a:pt x="3839399" y="567499"/>
                  </a:lnTo>
                  <a:lnTo>
                    <a:pt x="3830480" y="611679"/>
                  </a:lnTo>
                  <a:lnTo>
                    <a:pt x="3806156" y="647756"/>
                  </a:lnTo>
                  <a:lnTo>
                    <a:pt x="3770079" y="672080"/>
                  </a:lnTo>
                  <a:lnTo>
                    <a:pt x="3725899" y="680999"/>
                  </a:lnTo>
                  <a:close/>
                </a:path>
              </a:pathLst>
            </a:custGeom>
            <a:solidFill>
              <a:srgbClr val="CCCCCC"/>
            </a:solidFill>
          </p:spPr>
          <p:txBody>
            <a:bodyPr wrap="square" lIns="0" tIns="0" rIns="0" bIns="0" rtlCol="0"/>
            <a:lstStyle/>
            <a:p>
              <a:endParaRPr/>
            </a:p>
          </p:txBody>
        </p:sp>
        <p:sp>
          <p:nvSpPr>
            <p:cNvPr id="8" name="object 8"/>
            <p:cNvSpPr/>
            <p:nvPr/>
          </p:nvSpPr>
          <p:spPr>
            <a:xfrm>
              <a:off x="2595900" y="3147799"/>
              <a:ext cx="3839845" cy="681355"/>
            </a:xfrm>
            <a:custGeom>
              <a:avLst/>
              <a:gdLst/>
              <a:ahLst/>
              <a:cxnLst/>
              <a:rect l="l" t="t" r="r" b="b"/>
              <a:pathLst>
                <a:path w="3839845" h="681354">
                  <a:moveTo>
                    <a:pt x="0" y="113499"/>
                  </a:moveTo>
                  <a:lnTo>
                    <a:pt x="8919" y="69320"/>
                  </a:lnTo>
                  <a:lnTo>
                    <a:pt x="33243" y="33243"/>
                  </a:lnTo>
                  <a:lnTo>
                    <a:pt x="69320" y="8919"/>
                  </a:lnTo>
                  <a:lnTo>
                    <a:pt x="113499" y="0"/>
                  </a:lnTo>
                  <a:lnTo>
                    <a:pt x="3725899" y="0"/>
                  </a:lnTo>
                  <a:lnTo>
                    <a:pt x="3769334" y="8639"/>
                  </a:lnTo>
                  <a:lnTo>
                    <a:pt x="3806156" y="33243"/>
                  </a:lnTo>
                  <a:lnTo>
                    <a:pt x="3830760" y="70065"/>
                  </a:lnTo>
                  <a:lnTo>
                    <a:pt x="3839399" y="113499"/>
                  </a:lnTo>
                  <a:lnTo>
                    <a:pt x="3839399" y="567499"/>
                  </a:lnTo>
                  <a:lnTo>
                    <a:pt x="3830480" y="611679"/>
                  </a:lnTo>
                  <a:lnTo>
                    <a:pt x="3806156" y="647756"/>
                  </a:lnTo>
                  <a:lnTo>
                    <a:pt x="3770079" y="672080"/>
                  </a:lnTo>
                  <a:lnTo>
                    <a:pt x="3725899" y="680999"/>
                  </a:lnTo>
                  <a:lnTo>
                    <a:pt x="113499" y="680999"/>
                  </a:lnTo>
                  <a:lnTo>
                    <a:pt x="69320" y="672080"/>
                  </a:lnTo>
                  <a:lnTo>
                    <a:pt x="33243" y="647756"/>
                  </a:lnTo>
                  <a:lnTo>
                    <a:pt x="8919" y="611679"/>
                  </a:lnTo>
                  <a:lnTo>
                    <a:pt x="0" y="567499"/>
                  </a:lnTo>
                  <a:lnTo>
                    <a:pt x="0" y="113499"/>
                  </a:lnTo>
                  <a:close/>
                </a:path>
              </a:pathLst>
            </a:custGeom>
            <a:ln w="19049">
              <a:solidFill>
                <a:srgbClr val="666666"/>
              </a:solidFill>
            </a:ln>
          </p:spPr>
          <p:txBody>
            <a:bodyPr wrap="square" lIns="0" tIns="0" rIns="0" bIns="0" rtlCol="0"/>
            <a:lstStyle/>
            <a:p>
              <a:endParaRPr/>
            </a:p>
          </p:txBody>
        </p:sp>
      </p:grpSp>
      <p:grpSp>
        <p:nvGrpSpPr>
          <p:cNvPr id="9" name="object 9"/>
          <p:cNvGrpSpPr/>
          <p:nvPr/>
        </p:nvGrpSpPr>
        <p:grpSpPr>
          <a:xfrm>
            <a:off x="2586375" y="1298362"/>
            <a:ext cx="3858895" cy="700405"/>
            <a:chOff x="2586375" y="1298362"/>
            <a:chExt cx="3858895" cy="700405"/>
          </a:xfrm>
        </p:grpSpPr>
        <p:sp>
          <p:nvSpPr>
            <p:cNvPr id="10" name="object 10"/>
            <p:cNvSpPr/>
            <p:nvPr/>
          </p:nvSpPr>
          <p:spPr>
            <a:xfrm>
              <a:off x="2595900" y="1307887"/>
              <a:ext cx="3839845" cy="681355"/>
            </a:xfrm>
            <a:custGeom>
              <a:avLst/>
              <a:gdLst/>
              <a:ahLst/>
              <a:cxnLst/>
              <a:rect l="l" t="t" r="r" b="b"/>
              <a:pathLst>
                <a:path w="3839845" h="681355">
                  <a:moveTo>
                    <a:pt x="3725899" y="680999"/>
                  </a:moveTo>
                  <a:lnTo>
                    <a:pt x="113499" y="680999"/>
                  </a:lnTo>
                  <a:lnTo>
                    <a:pt x="69320" y="672080"/>
                  </a:lnTo>
                  <a:lnTo>
                    <a:pt x="33243" y="647756"/>
                  </a:lnTo>
                  <a:lnTo>
                    <a:pt x="8919" y="611679"/>
                  </a:lnTo>
                  <a:lnTo>
                    <a:pt x="0" y="567499"/>
                  </a:lnTo>
                  <a:lnTo>
                    <a:pt x="0" y="113499"/>
                  </a:lnTo>
                  <a:lnTo>
                    <a:pt x="8919" y="69320"/>
                  </a:lnTo>
                  <a:lnTo>
                    <a:pt x="33243" y="33243"/>
                  </a:lnTo>
                  <a:lnTo>
                    <a:pt x="69320" y="8919"/>
                  </a:lnTo>
                  <a:lnTo>
                    <a:pt x="113499" y="0"/>
                  </a:lnTo>
                  <a:lnTo>
                    <a:pt x="3725899" y="0"/>
                  </a:lnTo>
                  <a:lnTo>
                    <a:pt x="3769334" y="8639"/>
                  </a:lnTo>
                  <a:lnTo>
                    <a:pt x="3806156" y="33243"/>
                  </a:lnTo>
                  <a:lnTo>
                    <a:pt x="3830760" y="70065"/>
                  </a:lnTo>
                  <a:lnTo>
                    <a:pt x="3839399" y="113499"/>
                  </a:lnTo>
                  <a:lnTo>
                    <a:pt x="3839399" y="567499"/>
                  </a:lnTo>
                  <a:lnTo>
                    <a:pt x="3830480" y="611679"/>
                  </a:lnTo>
                  <a:lnTo>
                    <a:pt x="3806156" y="647756"/>
                  </a:lnTo>
                  <a:lnTo>
                    <a:pt x="3770079" y="672080"/>
                  </a:lnTo>
                  <a:lnTo>
                    <a:pt x="3725899" y="680999"/>
                  </a:lnTo>
                  <a:close/>
                </a:path>
              </a:pathLst>
            </a:custGeom>
            <a:solidFill>
              <a:srgbClr val="CCCCCC"/>
            </a:solidFill>
          </p:spPr>
          <p:txBody>
            <a:bodyPr wrap="square" lIns="0" tIns="0" rIns="0" bIns="0" rtlCol="0"/>
            <a:lstStyle/>
            <a:p>
              <a:endParaRPr/>
            </a:p>
          </p:txBody>
        </p:sp>
        <p:sp>
          <p:nvSpPr>
            <p:cNvPr id="11" name="object 11"/>
            <p:cNvSpPr/>
            <p:nvPr/>
          </p:nvSpPr>
          <p:spPr>
            <a:xfrm>
              <a:off x="2595900" y="1307887"/>
              <a:ext cx="3839845" cy="681355"/>
            </a:xfrm>
            <a:custGeom>
              <a:avLst/>
              <a:gdLst/>
              <a:ahLst/>
              <a:cxnLst/>
              <a:rect l="l" t="t" r="r" b="b"/>
              <a:pathLst>
                <a:path w="3839845" h="681355">
                  <a:moveTo>
                    <a:pt x="0" y="113499"/>
                  </a:moveTo>
                  <a:lnTo>
                    <a:pt x="8919" y="69320"/>
                  </a:lnTo>
                  <a:lnTo>
                    <a:pt x="33243" y="33243"/>
                  </a:lnTo>
                  <a:lnTo>
                    <a:pt x="69320" y="8919"/>
                  </a:lnTo>
                  <a:lnTo>
                    <a:pt x="113499" y="0"/>
                  </a:lnTo>
                  <a:lnTo>
                    <a:pt x="3725899" y="0"/>
                  </a:lnTo>
                  <a:lnTo>
                    <a:pt x="3769334" y="8639"/>
                  </a:lnTo>
                  <a:lnTo>
                    <a:pt x="3806156" y="33243"/>
                  </a:lnTo>
                  <a:lnTo>
                    <a:pt x="3830760" y="70065"/>
                  </a:lnTo>
                  <a:lnTo>
                    <a:pt x="3839399" y="113499"/>
                  </a:lnTo>
                  <a:lnTo>
                    <a:pt x="3839399" y="567499"/>
                  </a:lnTo>
                  <a:lnTo>
                    <a:pt x="3830480" y="611679"/>
                  </a:lnTo>
                  <a:lnTo>
                    <a:pt x="3806156" y="647756"/>
                  </a:lnTo>
                  <a:lnTo>
                    <a:pt x="3770079" y="672080"/>
                  </a:lnTo>
                  <a:lnTo>
                    <a:pt x="3725899" y="680999"/>
                  </a:lnTo>
                  <a:lnTo>
                    <a:pt x="113499" y="680999"/>
                  </a:lnTo>
                  <a:lnTo>
                    <a:pt x="69320" y="672080"/>
                  </a:lnTo>
                  <a:lnTo>
                    <a:pt x="33243" y="647756"/>
                  </a:lnTo>
                  <a:lnTo>
                    <a:pt x="8919" y="611679"/>
                  </a:lnTo>
                  <a:lnTo>
                    <a:pt x="0" y="567499"/>
                  </a:lnTo>
                  <a:lnTo>
                    <a:pt x="0" y="113499"/>
                  </a:lnTo>
                  <a:close/>
                </a:path>
              </a:pathLst>
            </a:custGeom>
            <a:ln w="19049">
              <a:solidFill>
                <a:srgbClr val="666666"/>
              </a:solidFill>
            </a:ln>
          </p:spPr>
          <p:txBody>
            <a:bodyPr wrap="square" lIns="0" tIns="0" rIns="0" bIns="0" rtlCol="0"/>
            <a:lstStyle/>
            <a:p>
              <a:endParaRPr/>
            </a:p>
          </p:txBody>
        </p:sp>
      </p:grpSp>
      <p:grpSp>
        <p:nvGrpSpPr>
          <p:cNvPr id="12" name="object 12"/>
          <p:cNvGrpSpPr/>
          <p:nvPr/>
        </p:nvGrpSpPr>
        <p:grpSpPr>
          <a:xfrm>
            <a:off x="2576850" y="3943350"/>
            <a:ext cx="3858895" cy="700405"/>
            <a:chOff x="2586375" y="4052675"/>
            <a:chExt cx="3858895" cy="700405"/>
          </a:xfrm>
        </p:grpSpPr>
        <p:sp>
          <p:nvSpPr>
            <p:cNvPr id="13" name="object 13"/>
            <p:cNvSpPr/>
            <p:nvPr/>
          </p:nvSpPr>
          <p:spPr>
            <a:xfrm>
              <a:off x="2595900" y="4062200"/>
              <a:ext cx="3839845" cy="681355"/>
            </a:xfrm>
            <a:custGeom>
              <a:avLst/>
              <a:gdLst/>
              <a:ahLst/>
              <a:cxnLst/>
              <a:rect l="l" t="t" r="r" b="b"/>
              <a:pathLst>
                <a:path w="3839845" h="681354">
                  <a:moveTo>
                    <a:pt x="3725899" y="680999"/>
                  </a:moveTo>
                  <a:lnTo>
                    <a:pt x="113499" y="680999"/>
                  </a:lnTo>
                  <a:lnTo>
                    <a:pt x="69320" y="672080"/>
                  </a:lnTo>
                  <a:lnTo>
                    <a:pt x="33243" y="647756"/>
                  </a:lnTo>
                  <a:lnTo>
                    <a:pt x="8919" y="611679"/>
                  </a:lnTo>
                  <a:lnTo>
                    <a:pt x="0" y="567499"/>
                  </a:lnTo>
                  <a:lnTo>
                    <a:pt x="0" y="113499"/>
                  </a:lnTo>
                  <a:lnTo>
                    <a:pt x="8919" y="69320"/>
                  </a:lnTo>
                  <a:lnTo>
                    <a:pt x="33243" y="33243"/>
                  </a:lnTo>
                  <a:lnTo>
                    <a:pt x="69320" y="8919"/>
                  </a:lnTo>
                  <a:lnTo>
                    <a:pt x="113499" y="0"/>
                  </a:lnTo>
                  <a:lnTo>
                    <a:pt x="3725899" y="0"/>
                  </a:lnTo>
                  <a:lnTo>
                    <a:pt x="3769334" y="8639"/>
                  </a:lnTo>
                  <a:lnTo>
                    <a:pt x="3806156" y="33243"/>
                  </a:lnTo>
                  <a:lnTo>
                    <a:pt x="3830760" y="70065"/>
                  </a:lnTo>
                  <a:lnTo>
                    <a:pt x="3839399" y="113499"/>
                  </a:lnTo>
                  <a:lnTo>
                    <a:pt x="3839399" y="567499"/>
                  </a:lnTo>
                  <a:lnTo>
                    <a:pt x="3830480" y="611679"/>
                  </a:lnTo>
                  <a:lnTo>
                    <a:pt x="3806156" y="647756"/>
                  </a:lnTo>
                  <a:lnTo>
                    <a:pt x="3770079" y="672080"/>
                  </a:lnTo>
                  <a:lnTo>
                    <a:pt x="3725899" y="680999"/>
                  </a:lnTo>
                  <a:close/>
                </a:path>
              </a:pathLst>
            </a:custGeom>
            <a:solidFill>
              <a:srgbClr val="CCCCCC"/>
            </a:solidFill>
          </p:spPr>
          <p:txBody>
            <a:bodyPr wrap="square" lIns="0" tIns="0" rIns="0" bIns="0" rtlCol="0"/>
            <a:lstStyle/>
            <a:p>
              <a:endParaRPr/>
            </a:p>
          </p:txBody>
        </p:sp>
        <p:sp>
          <p:nvSpPr>
            <p:cNvPr id="14" name="object 14"/>
            <p:cNvSpPr/>
            <p:nvPr/>
          </p:nvSpPr>
          <p:spPr>
            <a:xfrm>
              <a:off x="2595900" y="4062200"/>
              <a:ext cx="3839845" cy="681355"/>
            </a:xfrm>
            <a:custGeom>
              <a:avLst/>
              <a:gdLst/>
              <a:ahLst/>
              <a:cxnLst/>
              <a:rect l="l" t="t" r="r" b="b"/>
              <a:pathLst>
                <a:path w="3839845" h="681354">
                  <a:moveTo>
                    <a:pt x="0" y="113499"/>
                  </a:moveTo>
                  <a:lnTo>
                    <a:pt x="8919" y="69320"/>
                  </a:lnTo>
                  <a:lnTo>
                    <a:pt x="33243" y="33243"/>
                  </a:lnTo>
                  <a:lnTo>
                    <a:pt x="69320" y="8919"/>
                  </a:lnTo>
                  <a:lnTo>
                    <a:pt x="113499" y="0"/>
                  </a:lnTo>
                  <a:lnTo>
                    <a:pt x="3725899" y="0"/>
                  </a:lnTo>
                  <a:lnTo>
                    <a:pt x="3769334" y="8639"/>
                  </a:lnTo>
                  <a:lnTo>
                    <a:pt x="3806156" y="33243"/>
                  </a:lnTo>
                  <a:lnTo>
                    <a:pt x="3830760" y="70065"/>
                  </a:lnTo>
                  <a:lnTo>
                    <a:pt x="3839399" y="113499"/>
                  </a:lnTo>
                  <a:lnTo>
                    <a:pt x="3839399" y="567499"/>
                  </a:lnTo>
                  <a:lnTo>
                    <a:pt x="3830480" y="611679"/>
                  </a:lnTo>
                  <a:lnTo>
                    <a:pt x="3806156" y="647756"/>
                  </a:lnTo>
                  <a:lnTo>
                    <a:pt x="3770079" y="672080"/>
                  </a:lnTo>
                  <a:lnTo>
                    <a:pt x="3725899" y="680999"/>
                  </a:lnTo>
                  <a:lnTo>
                    <a:pt x="113499" y="680999"/>
                  </a:lnTo>
                  <a:lnTo>
                    <a:pt x="69320" y="672080"/>
                  </a:lnTo>
                  <a:lnTo>
                    <a:pt x="33243" y="647756"/>
                  </a:lnTo>
                  <a:lnTo>
                    <a:pt x="8919" y="611679"/>
                  </a:lnTo>
                  <a:lnTo>
                    <a:pt x="0" y="567499"/>
                  </a:lnTo>
                  <a:lnTo>
                    <a:pt x="0" y="113499"/>
                  </a:lnTo>
                  <a:close/>
                </a:path>
              </a:pathLst>
            </a:custGeom>
            <a:ln w="19049">
              <a:solidFill>
                <a:srgbClr val="666666"/>
              </a:solidFill>
            </a:ln>
          </p:spPr>
          <p:txBody>
            <a:bodyPr wrap="square" lIns="0" tIns="0" rIns="0" bIns="0" rtlCol="0"/>
            <a:lstStyle/>
            <a:p>
              <a:endParaRPr/>
            </a:p>
          </p:txBody>
        </p:sp>
      </p:grpSp>
      <p:sp>
        <p:nvSpPr>
          <p:cNvPr id="15" name="object 15"/>
          <p:cNvSpPr txBox="1"/>
          <p:nvPr/>
        </p:nvSpPr>
        <p:spPr>
          <a:xfrm>
            <a:off x="3573529" y="1488430"/>
            <a:ext cx="1760471" cy="2893484"/>
          </a:xfrm>
          <a:prstGeom prst="rect">
            <a:avLst/>
          </a:prstGeom>
        </p:spPr>
        <p:txBody>
          <a:bodyPr vert="horz" wrap="square" lIns="0" tIns="12700" rIns="0" bIns="0" rtlCol="0">
            <a:spAutoFit/>
          </a:bodyPr>
          <a:lstStyle/>
          <a:p>
            <a:pPr marL="163195">
              <a:lnSpc>
                <a:spcPct val="100000"/>
              </a:lnSpc>
              <a:spcBef>
                <a:spcPts val="100"/>
              </a:spcBef>
            </a:pPr>
            <a:r>
              <a:rPr sz="1800" spc="-110" dirty="0">
                <a:latin typeface="Times New Roman" panose="02020603050405020304" pitchFamily="18" charset="0"/>
                <a:cs typeface="Times New Roman" panose="02020603050405020304" pitchFamily="18" charset="0"/>
              </a:rPr>
              <a:t>Frame</a:t>
            </a:r>
            <a:r>
              <a:rPr sz="1800" spc="-150" dirty="0">
                <a:latin typeface="Times New Roman" panose="02020603050405020304" pitchFamily="18" charset="0"/>
                <a:cs typeface="Times New Roman" panose="02020603050405020304" pitchFamily="18" charset="0"/>
              </a:rPr>
              <a:t> </a:t>
            </a:r>
            <a:r>
              <a:rPr sz="1800" spc="-55" dirty="0">
                <a:latin typeface="Times New Roman" panose="02020603050405020304" pitchFamily="18" charset="0"/>
                <a:cs typeface="Times New Roman" panose="02020603050405020304" pitchFamily="18" charset="0"/>
              </a:rPr>
              <a:t>Extraction</a:t>
            </a:r>
            <a:endParaRPr sz="1800" dirty="0">
              <a:latin typeface="Times New Roman" panose="02020603050405020304" pitchFamily="18" charset="0"/>
              <a:cs typeface="Times New Roman" panose="02020603050405020304" pitchFamily="18" charset="0"/>
            </a:endParaRPr>
          </a:p>
          <a:p>
            <a:pPr marL="12700" marR="5080" indent="54610" algn="just">
              <a:lnSpc>
                <a:spcPct val="333300"/>
              </a:lnSpc>
              <a:spcBef>
                <a:spcPts val="85"/>
              </a:spcBef>
            </a:pPr>
            <a:r>
              <a:rPr sz="1800" spc="-55" dirty="0">
                <a:latin typeface="Times New Roman" panose="02020603050405020304" pitchFamily="18" charset="0"/>
                <a:cs typeface="Times New Roman" panose="02020603050405020304" pitchFamily="18" charset="0"/>
              </a:rPr>
              <a:t>Skin</a:t>
            </a:r>
            <a:r>
              <a:rPr sz="1800" spc="-150" dirty="0">
                <a:latin typeface="Times New Roman" panose="02020603050405020304" pitchFamily="18" charset="0"/>
                <a:cs typeface="Times New Roman" panose="02020603050405020304" pitchFamily="18" charset="0"/>
              </a:rPr>
              <a:t> </a:t>
            </a:r>
            <a:r>
              <a:rPr sz="1800" spc="-60" dirty="0">
                <a:latin typeface="Times New Roman" panose="02020603050405020304" pitchFamily="18" charset="0"/>
                <a:cs typeface="Times New Roman" panose="02020603050405020304" pitchFamily="18" charset="0"/>
              </a:rPr>
              <a:t>Segmentation  </a:t>
            </a:r>
            <a:r>
              <a:rPr sz="1800" spc="-80" dirty="0">
                <a:latin typeface="Times New Roman" panose="02020603050405020304" pitchFamily="18" charset="0"/>
                <a:cs typeface="Times New Roman" panose="02020603050405020304" pitchFamily="18" charset="0"/>
              </a:rPr>
              <a:t>Feature</a:t>
            </a:r>
            <a:r>
              <a:rPr sz="1800" spc="-150" dirty="0">
                <a:latin typeface="Times New Roman" panose="02020603050405020304" pitchFamily="18" charset="0"/>
                <a:cs typeface="Times New Roman" panose="02020603050405020304" pitchFamily="18" charset="0"/>
              </a:rPr>
              <a:t> </a:t>
            </a:r>
            <a:r>
              <a:rPr sz="1800" spc="-55" dirty="0">
                <a:latin typeface="Times New Roman" panose="02020603050405020304" pitchFamily="18" charset="0"/>
                <a:cs typeface="Times New Roman" panose="02020603050405020304" pitchFamily="18" charset="0"/>
              </a:rPr>
              <a:t>Extraction  </a:t>
            </a:r>
            <a:r>
              <a:rPr sz="1800" spc="-85" dirty="0">
                <a:latin typeface="Times New Roman" panose="02020603050405020304" pitchFamily="18" charset="0"/>
                <a:cs typeface="Times New Roman" panose="02020603050405020304" pitchFamily="18" charset="0"/>
              </a:rPr>
              <a:t>Training</a:t>
            </a:r>
            <a:r>
              <a:rPr sz="1800" spc="-150" dirty="0">
                <a:latin typeface="Times New Roman" panose="02020603050405020304" pitchFamily="18" charset="0"/>
                <a:cs typeface="Times New Roman" panose="02020603050405020304" pitchFamily="18" charset="0"/>
              </a:rPr>
              <a:t> </a:t>
            </a:r>
            <a:r>
              <a:rPr sz="1800" spc="-85" dirty="0">
                <a:latin typeface="Times New Roman" panose="02020603050405020304" pitchFamily="18" charset="0"/>
                <a:cs typeface="Times New Roman" panose="02020603050405020304" pitchFamily="18" charset="0"/>
              </a:rPr>
              <a:t>and</a:t>
            </a:r>
            <a:r>
              <a:rPr sz="1800" spc="-150" dirty="0">
                <a:latin typeface="Times New Roman" panose="02020603050405020304" pitchFamily="18" charset="0"/>
                <a:cs typeface="Times New Roman" panose="02020603050405020304" pitchFamily="18" charset="0"/>
              </a:rPr>
              <a:t> </a:t>
            </a:r>
            <a:r>
              <a:rPr sz="1800" spc="-75" dirty="0">
                <a:latin typeface="Times New Roman" panose="02020603050405020304" pitchFamily="18" charset="0"/>
                <a:cs typeface="Times New Roman" panose="02020603050405020304" pitchFamily="18" charset="0"/>
              </a:rPr>
              <a:t>Testing</a:t>
            </a:r>
            <a:endParaRPr sz="1800" dirty="0">
              <a:latin typeface="Times New Roman" panose="02020603050405020304" pitchFamily="18" charset="0"/>
              <a:cs typeface="Times New Roman" panose="02020603050405020304" pitchFamily="18" charset="0"/>
            </a:endParaRPr>
          </a:p>
        </p:txBody>
      </p:sp>
      <p:sp>
        <p:nvSpPr>
          <p:cNvPr id="17" name="Title 16">
            <a:extLst>
              <a:ext uri="{FF2B5EF4-FFF2-40B4-BE49-F238E27FC236}">
                <a16:creationId xmlns:a16="http://schemas.microsoft.com/office/drawing/2014/main" id="{BEC08A77-81B9-5F4D-36EA-40296F9FC2DE}"/>
              </a:ext>
            </a:extLst>
          </p:cNvPr>
          <p:cNvSpPr>
            <a:spLocks noGrp="1"/>
          </p:cNvSpPr>
          <p:nvPr>
            <p:ph type="title"/>
          </p:nvPr>
        </p:nvSpPr>
        <p:spPr/>
        <p:txBody>
          <a:bodyPr/>
          <a:lstStyle/>
          <a:p>
            <a:pPr algn="ctr"/>
            <a:r>
              <a:rPr lang="en-US" dirty="0"/>
              <a:t>Learning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870F82-2263-E4C5-1B6C-4731627BC28B}"/>
              </a:ext>
            </a:extLst>
          </p:cNvPr>
          <p:cNvSpPr>
            <a:spLocks noGrp="1"/>
          </p:cNvSpPr>
          <p:nvPr>
            <p:ph type="title"/>
          </p:nvPr>
        </p:nvSpPr>
        <p:spPr/>
        <p:txBody>
          <a:bodyPr/>
          <a:lstStyle/>
          <a:p>
            <a:pPr algn="ctr"/>
            <a:r>
              <a:rPr lang="en-US" dirty="0"/>
              <a:t>Skin Segmentation</a:t>
            </a:r>
            <a:endParaRPr lang="en-IN" dirty="0"/>
          </a:p>
        </p:txBody>
      </p:sp>
      <p:sp>
        <p:nvSpPr>
          <p:cNvPr id="6" name="TextBox 5">
            <a:extLst>
              <a:ext uri="{FF2B5EF4-FFF2-40B4-BE49-F238E27FC236}">
                <a16:creationId xmlns:a16="http://schemas.microsoft.com/office/drawing/2014/main" id="{EEC03BE7-F044-7290-4403-1A90FB0C9C75}"/>
              </a:ext>
            </a:extLst>
          </p:cNvPr>
          <p:cNvSpPr txBox="1"/>
          <p:nvPr/>
        </p:nvSpPr>
        <p:spPr>
          <a:xfrm>
            <a:off x="381000" y="1047750"/>
            <a:ext cx="8534400"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Problems</a:t>
            </a:r>
          </a:p>
          <a:p>
            <a:r>
              <a:rPr lang="en-US" dirty="0">
                <a:latin typeface="Times New Roman" panose="02020603050405020304" pitchFamily="18" charset="0"/>
                <a:cs typeface="Times New Roman" panose="02020603050405020304" pitchFamily="18" charset="0"/>
              </a:rPr>
              <a:t>1. There is a lack of standardized datasets for Indian Sign Language (ISL).</a:t>
            </a:r>
          </a:p>
          <a:p>
            <a:r>
              <a:rPr lang="en-US" dirty="0">
                <a:latin typeface="Times New Roman" panose="02020603050405020304" pitchFamily="18" charset="0"/>
                <a:cs typeface="Times New Roman" panose="02020603050405020304" pitchFamily="18" charset="0"/>
              </a:rPr>
              <a:t>2. Available videos online primarily demonstrate how signs appear rather than authentic usage by native ISL speakers.</a:t>
            </a:r>
          </a:p>
          <a:p>
            <a:r>
              <a:rPr lang="en-US" dirty="0">
                <a:latin typeface="Times New Roman" panose="02020603050405020304" pitchFamily="18" charset="0"/>
                <a:cs typeface="Times New Roman" panose="02020603050405020304" pitchFamily="18" charset="0"/>
              </a:rPr>
              <a:t>3. Existing datasets identified from previous studies were often created by a single member of the research team, limiting their representativeness and diversity.</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Collection Approach </a:t>
            </a:r>
          </a:p>
          <a:p>
            <a:r>
              <a:rPr lang="en-US" dirty="0">
                <a:latin typeface="Times New Roman" panose="02020603050405020304" pitchFamily="18" charset="0"/>
                <a:cs typeface="Times New Roman" panose="02020603050405020304" pitchFamily="18" charset="0"/>
              </a:rPr>
              <a:t>To address these issues, we conducted data collection at Jyoti </a:t>
            </a:r>
            <a:r>
              <a:rPr lang="en-US" dirty="0" err="1">
                <a:latin typeface="Times New Roman" panose="02020603050405020304" pitchFamily="18" charset="0"/>
                <a:cs typeface="Times New Roman" panose="02020603050405020304" pitchFamily="18" charset="0"/>
              </a:rPr>
              <a:t>Badhir</a:t>
            </a:r>
            <a:r>
              <a:rPr lang="en-US" dirty="0">
                <a:latin typeface="Times New Roman" panose="02020603050405020304" pitchFamily="18" charset="0"/>
                <a:cs typeface="Times New Roman" panose="02020603050405020304" pitchFamily="18" charset="0"/>
              </a:rPr>
              <a:t> Vidyalaya, a school for the deaf in a remote area of </a:t>
            </a:r>
            <a:r>
              <a:rPr lang="en-US" dirty="0" err="1">
                <a:latin typeface="Times New Roman" panose="02020603050405020304" pitchFamily="18" charset="0"/>
                <a:cs typeface="Times New Roman" panose="02020603050405020304" pitchFamily="18" charset="0"/>
              </a:rPr>
              <a:t>Bithoor</a:t>
            </a:r>
            <a:r>
              <a:rPr lang="en-US" dirty="0">
                <a:latin typeface="Times New Roman" panose="02020603050405020304" pitchFamily="18" charset="0"/>
                <a:cs typeface="Times New Roman" panose="02020603050405020304" pitchFamily="18" charset="0"/>
              </a:rPr>
              <a:t>. For each letter of the alphabet, we recorded approximately 60 seconds of video, capturing signs from various students. Where multiple conventions existed for a single letter, we consulted on-site and documented the most widely used static sign for each alphabet.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2BF97C-0A82-1199-CB4D-534FD870B627}"/>
              </a:ext>
            </a:extLst>
          </p:cNvPr>
          <p:cNvSpPr>
            <a:spLocks noGrp="1"/>
          </p:cNvSpPr>
          <p:nvPr>
            <p:ph type="title"/>
          </p:nvPr>
        </p:nvSpPr>
        <p:spPr/>
        <p:txBody>
          <a:bodyPr/>
          <a:lstStyle/>
          <a:p>
            <a:pPr algn="ctr"/>
            <a:r>
              <a:rPr lang="en-US" dirty="0"/>
              <a:t>Methodology</a:t>
            </a:r>
            <a:endParaRPr lang="en-IN" dirty="0"/>
          </a:p>
        </p:txBody>
      </p:sp>
      <p:sp>
        <p:nvSpPr>
          <p:cNvPr id="6" name="TextBox 5">
            <a:extLst>
              <a:ext uri="{FF2B5EF4-FFF2-40B4-BE49-F238E27FC236}">
                <a16:creationId xmlns:a16="http://schemas.microsoft.com/office/drawing/2014/main" id="{36565C47-46A0-3D01-2301-DB2528CA00D2}"/>
              </a:ext>
            </a:extLst>
          </p:cNvPr>
          <p:cNvSpPr txBox="1"/>
          <p:nvPr/>
        </p:nvSpPr>
        <p:spPr>
          <a:xfrm>
            <a:off x="381000" y="742950"/>
            <a:ext cx="8534400" cy="3416320"/>
          </a:xfrm>
          <a:prstGeom prst="rect">
            <a:avLst/>
          </a:prstGeom>
          <a:noFill/>
        </p:spPr>
        <p:txBody>
          <a:bodyPr wrap="square" rtlCol="0">
            <a:spAutoFit/>
          </a:bodyPr>
          <a:lstStyle/>
          <a:p>
            <a:endParaRPr lang="en-US" dirty="0"/>
          </a:p>
          <a:p>
            <a:r>
              <a:rPr lang="en-US" b="1" dirty="0"/>
              <a:t>1. Feature Extraction:  </a:t>
            </a:r>
          </a:p>
          <a:p>
            <a:r>
              <a:rPr lang="en-US" dirty="0"/>
              <a:t>   To begin, we extract Histogram of Oriented Gradient (HOG) features from pre-processed, scaled-down images of each sign. HOG features capture edge and gradient information, providing robust descriptors for visual recognition tasks.</a:t>
            </a:r>
          </a:p>
          <a:p>
            <a:endParaRPr lang="en-US" dirty="0"/>
          </a:p>
          <a:p>
            <a:r>
              <a:rPr lang="en-US" b="1" dirty="0"/>
              <a:t>2. Dimensionality Reduction:  </a:t>
            </a:r>
          </a:p>
          <a:p>
            <a:r>
              <a:rPr lang="en-US" dirty="0"/>
              <a:t>   After obtaining the HOG features, we apply Gaussian random projection to reduce the dimensionality of the feature vectors. This technique preserves the key characteristics of the original data while lowering computational complexity and mitigating the risk of overfitting in the learning phase.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8BA5F5-1EF2-E613-9E52-B9D225F481C6}"/>
              </a:ext>
            </a:extLst>
          </p:cNvPr>
          <p:cNvSpPr txBox="1"/>
          <p:nvPr/>
        </p:nvSpPr>
        <p:spPr>
          <a:xfrm>
            <a:off x="533400" y="724661"/>
            <a:ext cx="7620000" cy="286232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3. Hierarchical Classification Approach</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We employ a hierarchical classification framework to optimize the recognition process:</a:t>
            </a:r>
          </a:p>
          <a:p>
            <a:pPr marL="285750" indent="-285750">
              <a:buFontTx/>
              <a:buChar char="-"/>
            </a:pPr>
            <a:r>
              <a:rPr lang="en-US" dirty="0">
                <a:latin typeface="Times New Roman" panose="02020603050405020304" pitchFamily="18" charset="0"/>
                <a:cs typeface="Times New Roman" panose="02020603050405020304" pitchFamily="18" charset="0"/>
              </a:rPr>
              <a:t>Stage 1: Initial classification categorizes the signs into two main groups  one-handed and two-handed alphabets.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Stage 2: Within each group, further classification is performed to identify the     specific alphabet. This hierarchical strategy simplifies the learning task and increases classification accuracy by breaking it into manageable, context-specific sub-problems.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81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59174" y="1325580"/>
            <a:ext cx="6976745" cy="2792688"/>
          </a:xfrm>
          <a:prstGeom prst="rect">
            <a:avLst/>
          </a:prstGeom>
        </p:spPr>
        <p:txBody>
          <a:bodyPr vert="horz" wrap="square" lIns="0" tIns="10795" rIns="0" bIns="0" rtlCol="0">
            <a:spAutoFit/>
          </a:bodyPr>
          <a:lstStyle/>
          <a:p>
            <a:pPr marL="12700" marR="5080">
              <a:lnSpc>
                <a:spcPct val="100699"/>
              </a:lnSpc>
              <a:spcBef>
                <a:spcPts val="85"/>
              </a:spcBef>
            </a:pPr>
            <a:r>
              <a:rPr sz="1800" spc="-5" dirty="0">
                <a:latin typeface="Times New Roman" panose="02020603050405020304" pitchFamily="18" charset="0"/>
                <a:cs typeface="Times New Roman" panose="02020603050405020304" pitchFamily="18" charset="0"/>
              </a:rPr>
              <a:t>1</a:t>
            </a:r>
            <a:r>
              <a:rPr sz="1800" dirty="0">
                <a:latin typeface="Times New Roman" panose="02020603050405020304" pitchFamily="18" charset="0"/>
                <a:cs typeface="Times New Roman" panose="02020603050405020304" pitchFamily="18" charset="0"/>
              </a:rPr>
              <a:t>.</a:t>
            </a:r>
            <a:r>
              <a:rPr sz="1800" u="heavy" spc="-95" dirty="0">
                <a:solidFill>
                  <a:srgbClr val="1155CC"/>
                </a:solidFill>
                <a:uFill>
                  <a:solidFill>
                    <a:srgbClr val="1155CC"/>
                  </a:solidFill>
                </a:uFill>
                <a:latin typeface="Times New Roman" panose="02020603050405020304" pitchFamily="18" charset="0"/>
                <a:cs typeface="Times New Roman" panose="02020603050405020304" pitchFamily="18" charset="0"/>
                <a:hlinkClick r:id="rId2"/>
              </a:rPr>
              <a:t>http://mi.eng.cam.ac.uk/~cipolla/lectures/PartIB/old/IB-visualcodebook.pdf </a:t>
            </a:r>
            <a:r>
              <a:rPr sz="1800" spc="-65" dirty="0">
                <a:solidFill>
                  <a:srgbClr val="1155CC"/>
                </a:solidFill>
                <a:latin typeface="Times New Roman" panose="02020603050405020304" pitchFamily="18" charset="0"/>
                <a:cs typeface="Times New Roman" panose="02020603050405020304" pitchFamily="18" charset="0"/>
              </a:rPr>
              <a:t> </a:t>
            </a:r>
            <a:r>
              <a:rPr sz="1800" spc="-95" dirty="0">
                <a:latin typeface="Times New Roman" panose="02020603050405020304" pitchFamily="18" charset="0"/>
                <a:cs typeface="Times New Roman" panose="02020603050405020304" pitchFamily="18" charset="0"/>
              </a:rPr>
              <a:t>2.</a:t>
            </a:r>
            <a:r>
              <a:rPr sz="1800" u="heavy" spc="-95" dirty="0">
                <a:solidFill>
                  <a:srgbClr val="1155CC"/>
                </a:solidFill>
                <a:uFill>
                  <a:solidFill>
                    <a:srgbClr val="1155CC"/>
                  </a:solidFill>
                </a:uFill>
                <a:latin typeface="Times New Roman" panose="02020603050405020304" pitchFamily="18" charset="0"/>
                <a:cs typeface="Times New Roman" panose="02020603050405020304" pitchFamily="18" charset="0"/>
                <a:hlinkClick r:id="rId3"/>
              </a:rPr>
              <a:t>https://github.com/shackenberg/Minimal-Bag-of-Visual-Words-Image- </a:t>
            </a:r>
            <a:r>
              <a:rPr sz="1800" spc="-90" dirty="0">
                <a:solidFill>
                  <a:srgbClr val="1155CC"/>
                </a:solidFill>
                <a:latin typeface="Times New Roman" panose="02020603050405020304" pitchFamily="18" charset="0"/>
                <a:cs typeface="Times New Roman" panose="02020603050405020304" pitchFamily="18" charset="0"/>
              </a:rPr>
              <a:t> </a:t>
            </a:r>
            <a:r>
              <a:rPr sz="1800" u="heavy" spc="-80" dirty="0">
                <a:solidFill>
                  <a:srgbClr val="1155CC"/>
                </a:solidFill>
                <a:uFill>
                  <a:solidFill>
                    <a:srgbClr val="1155CC"/>
                  </a:solidFill>
                </a:uFill>
                <a:latin typeface="Times New Roman" panose="02020603050405020304" pitchFamily="18" charset="0"/>
                <a:cs typeface="Times New Roman" panose="02020603050405020304" pitchFamily="18" charset="0"/>
                <a:hlinkClick r:id="rId3"/>
              </a:rPr>
              <a:t>Classifier/blob/master/sift.py</a:t>
            </a:r>
            <a:endParaRPr sz="1800" dirty="0">
              <a:latin typeface="Times New Roman" panose="02020603050405020304" pitchFamily="18" charset="0"/>
              <a:cs typeface="Times New Roman" panose="02020603050405020304" pitchFamily="18" charset="0"/>
            </a:endParaRPr>
          </a:p>
          <a:p>
            <a:pPr marL="12700" marR="1104265">
              <a:lnSpc>
                <a:spcPct val="100699"/>
              </a:lnSpc>
            </a:pPr>
            <a:r>
              <a:rPr sz="1800" spc="-95" dirty="0">
                <a:latin typeface="Times New Roman" panose="02020603050405020304" pitchFamily="18" charset="0"/>
                <a:cs typeface="Times New Roman" panose="02020603050405020304" pitchFamily="18" charset="0"/>
              </a:rPr>
              <a:t>3.</a:t>
            </a:r>
            <a:r>
              <a:rPr sz="1800" u="heavy" spc="-95" dirty="0">
                <a:solidFill>
                  <a:srgbClr val="1155CC"/>
                </a:solidFill>
                <a:uFill>
                  <a:solidFill>
                    <a:srgbClr val="1155CC"/>
                  </a:solidFill>
                </a:uFill>
                <a:latin typeface="Times New Roman" panose="02020603050405020304" pitchFamily="18" charset="0"/>
                <a:cs typeface="Times New Roman" panose="02020603050405020304" pitchFamily="18" charset="0"/>
                <a:hlinkClick r:id="rId4"/>
              </a:rPr>
              <a:t>http://en.wikipedia.org/wiki/YIQ </a:t>
            </a:r>
            <a:r>
              <a:rPr sz="1800" spc="-90" dirty="0">
                <a:solidFill>
                  <a:srgbClr val="1155CC"/>
                </a:solidFill>
                <a:latin typeface="Times New Roman" panose="02020603050405020304" pitchFamily="18" charset="0"/>
                <a:cs typeface="Times New Roman" panose="02020603050405020304" pitchFamily="18" charset="0"/>
              </a:rPr>
              <a:t> </a:t>
            </a:r>
            <a:r>
              <a:rPr sz="1800" spc="-90" dirty="0">
                <a:latin typeface="Times New Roman" panose="02020603050405020304" pitchFamily="18" charset="0"/>
                <a:cs typeface="Times New Roman" panose="02020603050405020304" pitchFamily="18" charset="0"/>
              </a:rPr>
              <a:t>4.</a:t>
            </a:r>
            <a:r>
              <a:rPr sz="1800" u="heavy" spc="-90" dirty="0">
                <a:solidFill>
                  <a:srgbClr val="1155CC"/>
                </a:solidFill>
                <a:uFill>
                  <a:solidFill>
                    <a:srgbClr val="1155CC"/>
                  </a:solidFill>
                </a:uFill>
                <a:latin typeface="Times New Roman" panose="02020603050405020304" pitchFamily="18" charset="0"/>
                <a:cs typeface="Times New Roman" panose="02020603050405020304" pitchFamily="18" charset="0"/>
                <a:hlinkClick r:id="rId5"/>
              </a:rPr>
              <a:t>http://en.wikipedia.org/wiki/YUV </a:t>
            </a:r>
            <a:r>
              <a:rPr sz="1800" spc="-85" dirty="0">
                <a:solidFill>
                  <a:srgbClr val="1155CC"/>
                </a:solidFill>
                <a:latin typeface="Times New Roman" panose="02020603050405020304" pitchFamily="18" charset="0"/>
                <a:cs typeface="Times New Roman" panose="02020603050405020304" pitchFamily="18" charset="0"/>
              </a:rPr>
              <a:t> </a:t>
            </a:r>
            <a:r>
              <a:rPr sz="1800" spc="-80" dirty="0">
                <a:latin typeface="Times New Roman" panose="02020603050405020304" pitchFamily="18" charset="0"/>
                <a:cs typeface="Times New Roman" panose="02020603050405020304" pitchFamily="18" charset="0"/>
              </a:rPr>
              <a:t>5.</a:t>
            </a:r>
            <a:r>
              <a:rPr sz="1800" u="heavy" spc="-80" dirty="0">
                <a:solidFill>
                  <a:srgbClr val="1155CC"/>
                </a:solidFill>
                <a:uFill>
                  <a:solidFill>
                    <a:srgbClr val="1155CC"/>
                  </a:solidFill>
                </a:uFill>
                <a:latin typeface="Times New Roman" panose="02020603050405020304" pitchFamily="18" charset="0"/>
                <a:cs typeface="Times New Roman" panose="02020603050405020304" pitchFamily="18" charset="0"/>
                <a:hlinkClick r:id="rId6"/>
              </a:rPr>
              <a:t>http://cs229.stanford.edu/proj2011/ChenSenguptaSundaram-</a:t>
            </a:r>
            <a:endParaRPr sz="1800" dirty="0">
              <a:latin typeface="Times New Roman" panose="02020603050405020304" pitchFamily="18" charset="0"/>
              <a:cs typeface="Times New Roman" panose="02020603050405020304" pitchFamily="18" charset="0"/>
            </a:endParaRPr>
          </a:p>
          <a:p>
            <a:pPr marL="12700" marR="291465">
              <a:lnSpc>
                <a:spcPct val="100699"/>
              </a:lnSpc>
            </a:pPr>
            <a:r>
              <a:rPr sz="1800" u="heavy" spc="-70" dirty="0">
                <a:solidFill>
                  <a:srgbClr val="1155CC"/>
                </a:solidFill>
                <a:uFill>
                  <a:solidFill>
                    <a:srgbClr val="1155CC"/>
                  </a:solidFill>
                </a:uFill>
                <a:latin typeface="Times New Roman" panose="02020603050405020304" pitchFamily="18" charset="0"/>
                <a:cs typeface="Times New Roman" panose="02020603050405020304" pitchFamily="18" charset="0"/>
                <a:hlinkClick r:id="rId6"/>
              </a:rPr>
              <a:t>SignLanguageGestureRecognitionWithUnsupervisedFeatureLearning.pdf </a:t>
            </a:r>
            <a:r>
              <a:rPr sz="1800" spc="-550" dirty="0">
                <a:solidFill>
                  <a:srgbClr val="1155CC"/>
                </a:solidFill>
                <a:latin typeface="Times New Roman" panose="02020603050405020304" pitchFamily="18" charset="0"/>
                <a:cs typeface="Times New Roman" panose="02020603050405020304" pitchFamily="18" charset="0"/>
              </a:rPr>
              <a:t> </a:t>
            </a:r>
            <a:r>
              <a:rPr sz="1800" spc="-80" dirty="0">
                <a:latin typeface="Times New Roman" panose="02020603050405020304" pitchFamily="18" charset="0"/>
                <a:cs typeface="Times New Roman" panose="02020603050405020304" pitchFamily="18" charset="0"/>
              </a:rPr>
              <a:t>6.</a:t>
            </a:r>
            <a:r>
              <a:rPr sz="1800" u="heavy" spc="-80" dirty="0">
                <a:solidFill>
                  <a:srgbClr val="1155CC"/>
                </a:solidFill>
                <a:uFill>
                  <a:solidFill>
                    <a:srgbClr val="1155CC"/>
                  </a:solidFill>
                </a:uFill>
                <a:latin typeface="Times New Roman" panose="02020603050405020304" pitchFamily="18" charset="0"/>
                <a:cs typeface="Times New Roman" panose="02020603050405020304" pitchFamily="18" charset="0"/>
                <a:hlinkClick r:id="rId7"/>
              </a:rPr>
              <a:t>http://en.wikipedia.org/wiki/Bag-of-words_model_in_computer_vision </a:t>
            </a:r>
            <a:r>
              <a:rPr sz="1800" spc="-75" dirty="0">
                <a:solidFill>
                  <a:srgbClr val="1155CC"/>
                </a:solidFill>
                <a:latin typeface="Times New Roman" panose="02020603050405020304" pitchFamily="18" charset="0"/>
                <a:cs typeface="Times New Roman" panose="02020603050405020304" pitchFamily="18" charset="0"/>
              </a:rPr>
              <a:t> </a:t>
            </a:r>
            <a:r>
              <a:rPr sz="1800" spc="-90" dirty="0">
                <a:latin typeface="Times New Roman" panose="02020603050405020304" pitchFamily="18" charset="0"/>
                <a:cs typeface="Times New Roman" panose="02020603050405020304" pitchFamily="18" charset="0"/>
              </a:rPr>
              <a:t>7.Neha </a:t>
            </a:r>
            <a:r>
              <a:rPr sz="1800" spc="-100" dirty="0">
                <a:latin typeface="Times New Roman" panose="02020603050405020304" pitchFamily="18" charset="0"/>
                <a:cs typeface="Times New Roman" panose="02020603050405020304" pitchFamily="18" charset="0"/>
              </a:rPr>
              <a:t>V. </a:t>
            </a:r>
            <a:r>
              <a:rPr sz="1800" spc="-114" dirty="0">
                <a:latin typeface="Times New Roman" panose="02020603050405020304" pitchFamily="18" charset="0"/>
                <a:cs typeface="Times New Roman" panose="02020603050405020304" pitchFamily="18" charset="0"/>
              </a:rPr>
              <a:t>Tavari, </a:t>
            </a:r>
            <a:r>
              <a:rPr sz="1800" spc="-110" dirty="0">
                <a:latin typeface="Times New Roman" panose="02020603050405020304" pitchFamily="18" charset="0"/>
                <a:cs typeface="Times New Roman" panose="02020603050405020304" pitchFamily="18" charset="0"/>
              </a:rPr>
              <a:t>P. A. </a:t>
            </a:r>
            <a:r>
              <a:rPr sz="1800" spc="-100" dirty="0">
                <a:latin typeface="Times New Roman" panose="02020603050405020304" pitchFamily="18" charset="0"/>
                <a:cs typeface="Times New Roman" panose="02020603050405020304" pitchFamily="18" charset="0"/>
              </a:rPr>
              <a:t>V. </a:t>
            </a:r>
            <a:r>
              <a:rPr sz="1800" spc="-110" dirty="0">
                <a:latin typeface="Times New Roman" panose="02020603050405020304" pitchFamily="18" charset="0"/>
                <a:cs typeface="Times New Roman" panose="02020603050405020304" pitchFamily="18" charset="0"/>
              </a:rPr>
              <a:t>D.,Indian </a:t>
            </a:r>
            <a:r>
              <a:rPr sz="1800" spc="-60" dirty="0">
                <a:latin typeface="Times New Roman" panose="02020603050405020304" pitchFamily="18" charset="0"/>
                <a:cs typeface="Times New Roman" panose="02020603050405020304" pitchFamily="18" charset="0"/>
              </a:rPr>
              <a:t>sign </a:t>
            </a:r>
            <a:r>
              <a:rPr sz="1800" spc="-80" dirty="0">
                <a:latin typeface="Times New Roman" panose="02020603050405020304" pitchFamily="18" charset="0"/>
                <a:cs typeface="Times New Roman" panose="02020603050405020304" pitchFamily="18" charset="0"/>
              </a:rPr>
              <a:t>language </a:t>
            </a:r>
            <a:r>
              <a:rPr sz="1800" spc="-50" dirty="0">
                <a:latin typeface="Times New Roman" panose="02020603050405020304" pitchFamily="18" charset="0"/>
                <a:cs typeface="Times New Roman" panose="02020603050405020304" pitchFamily="18" charset="0"/>
              </a:rPr>
              <a:t>recognition </a:t>
            </a:r>
            <a:r>
              <a:rPr sz="1800" spc="-85" dirty="0">
                <a:latin typeface="Times New Roman" panose="02020603050405020304" pitchFamily="18" charset="0"/>
                <a:cs typeface="Times New Roman" panose="02020603050405020304" pitchFamily="18" charset="0"/>
              </a:rPr>
              <a:t>based </a:t>
            </a:r>
            <a:r>
              <a:rPr sz="1800" spc="-55" dirty="0">
                <a:latin typeface="Times New Roman" panose="02020603050405020304" pitchFamily="18" charset="0"/>
                <a:cs typeface="Times New Roman" panose="02020603050405020304" pitchFamily="18" charset="0"/>
              </a:rPr>
              <a:t>on </a:t>
            </a:r>
            <a:r>
              <a:rPr sz="1800" spc="-50" dirty="0">
                <a:latin typeface="Times New Roman" panose="02020603050405020304" pitchFamily="18" charset="0"/>
                <a:cs typeface="Times New Roman" panose="02020603050405020304" pitchFamily="18" charset="0"/>
              </a:rPr>
              <a:t> </a:t>
            </a:r>
            <a:r>
              <a:rPr sz="1800" spc="-65" dirty="0">
                <a:latin typeface="Times New Roman" panose="02020603050405020304" pitchFamily="18" charset="0"/>
                <a:cs typeface="Times New Roman" panose="02020603050405020304" pitchFamily="18" charset="0"/>
              </a:rPr>
              <a:t>histograms </a:t>
            </a:r>
            <a:r>
              <a:rPr sz="1800" spc="-30" dirty="0">
                <a:latin typeface="Times New Roman" panose="02020603050405020304" pitchFamily="18" charset="0"/>
                <a:cs typeface="Times New Roman" panose="02020603050405020304" pitchFamily="18" charset="0"/>
              </a:rPr>
              <a:t>of </a:t>
            </a:r>
            <a:r>
              <a:rPr sz="1800" spc="-60" dirty="0">
                <a:latin typeface="Times New Roman" panose="02020603050405020304" pitchFamily="18" charset="0"/>
                <a:cs typeface="Times New Roman" panose="02020603050405020304" pitchFamily="18" charset="0"/>
              </a:rPr>
              <a:t>oriented </a:t>
            </a:r>
            <a:r>
              <a:rPr sz="1800" spc="-120" dirty="0">
                <a:latin typeface="Times New Roman" panose="02020603050405020304" pitchFamily="18" charset="0"/>
                <a:cs typeface="Times New Roman" panose="02020603050405020304" pitchFamily="18" charset="0"/>
              </a:rPr>
              <a:t>gradient,</a:t>
            </a:r>
            <a:r>
              <a:rPr sz="1800" i="1" spc="-120" dirty="0">
                <a:latin typeface="Times New Roman" panose="02020603050405020304" pitchFamily="18" charset="0"/>
                <a:cs typeface="Times New Roman" panose="02020603050405020304" pitchFamily="18" charset="0"/>
              </a:rPr>
              <a:t>International </a:t>
            </a:r>
            <a:r>
              <a:rPr sz="1800" i="1" spc="-170" dirty="0">
                <a:latin typeface="Times New Roman" panose="02020603050405020304" pitchFamily="18" charset="0"/>
                <a:cs typeface="Times New Roman" panose="02020603050405020304" pitchFamily="18" charset="0"/>
              </a:rPr>
              <a:t>Journal </a:t>
            </a:r>
            <a:r>
              <a:rPr sz="1800" i="1" spc="-135" dirty="0">
                <a:latin typeface="Times New Roman" panose="02020603050405020304" pitchFamily="18" charset="0"/>
                <a:cs typeface="Times New Roman" panose="02020603050405020304" pitchFamily="18" charset="0"/>
              </a:rPr>
              <a:t>of </a:t>
            </a:r>
            <a:r>
              <a:rPr sz="1800" i="1" spc="-170" dirty="0">
                <a:latin typeface="Times New Roman" panose="02020603050405020304" pitchFamily="18" charset="0"/>
                <a:cs typeface="Times New Roman" panose="02020603050405020304" pitchFamily="18" charset="0"/>
              </a:rPr>
              <a:t>Computer </a:t>
            </a:r>
            <a:r>
              <a:rPr sz="1800" i="1" spc="-140" dirty="0">
                <a:latin typeface="Times New Roman" panose="02020603050405020304" pitchFamily="18" charset="0"/>
                <a:cs typeface="Times New Roman" panose="02020603050405020304" pitchFamily="18" charset="0"/>
              </a:rPr>
              <a:t>Science </a:t>
            </a:r>
            <a:r>
              <a:rPr sz="1800" i="1" spc="-135" dirty="0">
                <a:latin typeface="Times New Roman" panose="02020603050405020304" pitchFamily="18" charset="0"/>
                <a:cs typeface="Times New Roman" panose="02020603050405020304" pitchFamily="18" charset="0"/>
              </a:rPr>
              <a:t> </a:t>
            </a:r>
            <a:r>
              <a:rPr sz="1800" i="1" spc="-130" dirty="0">
                <a:latin typeface="Times New Roman" panose="02020603050405020304" pitchFamily="18" charset="0"/>
                <a:cs typeface="Times New Roman" panose="02020603050405020304" pitchFamily="18" charset="0"/>
              </a:rPr>
              <a:t>and</a:t>
            </a:r>
            <a:r>
              <a:rPr sz="1800" i="1" spc="-185" dirty="0">
                <a:latin typeface="Times New Roman" panose="02020603050405020304" pitchFamily="18" charset="0"/>
                <a:cs typeface="Times New Roman" panose="02020603050405020304" pitchFamily="18" charset="0"/>
              </a:rPr>
              <a:t> </a:t>
            </a:r>
            <a:r>
              <a:rPr sz="1800" i="1" spc="-145" dirty="0">
                <a:latin typeface="Times New Roman" panose="02020603050405020304" pitchFamily="18" charset="0"/>
                <a:cs typeface="Times New Roman" panose="02020603050405020304" pitchFamily="18" charset="0"/>
              </a:rPr>
              <a:t>Information</a:t>
            </a:r>
            <a:r>
              <a:rPr sz="1800" i="1" spc="-185" dirty="0">
                <a:latin typeface="Times New Roman" panose="02020603050405020304" pitchFamily="18" charset="0"/>
                <a:cs typeface="Times New Roman" panose="02020603050405020304" pitchFamily="18" charset="0"/>
              </a:rPr>
              <a:t> </a:t>
            </a:r>
            <a:r>
              <a:rPr sz="1800" i="1" spc="-160" dirty="0">
                <a:latin typeface="Times New Roman" panose="02020603050405020304" pitchFamily="18" charset="0"/>
                <a:cs typeface="Times New Roman" panose="02020603050405020304" pitchFamily="18" charset="0"/>
              </a:rPr>
              <a:t>Technologies</a:t>
            </a:r>
            <a:r>
              <a:rPr sz="1800" i="1" spc="-130" dirty="0">
                <a:latin typeface="Times New Roman" panose="02020603050405020304" pitchFamily="18" charset="0"/>
                <a:cs typeface="Times New Roman" panose="02020603050405020304" pitchFamily="18" charset="0"/>
              </a:rPr>
              <a:t> </a:t>
            </a:r>
            <a:r>
              <a:rPr sz="1800" spc="-80" dirty="0">
                <a:latin typeface="Times New Roman" panose="02020603050405020304" pitchFamily="18" charset="0"/>
                <a:cs typeface="Times New Roman" panose="02020603050405020304" pitchFamily="18" charset="0"/>
              </a:rPr>
              <a:t>5,</a:t>
            </a:r>
            <a:r>
              <a:rPr sz="1800" spc="-15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3</a:t>
            </a:r>
            <a:r>
              <a:rPr sz="1800" spc="-150" dirty="0">
                <a:latin typeface="Times New Roman" panose="02020603050405020304" pitchFamily="18" charset="0"/>
                <a:cs typeface="Times New Roman" panose="02020603050405020304" pitchFamily="18" charset="0"/>
              </a:rPr>
              <a:t> </a:t>
            </a:r>
            <a:r>
              <a:rPr sz="1800" spc="-60" dirty="0">
                <a:latin typeface="Times New Roman" panose="02020603050405020304" pitchFamily="18" charset="0"/>
                <a:cs typeface="Times New Roman" panose="02020603050405020304" pitchFamily="18" charset="0"/>
              </a:rPr>
              <a:t>(2014),</a:t>
            </a:r>
            <a:r>
              <a:rPr sz="1800" spc="-150" dirty="0">
                <a:latin typeface="Times New Roman" panose="02020603050405020304" pitchFamily="18" charset="0"/>
                <a:cs typeface="Times New Roman" panose="02020603050405020304" pitchFamily="18" charset="0"/>
              </a:rPr>
              <a:t> </a:t>
            </a:r>
            <a:r>
              <a:rPr sz="1800" spc="-45" dirty="0">
                <a:latin typeface="Times New Roman" panose="02020603050405020304" pitchFamily="18" charset="0"/>
                <a:cs typeface="Times New Roman" panose="02020603050405020304" pitchFamily="18" charset="0"/>
              </a:rPr>
              <a:t>3657-3660</a:t>
            </a:r>
            <a:endParaRPr sz="1800"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9E42C072-FEB2-863C-5717-06F2984980DA}"/>
              </a:ext>
            </a:extLst>
          </p:cNvPr>
          <p:cNvSpPr>
            <a:spLocks noGrp="1"/>
          </p:cNvSpPr>
          <p:nvPr>
            <p:ph type="title"/>
          </p:nvPr>
        </p:nvSpPr>
        <p:spPr>
          <a:xfrm>
            <a:off x="1226535" y="361950"/>
            <a:ext cx="6690929" cy="574040"/>
          </a:xfrm>
        </p:spPr>
        <p:txBody>
          <a:bodyPr/>
          <a:lstStyle/>
          <a:p>
            <a:pPr algn="ctr"/>
            <a:r>
              <a:rPr lang="en-US" dirty="0"/>
              <a:t>References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773</Words>
  <Application>Microsoft Office PowerPoint</Application>
  <PresentationFormat>On-screen Show (16:9)</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Tahoma</vt:lpstr>
      <vt:lpstr>Times New Roman</vt:lpstr>
      <vt:lpstr>Office Theme</vt:lpstr>
      <vt:lpstr>Indian Sign Language</vt:lpstr>
      <vt:lpstr>Indian   Sign   Language</vt:lpstr>
      <vt:lpstr>Indian Sign Language</vt:lpstr>
      <vt:lpstr>Indian Sign Language</vt:lpstr>
      <vt:lpstr>Learning</vt:lpstr>
      <vt:lpstr>Skin Segmentation</vt:lpstr>
      <vt:lpstr>Methodology</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PYLA SANDEEP</cp:lastModifiedBy>
  <cp:revision>12</cp:revision>
  <dcterms:created xsi:type="dcterms:W3CDTF">2024-11-07T13:27:51Z</dcterms:created>
  <dcterms:modified xsi:type="dcterms:W3CDTF">2024-11-07T14:35:33Z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