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4"/>
  </p:notesMasterIdLst>
  <p:sldIdLst>
    <p:sldId id="256" r:id="rId2"/>
    <p:sldId id="257" r:id="rId3"/>
    <p:sldId id="258" r:id="rId4"/>
    <p:sldId id="259" r:id="rId5"/>
    <p:sldId id="264" r:id="rId6"/>
    <p:sldId id="260" r:id="rId7"/>
    <p:sldId id="261" r:id="rId8"/>
    <p:sldId id="262" r:id="rId9"/>
    <p:sldId id="263"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7" d="100"/>
          <a:sy n="87"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2A8A4-CFB2-423F-BF3F-8190202C83BA}" type="datetimeFigureOut">
              <a:rPr lang="en-IN" smtClean="0"/>
              <a:t>01-11-2024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FAAC4-2B19-4B45-817D-41D7BAAA6957}" type="slidenum">
              <a:rPr lang="en-IN" smtClean="0"/>
              <a:t>‹#›</a:t>
            </a:fld>
            <a:endParaRPr lang="en-IN"/>
          </a:p>
        </p:txBody>
      </p:sp>
    </p:spTree>
    <p:extLst>
      <p:ext uri="{BB962C8B-B14F-4D97-AF65-F5344CB8AC3E}">
        <p14:creationId xmlns:p14="http://schemas.microsoft.com/office/powerpoint/2010/main" val="424482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7FAAC4-2B19-4B45-817D-41D7BAAA6957}" type="slidenum">
              <a:rPr lang="en-IN" smtClean="0"/>
              <a:t>11</a:t>
            </a:fld>
            <a:endParaRPr lang="en-IN"/>
          </a:p>
        </p:txBody>
      </p:sp>
    </p:spTree>
    <p:extLst>
      <p:ext uri="{BB962C8B-B14F-4D97-AF65-F5344CB8AC3E}">
        <p14:creationId xmlns:p14="http://schemas.microsoft.com/office/powerpoint/2010/main" val="412439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297211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237009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7A6DE3-91E3-4A37-9D2C-1BC57305A98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294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309042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7A6DE3-91E3-4A37-9D2C-1BC57305A98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8470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410242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2310808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301688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139843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2FB57-41F5-44CD-B094-AE766605CE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130948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326588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2FB57-41F5-44CD-B094-AE766605CE17}"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13259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2FB57-41F5-44CD-B094-AE766605CE17}"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227102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2FB57-41F5-44CD-B094-AE766605CE17}" type="datetimeFigureOut">
              <a:rPr lang="en-IN" smtClean="0"/>
              <a:t>01-11-2024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162172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330526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2FB57-41F5-44CD-B094-AE766605CE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7A6DE3-91E3-4A37-9D2C-1BC57305A988}" type="slidenum">
              <a:rPr lang="en-IN" smtClean="0"/>
              <a:t>‹#›</a:t>
            </a:fld>
            <a:endParaRPr lang="en-IN"/>
          </a:p>
        </p:txBody>
      </p:sp>
    </p:spTree>
    <p:extLst>
      <p:ext uri="{BB962C8B-B14F-4D97-AF65-F5344CB8AC3E}">
        <p14:creationId xmlns:p14="http://schemas.microsoft.com/office/powerpoint/2010/main" val="2810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2FB57-41F5-44CD-B094-AE766605CE17}" type="datetimeFigureOut">
              <a:rPr lang="en-IN" smtClean="0"/>
              <a:t>01-11-2024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7A6DE3-91E3-4A37-9D2C-1BC57305A988}" type="slidenum">
              <a:rPr lang="en-IN" smtClean="0"/>
              <a:t>‹#›</a:t>
            </a:fld>
            <a:endParaRPr lang="en-IN"/>
          </a:p>
        </p:txBody>
      </p:sp>
    </p:spTree>
    <p:extLst>
      <p:ext uri="{BB962C8B-B14F-4D97-AF65-F5344CB8AC3E}">
        <p14:creationId xmlns:p14="http://schemas.microsoft.com/office/powerpoint/2010/main" val="91619747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5D82-C064-C77C-A8D4-F2621D421003}"/>
              </a:ext>
            </a:extLst>
          </p:cNvPr>
          <p:cNvSpPr>
            <a:spLocks noGrp="1"/>
          </p:cNvSpPr>
          <p:nvPr>
            <p:ph type="ctrTitle"/>
          </p:nvPr>
        </p:nvSpPr>
        <p:spPr>
          <a:xfrm>
            <a:off x="2326452" y="1801536"/>
            <a:ext cx="9440919" cy="2262781"/>
          </a:xfrm>
        </p:spPr>
        <p:txBody>
          <a:bodyPr>
            <a:normAutofit fontScale="90000"/>
          </a:bodyPr>
          <a:lstStyle/>
          <a:p>
            <a:r>
              <a:rPr lang="en-IN" b="1" dirty="0">
                <a:solidFill>
                  <a:schemeClr val="tx1"/>
                </a:solidFill>
              </a:rPr>
              <a:t>AI CHATBOT FOR DEPARTMENT OF TECHNICAL EDUCATION</a:t>
            </a:r>
          </a:p>
        </p:txBody>
      </p:sp>
      <p:sp>
        <p:nvSpPr>
          <p:cNvPr id="3" name="Subtitle 2">
            <a:extLst>
              <a:ext uri="{FF2B5EF4-FFF2-40B4-BE49-F238E27FC236}">
                <a16:creationId xmlns:a16="http://schemas.microsoft.com/office/drawing/2014/main" id="{F515B3B2-1FFA-F48B-33DC-B512496DE5A1}"/>
              </a:ext>
            </a:extLst>
          </p:cNvPr>
          <p:cNvSpPr>
            <a:spLocks noGrp="1"/>
          </p:cNvSpPr>
          <p:nvPr>
            <p:ph type="subTitle" idx="1"/>
          </p:nvPr>
        </p:nvSpPr>
        <p:spPr/>
        <p:txBody>
          <a:bodyPr/>
          <a:lstStyle/>
          <a:p>
            <a:r>
              <a:rPr lang="en-IN" dirty="0"/>
              <a:t>                                                                                           </a:t>
            </a:r>
            <a:r>
              <a:rPr lang="en-IN" dirty="0">
                <a:solidFill>
                  <a:schemeClr val="tx1"/>
                </a:solidFill>
              </a:rPr>
              <a:t>By </a:t>
            </a:r>
            <a:r>
              <a:rPr lang="en-IN" dirty="0" err="1">
                <a:solidFill>
                  <a:schemeClr val="tx1"/>
                </a:solidFill>
              </a:rPr>
              <a:t>Lahari</a:t>
            </a:r>
            <a:r>
              <a:rPr lang="en-IN" dirty="0">
                <a:solidFill>
                  <a:schemeClr val="tx1"/>
                </a:solidFill>
              </a:rPr>
              <a:t> </a:t>
            </a:r>
            <a:r>
              <a:rPr lang="en-IN" dirty="0" err="1">
                <a:solidFill>
                  <a:schemeClr val="tx1"/>
                </a:solidFill>
              </a:rPr>
              <a:t>Machetti</a:t>
            </a:r>
            <a:endParaRPr lang="en-IN" dirty="0">
              <a:solidFill>
                <a:schemeClr val="tx1"/>
              </a:solidFill>
            </a:endParaRPr>
          </a:p>
          <a:p>
            <a:r>
              <a:rPr lang="en-IN" dirty="0">
                <a:solidFill>
                  <a:schemeClr val="tx1"/>
                </a:solidFill>
              </a:rPr>
              <a:t>                                                                                                   21VV1A1240</a:t>
            </a:r>
          </a:p>
        </p:txBody>
      </p:sp>
    </p:spTree>
    <p:extLst>
      <p:ext uri="{BB962C8B-B14F-4D97-AF65-F5344CB8AC3E}">
        <p14:creationId xmlns:p14="http://schemas.microsoft.com/office/powerpoint/2010/main" val="98110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19CD4-5D1E-E774-B518-572B8E170E80}"/>
              </a:ext>
            </a:extLst>
          </p:cNvPr>
          <p:cNvSpPr txBox="1"/>
          <p:nvPr/>
        </p:nvSpPr>
        <p:spPr>
          <a:xfrm>
            <a:off x="2139193" y="1486032"/>
            <a:ext cx="9093667" cy="4439933"/>
          </a:xfrm>
          <a:prstGeom prst="rect">
            <a:avLst/>
          </a:prstGeom>
          <a:noFill/>
        </p:spPr>
        <p:txBody>
          <a:bodyPr wrap="square" rtlCol="0">
            <a:spAutoFit/>
          </a:bodyPr>
          <a:lstStyle/>
          <a:p>
            <a:pPr>
              <a:lnSpc>
                <a:spcPct val="200000"/>
              </a:lnSpc>
            </a:pPr>
            <a:r>
              <a:rPr lang="en-US" b="1" dirty="0">
                <a:latin typeface="Times New Roman" panose="02020603050405020304" pitchFamily="18" charset="0"/>
                <a:cs typeface="Times New Roman" panose="02020603050405020304" pitchFamily="18" charset="0"/>
              </a:rPr>
              <a:t>Background</a:t>
            </a:r>
            <a:r>
              <a:rPr lang="en-US" dirty="0">
                <a:latin typeface="Times New Roman" panose="02020603050405020304" pitchFamily="18" charset="0"/>
                <a:cs typeface="Times New Roman" panose="02020603050405020304" pitchFamily="18" charset="0"/>
              </a:rPr>
              <a:t>: A full-screen background image is used for visual appeal.</a:t>
            </a:r>
          </a:p>
          <a:p>
            <a:pPr>
              <a:lnSpc>
                <a:spcPct val="200000"/>
              </a:lnSpc>
            </a:pPr>
            <a:r>
              <a:rPr lang="en-US" b="1" dirty="0">
                <a:latin typeface="Times New Roman" panose="02020603050405020304" pitchFamily="18" charset="0"/>
                <a:cs typeface="Times New Roman" panose="02020603050405020304" pitchFamily="18" charset="0"/>
              </a:rPr>
              <a:t>Typography</a:t>
            </a:r>
            <a:r>
              <a:rPr lang="en-US" dirty="0">
                <a:latin typeface="Times New Roman" panose="02020603050405020304" pitchFamily="18" charset="0"/>
                <a:cs typeface="Times New Roman" panose="02020603050405020304" pitchFamily="18" charset="0"/>
              </a:rPr>
              <a:t>: The heading is large and white for contrast, with a fade-in effect for smooth entrance.</a:t>
            </a:r>
          </a:p>
          <a:p>
            <a:pPr>
              <a:lnSpc>
                <a:spcPct val="200000"/>
              </a:lnSpc>
            </a:pPr>
            <a:r>
              <a:rPr lang="en-US" b="1" dirty="0">
                <a:latin typeface="Times New Roman" panose="02020603050405020304" pitchFamily="18" charset="0"/>
                <a:cs typeface="Times New Roman" panose="02020603050405020304" pitchFamily="18" charset="0"/>
              </a:rPr>
              <a:t>Chatbot Container</a:t>
            </a:r>
            <a:r>
              <a:rPr lang="en-US" dirty="0">
                <a:latin typeface="Times New Roman" panose="02020603050405020304" pitchFamily="18" charset="0"/>
                <a:cs typeface="Times New Roman" panose="02020603050405020304" pitchFamily="18" charset="0"/>
              </a:rPr>
              <a:t>: The chatbot is in a semi-transparent white box with rounded corners and a shadow for depth. It has a border with a gradient color.</a:t>
            </a:r>
          </a:p>
          <a:p>
            <a:pPr>
              <a:lnSpc>
                <a:spcPct val="200000"/>
              </a:lnSpc>
            </a:pPr>
            <a:r>
              <a:rPr lang="en-US" b="1" dirty="0">
                <a:latin typeface="Times New Roman" panose="02020603050405020304" pitchFamily="18" charset="0"/>
                <a:cs typeface="Times New Roman" panose="02020603050405020304" pitchFamily="18" charset="0"/>
              </a:rPr>
              <a:t>Positioning</a:t>
            </a:r>
            <a:r>
              <a:rPr lang="en-US" dirty="0">
                <a:latin typeface="Times New Roman" panose="02020603050405020304" pitchFamily="18" charset="0"/>
                <a:cs typeface="Times New Roman" panose="02020603050405020304" pitchFamily="18" charset="0"/>
              </a:rPr>
              <a:t>: The container is slightly moved to the right for better placement.</a:t>
            </a:r>
          </a:p>
          <a:p>
            <a:pPr>
              <a:lnSpc>
                <a:spcPct val="200000"/>
              </a:lnSpc>
            </a:pPr>
            <a:r>
              <a:rPr lang="en-US" b="1" dirty="0">
                <a:latin typeface="Times New Roman" panose="02020603050405020304" pitchFamily="18" charset="0"/>
                <a:cs typeface="Times New Roman" panose="02020603050405020304" pitchFamily="18" charset="0"/>
              </a:rPr>
              <a:t>Animations</a:t>
            </a:r>
            <a:r>
              <a:rPr lang="en-US" dirty="0">
                <a:latin typeface="Times New Roman" panose="02020603050405020304" pitchFamily="18" charset="0"/>
                <a:cs typeface="Times New Roman" panose="02020603050405020304" pitchFamily="18" charset="0"/>
              </a:rPr>
              <a:t>: Both the heading and container have animations for a polished appearance.</a:t>
            </a:r>
          </a:p>
          <a:p>
            <a:pPr>
              <a:lnSpc>
                <a:spcPct val="200000"/>
              </a:lnSpc>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E67A580-A865-A6F5-1131-10EC4C422C7D}"/>
              </a:ext>
            </a:extLst>
          </p:cNvPr>
          <p:cNvSpPr txBox="1"/>
          <p:nvPr/>
        </p:nvSpPr>
        <p:spPr>
          <a:xfrm>
            <a:off x="1661019" y="916653"/>
            <a:ext cx="9093667"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Later  I  have styled the html page  in more dynamic way by adding the below features</a:t>
            </a:r>
          </a:p>
        </p:txBody>
      </p:sp>
    </p:spTree>
    <p:extLst>
      <p:ext uri="{BB962C8B-B14F-4D97-AF65-F5344CB8AC3E}">
        <p14:creationId xmlns:p14="http://schemas.microsoft.com/office/powerpoint/2010/main" val="22569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DB9-C8CC-59C1-7D73-A6ED8B15829E}"/>
              </a:ext>
            </a:extLst>
          </p:cNvPr>
          <p:cNvSpPr>
            <a:spLocks noGrp="1"/>
          </p:cNvSpPr>
          <p:nvPr>
            <p:ph type="title"/>
          </p:nvPr>
        </p:nvSpPr>
        <p:spPr>
          <a:xfrm>
            <a:off x="2785145" y="6071290"/>
            <a:ext cx="8915400" cy="566738"/>
          </a:xfrm>
        </p:spPr>
        <p:txBody>
          <a:bodyPr/>
          <a:lstStyle/>
          <a:p>
            <a:r>
              <a:rPr lang="en-IN" b="1" dirty="0">
                <a:solidFill>
                  <a:schemeClr val="tx1"/>
                </a:solidFill>
                <a:latin typeface="Arial Rounded MT Bold" panose="020F0704030504030204" pitchFamily="34" charset="0"/>
              </a:rPr>
              <a:t>                          VIEW PAGE OF AI CHATBOT</a:t>
            </a:r>
          </a:p>
        </p:txBody>
      </p:sp>
      <p:pic>
        <p:nvPicPr>
          <p:cNvPr id="6" name="Picture Placeholder 5">
            <a:extLst>
              <a:ext uri="{FF2B5EF4-FFF2-40B4-BE49-F238E27FC236}">
                <a16:creationId xmlns:a16="http://schemas.microsoft.com/office/drawing/2014/main" id="{E4A2007E-C4DD-0353-2178-4458EE05E3D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5884" b="4645"/>
          <a:stretch/>
        </p:blipFill>
        <p:spPr>
          <a:xfrm>
            <a:off x="2525087" y="1046526"/>
            <a:ext cx="8736245" cy="47649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696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30ACA-0CEB-03D0-7B09-CACCE5FFF0E9}"/>
              </a:ext>
            </a:extLst>
          </p:cNvPr>
          <p:cNvSpPr txBox="1"/>
          <p:nvPr/>
        </p:nvSpPr>
        <p:spPr>
          <a:xfrm>
            <a:off x="3582099" y="2667699"/>
            <a:ext cx="7113864" cy="1107996"/>
          </a:xfrm>
          <a:prstGeom prst="rect">
            <a:avLst/>
          </a:prstGeom>
          <a:noFill/>
        </p:spPr>
        <p:txBody>
          <a:bodyPr wrap="square" rtlCol="0">
            <a:spAutoFit/>
          </a:bodyPr>
          <a:lstStyle/>
          <a:p>
            <a:r>
              <a:rPr lang="en-IN" sz="6600" b="1" dirty="0">
                <a:latin typeface="+mj-lt"/>
              </a:rPr>
              <a:t>THANK YOU</a:t>
            </a:r>
          </a:p>
        </p:txBody>
      </p:sp>
    </p:spTree>
    <p:extLst>
      <p:ext uri="{BB962C8B-B14F-4D97-AF65-F5344CB8AC3E}">
        <p14:creationId xmlns:p14="http://schemas.microsoft.com/office/powerpoint/2010/main" val="349538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0AACB-DEDB-0AA0-4AB2-308F06DF0EEB}"/>
              </a:ext>
            </a:extLst>
          </p:cNvPr>
          <p:cNvSpPr txBox="1"/>
          <p:nvPr/>
        </p:nvSpPr>
        <p:spPr>
          <a:xfrm>
            <a:off x="2829885" y="1454953"/>
            <a:ext cx="3853343"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This chatbot provides users with predictions on cutoff ranks for different academic branches based on their rank and caste category. By inputting rank information, users can quickly see which branches might be available to them, helping to simplify the admissions process and set expectations regarding their eligibility in various departments.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EC50F3-86AA-1D25-B9B9-41A635C8989A}"/>
              </a:ext>
            </a:extLst>
          </p:cNvPr>
          <p:cNvSpPr txBox="1"/>
          <p:nvPr/>
        </p:nvSpPr>
        <p:spPr>
          <a:xfrm>
            <a:off x="2374084" y="740991"/>
            <a:ext cx="4764946" cy="523220"/>
          </a:xfrm>
          <a:prstGeom prst="rect">
            <a:avLst/>
          </a:prstGeom>
          <a:noFill/>
        </p:spPr>
        <p:txBody>
          <a:bodyPr wrap="square" rtlCol="0">
            <a:spAutoFit/>
          </a:bodyPr>
          <a:lstStyle/>
          <a:p>
            <a:r>
              <a:rPr lang="en-IN" sz="2800" b="1" dirty="0"/>
              <a:t>INTRODUCTION</a:t>
            </a:r>
          </a:p>
        </p:txBody>
      </p:sp>
      <p:pic>
        <p:nvPicPr>
          <p:cNvPr id="5" name="Picture 4">
            <a:extLst>
              <a:ext uri="{FF2B5EF4-FFF2-40B4-BE49-F238E27FC236}">
                <a16:creationId xmlns:a16="http://schemas.microsoft.com/office/drawing/2014/main" id="{7BD59196-1F67-E238-B4F7-9A0F11259B9E}"/>
              </a:ext>
            </a:extLst>
          </p:cNvPr>
          <p:cNvPicPr>
            <a:picLocks noChangeAspect="1"/>
          </p:cNvPicPr>
          <p:nvPr/>
        </p:nvPicPr>
        <p:blipFill>
          <a:blip r:embed="rId2">
            <a:extLst>
              <a:ext uri="{28A0092B-C50C-407E-A947-70E740481C1C}">
                <a14:useLocalDpi xmlns:a14="http://schemas.microsoft.com/office/drawing/2010/main" val="0"/>
              </a:ext>
            </a:extLst>
          </a:blip>
          <a:srcRect l="15522" t="3915" r="18646" b="3119"/>
          <a:stretch/>
        </p:blipFill>
        <p:spPr>
          <a:xfrm>
            <a:off x="7399090" y="1264211"/>
            <a:ext cx="3783435" cy="4652767"/>
          </a:xfrm>
          <a:prstGeom prst="rect">
            <a:avLst/>
          </a:prstGeom>
        </p:spPr>
      </p:pic>
    </p:spTree>
    <p:extLst>
      <p:ext uri="{BB962C8B-B14F-4D97-AF65-F5344CB8AC3E}">
        <p14:creationId xmlns:p14="http://schemas.microsoft.com/office/powerpoint/2010/main" val="190939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26F18-6421-F7B0-E282-79D8F75C3A6A}"/>
              </a:ext>
            </a:extLst>
          </p:cNvPr>
          <p:cNvSpPr txBox="1"/>
          <p:nvPr/>
        </p:nvSpPr>
        <p:spPr>
          <a:xfrm>
            <a:off x="2105637" y="738231"/>
            <a:ext cx="4412609" cy="523220"/>
          </a:xfrm>
          <a:prstGeom prst="rect">
            <a:avLst/>
          </a:prstGeom>
          <a:noFill/>
        </p:spPr>
        <p:txBody>
          <a:bodyPr wrap="square" rtlCol="0">
            <a:spAutoFit/>
          </a:bodyPr>
          <a:lstStyle/>
          <a:p>
            <a:r>
              <a:rPr lang="en-IN" sz="2800" b="1" dirty="0"/>
              <a:t>OVERVIEW</a:t>
            </a:r>
          </a:p>
        </p:txBody>
      </p:sp>
      <p:sp>
        <p:nvSpPr>
          <p:cNvPr id="3" name="TextBox 2">
            <a:extLst>
              <a:ext uri="{FF2B5EF4-FFF2-40B4-BE49-F238E27FC236}">
                <a16:creationId xmlns:a16="http://schemas.microsoft.com/office/drawing/2014/main" id="{CDFFCE57-751A-10B6-333A-9CEF9F18A53A}"/>
              </a:ext>
            </a:extLst>
          </p:cNvPr>
          <p:cNvSpPr txBox="1"/>
          <p:nvPr/>
        </p:nvSpPr>
        <p:spPr>
          <a:xfrm>
            <a:off x="2122415" y="1107347"/>
            <a:ext cx="9513116" cy="2535566"/>
          </a:xfrm>
          <a:prstGeom prst="rect">
            <a:avLst/>
          </a:prstGeom>
          <a:noFill/>
        </p:spPr>
        <p:txBody>
          <a:bodyPr wrap="square" rtlCol="0">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involves building a user-friendly chatbot interface for college admissions using HTML, CSS, and </a:t>
            </a:r>
            <a:r>
              <a:rPr lang="en-US" dirty="0" err="1">
                <a:latin typeface="Times New Roman" panose="02020603050405020304" pitchFamily="18" charset="0"/>
                <a:cs typeface="Times New Roman" panose="02020603050405020304" pitchFamily="18" charset="0"/>
              </a:rPr>
              <a:t>Dialogflow</a:t>
            </a:r>
            <a:r>
              <a:rPr lang="en-US" dirty="0">
                <a:latin typeface="Times New Roman" panose="02020603050405020304" pitchFamily="18" charset="0"/>
                <a:cs typeface="Times New Roman" panose="02020603050405020304" pitchFamily="18" charset="0"/>
              </a:rPr>
              <a:t>. The webpage features a sleek design with a gradient background, a centrally aligned chatbot container, and smooth animations for an interactive experience. CSS animations like a glowing border effect and slide-in transitions enhance visual appeal.</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31F7A8-A36B-D36F-FD4F-33976F05775C}"/>
              </a:ext>
            </a:extLst>
          </p:cNvPr>
          <p:cNvSpPr txBox="1"/>
          <p:nvPr/>
        </p:nvSpPr>
        <p:spPr>
          <a:xfrm>
            <a:off x="2122415" y="3575243"/>
            <a:ext cx="9236279"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embedded chatbot, integrated via an </a:t>
            </a:r>
            <a:r>
              <a:rPr lang="en-US" dirty="0" err="1">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 connects to </a:t>
            </a:r>
            <a:r>
              <a:rPr lang="en-US" dirty="0" err="1">
                <a:latin typeface="Times New Roman" panose="02020603050405020304" pitchFamily="18" charset="0"/>
                <a:cs typeface="Times New Roman" panose="02020603050405020304" pitchFamily="18" charset="0"/>
              </a:rPr>
              <a:t>Dialogflow</a:t>
            </a:r>
            <a:r>
              <a:rPr lang="en-US" dirty="0">
                <a:latin typeface="Times New Roman" panose="02020603050405020304" pitchFamily="18" charset="0"/>
                <a:cs typeface="Times New Roman" panose="02020603050405020304" pitchFamily="18" charset="0"/>
              </a:rPr>
              <a:t> and allows real-time responses to common inquiries.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DE3A101-4706-B128-B0F4-6FDAB95E1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604" y="4963320"/>
            <a:ext cx="3396318" cy="895818"/>
          </a:xfrm>
          <a:prstGeom prst="rect">
            <a:avLst/>
          </a:prstGeom>
        </p:spPr>
      </p:pic>
      <p:pic>
        <p:nvPicPr>
          <p:cNvPr id="8" name="Picture 7">
            <a:extLst>
              <a:ext uri="{FF2B5EF4-FFF2-40B4-BE49-F238E27FC236}">
                <a16:creationId xmlns:a16="http://schemas.microsoft.com/office/drawing/2014/main" id="{01A4F627-F668-ED54-AD3D-957E13070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040" y="4600518"/>
            <a:ext cx="2926080" cy="1755648"/>
          </a:xfrm>
          <a:prstGeom prst="rect">
            <a:avLst/>
          </a:prstGeom>
        </p:spPr>
      </p:pic>
      <p:pic>
        <p:nvPicPr>
          <p:cNvPr id="10" name="Picture 9">
            <a:extLst>
              <a:ext uri="{FF2B5EF4-FFF2-40B4-BE49-F238E27FC236}">
                <a16:creationId xmlns:a16="http://schemas.microsoft.com/office/drawing/2014/main" id="{F422E091-C35F-7479-5010-DCCE655A0262}"/>
              </a:ext>
            </a:extLst>
          </p:cNvPr>
          <p:cNvPicPr>
            <a:picLocks noChangeAspect="1"/>
          </p:cNvPicPr>
          <p:nvPr/>
        </p:nvPicPr>
        <p:blipFill>
          <a:blip r:embed="rId4">
            <a:extLst>
              <a:ext uri="{28A0092B-C50C-407E-A947-70E740481C1C}">
                <a14:useLocalDpi xmlns:a14="http://schemas.microsoft.com/office/drawing/2010/main" val="0"/>
              </a:ext>
            </a:extLst>
          </a:blip>
          <a:srcRect l="21620" t="4521" r="26710" b="2686"/>
          <a:stretch/>
        </p:blipFill>
        <p:spPr>
          <a:xfrm>
            <a:off x="9336946" y="4625958"/>
            <a:ext cx="1476463" cy="1484851"/>
          </a:xfrm>
          <a:prstGeom prst="rect">
            <a:avLst/>
          </a:prstGeom>
        </p:spPr>
      </p:pic>
    </p:spTree>
    <p:extLst>
      <p:ext uri="{BB962C8B-B14F-4D97-AF65-F5344CB8AC3E}">
        <p14:creationId xmlns:p14="http://schemas.microsoft.com/office/powerpoint/2010/main" val="29292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3C75-BEB8-E237-5C93-06C72224BFFE}"/>
              </a:ext>
            </a:extLst>
          </p:cNvPr>
          <p:cNvSpPr txBox="1"/>
          <p:nvPr/>
        </p:nvSpPr>
        <p:spPr>
          <a:xfrm>
            <a:off x="1929468" y="758111"/>
            <a:ext cx="6006517" cy="523220"/>
          </a:xfrm>
          <a:prstGeom prst="rect">
            <a:avLst/>
          </a:prstGeom>
          <a:noFill/>
        </p:spPr>
        <p:txBody>
          <a:bodyPr wrap="square" rtlCol="0">
            <a:spAutoFit/>
          </a:bodyPr>
          <a:lstStyle/>
          <a:p>
            <a:r>
              <a:rPr lang="en-IN" sz="2800" b="1" dirty="0"/>
              <a:t>DIALOGFLOW</a:t>
            </a:r>
          </a:p>
        </p:txBody>
      </p:sp>
      <p:sp>
        <p:nvSpPr>
          <p:cNvPr id="3" name="TextBox 2">
            <a:extLst>
              <a:ext uri="{FF2B5EF4-FFF2-40B4-BE49-F238E27FC236}">
                <a16:creationId xmlns:a16="http://schemas.microsoft.com/office/drawing/2014/main" id="{6E82DF52-FF6D-2EB6-70F1-AC27B819FB3C}"/>
              </a:ext>
            </a:extLst>
          </p:cNvPr>
          <p:cNvSpPr txBox="1"/>
          <p:nvPr/>
        </p:nvSpPr>
        <p:spPr>
          <a:xfrm>
            <a:off x="2494327" y="1486831"/>
            <a:ext cx="9996880" cy="4613058"/>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1. Create a Google Cloud Project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Go to the Google Cloud Console</a:t>
            </a:r>
            <a:r>
              <a:rPr lang="en-US" dirty="0">
                <a:latin typeface="Times New Roman" panose="02020603050405020304" pitchFamily="18" charset="0"/>
                <a:cs typeface="Times New Roman" panose="02020603050405020304" pitchFamily="18" charset="0"/>
              </a:rPr>
              <a:t>: https://console.cloud.google.com</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Sign in</a:t>
            </a:r>
            <a:r>
              <a:rPr lang="en-US" dirty="0">
                <a:latin typeface="Times New Roman" panose="02020603050405020304" pitchFamily="18" charset="0"/>
                <a:cs typeface="Times New Roman" panose="02020603050405020304" pitchFamily="18" charset="0"/>
              </a:rPr>
              <a:t>: Use your Google account to sign in.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Create a new project</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the project dropdown at the top of the page.</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 "New Project."</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Name the project and click "Create."</a:t>
            </a:r>
          </a:p>
          <a:p>
            <a:pPr>
              <a:lnSpc>
                <a:spcPct val="150000"/>
              </a:lnSpc>
            </a:pPr>
            <a:r>
              <a:rPr lang="en-US" b="1" dirty="0">
                <a:latin typeface="Times New Roman" panose="02020603050405020304" pitchFamily="18" charset="0"/>
                <a:cs typeface="Times New Roman" panose="02020603050405020304" pitchFamily="18" charset="0"/>
              </a:rPr>
              <a:t>2. Enable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 API</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Search for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the Google Cloud Console.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Select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 API</a:t>
            </a:r>
            <a:r>
              <a:rPr lang="en-US" dirty="0">
                <a:latin typeface="Times New Roman" panose="02020603050405020304" pitchFamily="18" charset="0"/>
                <a:cs typeface="Times New Roman" panose="02020603050405020304" pitchFamily="18" charset="0"/>
              </a:rPr>
              <a:t> and click </a:t>
            </a:r>
            <a:r>
              <a:rPr lang="en-US" b="1" dirty="0">
                <a:latin typeface="Times New Roman" panose="02020603050405020304" pitchFamily="18" charset="0"/>
                <a:cs typeface="Times New Roman" panose="02020603050405020304" pitchFamily="18" charset="0"/>
              </a:rPr>
              <a:t>Enable</a:t>
            </a:r>
            <a:r>
              <a:rPr lang="en-US" dirty="0">
                <a:latin typeface="Times New Roman" panose="02020603050405020304" pitchFamily="18" charset="0"/>
                <a:cs typeface="Times New Roman" panose="02020603050405020304" pitchFamily="18" charset="0"/>
              </a:rPr>
              <a:t>.</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08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07EEF-9539-C32F-781F-7A12F3796259}"/>
              </a:ext>
            </a:extLst>
          </p:cNvPr>
          <p:cNvSpPr txBox="1"/>
          <p:nvPr/>
        </p:nvSpPr>
        <p:spPr>
          <a:xfrm>
            <a:off x="2709644" y="889233"/>
            <a:ext cx="6669248" cy="521681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3. Go to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 Console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Visit the </a:t>
            </a:r>
            <a:r>
              <a:rPr lang="en-US" dirty="0" err="1">
                <a:latin typeface="Times New Roman" panose="02020603050405020304" pitchFamily="18" charset="0"/>
                <a:cs typeface="Times New Roman" panose="02020603050405020304" pitchFamily="18" charset="0"/>
              </a:rPr>
              <a:t>Dialogflow</a:t>
            </a:r>
            <a:r>
              <a:rPr lang="en-US" dirty="0">
                <a:latin typeface="Times New Roman" panose="02020603050405020304" pitchFamily="18" charset="0"/>
                <a:cs typeface="Times New Roman" panose="02020603050405020304" pitchFamily="18" charset="0"/>
              </a:rPr>
              <a:t> Console: https://dialogflow.cloud.google.com.</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Sign in</a:t>
            </a:r>
            <a:r>
              <a:rPr lang="en-US" dirty="0">
                <a:latin typeface="Times New Roman" panose="02020603050405020304" pitchFamily="18" charset="0"/>
                <a:cs typeface="Times New Roman" panose="02020603050405020304" pitchFamily="18" charset="0"/>
              </a:rPr>
              <a:t> with your Google account if prompted</a:t>
            </a:r>
          </a:p>
          <a:p>
            <a:endParaRPr lang="en-IN" dirty="0"/>
          </a:p>
          <a:p>
            <a:pPr>
              <a:lnSpc>
                <a:spcPct val="150000"/>
              </a:lnSpc>
            </a:pPr>
            <a:r>
              <a:rPr lang="en-US" b="1" dirty="0">
                <a:latin typeface="Times New Roman" panose="02020603050405020304" pitchFamily="18" charset="0"/>
                <a:cs typeface="Times New Roman" panose="02020603050405020304" pitchFamily="18" charset="0"/>
              </a:rPr>
              <a:t>4. Create a New Agent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On the left menu, click </a:t>
            </a:r>
            <a:r>
              <a:rPr lang="en-US" b="1" dirty="0">
                <a:latin typeface="Times New Roman" panose="02020603050405020304" pitchFamily="18" charset="0"/>
                <a:cs typeface="Times New Roman" panose="02020603050405020304" pitchFamily="18" charset="0"/>
              </a:rPr>
              <a:t>"Create Agent."</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Fill in the required details: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Agent Name</a:t>
            </a:r>
            <a:r>
              <a:rPr lang="en-US" dirty="0">
                <a:latin typeface="Times New Roman" panose="02020603050405020304" pitchFamily="18" charset="0"/>
                <a:cs typeface="Times New Roman" panose="02020603050405020304" pitchFamily="18" charset="0"/>
              </a:rPr>
              <a:t>: Give your agent a name (e.g.,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Default Language</a:t>
            </a:r>
            <a:r>
              <a:rPr lang="en-US" dirty="0">
                <a:latin typeface="Times New Roman" panose="02020603050405020304" pitchFamily="18" charset="0"/>
                <a:cs typeface="Times New Roman" panose="02020603050405020304" pitchFamily="18" charset="0"/>
              </a:rPr>
              <a:t>: Select the default language (e.g., English).</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Google Project</a:t>
            </a:r>
            <a:r>
              <a:rPr lang="en-US" dirty="0">
                <a:latin typeface="Times New Roman" panose="02020603050405020304" pitchFamily="18" charset="0"/>
                <a:cs typeface="Times New Roman" panose="02020603050405020304" pitchFamily="18" charset="0"/>
              </a:rPr>
              <a:t>: Select the Google Cloud project you created earlier.</a:t>
            </a:r>
          </a:p>
          <a:p>
            <a:endParaRPr lang="en-IN" dirty="0"/>
          </a:p>
        </p:txBody>
      </p:sp>
    </p:spTree>
    <p:extLst>
      <p:ext uri="{BB962C8B-B14F-4D97-AF65-F5344CB8AC3E}">
        <p14:creationId xmlns:p14="http://schemas.microsoft.com/office/powerpoint/2010/main" val="62442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7D3D9-83F8-954F-B495-1FD99686C16D}"/>
              </a:ext>
            </a:extLst>
          </p:cNvPr>
          <p:cNvSpPr txBox="1"/>
          <p:nvPr/>
        </p:nvSpPr>
        <p:spPr>
          <a:xfrm>
            <a:off x="1831597" y="1122471"/>
            <a:ext cx="10360403" cy="4613058"/>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5. Create Intents</a:t>
            </a:r>
          </a:p>
          <a:p>
            <a:pPr>
              <a:lnSpc>
                <a:spcPct val="150000"/>
              </a:lnSpc>
            </a:pPr>
            <a:r>
              <a:rPr lang="en-US" dirty="0">
                <a:latin typeface="Times New Roman" panose="02020603050405020304" pitchFamily="18" charset="0"/>
                <a:cs typeface="Times New Roman" panose="02020603050405020304" pitchFamily="18" charset="0"/>
              </a:rPr>
              <a:t>Intents define how the bot understands and responds to user queries.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Intents</a:t>
            </a:r>
            <a:r>
              <a:rPr lang="en-US" dirty="0">
                <a:latin typeface="Times New Roman" panose="02020603050405020304" pitchFamily="18" charset="0"/>
                <a:cs typeface="Times New Roman" panose="02020603050405020304" pitchFamily="18" charset="0"/>
              </a:rPr>
              <a:t> on the left panel.</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Click </a:t>
            </a:r>
            <a:r>
              <a:rPr lang="en-US" b="1" dirty="0">
                <a:latin typeface="Times New Roman" panose="02020603050405020304" pitchFamily="18" charset="0"/>
                <a:cs typeface="Times New Roman" panose="02020603050405020304" pitchFamily="18" charset="0"/>
              </a:rPr>
              <a:t>"Create Intent."</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Name the intent (e.g., "Get College Info").</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Add Training Phrases</a:t>
            </a:r>
            <a:r>
              <a:rPr lang="en-US" dirty="0">
                <a:latin typeface="Times New Roman" panose="02020603050405020304" pitchFamily="18" charset="0"/>
                <a:cs typeface="Times New Roman" panose="02020603050405020304" pitchFamily="18" charset="0"/>
              </a:rPr>
              <a:t>: Provide example user queries like "What is the cutoff for CSE?" or "How many seats are available in IT?"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Responses</a:t>
            </a:r>
            <a:r>
              <a:rPr lang="en-US" dirty="0">
                <a:latin typeface="Times New Roman" panose="02020603050405020304" pitchFamily="18" charset="0"/>
                <a:cs typeface="Times New Roman" panose="02020603050405020304" pitchFamily="18" charset="0"/>
              </a:rPr>
              <a:t>: Add responses for the agent to provide when the intent is matched (e.g., "The CSE cutoff is X rank.").</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Click </a:t>
            </a:r>
            <a:r>
              <a:rPr lang="en-US" b="1" dirty="0">
                <a:latin typeface="Times New Roman" panose="02020603050405020304" pitchFamily="18" charset="0"/>
                <a:cs typeface="Times New Roman" panose="02020603050405020304" pitchFamily="18" charset="0"/>
              </a:rPr>
              <a:t>Save</a:t>
            </a:r>
            <a:r>
              <a:rPr lang="en-US" dirty="0">
                <a:latin typeface="Times New Roman" panose="02020603050405020304" pitchFamily="18" charset="0"/>
                <a:cs typeface="Times New Roman" panose="02020603050405020304" pitchFamily="18" charset="0"/>
              </a:rPr>
              <a:t> when done.</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57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ECBDDBC-8AF1-ECB6-357F-970D3F08752C}"/>
              </a:ext>
            </a:extLst>
          </p:cNvPr>
          <p:cNvSpPr>
            <a:spLocks noChangeArrowheads="1"/>
          </p:cNvSpPr>
          <p:nvPr/>
        </p:nvSpPr>
        <p:spPr bwMode="auto">
          <a:xfrm>
            <a:off x="2457973" y="577310"/>
            <a:ext cx="9370504"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Enable Web Demo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section on the left panel of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Dialogflow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console.</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Demo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will be provided with an embed link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iframe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code) that can be used to display the chatbot on any webpage.</a:t>
            </a:r>
          </a:p>
          <a:p>
            <a:pPr marR="0" lvl="0" algn="l" defTabSz="914400" rtl="0" eaLnBrk="0" fontAlgn="base" latinLnBrk="0" hangingPunct="0">
              <a:lnSpc>
                <a:spcPct val="150000"/>
              </a:lnSpc>
              <a:spcBef>
                <a:spcPct val="0"/>
              </a:spcBef>
              <a:spcAft>
                <a:spcPct val="0"/>
              </a:spcAft>
              <a:buClrTx/>
              <a:buSzTx/>
              <a:tabLst/>
            </a:pPr>
            <a:endParaRPr lang="en-US" altLang="en-US"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7</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Embedding the Chatbot into HTML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your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Dialogflow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agent is ready, you can embed it into a webpage using the HTML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iframe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element. This allows the chatbot to appear directly on the site and handle interactions with users.</a:t>
            </a:r>
          </a:p>
        </p:txBody>
      </p:sp>
      <p:pic>
        <p:nvPicPr>
          <p:cNvPr id="6" name="Picture 5">
            <a:extLst>
              <a:ext uri="{FF2B5EF4-FFF2-40B4-BE49-F238E27FC236}">
                <a16:creationId xmlns:a16="http://schemas.microsoft.com/office/drawing/2014/main" id="{C78CCF4B-0FD4-4308-8B01-D6C383A5F06A}"/>
              </a:ext>
            </a:extLst>
          </p:cNvPr>
          <p:cNvPicPr>
            <a:picLocks noChangeAspect="1"/>
          </p:cNvPicPr>
          <p:nvPr/>
        </p:nvPicPr>
        <p:blipFill>
          <a:blip r:embed="rId2">
            <a:extLst>
              <a:ext uri="{28A0092B-C50C-407E-A947-70E740481C1C}">
                <a14:useLocalDpi xmlns:a14="http://schemas.microsoft.com/office/drawing/2010/main" val="0"/>
              </a:ext>
            </a:extLst>
          </a:blip>
          <a:srcRect t="8024" r="1614"/>
          <a:stretch/>
        </p:blipFill>
        <p:spPr>
          <a:xfrm>
            <a:off x="1384184" y="5108894"/>
            <a:ext cx="10640038" cy="1043145"/>
          </a:xfrm>
          <a:prstGeom prst="rect">
            <a:avLst/>
          </a:prstGeom>
        </p:spPr>
      </p:pic>
    </p:spTree>
    <p:extLst>
      <p:ext uri="{BB962C8B-B14F-4D97-AF65-F5344CB8AC3E}">
        <p14:creationId xmlns:p14="http://schemas.microsoft.com/office/powerpoint/2010/main" val="319231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3C6B5A1-D3F8-9790-34C0-471CF7C58164}"/>
              </a:ext>
            </a:extLst>
          </p:cNvPr>
          <p:cNvSpPr txBox="1"/>
          <p:nvPr/>
        </p:nvSpPr>
        <p:spPr>
          <a:xfrm>
            <a:off x="1702967" y="768685"/>
            <a:ext cx="3940029" cy="523220"/>
          </a:xfrm>
          <a:prstGeom prst="rect">
            <a:avLst/>
          </a:prstGeom>
          <a:noFill/>
        </p:spPr>
        <p:txBody>
          <a:bodyPr wrap="square" rtlCol="0">
            <a:spAutoFit/>
          </a:bodyPr>
          <a:lstStyle/>
          <a:p>
            <a:r>
              <a:rPr lang="en-IN" sz="2800" b="1" dirty="0"/>
              <a:t>KEY FEATURES</a:t>
            </a:r>
          </a:p>
        </p:txBody>
      </p:sp>
      <p:sp>
        <p:nvSpPr>
          <p:cNvPr id="18" name="TextBox 17">
            <a:extLst>
              <a:ext uri="{FF2B5EF4-FFF2-40B4-BE49-F238E27FC236}">
                <a16:creationId xmlns:a16="http://schemas.microsoft.com/office/drawing/2014/main" id="{57DD65A2-0A22-4F96-ECA4-84C52CA47DCC}"/>
              </a:ext>
            </a:extLst>
          </p:cNvPr>
          <p:cNvSpPr txBox="1"/>
          <p:nvPr/>
        </p:nvSpPr>
        <p:spPr>
          <a:xfrm>
            <a:off x="1971414" y="1480798"/>
            <a:ext cx="9370503"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collected real-time datasets from the 2023 batch for various engineering branches, including IT, CSE, EEE, ECE, Mechanical, Civil, and Metallurgy.</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E77207B-3334-5049-47C5-46B6227EBBC8}"/>
              </a:ext>
            </a:extLst>
          </p:cNvPr>
          <p:cNvSpPr txBox="1"/>
          <p:nvPr/>
        </p:nvSpPr>
        <p:spPr>
          <a:xfrm>
            <a:off x="1971414" y="2627153"/>
            <a:ext cx="5125673"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sizes of the datasets for each branch:</a:t>
            </a:r>
          </a:p>
          <a:p>
            <a:pPr>
              <a:lnSpc>
                <a:spcPct val="150000"/>
              </a:lnSpc>
            </a:pPr>
            <a:r>
              <a:rPr lang="en-US" b="1" dirty="0">
                <a:latin typeface="Times New Roman" panose="02020603050405020304" pitchFamily="18" charset="0"/>
                <a:cs typeface="Times New Roman" panose="02020603050405020304" pitchFamily="18" charset="0"/>
              </a:rPr>
              <a:t>           IT</a:t>
            </a:r>
            <a:r>
              <a:rPr lang="en-US" dirty="0">
                <a:latin typeface="Times New Roman" panose="02020603050405020304" pitchFamily="18" charset="0"/>
                <a:cs typeface="Times New Roman" panose="02020603050405020304" pitchFamily="18" charset="0"/>
              </a:rPr>
              <a:t>: (64, 10)</a:t>
            </a:r>
          </a:p>
          <a:p>
            <a:pPr>
              <a:lnSpc>
                <a:spcPct val="150000"/>
              </a:lnSpc>
            </a:pPr>
            <a:r>
              <a:rPr lang="en-US" b="1" dirty="0">
                <a:latin typeface="Times New Roman" panose="02020603050405020304" pitchFamily="18" charset="0"/>
                <a:cs typeface="Times New Roman" panose="02020603050405020304" pitchFamily="18" charset="0"/>
              </a:rPr>
              <a:t>          CSE</a:t>
            </a:r>
            <a:r>
              <a:rPr lang="en-US" dirty="0">
                <a:latin typeface="Times New Roman" panose="02020603050405020304" pitchFamily="18" charset="0"/>
                <a:cs typeface="Times New Roman" panose="02020603050405020304" pitchFamily="18" charset="0"/>
              </a:rPr>
              <a:t>: (63, 10)</a:t>
            </a:r>
          </a:p>
          <a:p>
            <a:pPr>
              <a:lnSpc>
                <a:spcPct val="150000"/>
              </a:lnSpc>
            </a:pPr>
            <a:r>
              <a:rPr lang="en-US" b="1" dirty="0">
                <a:latin typeface="Times New Roman" panose="02020603050405020304" pitchFamily="18" charset="0"/>
                <a:cs typeface="Times New Roman" panose="02020603050405020304" pitchFamily="18" charset="0"/>
              </a:rPr>
              <a:t>          EEE</a:t>
            </a:r>
            <a:r>
              <a:rPr lang="en-US" dirty="0">
                <a:latin typeface="Times New Roman" panose="02020603050405020304" pitchFamily="18" charset="0"/>
                <a:cs typeface="Times New Roman" panose="02020603050405020304" pitchFamily="18" charset="0"/>
              </a:rPr>
              <a:t>: (63, 10)</a:t>
            </a:r>
          </a:p>
          <a:p>
            <a:pPr>
              <a:lnSpc>
                <a:spcPct val="150000"/>
              </a:lnSpc>
            </a:pPr>
            <a:r>
              <a:rPr lang="en-US" b="1" dirty="0">
                <a:latin typeface="Times New Roman" panose="02020603050405020304" pitchFamily="18" charset="0"/>
                <a:cs typeface="Times New Roman" panose="02020603050405020304" pitchFamily="18" charset="0"/>
              </a:rPr>
              <a:t>          ECE</a:t>
            </a:r>
            <a:r>
              <a:rPr lang="en-US" dirty="0">
                <a:latin typeface="Times New Roman" panose="02020603050405020304" pitchFamily="18" charset="0"/>
                <a:cs typeface="Times New Roman" panose="02020603050405020304" pitchFamily="18" charset="0"/>
              </a:rPr>
              <a:t>: (65, 10)</a:t>
            </a:r>
          </a:p>
          <a:p>
            <a:pPr>
              <a:lnSpc>
                <a:spcPct val="150000"/>
              </a:lnSpc>
            </a:pPr>
            <a:r>
              <a:rPr lang="en-US" b="1" dirty="0">
                <a:latin typeface="Times New Roman" panose="02020603050405020304" pitchFamily="18" charset="0"/>
                <a:cs typeface="Times New Roman" panose="02020603050405020304" pitchFamily="18" charset="0"/>
              </a:rPr>
              <a:t>          Mechanical</a:t>
            </a:r>
            <a:r>
              <a:rPr lang="en-US" dirty="0">
                <a:latin typeface="Times New Roman" panose="02020603050405020304" pitchFamily="18" charset="0"/>
                <a:cs typeface="Times New Roman" panose="02020603050405020304" pitchFamily="18" charset="0"/>
              </a:rPr>
              <a:t>: (64, 10)</a:t>
            </a:r>
          </a:p>
          <a:p>
            <a:pPr>
              <a:lnSpc>
                <a:spcPct val="150000"/>
              </a:lnSpc>
            </a:pPr>
            <a:r>
              <a:rPr lang="en-US" b="1" dirty="0">
                <a:latin typeface="Times New Roman" panose="02020603050405020304" pitchFamily="18" charset="0"/>
                <a:cs typeface="Times New Roman" panose="02020603050405020304" pitchFamily="18" charset="0"/>
              </a:rPr>
              <a:t>          Civil</a:t>
            </a:r>
            <a:r>
              <a:rPr lang="en-US" dirty="0">
                <a:latin typeface="Times New Roman" panose="02020603050405020304" pitchFamily="18" charset="0"/>
                <a:cs typeface="Times New Roman" panose="02020603050405020304" pitchFamily="18" charset="0"/>
              </a:rPr>
              <a:t>: (31, 10)</a:t>
            </a:r>
          </a:p>
          <a:p>
            <a:pPr>
              <a:lnSpc>
                <a:spcPct val="150000"/>
              </a:lnSpc>
            </a:pPr>
            <a:r>
              <a:rPr lang="en-US" b="1" dirty="0">
                <a:latin typeface="Times New Roman" panose="02020603050405020304" pitchFamily="18" charset="0"/>
                <a:cs typeface="Times New Roman" panose="02020603050405020304" pitchFamily="18" charset="0"/>
              </a:rPr>
              <a:t>          Metallurgy</a:t>
            </a:r>
            <a:r>
              <a:rPr lang="en-US" dirty="0">
                <a:latin typeface="Times New Roman" panose="02020603050405020304" pitchFamily="18" charset="0"/>
                <a:cs typeface="Times New Roman" panose="02020603050405020304" pitchFamily="18" charset="0"/>
              </a:rPr>
              <a:t>: (25, 10)</a:t>
            </a:r>
          </a:p>
          <a:p>
            <a:pPr marL="285750" indent="-285750">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40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F94D0F-73A6-05D4-805F-A96FA34E7BA4}"/>
              </a:ext>
            </a:extLst>
          </p:cNvPr>
          <p:cNvPicPr>
            <a:picLocks noChangeAspect="1"/>
          </p:cNvPicPr>
          <p:nvPr/>
        </p:nvPicPr>
        <p:blipFill>
          <a:blip r:embed="rId2">
            <a:extLst>
              <a:ext uri="{28A0092B-C50C-407E-A947-70E740481C1C}">
                <a14:useLocalDpi xmlns:a14="http://schemas.microsoft.com/office/drawing/2010/main" val="0"/>
              </a:ext>
            </a:extLst>
          </a:blip>
          <a:srcRect l="1174"/>
          <a:stretch/>
        </p:blipFill>
        <p:spPr>
          <a:xfrm>
            <a:off x="3800213" y="3737630"/>
            <a:ext cx="5705178" cy="2067213"/>
          </a:xfrm>
          <a:prstGeom prst="rect">
            <a:avLst/>
          </a:prstGeom>
        </p:spPr>
      </p:pic>
      <p:sp>
        <p:nvSpPr>
          <p:cNvPr id="6" name="TextBox 5">
            <a:extLst>
              <a:ext uri="{FF2B5EF4-FFF2-40B4-BE49-F238E27FC236}">
                <a16:creationId xmlns:a16="http://schemas.microsoft.com/office/drawing/2014/main" id="{2352A3C7-2C33-1182-4F57-344467D06FB4}"/>
              </a:ext>
            </a:extLst>
          </p:cNvPr>
          <p:cNvSpPr txBox="1"/>
          <p:nvPr/>
        </p:nvSpPr>
        <p:spPr>
          <a:xfrm>
            <a:off x="2600586" y="3005263"/>
            <a:ext cx="4395831" cy="523220"/>
          </a:xfrm>
          <a:prstGeom prst="rect">
            <a:avLst/>
          </a:prstGeom>
          <a:noFill/>
        </p:spPr>
        <p:txBody>
          <a:bodyPr wrap="square" rtlCol="0">
            <a:spAutoFit/>
          </a:bodyPr>
          <a:lstStyle/>
          <a:p>
            <a:r>
              <a:rPr lang="en-IN" sz="2800" b="1" dirty="0"/>
              <a:t>ACCURACY</a:t>
            </a:r>
          </a:p>
        </p:txBody>
      </p:sp>
      <p:sp>
        <p:nvSpPr>
          <p:cNvPr id="7" name="TextBox 6">
            <a:extLst>
              <a:ext uri="{FF2B5EF4-FFF2-40B4-BE49-F238E27FC236}">
                <a16:creationId xmlns:a16="http://schemas.microsoft.com/office/drawing/2014/main" id="{1FFFF559-8746-CAE7-7357-4776228AB6D1}"/>
              </a:ext>
            </a:extLst>
          </p:cNvPr>
          <p:cNvSpPr txBox="1"/>
          <p:nvPr/>
        </p:nvSpPr>
        <p:spPr>
          <a:xfrm>
            <a:off x="1913022" y="1053157"/>
            <a:ext cx="9479560"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used the Random Forest Classifier model for my project due to its powerful ensemble learning capabilities. This model combines multiple decision trees, which helps improve prediction accuracy and robustness by reducing the risk of overfitting associated with individual trees.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2247575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653</TotalTime>
  <Words>790</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Century Gothic</vt:lpstr>
      <vt:lpstr>Times New Roman</vt:lpstr>
      <vt:lpstr>Wingdings</vt:lpstr>
      <vt:lpstr>Wingdings 3</vt:lpstr>
      <vt:lpstr>Wisp</vt:lpstr>
      <vt:lpstr>AI CHATBOT FOR DEPARTMENT OF TECHNICAL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VIEW PAGE OF AI CHATBOT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Sai mounika</dc:creator>
  <cp:lastModifiedBy>M Sai mounika</cp:lastModifiedBy>
  <cp:revision>2</cp:revision>
  <dcterms:created xsi:type="dcterms:W3CDTF">2024-10-25T04:37:12Z</dcterms:created>
  <dcterms:modified xsi:type="dcterms:W3CDTF">2024-11-01T06:59:33Z</dcterms:modified>
</cp:coreProperties>
</file>