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71" r:id="rId7"/>
    <p:sldId id="272" r:id="rId8"/>
    <p:sldId id="273" r:id="rId9"/>
    <p:sldId id="274" r:id="rId10"/>
    <p:sldId id="275" r:id="rId11"/>
    <p:sldId id="277" r:id="rId12"/>
    <p:sldId id="276" r:id="rId13"/>
    <p:sldId id="278" r:id="rId14"/>
    <p:sldId id="280" r:id="rId15"/>
    <p:sldId id="281" r:id="rId16"/>
    <p:sldId id="267" r:id="rId17"/>
    <p:sldId id="269" r:id="rId18"/>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4800" b="1" i="0">
                <a:solidFill>
                  <a:srgbClr val="FFAB40"/>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AB4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FFAB40"/>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6978"/>
          </a:xfrm>
          <a:prstGeom prst="rect">
            <a:avLst/>
          </a:prstGeom>
        </p:spPr>
      </p:pic>
      <p:sp>
        <p:nvSpPr>
          <p:cNvPr id="2" name="Holder 2"/>
          <p:cNvSpPr>
            <a:spLocks noGrp="1"/>
          </p:cNvSpPr>
          <p:nvPr>
            <p:ph type="title"/>
          </p:nvPr>
        </p:nvSpPr>
        <p:spPr/>
        <p:txBody>
          <a:bodyPr lIns="0" tIns="0" rIns="0" bIns="0"/>
          <a:lstStyle>
            <a:lvl1pPr>
              <a:defRPr sz="4800" b="1" i="0">
                <a:solidFill>
                  <a:srgbClr val="FFAB4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55914" y="1114361"/>
            <a:ext cx="5528945" cy="1481455"/>
          </a:xfrm>
          <a:prstGeom prst="rect">
            <a:avLst/>
          </a:prstGeom>
        </p:spPr>
        <p:txBody>
          <a:bodyPr wrap="square" lIns="0" tIns="0" rIns="0" bIns="0">
            <a:spAutoFit/>
          </a:bodyPr>
          <a:lstStyle>
            <a:lvl1pPr>
              <a:defRPr sz="4800" b="1" i="0">
                <a:solidFill>
                  <a:srgbClr val="FFAB40"/>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0151" y="3016251"/>
            <a:ext cx="9244266" cy="2731517"/>
          </a:xfrm>
          <a:prstGeom prst="rect">
            <a:avLst/>
          </a:prstGeom>
        </p:spPr>
        <p:txBody>
          <a:bodyPr vert="horz" wrap="square" lIns="0" tIns="8890" rIns="0" bIns="0" rtlCol="0">
            <a:spAutoFit/>
          </a:bodyPr>
          <a:lstStyle/>
          <a:p>
            <a:pPr marL="12065" marR="5080" algn="ctr">
              <a:lnSpc>
                <a:spcPct val="101200"/>
              </a:lnSpc>
              <a:spcBef>
                <a:spcPts val="70"/>
              </a:spcBef>
            </a:pPr>
            <a:r>
              <a:rPr sz="6000" spc="105" dirty="0">
                <a:solidFill>
                  <a:srgbClr val="FFFFFF"/>
                </a:solidFill>
              </a:rPr>
              <a:t>Early</a:t>
            </a:r>
            <a:r>
              <a:rPr sz="6000" spc="15" dirty="0">
                <a:solidFill>
                  <a:srgbClr val="FFFFFF"/>
                </a:solidFill>
              </a:rPr>
              <a:t> </a:t>
            </a:r>
            <a:r>
              <a:rPr sz="6000" spc="190" dirty="0">
                <a:solidFill>
                  <a:srgbClr val="FFFFFF"/>
                </a:solidFill>
              </a:rPr>
              <a:t>Warning</a:t>
            </a:r>
            <a:r>
              <a:rPr sz="6000" spc="15" dirty="0">
                <a:solidFill>
                  <a:srgbClr val="FFFFFF"/>
                </a:solidFill>
              </a:rPr>
              <a:t> </a:t>
            </a:r>
            <a:r>
              <a:rPr sz="6000" spc="145" dirty="0">
                <a:solidFill>
                  <a:srgbClr val="FFFFFF"/>
                </a:solidFill>
              </a:rPr>
              <a:t>Systems</a:t>
            </a:r>
            <a:r>
              <a:rPr sz="6000" spc="15" dirty="0">
                <a:solidFill>
                  <a:srgbClr val="FFFFFF"/>
                </a:solidFill>
              </a:rPr>
              <a:t> </a:t>
            </a:r>
            <a:r>
              <a:rPr sz="6000" spc="80" dirty="0">
                <a:solidFill>
                  <a:srgbClr val="FFFFFF"/>
                </a:solidFill>
              </a:rPr>
              <a:t>for </a:t>
            </a:r>
            <a:r>
              <a:rPr sz="6000" spc="114" dirty="0">
                <a:solidFill>
                  <a:srgbClr val="FFFFFF"/>
                </a:solidFill>
              </a:rPr>
              <a:t>Glacier</a:t>
            </a:r>
            <a:r>
              <a:rPr sz="6000" spc="15" dirty="0">
                <a:solidFill>
                  <a:srgbClr val="FFFFFF"/>
                </a:solidFill>
              </a:rPr>
              <a:t> </a:t>
            </a:r>
            <a:r>
              <a:rPr sz="6000" spc="175" dirty="0">
                <a:solidFill>
                  <a:srgbClr val="FFFFFF"/>
                </a:solidFill>
              </a:rPr>
              <a:t>Lake</a:t>
            </a:r>
            <a:r>
              <a:rPr sz="6000" spc="20" dirty="0">
                <a:solidFill>
                  <a:srgbClr val="FFFFFF"/>
                </a:solidFill>
              </a:rPr>
              <a:t> </a:t>
            </a:r>
            <a:r>
              <a:rPr sz="6000" spc="165" dirty="0">
                <a:solidFill>
                  <a:srgbClr val="FFFFFF"/>
                </a:solidFill>
              </a:rPr>
              <a:t>Outburst</a:t>
            </a:r>
            <a:r>
              <a:rPr sz="6000" spc="15" dirty="0">
                <a:solidFill>
                  <a:srgbClr val="FFFFFF"/>
                </a:solidFill>
              </a:rPr>
              <a:t> </a:t>
            </a:r>
            <a:r>
              <a:rPr sz="6000" spc="85" dirty="0">
                <a:solidFill>
                  <a:srgbClr val="FFFFFF"/>
                </a:solidFill>
              </a:rPr>
              <a:t>Floods:</a:t>
            </a:r>
            <a:endParaRPr sz="6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6DD16-71C9-36EE-6F74-0F46A5853AF8}"/>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CB8C326-A4F0-6A33-7E46-DB021DD95319}"/>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75664C24-3BB1-88AB-AE34-A5577638065B}"/>
              </a:ext>
            </a:extLst>
          </p:cNvPr>
          <p:cNvPicPr/>
          <p:nvPr/>
        </p:nvPicPr>
        <p:blipFill>
          <a:blip r:embed="rId2" cstate="print"/>
          <a:stretch>
            <a:fillRect/>
          </a:stretch>
        </p:blipFill>
        <p:spPr>
          <a:xfrm>
            <a:off x="0" y="-1"/>
            <a:ext cx="18288000" cy="10286977"/>
          </a:xfrm>
          <a:prstGeom prst="rect">
            <a:avLst/>
          </a:prstGeom>
        </p:spPr>
      </p:pic>
      <p:pic>
        <p:nvPicPr>
          <p:cNvPr id="6" name="Picture 5">
            <a:extLst>
              <a:ext uri="{FF2B5EF4-FFF2-40B4-BE49-F238E27FC236}">
                <a16:creationId xmlns:a16="http://schemas.microsoft.com/office/drawing/2014/main" id="{383EC2C2-DBCA-3E6A-9FF0-AA10C89B96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20950" y="897549"/>
            <a:ext cx="12268199" cy="8504602"/>
          </a:xfrm>
          <a:prstGeom prst="rect">
            <a:avLst/>
          </a:prstGeom>
        </p:spPr>
      </p:pic>
    </p:spTree>
    <p:extLst>
      <p:ext uri="{BB962C8B-B14F-4D97-AF65-F5344CB8AC3E}">
        <p14:creationId xmlns:p14="http://schemas.microsoft.com/office/powerpoint/2010/main" val="25515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CB1A-18A9-81F5-59A0-8E75E2D89EE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3FC248-B330-81E4-CE74-9F8C11191484}"/>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BFEB5B41-85DC-4C68-70B4-E17164E505C3}"/>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986F2FA0-660A-88C8-E389-E9DF204254CC}"/>
              </a:ext>
            </a:extLst>
          </p:cNvPr>
          <p:cNvSpPr txBox="1"/>
          <p:nvPr/>
        </p:nvSpPr>
        <p:spPr>
          <a:xfrm>
            <a:off x="1073150" y="1488585"/>
            <a:ext cx="10287000" cy="646331"/>
          </a:xfrm>
          <a:prstGeom prst="rect">
            <a:avLst/>
          </a:prstGeom>
          <a:noFill/>
        </p:spPr>
        <p:txBody>
          <a:bodyPr wrap="square" rtlCol="0">
            <a:spAutoFit/>
          </a:bodyPr>
          <a:lstStyle/>
          <a:p>
            <a:r>
              <a:rPr lang="en-IN" sz="3600" dirty="0">
                <a:solidFill>
                  <a:schemeClr val="bg2"/>
                </a:solidFill>
              </a:rPr>
              <a:t>Programming with Logistic Regression:</a:t>
            </a:r>
          </a:p>
        </p:txBody>
      </p:sp>
      <p:sp>
        <p:nvSpPr>
          <p:cNvPr id="6" name="TextBox 5">
            <a:extLst>
              <a:ext uri="{FF2B5EF4-FFF2-40B4-BE49-F238E27FC236}">
                <a16:creationId xmlns:a16="http://schemas.microsoft.com/office/drawing/2014/main" id="{41A0F88D-3D00-68C1-C762-EDA41D95E5F1}"/>
              </a:ext>
            </a:extLst>
          </p:cNvPr>
          <p:cNvSpPr txBox="1"/>
          <p:nvPr/>
        </p:nvSpPr>
        <p:spPr>
          <a:xfrm>
            <a:off x="2978150" y="2727441"/>
            <a:ext cx="11201400" cy="4832092"/>
          </a:xfrm>
          <a:prstGeom prst="rect">
            <a:avLst/>
          </a:prstGeom>
          <a:noFill/>
        </p:spPr>
        <p:txBody>
          <a:bodyPr wrap="square" rtlCol="0">
            <a:spAutoFit/>
          </a:bodyPr>
          <a:lstStyle/>
          <a:p>
            <a:pPr algn="just"/>
            <a:r>
              <a:rPr lang="en-US" sz="2800" dirty="0">
                <a:solidFill>
                  <a:schemeClr val="bg2"/>
                </a:solidFill>
              </a:rPr>
              <a:t>Developed an early warning detection system for Glacier Lake Outburst Floods (GLOF) using Python, leveraging the Logistic Regression algorithm. This model predicts the likelihood of a GLOF by analyzing key factors such as glacial lake characteristics and geographical data. Logistic Regression, a binary classification algorithm, helps determine the probability of a flood event based on input features, enabling timely alerts. The system can be integrated with real-time monitoring tools, enhancing prediction accuracy. This tool aims to improve disaster preparedness by providing early warnings, helping authorities and communities take preventive measures, and ultimately reducing the risks associated with GLOFs.</a:t>
            </a:r>
            <a:endParaRPr lang="en-IN" sz="2800" dirty="0">
              <a:solidFill>
                <a:schemeClr val="bg2"/>
              </a:solidFill>
            </a:endParaRPr>
          </a:p>
        </p:txBody>
      </p:sp>
      <p:sp>
        <p:nvSpPr>
          <p:cNvPr id="7" name="TextBox 6">
            <a:extLst>
              <a:ext uri="{FF2B5EF4-FFF2-40B4-BE49-F238E27FC236}">
                <a16:creationId xmlns:a16="http://schemas.microsoft.com/office/drawing/2014/main" id="{738A3F0B-7AFB-14E0-CCB6-0D2D1DE7DF9E}"/>
              </a:ext>
            </a:extLst>
          </p:cNvPr>
          <p:cNvSpPr txBox="1"/>
          <p:nvPr/>
        </p:nvSpPr>
        <p:spPr>
          <a:xfrm>
            <a:off x="12503150" y="8121650"/>
            <a:ext cx="3276600" cy="369332"/>
          </a:xfrm>
          <a:prstGeom prst="rect">
            <a:avLst/>
          </a:prstGeom>
          <a:noFill/>
        </p:spPr>
        <p:txBody>
          <a:bodyPr wrap="square" rtlCol="0">
            <a:spAutoFit/>
          </a:bodyPr>
          <a:lstStyle/>
          <a:p>
            <a:r>
              <a:rPr lang="en-IN" dirty="0">
                <a:solidFill>
                  <a:schemeClr val="bg2"/>
                </a:solidFill>
              </a:rPr>
              <a:t>Made By T. Sai Sandeep</a:t>
            </a:r>
          </a:p>
        </p:txBody>
      </p:sp>
    </p:spTree>
    <p:extLst>
      <p:ext uri="{BB962C8B-B14F-4D97-AF65-F5344CB8AC3E}">
        <p14:creationId xmlns:p14="http://schemas.microsoft.com/office/powerpoint/2010/main" val="347633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D1E6-368C-DE79-3D73-8C7A8A20C4C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41876FB-24DB-3F67-533B-51981680DD50}"/>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88A5FFF8-42D9-7A9B-5152-B5D9997D7849}"/>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156914CA-45EA-7AAD-938C-813F1EEFE544}"/>
              </a:ext>
            </a:extLst>
          </p:cNvPr>
          <p:cNvSpPr txBox="1"/>
          <p:nvPr/>
        </p:nvSpPr>
        <p:spPr>
          <a:xfrm>
            <a:off x="1955914" y="1568450"/>
            <a:ext cx="8337436" cy="646331"/>
          </a:xfrm>
          <a:prstGeom prst="rect">
            <a:avLst/>
          </a:prstGeom>
          <a:noFill/>
        </p:spPr>
        <p:txBody>
          <a:bodyPr wrap="square" rtlCol="0">
            <a:spAutoFit/>
          </a:bodyPr>
          <a:lstStyle/>
          <a:p>
            <a:r>
              <a:rPr lang="en-IN" sz="3600" dirty="0">
                <a:solidFill>
                  <a:schemeClr val="bg2"/>
                </a:solidFill>
              </a:rPr>
              <a:t>Logistic Regression Algorithm:</a:t>
            </a:r>
          </a:p>
        </p:txBody>
      </p:sp>
      <p:sp>
        <p:nvSpPr>
          <p:cNvPr id="7" name="TextBox 6">
            <a:extLst>
              <a:ext uri="{FF2B5EF4-FFF2-40B4-BE49-F238E27FC236}">
                <a16:creationId xmlns:a16="http://schemas.microsoft.com/office/drawing/2014/main" id="{8E873310-758E-1FDC-D70B-5F9F69B01DA6}"/>
              </a:ext>
            </a:extLst>
          </p:cNvPr>
          <p:cNvSpPr txBox="1"/>
          <p:nvPr/>
        </p:nvSpPr>
        <p:spPr>
          <a:xfrm>
            <a:off x="3130550" y="3021567"/>
            <a:ext cx="11201400" cy="4832092"/>
          </a:xfrm>
          <a:prstGeom prst="rect">
            <a:avLst/>
          </a:prstGeom>
          <a:noFill/>
        </p:spPr>
        <p:txBody>
          <a:bodyPr wrap="square" rtlCol="0">
            <a:spAutoFit/>
          </a:bodyPr>
          <a:lstStyle/>
          <a:p>
            <a:pPr algn="just"/>
            <a:r>
              <a:rPr lang="en-US" sz="2800" dirty="0">
                <a:solidFill>
                  <a:schemeClr val="bg2"/>
                </a:solidFill>
              </a:rPr>
              <a:t>Logistic Regression is a popular machine learning algorithm used for binary classification tasks. It models the relationship between input features and a binary outcome by estimating probabilities using a logistic function (sigmoid curve). Unlike linear regression, logistic regression predicts discrete class labels (e.g., 0 or 1) by converting the continuous output into probabilities. It is particularly useful when the relationship between variables is linear and interpretable, offering coefficients that indicate the importance of each feature. Logistic regression is easy to implement, computationally efficient, and performs well when the data is linearly separable, making it widely used in various domains.</a:t>
            </a:r>
            <a:endParaRPr lang="en-IN" sz="2800" dirty="0">
              <a:solidFill>
                <a:schemeClr val="bg2"/>
              </a:solidFill>
            </a:endParaRPr>
          </a:p>
        </p:txBody>
      </p:sp>
    </p:spTree>
    <p:extLst>
      <p:ext uri="{BB962C8B-B14F-4D97-AF65-F5344CB8AC3E}">
        <p14:creationId xmlns:p14="http://schemas.microsoft.com/office/powerpoint/2010/main" val="401216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7AC8-F547-EA05-A132-F4E4448EF22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64EE611-348F-E821-125E-F07E35922AEE}"/>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AAD3D8E4-FE64-B6D0-72ED-96DF2B6927A9}"/>
              </a:ext>
            </a:extLst>
          </p:cNvPr>
          <p:cNvPicPr/>
          <p:nvPr/>
        </p:nvPicPr>
        <p:blipFill>
          <a:blip r:embed="rId2" cstate="print"/>
          <a:stretch>
            <a:fillRect/>
          </a:stretch>
        </p:blipFill>
        <p:spPr>
          <a:xfrm>
            <a:off x="0" y="0"/>
            <a:ext cx="18288000" cy="10286977"/>
          </a:xfrm>
          <a:prstGeom prst="rect">
            <a:avLst/>
          </a:prstGeom>
        </p:spPr>
      </p:pic>
      <p:pic>
        <p:nvPicPr>
          <p:cNvPr id="6" name="Picture 5">
            <a:extLst>
              <a:ext uri="{FF2B5EF4-FFF2-40B4-BE49-F238E27FC236}">
                <a16:creationId xmlns:a16="http://schemas.microsoft.com/office/drawing/2014/main" id="{F9CED381-56B5-D1C3-4B18-5EF2F7799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7150" y="548633"/>
            <a:ext cx="12649200" cy="9202434"/>
          </a:xfrm>
          <a:prstGeom prst="rect">
            <a:avLst/>
          </a:prstGeom>
        </p:spPr>
      </p:pic>
    </p:spTree>
    <p:extLst>
      <p:ext uri="{BB962C8B-B14F-4D97-AF65-F5344CB8AC3E}">
        <p14:creationId xmlns:p14="http://schemas.microsoft.com/office/powerpoint/2010/main" val="397778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7BC7F-11DE-16BB-8D8E-B11FC6184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7B11E-CD27-4C4D-137D-9233C75DDDB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8C93AA7-19A1-AC41-1367-0E3391C38826}"/>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AA8BD855-0BFB-1466-F206-FAECA672B5E0}"/>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57980ABE-E37A-8881-B254-B50622D4BB6C}"/>
              </a:ext>
            </a:extLst>
          </p:cNvPr>
          <p:cNvSpPr txBox="1"/>
          <p:nvPr/>
        </p:nvSpPr>
        <p:spPr>
          <a:xfrm>
            <a:off x="1955914" y="1568450"/>
            <a:ext cx="8337436" cy="646331"/>
          </a:xfrm>
          <a:prstGeom prst="rect">
            <a:avLst/>
          </a:prstGeom>
          <a:noFill/>
        </p:spPr>
        <p:txBody>
          <a:bodyPr wrap="square" rtlCol="0">
            <a:spAutoFit/>
          </a:bodyPr>
          <a:lstStyle/>
          <a:p>
            <a:r>
              <a:rPr lang="en-IN" sz="3600" dirty="0">
                <a:solidFill>
                  <a:schemeClr val="bg2"/>
                </a:solidFill>
              </a:rPr>
              <a:t>Linear Regression Algorithm:</a:t>
            </a:r>
          </a:p>
        </p:txBody>
      </p:sp>
      <p:sp>
        <p:nvSpPr>
          <p:cNvPr id="7" name="TextBox 6">
            <a:extLst>
              <a:ext uri="{FF2B5EF4-FFF2-40B4-BE49-F238E27FC236}">
                <a16:creationId xmlns:a16="http://schemas.microsoft.com/office/drawing/2014/main" id="{00501BA5-AAD5-6F9A-C39E-5FC48A520C78}"/>
              </a:ext>
            </a:extLst>
          </p:cNvPr>
          <p:cNvSpPr txBox="1"/>
          <p:nvPr/>
        </p:nvSpPr>
        <p:spPr>
          <a:xfrm>
            <a:off x="3130550" y="3021567"/>
            <a:ext cx="11201400" cy="4832092"/>
          </a:xfrm>
          <a:prstGeom prst="rect">
            <a:avLst/>
          </a:prstGeom>
          <a:noFill/>
        </p:spPr>
        <p:txBody>
          <a:bodyPr wrap="square" rtlCol="0">
            <a:spAutoFit/>
          </a:bodyPr>
          <a:lstStyle/>
          <a:p>
            <a:pPr algn="just"/>
            <a:r>
              <a:rPr lang="en-US" sz="2800" dirty="0">
                <a:solidFill>
                  <a:schemeClr val="bg2"/>
                </a:solidFill>
              </a:rPr>
              <a:t>Linear regression is a fundamental machine learning algorithm used to predict continuous outcomes by modeling the relationship between a dependent variable and one or more independent variables. It assumes that this relationship is linear, meaning the change in the dependent variable is proportional to changes in the independent variables. The model works by fitting a line (or a hyperplane for multiple variables) that minimizes the difference between actual and predicted values, typically using a metric like Mean Squared Error (MSE) to measure accuracy. The algorithm optimizes its parameters, or coefficients, through an iterative process called Gradient Descent, which reduces error by adjusting the coefficients in small steps</a:t>
            </a:r>
            <a:r>
              <a:rPr lang="en-US" sz="2800" dirty="0"/>
              <a:t>.</a:t>
            </a:r>
            <a:endParaRPr lang="en-IN" sz="2800" dirty="0">
              <a:solidFill>
                <a:schemeClr val="bg2"/>
              </a:solidFill>
            </a:endParaRPr>
          </a:p>
        </p:txBody>
      </p:sp>
    </p:spTree>
    <p:extLst>
      <p:ext uri="{BB962C8B-B14F-4D97-AF65-F5344CB8AC3E}">
        <p14:creationId xmlns:p14="http://schemas.microsoft.com/office/powerpoint/2010/main" val="105927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29ED8-0909-5550-B346-4D9399D2B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FACDF-614A-857C-DBC6-338410C7842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3FC0F18-829E-40E5-1AB8-A50DC1E9C164}"/>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9C341085-BC82-D1B4-B5DD-790448E0A3A7}"/>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580FB051-1075-90B7-B56D-7BF6D7C71DF8}"/>
              </a:ext>
            </a:extLst>
          </p:cNvPr>
          <p:cNvSpPr txBox="1"/>
          <p:nvPr/>
        </p:nvSpPr>
        <p:spPr>
          <a:xfrm>
            <a:off x="1955914" y="1568450"/>
            <a:ext cx="8337436" cy="646331"/>
          </a:xfrm>
          <a:prstGeom prst="rect">
            <a:avLst/>
          </a:prstGeom>
          <a:noFill/>
        </p:spPr>
        <p:txBody>
          <a:bodyPr wrap="square" rtlCol="0">
            <a:spAutoFit/>
          </a:bodyPr>
          <a:lstStyle/>
          <a:p>
            <a:r>
              <a:rPr lang="en-IN" sz="3600" dirty="0">
                <a:solidFill>
                  <a:schemeClr val="bg2"/>
                </a:solidFill>
              </a:rPr>
              <a:t>Decision Tree Classifier Algorithm:</a:t>
            </a:r>
          </a:p>
        </p:txBody>
      </p:sp>
      <p:sp>
        <p:nvSpPr>
          <p:cNvPr id="7" name="TextBox 6">
            <a:extLst>
              <a:ext uri="{FF2B5EF4-FFF2-40B4-BE49-F238E27FC236}">
                <a16:creationId xmlns:a16="http://schemas.microsoft.com/office/drawing/2014/main" id="{4F90E305-8442-4173-4614-61DC25C948E4}"/>
              </a:ext>
            </a:extLst>
          </p:cNvPr>
          <p:cNvSpPr txBox="1"/>
          <p:nvPr/>
        </p:nvSpPr>
        <p:spPr>
          <a:xfrm>
            <a:off x="3130550" y="3021567"/>
            <a:ext cx="11201400" cy="4832092"/>
          </a:xfrm>
          <a:prstGeom prst="rect">
            <a:avLst/>
          </a:prstGeom>
          <a:noFill/>
        </p:spPr>
        <p:txBody>
          <a:bodyPr wrap="square" rtlCol="0">
            <a:spAutoFit/>
          </a:bodyPr>
          <a:lstStyle/>
          <a:p>
            <a:pPr algn="just"/>
            <a:r>
              <a:rPr lang="en-US" sz="2800" dirty="0">
                <a:solidFill>
                  <a:schemeClr val="bg2"/>
                </a:solidFill>
              </a:rPr>
              <a:t>The Decision Tree Classifier is a versatile and intuitive machine learning algorithm well-suited for classification tasks, making it an ideal choice for GLOFs (Glacial Lake Outburst Floods) risk prediction. This algorithm operates by constructing a tree-like model of decisions based on the features of the dataset. Each node in the tree represents a feature, and branches represent decision rules that lead to leaf nodes, where classifications are made. By recursively splitting the data based on feature values that best differentiate between classes, the Decision Tree Classifier efficiently learns patterns and classifies outcomes, such as high-risk or low-risk areas in GLOF scenarios. </a:t>
            </a:r>
            <a:endParaRPr lang="en-IN" sz="2800" dirty="0">
              <a:solidFill>
                <a:schemeClr val="bg2"/>
              </a:solidFill>
            </a:endParaRPr>
          </a:p>
        </p:txBody>
      </p:sp>
    </p:spTree>
    <p:extLst>
      <p:ext uri="{BB962C8B-B14F-4D97-AF65-F5344CB8AC3E}">
        <p14:creationId xmlns:p14="http://schemas.microsoft.com/office/powerpoint/2010/main" val="3839898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7"/>
          </a:xfrm>
          <a:prstGeom prst="rect">
            <a:avLst/>
          </a:prstGeom>
        </p:spPr>
      </p:pic>
      <p:sp>
        <p:nvSpPr>
          <p:cNvPr id="3" name="object 3"/>
          <p:cNvSpPr txBox="1">
            <a:spLocks noGrp="1"/>
          </p:cNvSpPr>
          <p:nvPr>
            <p:ph type="title"/>
          </p:nvPr>
        </p:nvSpPr>
        <p:spPr>
          <a:xfrm>
            <a:off x="1955914" y="1115365"/>
            <a:ext cx="6674484" cy="757555"/>
          </a:xfrm>
          <a:prstGeom prst="rect">
            <a:avLst/>
          </a:prstGeom>
        </p:spPr>
        <p:txBody>
          <a:bodyPr vert="horz" wrap="square" lIns="0" tIns="12700" rIns="0" bIns="0" rtlCol="0">
            <a:spAutoFit/>
          </a:bodyPr>
          <a:lstStyle/>
          <a:p>
            <a:pPr marL="12700">
              <a:lnSpc>
                <a:spcPct val="100000"/>
              </a:lnSpc>
              <a:spcBef>
                <a:spcPts val="100"/>
              </a:spcBef>
            </a:pPr>
            <a:r>
              <a:rPr spc="170" dirty="0"/>
              <a:t>Future</a:t>
            </a:r>
            <a:r>
              <a:rPr spc="15" dirty="0"/>
              <a:t> </a:t>
            </a:r>
            <a:r>
              <a:rPr spc="160" dirty="0"/>
              <a:t>Technologies</a:t>
            </a:r>
          </a:p>
        </p:txBody>
      </p:sp>
      <p:sp>
        <p:nvSpPr>
          <p:cNvPr id="4" name="object 4"/>
          <p:cNvSpPr txBox="1"/>
          <p:nvPr/>
        </p:nvSpPr>
        <p:spPr>
          <a:xfrm>
            <a:off x="1954960" y="2602204"/>
            <a:ext cx="7042989" cy="3024802"/>
          </a:xfrm>
          <a:prstGeom prst="rect">
            <a:avLst/>
          </a:prstGeom>
        </p:spPr>
        <p:txBody>
          <a:bodyPr vert="horz" wrap="square" lIns="0" tIns="12700" rIns="0" bIns="0" rtlCol="0">
            <a:spAutoFit/>
          </a:bodyPr>
          <a:lstStyle/>
          <a:p>
            <a:pPr marL="12700" marR="5080" algn="just">
              <a:lnSpc>
                <a:spcPct val="100899"/>
              </a:lnSpc>
              <a:spcBef>
                <a:spcPts val="100"/>
              </a:spcBef>
            </a:pPr>
            <a:r>
              <a:rPr sz="2800" spc="75" dirty="0">
                <a:solidFill>
                  <a:srgbClr val="FFFFFF"/>
                </a:solidFill>
                <a:latin typeface="Verdana"/>
                <a:cs typeface="Verdana"/>
              </a:rPr>
              <a:t>Emerging</a:t>
            </a:r>
            <a:r>
              <a:rPr sz="2800" spc="-180" dirty="0">
                <a:solidFill>
                  <a:srgbClr val="FFFFFF"/>
                </a:solidFill>
                <a:latin typeface="Verdana"/>
                <a:cs typeface="Verdana"/>
              </a:rPr>
              <a:t> </a:t>
            </a:r>
            <a:r>
              <a:rPr sz="2800" b="1" spc="105" dirty="0">
                <a:solidFill>
                  <a:srgbClr val="FFFFFF"/>
                </a:solidFill>
                <a:latin typeface="Tahoma"/>
                <a:cs typeface="Tahoma"/>
              </a:rPr>
              <a:t>technologies</a:t>
            </a:r>
            <a:r>
              <a:rPr sz="2800" b="1" spc="-50" dirty="0">
                <a:solidFill>
                  <a:srgbClr val="FFFFFF"/>
                </a:solidFill>
                <a:latin typeface="Tahoma"/>
                <a:cs typeface="Tahoma"/>
              </a:rPr>
              <a:t> </a:t>
            </a:r>
            <a:r>
              <a:rPr sz="2800" spc="50" dirty="0">
                <a:solidFill>
                  <a:srgbClr val="FFFFFF"/>
                </a:solidFill>
                <a:latin typeface="Verdana"/>
                <a:cs typeface="Verdana"/>
              </a:rPr>
              <a:t>such</a:t>
            </a:r>
            <a:r>
              <a:rPr sz="2800" spc="-185" dirty="0">
                <a:solidFill>
                  <a:srgbClr val="FFFFFF"/>
                </a:solidFill>
                <a:latin typeface="Verdana"/>
                <a:cs typeface="Verdana"/>
              </a:rPr>
              <a:t> </a:t>
            </a:r>
            <a:r>
              <a:rPr sz="2800" spc="-25" dirty="0">
                <a:solidFill>
                  <a:srgbClr val="FFFFFF"/>
                </a:solidFill>
                <a:latin typeface="Verdana"/>
                <a:cs typeface="Verdana"/>
              </a:rPr>
              <a:t>as </a:t>
            </a:r>
            <a:r>
              <a:rPr sz="2800" spc="-10" dirty="0">
                <a:solidFill>
                  <a:srgbClr val="FFFFFF"/>
                </a:solidFill>
                <a:latin typeface="Verdana"/>
                <a:cs typeface="Verdana"/>
              </a:rPr>
              <a:t>artiﬁcial</a:t>
            </a:r>
            <a:r>
              <a:rPr sz="2800" spc="-30" dirty="0">
                <a:solidFill>
                  <a:srgbClr val="FFFFFF"/>
                </a:solidFill>
                <a:latin typeface="Verdana"/>
                <a:cs typeface="Verdana"/>
              </a:rPr>
              <a:t> </a:t>
            </a:r>
            <a:r>
              <a:rPr sz="2800" dirty="0">
                <a:solidFill>
                  <a:srgbClr val="FFFFFF"/>
                </a:solidFill>
                <a:latin typeface="Verdana"/>
                <a:cs typeface="Verdana"/>
              </a:rPr>
              <a:t>intelligence</a:t>
            </a:r>
            <a:r>
              <a:rPr sz="2800" spc="-25" dirty="0">
                <a:solidFill>
                  <a:srgbClr val="FFFFFF"/>
                </a:solidFill>
                <a:latin typeface="Verdana"/>
                <a:cs typeface="Verdana"/>
              </a:rPr>
              <a:t> </a:t>
            </a:r>
            <a:r>
              <a:rPr sz="2800" spc="70" dirty="0">
                <a:solidFill>
                  <a:srgbClr val="FFFFFF"/>
                </a:solidFill>
                <a:latin typeface="Verdana"/>
                <a:cs typeface="Verdana"/>
              </a:rPr>
              <a:t>and</a:t>
            </a:r>
            <a:r>
              <a:rPr sz="2800" spc="-25" dirty="0">
                <a:solidFill>
                  <a:srgbClr val="FFFFFF"/>
                </a:solidFill>
                <a:latin typeface="Verdana"/>
                <a:cs typeface="Verdana"/>
              </a:rPr>
              <a:t> </a:t>
            </a:r>
            <a:r>
              <a:rPr sz="2800" spc="55" dirty="0">
                <a:solidFill>
                  <a:srgbClr val="FFFFFF"/>
                </a:solidFill>
                <a:latin typeface="Verdana"/>
                <a:cs typeface="Verdana"/>
              </a:rPr>
              <a:t>machine </a:t>
            </a:r>
            <a:r>
              <a:rPr sz="2800" dirty="0">
                <a:solidFill>
                  <a:srgbClr val="FFFFFF"/>
                </a:solidFill>
                <a:latin typeface="Verdana"/>
                <a:cs typeface="Verdana"/>
              </a:rPr>
              <a:t>learning</a:t>
            </a:r>
            <a:r>
              <a:rPr sz="2800" spc="-65" dirty="0">
                <a:solidFill>
                  <a:srgbClr val="FFFFFF"/>
                </a:solidFill>
                <a:latin typeface="Verdana"/>
                <a:cs typeface="Verdana"/>
              </a:rPr>
              <a:t> </a:t>
            </a:r>
            <a:r>
              <a:rPr sz="2800" spc="65" dirty="0">
                <a:solidFill>
                  <a:srgbClr val="FFFFFF"/>
                </a:solidFill>
                <a:latin typeface="Verdana"/>
                <a:cs typeface="Verdana"/>
              </a:rPr>
              <a:t>hold</a:t>
            </a:r>
            <a:r>
              <a:rPr sz="2800" spc="-60" dirty="0">
                <a:solidFill>
                  <a:srgbClr val="FFFFFF"/>
                </a:solidFill>
                <a:latin typeface="Verdana"/>
                <a:cs typeface="Verdana"/>
              </a:rPr>
              <a:t> </a:t>
            </a:r>
            <a:r>
              <a:rPr sz="2800" dirty="0">
                <a:solidFill>
                  <a:srgbClr val="FFFFFF"/>
                </a:solidFill>
                <a:latin typeface="Verdana"/>
                <a:cs typeface="Verdana"/>
              </a:rPr>
              <a:t>great</a:t>
            </a:r>
            <a:r>
              <a:rPr sz="2800" spc="-65" dirty="0">
                <a:solidFill>
                  <a:srgbClr val="FFFFFF"/>
                </a:solidFill>
                <a:latin typeface="Verdana"/>
                <a:cs typeface="Verdana"/>
              </a:rPr>
              <a:t> </a:t>
            </a:r>
            <a:r>
              <a:rPr sz="2800" dirty="0">
                <a:solidFill>
                  <a:srgbClr val="FFFFFF"/>
                </a:solidFill>
                <a:latin typeface="Verdana"/>
                <a:cs typeface="Verdana"/>
              </a:rPr>
              <a:t>promise</a:t>
            </a:r>
            <a:r>
              <a:rPr sz="2800" spc="-60" dirty="0">
                <a:solidFill>
                  <a:srgbClr val="FFFFFF"/>
                </a:solidFill>
                <a:latin typeface="Verdana"/>
                <a:cs typeface="Verdana"/>
              </a:rPr>
              <a:t> </a:t>
            </a:r>
            <a:r>
              <a:rPr sz="2800" spc="-25" dirty="0">
                <a:solidFill>
                  <a:srgbClr val="FFFFFF"/>
                </a:solidFill>
                <a:latin typeface="Verdana"/>
                <a:cs typeface="Verdana"/>
              </a:rPr>
              <a:t>for </a:t>
            </a:r>
            <a:r>
              <a:rPr sz="2800" spc="65" dirty="0">
                <a:solidFill>
                  <a:srgbClr val="FFFFFF"/>
                </a:solidFill>
                <a:latin typeface="Verdana"/>
                <a:cs typeface="Verdana"/>
              </a:rPr>
              <a:t>enhancing</a:t>
            </a:r>
            <a:r>
              <a:rPr sz="2800" spc="-175" dirty="0">
                <a:solidFill>
                  <a:srgbClr val="FFFFFF"/>
                </a:solidFill>
                <a:latin typeface="Verdana"/>
                <a:cs typeface="Verdana"/>
              </a:rPr>
              <a:t> </a:t>
            </a:r>
            <a:r>
              <a:rPr sz="2800" spc="-40" dirty="0">
                <a:solidFill>
                  <a:srgbClr val="FFFFFF"/>
                </a:solidFill>
                <a:latin typeface="Verdana"/>
                <a:cs typeface="Verdana"/>
              </a:rPr>
              <a:t>EWS.</a:t>
            </a:r>
            <a:r>
              <a:rPr sz="2800" spc="-175" dirty="0">
                <a:solidFill>
                  <a:srgbClr val="FFFFFF"/>
                </a:solidFill>
                <a:latin typeface="Verdana"/>
                <a:cs typeface="Verdana"/>
              </a:rPr>
              <a:t> </a:t>
            </a:r>
            <a:r>
              <a:rPr sz="2800" spc="-10" dirty="0">
                <a:solidFill>
                  <a:srgbClr val="FFFFFF"/>
                </a:solidFill>
                <a:latin typeface="Verdana"/>
                <a:cs typeface="Verdana"/>
              </a:rPr>
              <a:t>These</a:t>
            </a:r>
            <a:r>
              <a:rPr sz="2800" spc="-175" dirty="0">
                <a:solidFill>
                  <a:srgbClr val="FFFFFF"/>
                </a:solidFill>
                <a:latin typeface="Verdana"/>
                <a:cs typeface="Verdana"/>
              </a:rPr>
              <a:t> </a:t>
            </a:r>
            <a:r>
              <a:rPr sz="2800" dirty="0">
                <a:solidFill>
                  <a:srgbClr val="FFFFFF"/>
                </a:solidFill>
                <a:latin typeface="Verdana"/>
                <a:cs typeface="Verdana"/>
              </a:rPr>
              <a:t>tools</a:t>
            </a:r>
            <a:r>
              <a:rPr sz="2800" spc="-175" dirty="0">
                <a:solidFill>
                  <a:srgbClr val="FFFFFF"/>
                </a:solidFill>
                <a:latin typeface="Verdana"/>
                <a:cs typeface="Verdana"/>
              </a:rPr>
              <a:t> </a:t>
            </a:r>
            <a:r>
              <a:rPr sz="2800" spc="35" dirty="0">
                <a:solidFill>
                  <a:srgbClr val="FFFFFF"/>
                </a:solidFill>
                <a:latin typeface="Verdana"/>
                <a:cs typeface="Verdana"/>
              </a:rPr>
              <a:t>can </a:t>
            </a:r>
            <a:r>
              <a:rPr sz="2800" dirty="0">
                <a:solidFill>
                  <a:srgbClr val="FFFFFF"/>
                </a:solidFill>
                <a:latin typeface="Verdana"/>
                <a:cs typeface="Verdana"/>
              </a:rPr>
              <a:t>improve</a:t>
            </a:r>
            <a:r>
              <a:rPr sz="2800" spc="-80" dirty="0">
                <a:solidFill>
                  <a:srgbClr val="FFFFFF"/>
                </a:solidFill>
                <a:latin typeface="Verdana"/>
                <a:cs typeface="Verdana"/>
              </a:rPr>
              <a:t> </a:t>
            </a:r>
            <a:r>
              <a:rPr sz="2800" dirty="0">
                <a:solidFill>
                  <a:srgbClr val="FFFFFF"/>
                </a:solidFill>
                <a:latin typeface="Verdana"/>
                <a:cs typeface="Verdana"/>
              </a:rPr>
              <a:t>predictive</a:t>
            </a:r>
            <a:r>
              <a:rPr sz="2800" spc="-75" dirty="0">
                <a:solidFill>
                  <a:srgbClr val="FFFFFF"/>
                </a:solidFill>
                <a:latin typeface="Verdana"/>
                <a:cs typeface="Verdana"/>
              </a:rPr>
              <a:t> </a:t>
            </a:r>
            <a:r>
              <a:rPr sz="2800" spc="80" dirty="0">
                <a:solidFill>
                  <a:srgbClr val="FFFFFF"/>
                </a:solidFill>
                <a:latin typeface="Verdana"/>
                <a:cs typeface="Verdana"/>
              </a:rPr>
              <a:t>modeling</a:t>
            </a:r>
            <a:r>
              <a:rPr sz="2800" spc="-75" dirty="0">
                <a:solidFill>
                  <a:srgbClr val="FFFFFF"/>
                </a:solidFill>
                <a:latin typeface="Verdana"/>
                <a:cs typeface="Verdana"/>
              </a:rPr>
              <a:t> </a:t>
            </a:r>
            <a:r>
              <a:rPr sz="2800" spc="45" dirty="0">
                <a:solidFill>
                  <a:srgbClr val="FFFFFF"/>
                </a:solidFill>
                <a:latin typeface="Verdana"/>
                <a:cs typeface="Verdana"/>
              </a:rPr>
              <a:t>and </a:t>
            </a:r>
            <a:r>
              <a:rPr sz="2800" dirty="0">
                <a:solidFill>
                  <a:srgbClr val="FFFFFF"/>
                </a:solidFill>
                <a:latin typeface="Verdana"/>
                <a:cs typeface="Verdana"/>
              </a:rPr>
              <a:t>automate</a:t>
            </a:r>
            <a:r>
              <a:rPr sz="2800" spc="-65" dirty="0">
                <a:solidFill>
                  <a:srgbClr val="FFFFFF"/>
                </a:solidFill>
                <a:latin typeface="Verdana"/>
                <a:cs typeface="Verdana"/>
              </a:rPr>
              <a:t> </a:t>
            </a:r>
            <a:r>
              <a:rPr sz="2800" dirty="0">
                <a:solidFill>
                  <a:srgbClr val="FFFFFF"/>
                </a:solidFill>
                <a:latin typeface="Verdana"/>
                <a:cs typeface="Verdana"/>
              </a:rPr>
              <a:t>data</a:t>
            </a:r>
            <a:r>
              <a:rPr sz="2800" spc="-65" dirty="0">
                <a:solidFill>
                  <a:srgbClr val="FFFFFF"/>
                </a:solidFill>
                <a:latin typeface="Verdana"/>
                <a:cs typeface="Verdana"/>
              </a:rPr>
              <a:t> </a:t>
            </a:r>
            <a:r>
              <a:rPr sz="2800" spc="-70" dirty="0">
                <a:solidFill>
                  <a:srgbClr val="FFFFFF"/>
                </a:solidFill>
                <a:latin typeface="Verdana"/>
                <a:cs typeface="Verdana"/>
              </a:rPr>
              <a:t>analysis,</a:t>
            </a:r>
            <a:r>
              <a:rPr sz="2800" spc="-65" dirty="0">
                <a:solidFill>
                  <a:srgbClr val="FFFFFF"/>
                </a:solidFill>
                <a:latin typeface="Verdana"/>
                <a:cs typeface="Verdana"/>
              </a:rPr>
              <a:t> </a:t>
            </a:r>
            <a:r>
              <a:rPr sz="2800" spc="45" dirty="0">
                <a:solidFill>
                  <a:srgbClr val="FFFFFF"/>
                </a:solidFill>
                <a:latin typeface="Verdana"/>
                <a:cs typeface="Verdana"/>
              </a:rPr>
              <a:t>leading</a:t>
            </a:r>
            <a:r>
              <a:rPr sz="2800" spc="-65" dirty="0">
                <a:solidFill>
                  <a:srgbClr val="FFFFFF"/>
                </a:solidFill>
                <a:latin typeface="Verdana"/>
                <a:cs typeface="Verdana"/>
              </a:rPr>
              <a:t> </a:t>
            </a:r>
            <a:r>
              <a:rPr sz="2800" spc="-25" dirty="0">
                <a:solidFill>
                  <a:srgbClr val="FFFFFF"/>
                </a:solidFill>
                <a:latin typeface="Verdana"/>
                <a:cs typeface="Verdana"/>
              </a:rPr>
              <a:t>to </a:t>
            </a:r>
            <a:r>
              <a:rPr sz="2800" spc="50" dirty="0">
                <a:solidFill>
                  <a:srgbClr val="FFFFFF"/>
                </a:solidFill>
                <a:latin typeface="Verdana"/>
                <a:cs typeface="Verdana"/>
              </a:rPr>
              <a:t>more</a:t>
            </a:r>
            <a:r>
              <a:rPr sz="2800" spc="-145" dirty="0">
                <a:solidFill>
                  <a:srgbClr val="FFFFFF"/>
                </a:solidFill>
                <a:latin typeface="Verdana"/>
                <a:cs typeface="Verdana"/>
              </a:rPr>
              <a:t> </a:t>
            </a:r>
            <a:r>
              <a:rPr sz="2800" dirty="0">
                <a:solidFill>
                  <a:srgbClr val="FFFFFF"/>
                </a:solidFill>
                <a:latin typeface="Verdana"/>
                <a:cs typeface="Verdana"/>
              </a:rPr>
              <a:t>accurate</a:t>
            </a:r>
            <a:r>
              <a:rPr sz="2800" spc="-140" dirty="0">
                <a:solidFill>
                  <a:srgbClr val="FFFFFF"/>
                </a:solidFill>
                <a:latin typeface="Verdana"/>
                <a:cs typeface="Verdana"/>
              </a:rPr>
              <a:t> </a:t>
            </a:r>
            <a:r>
              <a:rPr sz="2800" spc="70" dirty="0">
                <a:solidFill>
                  <a:srgbClr val="FFFFFF"/>
                </a:solidFill>
                <a:latin typeface="Verdana"/>
                <a:cs typeface="Verdana"/>
              </a:rPr>
              <a:t>and</a:t>
            </a:r>
            <a:r>
              <a:rPr sz="2800" spc="-140" dirty="0">
                <a:solidFill>
                  <a:srgbClr val="FFFFFF"/>
                </a:solidFill>
                <a:latin typeface="Verdana"/>
                <a:cs typeface="Verdana"/>
              </a:rPr>
              <a:t> </a:t>
            </a:r>
            <a:r>
              <a:rPr sz="2800" dirty="0">
                <a:solidFill>
                  <a:srgbClr val="FFFFFF"/>
                </a:solidFill>
                <a:latin typeface="Verdana"/>
                <a:cs typeface="Verdana"/>
              </a:rPr>
              <a:t>timely</a:t>
            </a:r>
            <a:r>
              <a:rPr sz="2800" spc="-145" dirty="0">
                <a:solidFill>
                  <a:srgbClr val="FFFFFF"/>
                </a:solidFill>
                <a:latin typeface="Verdana"/>
                <a:cs typeface="Verdana"/>
              </a:rPr>
              <a:t> </a:t>
            </a:r>
            <a:r>
              <a:rPr sz="2800" spc="-10" dirty="0">
                <a:solidFill>
                  <a:srgbClr val="FFFFFF"/>
                </a:solidFill>
                <a:latin typeface="Verdana"/>
                <a:cs typeface="Verdana"/>
              </a:rPr>
              <a:t>warnings.</a:t>
            </a:r>
            <a:endParaRPr sz="2800" dirty="0">
              <a:latin typeface="Verdana"/>
              <a:cs typeface="Verdana"/>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6" name="object 6"/>
          <p:cNvPicPr/>
          <p:nvPr/>
        </p:nvPicPr>
        <p:blipFill>
          <a:blip r:embed="rId3" cstate="print"/>
          <a:stretch>
            <a:fillRect/>
          </a:stretch>
        </p:blipFill>
        <p:spPr>
          <a:xfrm>
            <a:off x="9876688" y="2638234"/>
            <a:ext cx="6667499" cy="6096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6"/>
          </a:xfrm>
          <a:prstGeom prst="rect">
            <a:avLst/>
          </a:prstGeom>
        </p:spPr>
      </p:pic>
      <p:sp>
        <p:nvSpPr>
          <p:cNvPr id="3" name="object 3"/>
          <p:cNvSpPr txBox="1">
            <a:spLocks noGrp="1"/>
          </p:cNvSpPr>
          <p:nvPr>
            <p:ph type="title"/>
          </p:nvPr>
        </p:nvSpPr>
        <p:spPr>
          <a:xfrm>
            <a:off x="1611337" y="2703614"/>
            <a:ext cx="3838575" cy="1122680"/>
          </a:xfrm>
          <a:prstGeom prst="rect">
            <a:avLst/>
          </a:prstGeom>
        </p:spPr>
        <p:txBody>
          <a:bodyPr vert="horz" wrap="square" lIns="0" tIns="12700" rIns="0" bIns="0" rtlCol="0">
            <a:spAutoFit/>
          </a:bodyPr>
          <a:lstStyle/>
          <a:p>
            <a:pPr marL="12700">
              <a:lnSpc>
                <a:spcPct val="100000"/>
              </a:lnSpc>
              <a:spcBef>
                <a:spcPts val="100"/>
              </a:spcBef>
            </a:pPr>
            <a:r>
              <a:rPr sz="7200" spc="195" dirty="0">
                <a:solidFill>
                  <a:srgbClr val="FFFFFF"/>
                </a:solidFill>
              </a:rPr>
              <a:t>Thanks!</a:t>
            </a:r>
            <a:endParaRPr sz="7200"/>
          </a:p>
        </p:txBody>
      </p:sp>
      <p:sp>
        <p:nvSpPr>
          <p:cNvPr id="5" name="object 5"/>
          <p:cNvSpPr/>
          <p:nvPr/>
        </p:nvSpPr>
        <p:spPr>
          <a:xfrm>
            <a:off x="1624147" y="6839458"/>
            <a:ext cx="685800" cy="691515"/>
          </a:xfrm>
          <a:custGeom>
            <a:avLst/>
            <a:gdLst/>
            <a:ahLst/>
            <a:cxnLst/>
            <a:rect l="l" t="t" r="r" b="b"/>
            <a:pathLst>
              <a:path w="685800" h="691515">
                <a:moveTo>
                  <a:pt x="497362" y="348462"/>
                </a:moveTo>
                <a:lnTo>
                  <a:pt x="421772" y="348462"/>
                </a:lnTo>
                <a:lnTo>
                  <a:pt x="416006" y="352780"/>
                </a:lnTo>
                <a:lnTo>
                  <a:pt x="416006" y="365010"/>
                </a:lnTo>
                <a:lnTo>
                  <a:pt x="421048" y="370776"/>
                </a:lnTo>
                <a:lnTo>
                  <a:pt x="480801" y="370776"/>
                </a:lnTo>
                <a:lnTo>
                  <a:pt x="480801" y="451408"/>
                </a:lnTo>
                <a:lnTo>
                  <a:pt x="325302" y="451408"/>
                </a:lnTo>
                <a:lnTo>
                  <a:pt x="319537" y="455726"/>
                </a:lnTo>
                <a:lnTo>
                  <a:pt x="319537" y="686117"/>
                </a:lnTo>
                <a:lnTo>
                  <a:pt x="324578" y="690435"/>
                </a:lnTo>
                <a:lnTo>
                  <a:pt x="329620" y="691159"/>
                </a:lnTo>
                <a:lnTo>
                  <a:pt x="345457" y="691159"/>
                </a:lnTo>
                <a:lnTo>
                  <a:pt x="399657" y="686966"/>
                </a:lnTo>
                <a:lnTo>
                  <a:pt x="451992" y="674547"/>
                </a:lnTo>
                <a:lnTo>
                  <a:pt x="467657" y="668108"/>
                </a:lnTo>
                <a:lnTo>
                  <a:pt x="341139" y="668108"/>
                </a:lnTo>
                <a:lnTo>
                  <a:pt x="341139" y="471563"/>
                </a:lnTo>
                <a:lnTo>
                  <a:pt x="496638" y="471563"/>
                </a:lnTo>
                <a:lnTo>
                  <a:pt x="502404" y="467245"/>
                </a:lnTo>
                <a:lnTo>
                  <a:pt x="502404" y="353491"/>
                </a:lnTo>
                <a:lnTo>
                  <a:pt x="497362" y="348462"/>
                </a:lnTo>
                <a:close/>
              </a:path>
              <a:path w="685800" h="691515">
                <a:moveTo>
                  <a:pt x="345457" y="0"/>
                </a:moveTo>
                <a:lnTo>
                  <a:pt x="290840" y="4193"/>
                </a:lnTo>
                <a:lnTo>
                  <a:pt x="238193" y="16611"/>
                </a:lnTo>
                <a:lnTo>
                  <a:pt x="188448" y="37011"/>
                </a:lnTo>
                <a:lnTo>
                  <a:pt x="142540" y="65150"/>
                </a:lnTo>
                <a:lnTo>
                  <a:pt x="101401" y="100787"/>
                </a:lnTo>
                <a:lnTo>
                  <a:pt x="65412" y="142551"/>
                </a:lnTo>
                <a:lnTo>
                  <a:pt x="37058" y="188668"/>
                </a:lnTo>
                <a:lnTo>
                  <a:pt x="16548" y="238311"/>
                </a:lnTo>
                <a:lnTo>
                  <a:pt x="4089" y="290649"/>
                </a:lnTo>
                <a:lnTo>
                  <a:pt x="114" y="341972"/>
                </a:lnTo>
                <a:lnTo>
                  <a:pt x="0" y="346303"/>
                </a:lnTo>
                <a:lnTo>
                  <a:pt x="3916" y="398200"/>
                </a:lnTo>
                <a:lnTo>
                  <a:pt x="15905" y="449789"/>
                </a:lnTo>
                <a:lnTo>
                  <a:pt x="35723" y="498950"/>
                </a:lnTo>
                <a:lnTo>
                  <a:pt x="63238" y="545007"/>
                </a:lnTo>
                <a:lnTo>
                  <a:pt x="96335" y="585028"/>
                </a:lnTo>
                <a:lnTo>
                  <a:pt x="134693" y="619517"/>
                </a:lnTo>
                <a:lnTo>
                  <a:pt x="177640" y="648068"/>
                </a:lnTo>
                <a:lnTo>
                  <a:pt x="224502" y="670280"/>
                </a:lnTo>
                <a:lnTo>
                  <a:pt x="225950" y="670991"/>
                </a:lnTo>
                <a:lnTo>
                  <a:pt x="232427" y="670991"/>
                </a:lnTo>
                <a:lnTo>
                  <a:pt x="235310" y="669556"/>
                </a:lnTo>
                <a:lnTo>
                  <a:pt x="237469" y="666673"/>
                </a:lnTo>
                <a:lnTo>
                  <a:pt x="238845" y="664603"/>
                </a:lnTo>
                <a:lnTo>
                  <a:pt x="238904" y="641476"/>
                </a:lnTo>
                <a:lnTo>
                  <a:pt x="217302" y="641476"/>
                </a:lnTo>
                <a:lnTo>
                  <a:pt x="174784" y="619725"/>
                </a:lnTo>
                <a:lnTo>
                  <a:pt x="136593" y="592186"/>
                </a:lnTo>
                <a:lnTo>
                  <a:pt x="103143" y="559549"/>
                </a:lnTo>
                <a:lnTo>
                  <a:pt x="74847" y="522508"/>
                </a:lnTo>
                <a:lnTo>
                  <a:pt x="52120" y="481753"/>
                </a:lnTo>
                <a:lnTo>
                  <a:pt x="35373" y="437978"/>
                </a:lnTo>
                <a:lnTo>
                  <a:pt x="25022" y="391873"/>
                </a:lnTo>
                <a:lnTo>
                  <a:pt x="21480" y="344131"/>
                </a:lnTo>
                <a:lnTo>
                  <a:pt x="24985" y="296181"/>
                </a:lnTo>
                <a:lnTo>
                  <a:pt x="35169" y="250441"/>
                </a:lnTo>
                <a:lnTo>
                  <a:pt x="51535" y="207407"/>
                </a:lnTo>
                <a:lnTo>
                  <a:pt x="73588" y="167575"/>
                </a:lnTo>
                <a:lnTo>
                  <a:pt x="100829" y="131444"/>
                </a:lnTo>
                <a:lnTo>
                  <a:pt x="132764" y="99508"/>
                </a:lnTo>
                <a:lnTo>
                  <a:pt x="168896" y="72265"/>
                </a:lnTo>
                <a:lnTo>
                  <a:pt x="208727" y="50212"/>
                </a:lnTo>
                <a:lnTo>
                  <a:pt x="251762" y="33844"/>
                </a:lnTo>
                <a:lnTo>
                  <a:pt x="297504" y="23660"/>
                </a:lnTo>
                <a:lnTo>
                  <a:pt x="345457" y="20154"/>
                </a:lnTo>
                <a:lnTo>
                  <a:pt x="460615" y="20154"/>
                </a:lnTo>
                <a:lnTo>
                  <a:pt x="451992" y="16611"/>
                </a:lnTo>
                <a:lnTo>
                  <a:pt x="399657" y="4193"/>
                </a:lnTo>
                <a:lnTo>
                  <a:pt x="345457" y="0"/>
                </a:lnTo>
                <a:close/>
              </a:path>
              <a:path w="685800" h="691515">
                <a:moveTo>
                  <a:pt x="460615" y="20154"/>
                </a:moveTo>
                <a:lnTo>
                  <a:pt x="345457" y="20154"/>
                </a:lnTo>
                <a:lnTo>
                  <a:pt x="393083" y="23692"/>
                </a:lnTo>
                <a:lnTo>
                  <a:pt x="438623" y="33961"/>
                </a:lnTo>
                <a:lnTo>
                  <a:pt x="481558" y="50444"/>
                </a:lnTo>
                <a:lnTo>
                  <a:pt x="521375" y="72627"/>
                </a:lnTo>
                <a:lnTo>
                  <a:pt x="557557" y="99993"/>
                </a:lnTo>
                <a:lnTo>
                  <a:pt x="589588" y="132026"/>
                </a:lnTo>
                <a:lnTo>
                  <a:pt x="616952" y="168209"/>
                </a:lnTo>
                <a:lnTo>
                  <a:pt x="639134" y="208028"/>
                </a:lnTo>
                <a:lnTo>
                  <a:pt x="655616" y="250965"/>
                </a:lnTo>
                <a:lnTo>
                  <a:pt x="665884" y="296505"/>
                </a:lnTo>
                <a:lnTo>
                  <a:pt x="669261" y="341972"/>
                </a:lnTo>
                <a:lnTo>
                  <a:pt x="669368" y="344855"/>
                </a:lnTo>
                <a:lnTo>
                  <a:pt x="665900" y="392084"/>
                </a:lnTo>
                <a:lnTo>
                  <a:pt x="655674" y="437826"/>
                </a:lnTo>
                <a:lnTo>
                  <a:pt x="639249" y="480861"/>
                </a:lnTo>
                <a:lnTo>
                  <a:pt x="617132" y="520693"/>
                </a:lnTo>
                <a:lnTo>
                  <a:pt x="589829" y="556824"/>
                </a:lnTo>
                <a:lnTo>
                  <a:pt x="557846" y="588759"/>
                </a:lnTo>
                <a:lnTo>
                  <a:pt x="521690" y="616001"/>
                </a:lnTo>
                <a:lnTo>
                  <a:pt x="481866" y="638053"/>
                </a:lnTo>
                <a:lnTo>
                  <a:pt x="438882" y="654420"/>
                </a:lnTo>
                <a:lnTo>
                  <a:pt x="393244" y="664603"/>
                </a:lnTo>
                <a:lnTo>
                  <a:pt x="345457" y="668108"/>
                </a:lnTo>
                <a:lnTo>
                  <a:pt x="467657" y="668108"/>
                </a:lnTo>
                <a:lnTo>
                  <a:pt x="547749" y="626002"/>
                </a:lnTo>
                <a:lnTo>
                  <a:pt x="589513" y="590359"/>
                </a:lnTo>
                <a:lnTo>
                  <a:pt x="625154" y="548600"/>
                </a:lnTo>
                <a:lnTo>
                  <a:pt x="653295" y="502484"/>
                </a:lnTo>
                <a:lnTo>
                  <a:pt x="673693" y="452841"/>
                </a:lnTo>
                <a:lnTo>
                  <a:pt x="685690" y="402267"/>
                </a:lnTo>
                <a:lnTo>
                  <a:pt x="685690" y="291704"/>
                </a:lnTo>
                <a:lnTo>
                  <a:pt x="664476" y="213282"/>
                </a:lnTo>
                <a:lnTo>
                  <a:pt x="644763" y="172917"/>
                </a:lnTo>
                <a:lnTo>
                  <a:pt x="619729" y="135272"/>
                </a:lnTo>
                <a:lnTo>
                  <a:pt x="589513" y="100787"/>
                </a:lnTo>
                <a:lnTo>
                  <a:pt x="547749" y="65150"/>
                </a:lnTo>
                <a:lnTo>
                  <a:pt x="501632" y="37011"/>
                </a:lnTo>
                <a:lnTo>
                  <a:pt x="460615" y="20154"/>
                </a:lnTo>
                <a:close/>
              </a:path>
              <a:path w="685800" h="691515">
                <a:moveTo>
                  <a:pt x="496638" y="141833"/>
                </a:moveTo>
                <a:lnTo>
                  <a:pt x="432567" y="141833"/>
                </a:lnTo>
                <a:lnTo>
                  <a:pt x="392678" y="145780"/>
                </a:lnTo>
                <a:lnTo>
                  <a:pt x="353736" y="157218"/>
                </a:lnTo>
                <a:lnTo>
                  <a:pt x="316954" y="175539"/>
                </a:lnTo>
                <a:lnTo>
                  <a:pt x="283545" y="200139"/>
                </a:lnTo>
                <a:lnTo>
                  <a:pt x="255272" y="231316"/>
                </a:lnTo>
                <a:lnTo>
                  <a:pt x="234493" y="265931"/>
                </a:lnTo>
                <a:lnTo>
                  <a:pt x="221678" y="303109"/>
                </a:lnTo>
                <a:lnTo>
                  <a:pt x="217302" y="341972"/>
                </a:lnTo>
                <a:lnTo>
                  <a:pt x="217302" y="346303"/>
                </a:lnTo>
                <a:lnTo>
                  <a:pt x="120832" y="346303"/>
                </a:lnTo>
                <a:lnTo>
                  <a:pt x="115079" y="350608"/>
                </a:lnTo>
                <a:lnTo>
                  <a:pt x="115079" y="465810"/>
                </a:lnTo>
                <a:lnTo>
                  <a:pt x="120121" y="470852"/>
                </a:lnTo>
                <a:lnTo>
                  <a:pt x="217302" y="470852"/>
                </a:lnTo>
                <a:lnTo>
                  <a:pt x="217302" y="641476"/>
                </a:lnTo>
                <a:lnTo>
                  <a:pt x="238904" y="641476"/>
                </a:lnTo>
                <a:lnTo>
                  <a:pt x="238904" y="456450"/>
                </a:lnTo>
                <a:lnTo>
                  <a:pt x="234586" y="451408"/>
                </a:lnTo>
                <a:lnTo>
                  <a:pt x="136682" y="451408"/>
                </a:lnTo>
                <a:lnTo>
                  <a:pt x="136682" y="370776"/>
                </a:lnTo>
                <a:lnTo>
                  <a:pt x="233862" y="370776"/>
                </a:lnTo>
                <a:lnTo>
                  <a:pt x="238904" y="365734"/>
                </a:lnTo>
                <a:lnTo>
                  <a:pt x="239017" y="344131"/>
                </a:lnTo>
                <a:lnTo>
                  <a:pt x="246050" y="298936"/>
                </a:lnTo>
                <a:lnTo>
                  <a:pt x="266075" y="256837"/>
                </a:lnTo>
                <a:lnTo>
                  <a:pt x="296859" y="220576"/>
                </a:lnTo>
                <a:lnTo>
                  <a:pt x="336282" y="192175"/>
                </a:lnTo>
                <a:lnTo>
                  <a:pt x="382225" y="173653"/>
                </a:lnTo>
                <a:lnTo>
                  <a:pt x="432567" y="167030"/>
                </a:lnTo>
                <a:lnTo>
                  <a:pt x="500956" y="167030"/>
                </a:lnTo>
                <a:lnTo>
                  <a:pt x="500956" y="148310"/>
                </a:lnTo>
                <a:lnTo>
                  <a:pt x="496638" y="141833"/>
                </a:lnTo>
                <a:close/>
              </a:path>
              <a:path w="685800" h="691515">
                <a:moveTo>
                  <a:pt x="500956" y="167030"/>
                </a:moveTo>
                <a:lnTo>
                  <a:pt x="480090" y="167030"/>
                </a:lnTo>
                <a:lnTo>
                  <a:pt x="480090" y="247662"/>
                </a:lnTo>
                <a:lnTo>
                  <a:pt x="432567" y="247662"/>
                </a:lnTo>
                <a:lnTo>
                  <a:pt x="388921" y="253695"/>
                </a:lnTo>
                <a:lnTo>
                  <a:pt x="353382" y="272148"/>
                </a:lnTo>
                <a:lnTo>
                  <a:pt x="328625" y="304182"/>
                </a:lnTo>
                <a:lnTo>
                  <a:pt x="319616" y="344131"/>
                </a:lnTo>
                <a:lnTo>
                  <a:pt x="319537" y="365010"/>
                </a:lnTo>
                <a:lnTo>
                  <a:pt x="324578" y="370776"/>
                </a:lnTo>
                <a:lnTo>
                  <a:pt x="379290" y="370776"/>
                </a:lnTo>
                <a:lnTo>
                  <a:pt x="385056" y="365734"/>
                </a:lnTo>
                <a:lnTo>
                  <a:pt x="385056" y="353491"/>
                </a:lnTo>
                <a:lnTo>
                  <a:pt x="380014" y="348462"/>
                </a:lnTo>
                <a:lnTo>
                  <a:pt x="341139" y="348462"/>
                </a:lnTo>
                <a:lnTo>
                  <a:pt x="341139" y="344131"/>
                </a:lnTo>
                <a:lnTo>
                  <a:pt x="349553" y="308104"/>
                </a:lnTo>
                <a:lnTo>
                  <a:pt x="371194" y="284292"/>
                </a:lnTo>
                <a:lnTo>
                  <a:pt x="400665" y="271144"/>
                </a:lnTo>
                <a:lnTo>
                  <a:pt x="432567" y="267106"/>
                </a:lnTo>
                <a:lnTo>
                  <a:pt x="495914" y="267106"/>
                </a:lnTo>
                <a:lnTo>
                  <a:pt x="500956" y="262775"/>
                </a:lnTo>
                <a:lnTo>
                  <a:pt x="500956" y="167030"/>
                </a:lnTo>
                <a:close/>
              </a:path>
            </a:pathLst>
          </a:custGeom>
          <a:solidFill>
            <a:srgbClr val="FFFFFF"/>
          </a:solidFill>
        </p:spPr>
        <p:txBody>
          <a:bodyPr wrap="square" lIns="0" tIns="0" rIns="0" bIns="0" rtlCol="0"/>
          <a:lstStyle/>
          <a:p>
            <a:endParaRPr/>
          </a:p>
        </p:txBody>
      </p:sp>
      <p:grpSp>
        <p:nvGrpSpPr>
          <p:cNvPr id="6" name="object 6"/>
          <p:cNvGrpSpPr/>
          <p:nvPr/>
        </p:nvGrpSpPr>
        <p:grpSpPr>
          <a:xfrm>
            <a:off x="2524036" y="6838746"/>
            <a:ext cx="691515" cy="685800"/>
            <a:chOff x="2524036" y="6838746"/>
            <a:chExt cx="691515" cy="685800"/>
          </a:xfrm>
        </p:grpSpPr>
        <p:sp>
          <p:nvSpPr>
            <p:cNvPr id="7" name="object 7"/>
            <p:cNvSpPr/>
            <p:nvPr/>
          </p:nvSpPr>
          <p:spPr>
            <a:xfrm>
              <a:off x="2524023" y="6838759"/>
              <a:ext cx="691515" cy="685800"/>
            </a:xfrm>
            <a:custGeom>
              <a:avLst/>
              <a:gdLst/>
              <a:ahLst/>
              <a:cxnLst/>
              <a:rect l="l" t="t" r="r" b="b"/>
              <a:pathLst>
                <a:path w="691514" h="685800">
                  <a:moveTo>
                    <a:pt x="558698" y="221005"/>
                  </a:moveTo>
                  <a:lnTo>
                    <a:pt x="551599" y="185572"/>
                  </a:lnTo>
                  <a:lnTo>
                    <a:pt x="537095" y="163995"/>
                  </a:lnTo>
                  <a:lnTo>
                    <a:pt x="537095" y="221005"/>
                  </a:lnTo>
                  <a:lnTo>
                    <a:pt x="537095" y="469379"/>
                  </a:lnTo>
                  <a:lnTo>
                    <a:pt x="531660" y="496277"/>
                  </a:lnTo>
                  <a:lnTo>
                    <a:pt x="516839" y="518248"/>
                  </a:lnTo>
                  <a:lnTo>
                    <a:pt x="494880" y="533069"/>
                  </a:lnTo>
                  <a:lnTo>
                    <a:pt x="467982" y="538492"/>
                  </a:lnTo>
                  <a:lnTo>
                    <a:pt x="219595" y="538492"/>
                  </a:lnTo>
                  <a:lnTo>
                    <a:pt x="192697" y="533069"/>
                  </a:lnTo>
                  <a:lnTo>
                    <a:pt x="170726" y="518248"/>
                  </a:lnTo>
                  <a:lnTo>
                    <a:pt x="155905" y="496277"/>
                  </a:lnTo>
                  <a:lnTo>
                    <a:pt x="150482" y="469379"/>
                  </a:lnTo>
                  <a:lnTo>
                    <a:pt x="150482" y="221005"/>
                  </a:lnTo>
                  <a:lnTo>
                    <a:pt x="155905" y="194106"/>
                  </a:lnTo>
                  <a:lnTo>
                    <a:pt x="170726" y="172148"/>
                  </a:lnTo>
                  <a:lnTo>
                    <a:pt x="192697" y="157327"/>
                  </a:lnTo>
                  <a:lnTo>
                    <a:pt x="219595" y="151892"/>
                  </a:lnTo>
                  <a:lnTo>
                    <a:pt x="467982" y="151892"/>
                  </a:lnTo>
                  <a:lnTo>
                    <a:pt x="494880" y="157327"/>
                  </a:lnTo>
                  <a:lnTo>
                    <a:pt x="516839" y="172148"/>
                  </a:lnTo>
                  <a:lnTo>
                    <a:pt x="531660" y="194106"/>
                  </a:lnTo>
                  <a:lnTo>
                    <a:pt x="537095" y="221005"/>
                  </a:lnTo>
                  <a:lnTo>
                    <a:pt x="537095" y="163995"/>
                  </a:lnTo>
                  <a:lnTo>
                    <a:pt x="532231" y="156756"/>
                  </a:lnTo>
                  <a:lnTo>
                    <a:pt x="525005" y="151892"/>
                  </a:lnTo>
                  <a:lnTo>
                    <a:pt x="503415" y="137388"/>
                  </a:lnTo>
                  <a:lnTo>
                    <a:pt x="467982" y="130289"/>
                  </a:lnTo>
                  <a:lnTo>
                    <a:pt x="219595" y="130289"/>
                  </a:lnTo>
                  <a:lnTo>
                    <a:pt x="184150" y="137388"/>
                  </a:lnTo>
                  <a:lnTo>
                    <a:pt x="155333" y="156756"/>
                  </a:lnTo>
                  <a:lnTo>
                    <a:pt x="135966" y="185572"/>
                  </a:lnTo>
                  <a:lnTo>
                    <a:pt x="128879" y="221005"/>
                  </a:lnTo>
                  <a:lnTo>
                    <a:pt x="128879" y="469379"/>
                  </a:lnTo>
                  <a:lnTo>
                    <a:pt x="135966" y="504825"/>
                  </a:lnTo>
                  <a:lnTo>
                    <a:pt x="155333" y="533641"/>
                  </a:lnTo>
                  <a:lnTo>
                    <a:pt x="184150" y="553008"/>
                  </a:lnTo>
                  <a:lnTo>
                    <a:pt x="219595" y="560095"/>
                  </a:lnTo>
                  <a:lnTo>
                    <a:pt x="467982" y="560095"/>
                  </a:lnTo>
                  <a:lnTo>
                    <a:pt x="503415" y="553008"/>
                  </a:lnTo>
                  <a:lnTo>
                    <a:pt x="525005" y="538492"/>
                  </a:lnTo>
                  <a:lnTo>
                    <a:pt x="532231" y="533641"/>
                  </a:lnTo>
                  <a:lnTo>
                    <a:pt x="551599" y="504825"/>
                  </a:lnTo>
                  <a:lnTo>
                    <a:pt x="558698" y="469379"/>
                  </a:lnTo>
                  <a:lnTo>
                    <a:pt x="558698" y="221005"/>
                  </a:lnTo>
                  <a:close/>
                </a:path>
                <a:path w="691514" h="685800">
                  <a:moveTo>
                    <a:pt x="691159" y="345567"/>
                  </a:moveTo>
                  <a:lnTo>
                    <a:pt x="686892" y="291007"/>
                  </a:lnTo>
                  <a:lnTo>
                    <a:pt x="674293" y="238455"/>
                  </a:lnTo>
                  <a:lnTo>
                    <a:pt x="668832" y="225272"/>
                  </a:lnTo>
                  <a:lnTo>
                    <a:pt x="668832" y="345567"/>
                  </a:lnTo>
                  <a:lnTo>
                    <a:pt x="665314" y="393331"/>
                  </a:lnTo>
                  <a:lnTo>
                    <a:pt x="655091" y="438924"/>
                  </a:lnTo>
                  <a:lnTo>
                    <a:pt x="638657" y="481838"/>
                  </a:lnTo>
                  <a:lnTo>
                    <a:pt x="616508" y="521576"/>
                  </a:lnTo>
                  <a:lnTo>
                    <a:pt x="589178" y="557631"/>
                  </a:lnTo>
                  <a:lnTo>
                    <a:pt x="557149" y="589521"/>
                  </a:lnTo>
                  <a:lnTo>
                    <a:pt x="520915" y="616724"/>
                  </a:lnTo>
                  <a:lnTo>
                    <a:pt x="480999" y="638759"/>
                  </a:lnTo>
                  <a:lnTo>
                    <a:pt x="437908" y="655116"/>
                  </a:lnTo>
                  <a:lnTo>
                    <a:pt x="392112" y="665302"/>
                  </a:lnTo>
                  <a:lnTo>
                    <a:pt x="344144" y="668807"/>
                  </a:lnTo>
                  <a:lnTo>
                    <a:pt x="296379" y="665302"/>
                  </a:lnTo>
                  <a:lnTo>
                    <a:pt x="250786" y="655116"/>
                  </a:lnTo>
                  <a:lnTo>
                    <a:pt x="207860" y="638759"/>
                  </a:lnTo>
                  <a:lnTo>
                    <a:pt x="168122" y="616724"/>
                  </a:lnTo>
                  <a:lnTo>
                    <a:pt x="132054" y="589521"/>
                  </a:lnTo>
                  <a:lnTo>
                    <a:pt x="100177" y="557631"/>
                  </a:lnTo>
                  <a:lnTo>
                    <a:pt x="72961" y="521576"/>
                  </a:lnTo>
                  <a:lnTo>
                    <a:pt x="50927" y="481838"/>
                  </a:lnTo>
                  <a:lnTo>
                    <a:pt x="34569" y="438924"/>
                  </a:lnTo>
                  <a:lnTo>
                    <a:pt x="24384" y="393331"/>
                  </a:lnTo>
                  <a:lnTo>
                    <a:pt x="20878" y="345567"/>
                  </a:lnTo>
                  <a:lnTo>
                    <a:pt x="24384" y="297434"/>
                  </a:lnTo>
                  <a:lnTo>
                    <a:pt x="34569" y="251548"/>
                  </a:lnTo>
                  <a:lnTo>
                    <a:pt x="50927" y="208394"/>
                  </a:lnTo>
                  <a:lnTo>
                    <a:pt x="72961" y="168465"/>
                  </a:lnTo>
                  <a:lnTo>
                    <a:pt x="100177" y="132270"/>
                  </a:lnTo>
                  <a:lnTo>
                    <a:pt x="132054" y="100291"/>
                  </a:lnTo>
                  <a:lnTo>
                    <a:pt x="168122" y="73012"/>
                  </a:lnTo>
                  <a:lnTo>
                    <a:pt x="207860" y="50939"/>
                  </a:lnTo>
                  <a:lnTo>
                    <a:pt x="250786" y="34569"/>
                  </a:lnTo>
                  <a:lnTo>
                    <a:pt x="296379" y="24384"/>
                  </a:lnTo>
                  <a:lnTo>
                    <a:pt x="344144" y="20878"/>
                  </a:lnTo>
                  <a:lnTo>
                    <a:pt x="392112" y="24384"/>
                  </a:lnTo>
                  <a:lnTo>
                    <a:pt x="437908" y="34569"/>
                  </a:lnTo>
                  <a:lnTo>
                    <a:pt x="480999" y="50939"/>
                  </a:lnTo>
                  <a:lnTo>
                    <a:pt x="520915" y="73012"/>
                  </a:lnTo>
                  <a:lnTo>
                    <a:pt x="557149" y="100291"/>
                  </a:lnTo>
                  <a:lnTo>
                    <a:pt x="589178" y="132270"/>
                  </a:lnTo>
                  <a:lnTo>
                    <a:pt x="616508" y="168465"/>
                  </a:lnTo>
                  <a:lnTo>
                    <a:pt x="638657" y="208394"/>
                  </a:lnTo>
                  <a:lnTo>
                    <a:pt x="655091" y="251548"/>
                  </a:lnTo>
                  <a:lnTo>
                    <a:pt x="665314" y="297434"/>
                  </a:lnTo>
                  <a:lnTo>
                    <a:pt x="668832" y="345567"/>
                  </a:lnTo>
                  <a:lnTo>
                    <a:pt x="668832" y="225272"/>
                  </a:lnTo>
                  <a:lnTo>
                    <a:pt x="653681" y="188696"/>
                  </a:lnTo>
                  <a:lnTo>
                    <a:pt x="625360" y="142544"/>
                  </a:lnTo>
                  <a:lnTo>
                    <a:pt x="589635" y="100787"/>
                  </a:lnTo>
                  <a:lnTo>
                    <a:pt x="548220" y="65138"/>
                  </a:lnTo>
                  <a:lnTo>
                    <a:pt x="502246" y="36995"/>
                  </a:lnTo>
                  <a:lnTo>
                    <a:pt x="462902" y="20878"/>
                  </a:lnTo>
                  <a:lnTo>
                    <a:pt x="452488" y="16598"/>
                  </a:lnTo>
                  <a:lnTo>
                    <a:pt x="399757" y="4191"/>
                  </a:lnTo>
                  <a:lnTo>
                    <a:pt x="344855" y="0"/>
                  </a:lnTo>
                  <a:lnTo>
                    <a:pt x="290664" y="4191"/>
                  </a:lnTo>
                  <a:lnTo>
                    <a:pt x="238366" y="16598"/>
                  </a:lnTo>
                  <a:lnTo>
                    <a:pt x="188836" y="36995"/>
                  </a:lnTo>
                  <a:lnTo>
                    <a:pt x="142925" y="65138"/>
                  </a:lnTo>
                  <a:lnTo>
                    <a:pt x="101511" y="100787"/>
                  </a:lnTo>
                  <a:lnTo>
                    <a:pt x="65798" y="142544"/>
                  </a:lnTo>
                  <a:lnTo>
                    <a:pt x="37477" y="188696"/>
                  </a:lnTo>
                  <a:lnTo>
                    <a:pt x="16865" y="238455"/>
                  </a:lnTo>
                  <a:lnTo>
                    <a:pt x="4267" y="291007"/>
                  </a:lnTo>
                  <a:lnTo>
                    <a:pt x="0" y="345567"/>
                  </a:lnTo>
                  <a:lnTo>
                    <a:pt x="4267" y="399757"/>
                  </a:lnTo>
                  <a:lnTo>
                    <a:pt x="16865" y="452043"/>
                  </a:lnTo>
                  <a:lnTo>
                    <a:pt x="37477" y="501573"/>
                  </a:lnTo>
                  <a:lnTo>
                    <a:pt x="65798" y="547484"/>
                  </a:lnTo>
                  <a:lnTo>
                    <a:pt x="101511" y="588899"/>
                  </a:lnTo>
                  <a:lnTo>
                    <a:pt x="142925" y="624878"/>
                  </a:lnTo>
                  <a:lnTo>
                    <a:pt x="188836" y="653237"/>
                  </a:lnTo>
                  <a:lnTo>
                    <a:pt x="238366" y="673747"/>
                  </a:lnTo>
                  <a:lnTo>
                    <a:pt x="288937" y="685800"/>
                  </a:lnTo>
                  <a:lnTo>
                    <a:pt x="399402" y="685800"/>
                  </a:lnTo>
                  <a:lnTo>
                    <a:pt x="464947" y="668807"/>
                  </a:lnTo>
                  <a:lnTo>
                    <a:pt x="518033" y="644652"/>
                  </a:lnTo>
                  <a:lnTo>
                    <a:pt x="555459" y="619404"/>
                  </a:lnTo>
                  <a:lnTo>
                    <a:pt x="589635" y="588899"/>
                  </a:lnTo>
                  <a:lnTo>
                    <a:pt x="625360" y="547484"/>
                  </a:lnTo>
                  <a:lnTo>
                    <a:pt x="653681" y="501573"/>
                  </a:lnTo>
                  <a:lnTo>
                    <a:pt x="674293" y="452043"/>
                  </a:lnTo>
                  <a:lnTo>
                    <a:pt x="686892" y="399757"/>
                  </a:lnTo>
                  <a:lnTo>
                    <a:pt x="691159" y="345567"/>
                  </a:lnTo>
                  <a:close/>
                </a:path>
              </a:pathLst>
            </a:custGeom>
            <a:solidFill>
              <a:srgbClr val="FFFFFF"/>
            </a:solidFill>
          </p:spPr>
          <p:txBody>
            <a:bodyPr wrap="square" lIns="0" tIns="0" rIns="0" bIns="0" rtlCol="0"/>
            <a:lstStyle/>
            <a:p>
              <a:endParaRPr/>
            </a:p>
          </p:txBody>
        </p:sp>
        <p:pic>
          <p:nvPicPr>
            <p:cNvPr id="8" name="object 8"/>
            <p:cNvPicPr/>
            <p:nvPr/>
          </p:nvPicPr>
          <p:blipFill>
            <a:blip r:embed="rId3" cstate="print"/>
            <a:stretch>
              <a:fillRect/>
            </a:stretch>
          </p:blipFill>
          <p:spPr>
            <a:xfrm>
              <a:off x="2757297" y="7025208"/>
              <a:ext cx="257022" cy="272135"/>
            </a:xfrm>
            <a:prstGeom prst="rect">
              <a:avLst/>
            </a:prstGeom>
          </p:spPr>
        </p:pic>
      </p:grpSp>
      <p:grpSp>
        <p:nvGrpSpPr>
          <p:cNvPr id="9" name="object 9"/>
          <p:cNvGrpSpPr/>
          <p:nvPr/>
        </p:nvGrpSpPr>
        <p:grpSpPr>
          <a:xfrm>
            <a:off x="3421875" y="6838746"/>
            <a:ext cx="691515" cy="685800"/>
            <a:chOff x="3421875" y="6838746"/>
            <a:chExt cx="691515" cy="685800"/>
          </a:xfrm>
        </p:grpSpPr>
        <p:sp>
          <p:nvSpPr>
            <p:cNvPr id="10" name="object 10"/>
            <p:cNvSpPr/>
            <p:nvPr/>
          </p:nvSpPr>
          <p:spPr>
            <a:xfrm>
              <a:off x="3421875" y="6838746"/>
              <a:ext cx="691515" cy="685800"/>
            </a:xfrm>
            <a:custGeom>
              <a:avLst/>
              <a:gdLst/>
              <a:ahLst/>
              <a:cxnLst/>
              <a:rect l="l" t="t" r="r" b="b"/>
              <a:pathLst>
                <a:path w="691514" h="685800">
                  <a:moveTo>
                    <a:pt x="344855" y="0"/>
                  </a:moveTo>
                  <a:lnTo>
                    <a:pt x="290655" y="4192"/>
                  </a:lnTo>
                  <a:lnTo>
                    <a:pt x="238357" y="16607"/>
                  </a:lnTo>
                  <a:lnTo>
                    <a:pt x="188825" y="37005"/>
                  </a:lnTo>
                  <a:lnTo>
                    <a:pt x="142922" y="65145"/>
                  </a:lnTo>
                  <a:lnTo>
                    <a:pt x="101511" y="100787"/>
                  </a:lnTo>
                  <a:lnTo>
                    <a:pt x="65794" y="142552"/>
                  </a:lnTo>
                  <a:lnTo>
                    <a:pt x="37474" y="188708"/>
                  </a:lnTo>
                  <a:lnTo>
                    <a:pt x="16862" y="238461"/>
                  </a:lnTo>
                  <a:lnTo>
                    <a:pt x="4267" y="291012"/>
                  </a:lnTo>
                  <a:lnTo>
                    <a:pt x="0" y="345566"/>
                  </a:lnTo>
                  <a:lnTo>
                    <a:pt x="4267" y="399761"/>
                  </a:lnTo>
                  <a:lnTo>
                    <a:pt x="16862" y="452055"/>
                  </a:lnTo>
                  <a:lnTo>
                    <a:pt x="37474" y="501585"/>
                  </a:lnTo>
                  <a:lnTo>
                    <a:pt x="65794" y="547488"/>
                  </a:lnTo>
                  <a:lnTo>
                    <a:pt x="101511" y="588898"/>
                  </a:lnTo>
                  <a:lnTo>
                    <a:pt x="142922" y="624888"/>
                  </a:lnTo>
                  <a:lnTo>
                    <a:pt x="188825" y="653242"/>
                  </a:lnTo>
                  <a:lnTo>
                    <a:pt x="238357" y="673752"/>
                  </a:lnTo>
                  <a:lnTo>
                    <a:pt x="288929" y="685799"/>
                  </a:lnTo>
                  <a:lnTo>
                    <a:pt x="399393" y="685799"/>
                  </a:lnTo>
                  <a:lnTo>
                    <a:pt x="435196" y="678810"/>
                  </a:lnTo>
                  <a:lnTo>
                    <a:pt x="464940" y="668807"/>
                  </a:lnTo>
                  <a:lnTo>
                    <a:pt x="344855" y="668807"/>
                  </a:lnTo>
                  <a:lnTo>
                    <a:pt x="297082" y="665302"/>
                  </a:lnTo>
                  <a:lnTo>
                    <a:pt x="251487" y="655122"/>
                  </a:lnTo>
                  <a:lnTo>
                    <a:pt x="208568" y="638767"/>
                  </a:lnTo>
                  <a:lnTo>
                    <a:pt x="168827" y="616735"/>
                  </a:lnTo>
                  <a:lnTo>
                    <a:pt x="132763" y="589527"/>
                  </a:lnTo>
                  <a:lnTo>
                    <a:pt x="100876" y="557642"/>
                  </a:lnTo>
                  <a:lnTo>
                    <a:pt x="73666" y="521581"/>
                  </a:lnTo>
                  <a:lnTo>
                    <a:pt x="51632" y="481843"/>
                  </a:lnTo>
                  <a:lnTo>
                    <a:pt x="35275" y="438928"/>
                  </a:lnTo>
                  <a:lnTo>
                    <a:pt x="25094" y="393336"/>
                  </a:lnTo>
                  <a:lnTo>
                    <a:pt x="21589" y="345566"/>
                  </a:lnTo>
                  <a:lnTo>
                    <a:pt x="25094" y="297437"/>
                  </a:lnTo>
                  <a:lnTo>
                    <a:pt x="35275" y="251550"/>
                  </a:lnTo>
                  <a:lnTo>
                    <a:pt x="51632" y="208399"/>
                  </a:lnTo>
                  <a:lnTo>
                    <a:pt x="73666" y="168477"/>
                  </a:lnTo>
                  <a:lnTo>
                    <a:pt x="100876" y="132278"/>
                  </a:lnTo>
                  <a:lnTo>
                    <a:pt x="132763" y="100294"/>
                  </a:lnTo>
                  <a:lnTo>
                    <a:pt x="168827" y="73020"/>
                  </a:lnTo>
                  <a:lnTo>
                    <a:pt x="208568" y="50948"/>
                  </a:lnTo>
                  <a:lnTo>
                    <a:pt x="251487" y="34571"/>
                  </a:lnTo>
                  <a:lnTo>
                    <a:pt x="297082" y="24384"/>
                  </a:lnTo>
                  <a:lnTo>
                    <a:pt x="344855" y="20878"/>
                  </a:lnTo>
                  <a:lnTo>
                    <a:pt x="462896" y="20878"/>
                  </a:lnTo>
                  <a:lnTo>
                    <a:pt x="452479" y="16607"/>
                  </a:lnTo>
                  <a:lnTo>
                    <a:pt x="399756" y="4192"/>
                  </a:lnTo>
                  <a:lnTo>
                    <a:pt x="344855" y="0"/>
                  </a:lnTo>
                  <a:close/>
                </a:path>
                <a:path w="691514" h="685800">
                  <a:moveTo>
                    <a:pt x="462896" y="20878"/>
                  </a:moveTo>
                  <a:lnTo>
                    <a:pt x="344855" y="20878"/>
                  </a:lnTo>
                  <a:lnTo>
                    <a:pt x="392985" y="24384"/>
                  </a:lnTo>
                  <a:lnTo>
                    <a:pt x="438873" y="34571"/>
                  </a:lnTo>
                  <a:lnTo>
                    <a:pt x="482025" y="50948"/>
                  </a:lnTo>
                  <a:lnTo>
                    <a:pt x="521949" y="73020"/>
                  </a:lnTo>
                  <a:lnTo>
                    <a:pt x="558149" y="100294"/>
                  </a:lnTo>
                  <a:lnTo>
                    <a:pt x="590135" y="132278"/>
                  </a:lnTo>
                  <a:lnTo>
                    <a:pt x="617411" y="168477"/>
                  </a:lnTo>
                  <a:lnTo>
                    <a:pt x="639484" y="208399"/>
                  </a:lnTo>
                  <a:lnTo>
                    <a:pt x="655862" y="251550"/>
                  </a:lnTo>
                  <a:lnTo>
                    <a:pt x="666050" y="297437"/>
                  </a:lnTo>
                  <a:lnTo>
                    <a:pt x="669556" y="345566"/>
                  </a:lnTo>
                  <a:lnTo>
                    <a:pt x="666018" y="393336"/>
                  </a:lnTo>
                  <a:lnTo>
                    <a:pt x="655746" y="438928"/>
                  </a:lnTo>
                  <a:lnTo>
                    <a:pt x="639251" y="481843"/>
                  </a:lnTo>
                  <a:lnTo>
                    <a:pt x="617048" y="521581"/>
                  </a:lnTo>
                  <a:lnTo>
                    <a:pt x="589649" y="557642"/>
                  </a:lnTo>
                  <a:lnTo>
                    <a:pt x="557567" y="589527"/>
                  </a:lnTo>
                  <a:lnTo>
                    <a:pt x="521315" y="616735"/>
                  </a:lnTo>
                  <a:lnTo>
                    <a:pt x="481404" y="638767"/>
                  </a:lnTo>
                  <a:lnTo>
                    <a:pt x="438349" y="655122"/>
                  </a:lnTo>
                  <a:lnTo>
                    <a:pt x="392662" y="665302"/>
                  </a:lnTo>
                  <a:lnTo>
                    <a:pt x="344855" y="668807"/>
                  </a:lnTo>
                  <a:lnTo>
                    <a:pt x="464940" y="668807"/>
                  </a:lnTo>
                  <a:lnTo>
                    <a:pt x="518015" y="644652"/>
                  </a:lnTo>
                  <a:lnTo>
                    <a:pt x="555454" y="619415"/>
                  </a:lnTo>
                  <a:lnTo>
                    <a:pt x="589635" y="588898"/>
                  </a:lnTo>
                  <a:lnTo>
                    <a:pt x="625353" y="547488"/>
                  </a:lnTo>
                  <a:lnTo>
                    <a:pt x="653676" y="501585"/>
                  </a:lnTo>
                  <a:lnTo>
                    <a:pt x="674292" y="452055"/>
                  </a:lnTo>
                  <a:lnTo>
                    <a:pt x="686890" y="399761"/>
                  </a:lnTo>
                  <a:lnTo>
                    <a:pt x="691159" y="345566"/>
                  </a:lnTo>
                  <a:lnTo>
                    <a:pt x="686890" y="291012"/>
                  </a:lnTo>
                  <a:lnTo>
                    <a:pt x="674292" y="238461"/>
                  </a:lnTo>
                  <a:lnTo>
                    <a:pt x="653676" y="188708"/>
                  </a:lnTo>
                  <a:lnTo>
                    <a:pt x="625353" y="142552"/>
                  </a:lnTo>
                  <a:lnTo>
                    <a:pt x="589635" y="100787"/>
                  </a:lnTo>
                  <a:lnTo>
                    <a:pt x="548213" y="65145"/>
                  </a:lnTo>
                  <a:lnTo>
                    <a:pt x="502229" y="37005"/>
                  </a:lnTo>
                  <a:lnTo>
                    <a:pt x="462896" y="20878"/>
                  </a:lnTo>
                  <a:close/>
                </a:path>
              </a:pathLst>
            </a:custGeom>
            <a:solidFill>
              <a:srgbClr val="FFFFFF"/>
            </a:solidFill>
          </p:spPr>
          <p:txBody>
            <a:bodyPr wrap="square" lIns="0" tIns="0" rIns="0" bIns="0" rtlCol="0"/>
            <a:lstStyle/>
            <a:p>
              <a:endParaRPr/>
            </a:p>
          </p:txBody>
        </p:sp>
        <p:pic>
          <p:nvPicPr>
            <p:cNvPr id="11" name="object 11"/>
            <p:cNvPicPr/>
            <p:nvPr/>
          </p:nvPicPr>
          <p:blipFill>
            <a:blip r:embed="rId4" cstate="print"/>
            <a:stretch>
              <a:fillRect/>
            </a:stretch>
          </p:blipFill>
          <p:spPr>
            <a:xfrm>
              <a:off x="3580981" y="7115911"/>
              <a:ext cx="95034" cy="241185"/>
            </a:xfrm>
            <a:prstGeom prst="rect">
              <a:avLst/>
            </a:prstGeom>
          </p:spPr>
        </p:pic>
        <p:pic>
          <p:nvPicPr>
            <p:cNvPr id="12" name="object 12"/>
            <p:cNvPicPr/>
            <p:nvPr/>
          </p:nvPicPr>
          <p:blipFill>
            <a:blip r:embed="rId5" cstate="print"/>
            <a:stretch>
              <a:fillRect/>
            </a:stretch>
          </p:blipFill>
          <p:spPr>
            <a:xfrm>
              <a:off x="3566579" y="6984885"/>
              <a:ext cx="109435" cy="109435"/>
            </a:xfrm>
            <a:prstGeom prst="rect">
              <a:avLst/>
            </a:prstGeom>
          </p:spPr>
        </p:pic>
        <p:sp>
          <p:nvSpPr>
            <p:cNvPr id="13" name="object 13"/>
            <p:cNvSpPr/>
            <p:nvPr/>
          </p:nvSpPr>
          <p:spPr>
            <a:xfrm>
              <a:off x="3725697" y="7115911"/>
              <a:ext cx="255904" cy="241300"/>
            </a:xfrm>
            <a:custGeom>
              <a:avLst/>
              <a:gdLst/>
              <a:ahLst/>
              <a:cxnLst/>
              <a:rect l="l" t="t" r="r" b="b"/>
              <a:pathLst>
                <a:path w="255904" h="241300">
                  <a:moveTo>
                    <a:pt x="141820" y="0"/>
                  </a:moveTo>
                  <a:lnTo>
                    <a:pt x="125884" y="956"/>
                  </a:lnTo>
                  <a:lnTo>
                    <a:pt x="110416" y="3870"/>
                  </a:lnTo>
                  <a:lnTo>
                    <a:pt x="95354" y="8808"/>
                  </a:lnTo>
                  <a:lnTo>
                    <a:pt x="80632" y="15836"/>
                  </a:lnTo>
                  <a:lnTo>
                    <a:pt x="80632" y="5041"/>
                  </a:lnTo>
                  <a:lnTo>
                    <a:pt x="76314" y="0"/>
                  </a:lnTo>
                  <a:lnTo>
                    <a:pt x="11518" y="0"/>
                  </a:lnTo>
                  <a:lnTo>
                    <a:pt x="5753" y="0"/>
                  </a:lnTo>
                  <a:lnTo>
                    <a:pt x="0" y="4318"/>
                  </a:lnTo>
                  <a:lnTo>
                    <a:pt x="0" y="235419"/>
                  </a:lnTo>
                  <a:lnTo>
                    <a:pt x="5041" y="241185"/>
                  </a:lnTo>
                  <a:lnTo>
                    <a:pt x="89992" y="241185"/>
                  </a:lnTo>
                  <a:lnTo>
                    <a:pt x="95745" y="236143"/>
                  </a:lnTo>
                  <a:lnTo>
                    <a:pt x="95745" y="151193"/>
                  </a:lnTo>
                  <a:lnTo>
                    <a:pt x="97084" y="131483"/>
                  </a:lnTo>
                  <a:lnTo>
                    <a:pt x="102138" y="113393"/>
                  </a:lnTo>
                  <a:lnTo>
                    <a:pt x="112456" y="100163"/>
                  </a:lnTo>
                  <a:lnTo>
                    <a:pt x="129590" y="95034"/>
                  </a:lnTo>
                  <a:lnTo>
                    <a:pt x="142220" y="97925"/>
                  </a:lnTo>
                  <a:lnTo>
                    <a:pt x="151277" y="105743"/>
                  </a:lnTo>
                  <a:lnTo>
                    <a:pt x="157231" y="117204"/>
                  </a:lnTo>
                  <a:lnTo>
                    <a:pt x="160553" y="131025"/>
                  </a:lnTo>
                  <a:lnTo>
                    <a:pt x="161264" y="136791"/>
                  </a:lnTo>
                  <a:lnTo>
                    <a:pt x="165582" y="140385"/>
                  </a:lnTo>
                  <a:lnTo>
                    <a:pt x="177101" y="140385"/>
                  </a:lnTo>
                  <a:lnTo>
                    <a:pt x="182143" y="134632"/>
                  </a:lnTo>
                  <a:lnTo>
                    <a:pt x="180708" y="128866"/>
                  </a:lnTo>
                  <a:lnTo>
                    <a:pt x="174520" y="105021"/>
                  </a:lnTo>
                  <a:lnTo>
                    <a:pt x="163607" y="87652"/>
                  </a:lnTo>
                  <a:lnTo>
                    <a:pt x="148104" y="77031"/>
                  </a:lnTo>
                  <a:lnTo>
                    <a:pt x="128143" y="73431"/>
                  </a:lnTo>
                  <a:lnTo>
                    <a:pt x="104715" y="78696"/>
                  </a:lnTo>
                  <a:lnTo>
                    <a:pt x="87561" y="93953"/>
                  </a:lnTo>
                  <a:lnTo>
                    <a:pt x="77020" y="118388"/>
                  </a:lnTo>
                  <a:lnTo>
                    <a:pt x="73431" y="151193"/>
                  </a:lnTo>
                  <a:lnTo>
                    <a:pt x="73431" y="218147"/>
                  </a:lnTo>
                  <a:lnTo>
                    <a:pt x="21590" y="218147"/>
                  </a:lnTo>
                  <a:lnTo>
                    <a:pt x="21590" y="22313"/>
                  </a:lnTo>
                  <a:lnTo>
                    <a:pt x="58318" y="22313"/>
                  </a:lnTo>
                  <a:lnTo>
                    <a:pt x="58318" y="39598"/>
                  </a:lnTo>
                  <a:lnTo>
                    <a:pt x="59029" y="43205"/>
                  </a:lnTo>
                  <a:lnTo>
                    <a:pt x="61912" y="45364"/>
                  </a:lnTo>
                  <a:lnTo>
                    <a:pt x="66230" y="46799"/>
                  </a:lnTo>
                  <a:lnTo>
                    <a:pt x="70548" y="46799"/>
                  </a:lnTo>
                  <a:lnTo>
                    <a:pt x="74866" y="45364"/>
                  </a:lnTo>
                  <a:lnTo>
                    <a:pt x="89671" y="35381"/>
                  </a:lnTo>
                  <a:lnTo>
                    <a:pt x="105825" y="28167"/>
                  </a:lnTo>
                  <a:lnTo>
                    <a:pt x="123061" y="23788"/>
                  </a:lnTo>
                  <a:lnTo>
                    <a:pt x="141109" y="22313"/>
                  </a:lnTo>
                  <a:lnTo>
                    <a:pt x="181819" y="31448"/>
                  </a:lnTo>
                  <a:lnTo>
                    <a:pt x="210312" y="55432"/>
                  </a:lnTo>
                  <a:lnTo>
                    <a:pt x="227059" y="89136"/>
                  </a:lnTo>
                  <a:lnTo>
                    <a:pt x="232537" y="127431"/>
                  </a:lnTo>
                  <a:lnTo>
                    <a:pt x="232537" y="218147"/>
                  </a:lnTo>
                  <a:lnTo>
                    <a:pt x="180708" y="218147"/>
                  </a:lnTo>
                  <a:lnTo>
                    <a:pt x="180708" y="176390"/>
                  </a:lnTo>
                  <a:lnTo>
                    <a:pt x="176377" y="172059"/>
                  </a:lnTo>
                  <a:lnTo>
                    <a:pt x="164858" y="172059"/>
                  </a:lnTo>
                  <a:lnTo>
                    <a:pt x="160553" y="176390"/>
                  </a:lnTo>
                  <a:lnTo>
                    <a:pt x="160553" y="234708"/>
                  </a:lnTo>
                  <a:lnTo>
                    <a:pt x="164858" y="239737"/>
                  </a:lnTo>
                  <a:lnTo>
                    <a:pt x="250532" y="239737"/>
                  </a:lnTo>
                  <a:lnTo>
                    <a:pt x="255574" y="235419"/>
                  </a:lnTo>
                  <a:lnTo>
                    <a:pt x="255574" y="125996"/>
                  </a:lnTo>
                  <a:lnTo>
                    <a:pt x="247318" y="74720"/>
                  </a:lnTo>
                  <a:lnTo>
                    <a:pt x="224077" y="34918"/>
                  </a:lnTo>
                  <a:lnTo>
                    <a:pt x="188146" y="9157"/>
                  </a:lnTo>
                  <a:lnTo>
                    <a:pt x="141820" y="0"/>
                  </a:lnTo>
                  <a:close/>
                </a:path>
              </a:pathLst>
            </a:custGeom>
            <a:solidFill>
              <a:srgbClr val="FFFFFF"/>
            </a:solidFill>
          </p:spPr>
          <p:txBody>
            <a:bodyPr wrap="square" lIns="0" tIns="0" rIns="0" bIns="0" rtlCol="0"/>
            <a:lstStyle/>
            <a:p>
              <a:endParaRPr/>
            </a:p>
          </p:txBody>
        </p:sp>
      </p:grpSp>
      <p:sp>
        <p:nvSpPr>
          <p:cNvPr id="14" name="object 14"/>
          <p:cNvSpPr/>
          <p:nvPr/>
        </p:nvSpPr>
        <p:spPr>
          <a:xfrm>
            <a:off x="1624037" y="4315040"/>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7"/>
          </a:xfrm>
          <a:prstGeom prst="rect">
            <a:avLst/>
          </a:prstGeom>
        </p:spPr>
      </p:pic>
      <p:sp>
        <p:nvSpPr>
          <p:cNvPr id="3" name="object 3"/>
          <p:cNvSpPr txBox="1">
            <a:spLocks noGrp="1"/>
          </p:cNvSpPr>
          <p:nvPr>
            <p:ph type="title"/>
          </p:nvPr>
        </p:nvSpPr>
        <p:spPr>
          <a:xfrm>
            <a:off x="1955914" y="1115365"/>
            <a:ext cx="6650355" cy="757555"/>
          </a:xfrm>
          <a:prstGeom prst="rect">
            <a:avLst/>
          </a:prstGeom>
        </p:spPr>
        <p:txBody>
          <a:bodyPr vert="horz" wrap="square" lIns="0" tIns="12700" rIns="0" bIns="0" rtlCol="0">
            <a:spAutoFit/>
          </a:bodyPr>
          <a:lstStyle/>
          <a:p>
            <a:pPr marL="12700">
              <a:lnSpc>
                <a:spcPct val="100000"/>
              </a:lnSpc>
              <a:spcBef>
                <a:spcPts val="100"/>
              </a:spcBef>
            </a:pPr>
            <a:r>
              <a:rPr spc="114" dirty="0"/>
              <a:t>Introduction</a:t>
            </a:r>
            <a:r>
              <a:rPr spc="10" dirty="0"/>
              <a:t> </a:t>
            </a:r>
            <a:r>
              <a:rPr spc="130" dirty="0"/>
              <a:t>to</a:t>
            </a:r>
            <a:r>
              <a:rPr spc="10" dirty="0"/>
              <a:t> </a:t>
            </a:r>
            <a:r>
              <a:rPr spc="285" dirty="0"/>
              <a:t>EWS</a:t>
            </a:r>
          </a:p>
        </p:txBody>
      </p:sp>
      <p:sp>
        <p:nvSpPr>
          <p:cNvPr id="4" name="object 4"/>
          <p:cNvSpPr txBox="1"/>
          <p:nvPr/>
        </p:nvSpPr>
        <p:spPr>
          <a:xfrm>
            <a:off x="1954960" y="2602204"/>
            <a:ext cx="7347789" cy="4449360"/>
          </a:xfrm>
          <a:prstGeom prst="rect">
            <a:avLst/>
          </a:prstGeom>
        </p:spPr>
        <p:txBody>
          <a:bodyPr vert="horz" wrap="square" lIns="0" tIns="12065" rIns="0" bIns="0" rtlCol="0">
            <a:spAutoFit/>
          </a:bodyPr>
          <a:lstStyle/>
          <a:p>
            <a:pPr marL="12700" marR="5080" algn="just">
              <a:lnSpc>
                <a:spcPct val="101200"/>
              </a:lnSpc>
              <a:spcBef>
                <a:spcPts val="95"/>
              </a:spcBef>
            </a:pPr>
            <a:r>
              <a:rPr sz="3200" spc="-35" dirty="0">
                <a:solidFill>
                  <a:srgbClr val="FFFFFF"/>
                </a:solidFill>
                <a:latin typeface="Verdana"/>
                <a:cs typeface="Verdana"/>
              </a:rPr>
              <a:t>Early</a:t>
            </a:r>
            <a:r>
              <a:rPr sz="3200" spc="-140" dirty="0">
                <a:solidFill>
                  <a:srgbClr val="FFFFFF"/>
                </a:solidFill>
                <a:latin typeface="Verdana"/>
                <a:cs typeface="Verdana"/>
              </a:rPr>
              <a:t> </a:t>
            </a:r>
            <a:r>
              <a:rPr sz="3200" spc="50" dirty="0">
                <a:solidFill>
                  <a:srgbClr val="FFFFFF"/>
                </a:solidFill>
                <a:latin typeface="Verdana"/>
                <a:cs typeface="Verdana"/>
              </a:rPr>
              <a:t>Warning</a:t>
            </a:r>
            <a:r>
              <a:rPr sz="3200" spc="-135" dirty="0">
                <a:solidFill>
                  <a:srgbClr val="FFFFFF"/>
                </a:solidFill>
                <a:latin typeface="Verdana"/>
                <a:cs typeface="Verdana"/>
              </a:rPr>
              <a:t> </a:t>
            </a:r>
            <a:r>
              <a:rPr sz="3200" spc="-30" dirty="0">
                <a:solidFill>
                  <a:srgbClr val="FFFFFF"/>
                </a:solidFill>
                <a:latin typeface="Verdana"/>
                <a:cs typeface="Verdana"/>
              </a:rPr>
              <a:t>Systems</a:t>
            </a:r>
            <a:r>
              <a:rPr sz="3200" spc="-140" dirty="0">
                <a:solidFill>
                  <a:srgbClr val="FFFFFF"/>
                </a:solidFill>
                <a:latin typeface="Verdana"/>
                <a:cs typeface="Verdana"/>
              </a:rPr>
              <a:t> </a:t>
            </a:r>
            <a:r>
              <a:rPr sz="3200" spc="-75" dirty="0">
                <a:solidFill>
                  <a:srgbClr val="FFFFFF"/>
                </a:solidFill>
                <a:latin typeface="Verdana"/>
                <a:cs typeface="Verdana"/>
              </a:rPr>
              <a:t>(EWS)</a:t>
            </a:r>
            <a:r>
              <a:rPr sz="3200" spc="-135" dirty="0">
                <a:solidFill>
                  <a:srgbClr val="FFFFFF"/>
                </a:solidFill>
                <a:latin typeface="Verdana"/>
                <a:cs typeface="Verdana"/>
              </a:rPr>
              <a:t> </a:t>
            </a:r>
            <a:r>
              <a:rPr sz="3200" spc="-25" dirty="0">
                <a:solidFill>
                  <a:srgbClr val="FFFFFF"/>
                </a:solidFill>
                <a:latin typeface="Verdana"/>
                <a:cs typeface="Verdana"/>
              </a:rPr>
              <a:t>for</a:t>
            </a:r>
            <a:r>
              <a:rPr sz="3200" spc="-140" dirty="0">
                <a:solidFill>
                  <a:srgbClr val="FFFFFF"/>
                </a:solidFill>
                <a:latin typeface="Verdana"/>
                <a:cs typeface="Verdana"/>
              </a:rPr>
              <a:t> </a:t>
            </a:r>
            <a:r>
              <a:rPr sz="3200" b="1" spc="55" dirty="0">
                <a:solidFill>
                  <a:srgbClr val="FFFFFF"/>
                </a:solidFill>
                <a:latin typeface="Tahoma"/>
                <a:cs typeface="Tahoma"/>
              </a:rPr>
              <a:t>Glacier </a:t>
            </a:r>
            <a:r>
              <a:rPr sz="3200" b="1" spc="95" dirty="0">
                <a:solidFill>
                  <a:srgbClr val="FFFFFF"/>
                </a:solidFill>
                <a:latin typeface="Tahoma"/>
                <a:cs typeface="Tahoma"/>
              </a:rPr>
              <a:t>Lake</a:t>
            </a:r>
            <a:r>
              <a:rPr sz="3200" b="1" spc="40" dirty="0">
                <a:solidFill>
                  <a:srgbClr val="FFFFFF"/>
                </a:solidFill>
                <a:latin typeface="Tahoma"/>
                <a:cs typeface="Tahoma"/>
              </a:rPr>
              <a:t> </a:t>
            </a:r>
            <a:r>
              <a:rPr sz="3200" b="1" spc="85" dirty="0">
                <a:solidFill>
                  <a:srgbClr val="FFFFFF"/>
                </a:solidFill>
                <a:latin typeface="Tahoma"/>
                <a:cs typeface="Tahoma"/>
              </a:rPr>
              <a:t>Outburst</a:t>
            </a:r>
            <a:r>
              <a:rPr sz="3200" b="1" spc="45" dirty="0">
                <a:solidFill>
                  <a:srgbClr val="FFFFFF"/>
                </a:solidFill>
                <a:latin typeface="Tahoma"/>
                <a:cs typeface="Tahoma"/>
              </a:rPr>
              <a:t> </a:t>
            </a:r>
            <a:r>
              <a:rPr sz="3200" b="1" spc="95" dirty="0">
                <a:solidFill>
                  <a:srgbClr val="FFFFFF"/>
                </a:solidFill>
                <a:latin typeface="Tahoma"/>
                <a:cs typeface="Tahoma"/>
              </a:rPr>
              <a:t>Floods</a:t>
            </a:r>
            <a:r>
              <a:rPr sz="3200" b="1" spc="45" dirty="0">
                <a:solidFill>
                  <a:srgbClr val="FFFFFF"/>
                </a:solidFill>
                <a:latin typeface="Tahoma"/>
                <a:cs typeface="Tahoma"/>
              </a:rPr>
              <a:t> </a:t>
            </a:r>
            <a:r>
              <a:rPr sz="3200" b="1" dirty="0">
                <a:solidFill>
                  <a:srgbClr val="FFFFFF"/>
                </a:solidFill>
                <a:latin typeface="Tahoma"/>
                <a:cs typeface="Tahoma"/>
              </a:rPr>
              <a:t>(GLOFs)</a:t>
            </a:r>
            <a:r>
              <a:rPr sz="3200" b="1" spc="-15" dirty="0">
                <a:solidFill>
                  <a:srgbClr val="FFFFFF"/>
                </a:solidFill>
                <a:latin typeface="Tahoma"/>
                <a:cs typeface="Tahoma"/>
              </a:rPr>
              <a:t> </a:t>
            </a:r>
            <a:r>
              <a:rPr sz="3200" spc="-25" dirty="0">
                <a:solidFill>
                  <a:srgbClr val="FFFFFF"/>
                </a:solidFill>
                <a:latin typeface="Verdana"/>
                <a:cs typeface="Verdana"/>
              </a:rPr>
              <a:t>are </a:t>
            </a:r>
            <a:r>
              <a:rPr sz="3200" spc="-10" dirty="0">
                <a:solidFill>
                  <a:srgbClr val="FFFFFF"/>
                </a:solidFill>
                <a:latin typeface="Verdana"/>
                <a:cs typeface="Verdana"/>
              </a:rPr>
              <a:t>essential</a:t>
            </a:r>
            <a:r>
              <a:rPr sz="3200" spc="-130" dirty="0">
                <a:solidFill>
                  <a:srgbClr val="FFFFFF"/>
                </a:solidFill>
                <a:latin typeface="Verdana"/>
                <a:cs typeface="Verdana"/>
              </a:rPr>
              <a:t> </a:t>
            </a:r>
            <a:r>
              <a:rPr sz="3200" spc="-25" dirty="0">
                <a:solidFill>
                  <a:srgbClr val="FFFFFF"/>
                </a:solidFill>
                <a:latin typeface="Verdana"/>
                <a:cs typeface="Verdana"/>
              </a:rPr>
              <a:t>for</a:t>
            </a:r>
            <a:r>
              <a:rPr sz="3200" spc="-125" dirty="0">
                <a:solidFill>
                  <a:srgbClr val="FFFFFF"/>
                </a:solidFill>
                <a:latin typeface="Verdana"/>
                <a:cs typeface="Verdana"/>
              </a:rPr>
              <a:t> </a:t>
            </a:r>
            <a:r>
              <a:rPr sz="3200" spc="50" dirty="0">
                <a:solidFill>
                  <a:srgbClr val="FFFFFF"/>
                </a:solidFill>
                <a:latin typeface="Verdana"/>
                <a:cs typeface="Verdana"/>
              </a:rPr>
              <a:t>mitigating</a:t>
            </a:r>
            <a:r>
              <a:rPr sz="3200" spc="-125" dirty="0">
                <a:solidFill>
                  <a:srgbClr val="FFFFFF"/>
                </a:solidFill>
                <a:latin typeface="Verdana"/>
                <a:cs typeface="Verdana"/>
              </a:rPr>
              <a:t> </a:t>
            </a:r>
            <a:r>
              <a:rPr sz="3200" spc="-45" dirty="0">
                <a:solidFill>
                  <a:srgbClr val="FFFFFF"/>
                </a:solidFill>
                <a:latin typeface="Verdana"/>
                <a:cs typeface="Verdana"/>
              </a:rPr>
              <a:t>risks</a:t>
            </a:r>
            <a:r>
              <a:rPr sz="3200" spc="-125" dirty="0">
                <a:solidFill>
                  <a:srgbClr val="FFFFFF"/>
                </a:solidFill>
                <a:latin typeface="Verdana"/>
                <a:cs typeface="Verdana"/>
              </a:rPr>
              <a:t> </a:t>
            </a:r>
            <a:r>
              <a:rPr sz="3200" spc="-10" dirty="0">
                <a:solidFill>
                  <a:srgbClr val="FFFFFF"/>
                </a:solidFill>
                <a:latin typeface="Verdana"/>
                <a:cs typeface="Verdana"/>
              </a:rPr>
              <a:t>associated </a:t>
            </a:r>
            <a:r>
              <a:rPr sz="3200" spc="55" dirty="0">
                <a:solidFill>
                  <a:srgbClr val="FFFFFF"/>
                </a:solidFill>
                <a:latin typeface="Verdana"/>
                <a:cs typeface="Verdana"/>
              </a:rPr>
              <a:t>with</a:t>
            </a:r>
            <a:r>
              <a:rPr sz="3200" spc="-114" dirty="0">
                <a:solidFill>
                  <a:srgbClr val="FFFFFF"/>
                </a:solidFill>
                <a:latin typeface="Verdana"/>
                <a:cs typeface="Verdana"/>
              </a:rPr>
              <a:t> </a:t>
            </a:r>
            <a:r>
              <a:rPr sz="3200" dirty="0">
                <a:solidFill>
                  <a:srgbClr val="FFFFFF"/>
                </a:solidFill>
                <a:latin typeface="Verdana"/>
                <a:cs typeface="Verdana"/>
              </a:rPr>
              <a:t>glacier</a:t>
            </a:r>
            <a:r>
              <a:rPr sz="3200" spc="-114" dirty="0">
                <a:solidFill>
                  <a:srgbClr val="FFFFFF"/>
                </a:solidFill>
                <a:latin typeface="Verdana"/>
                <a:cs typeface="Verdana"/>
              </a:rPr>
              <a:t> </a:t>
            </a:r>
            <a:r>
              <a:rPr sz="3200" spc="-20" dirty="0">
                <a:solidFill>
                  <a:srgbClr val="FFFFFF"/>
                </a:solidFill>
                <a:latin typeface="Verdana"/>
                <a:cs typeface="Verdana"/>
              </a:rPr>
              <a:t>melt.</a:t>
            </a:r>
            <a:r>
              <a:rPr sz="3200" spc="-114" dirty="0">
                <a:solidFill>
                  <a:srgbClr val="FFFFFF"/>
                </a:solidFill>
                <a:latin typeface="Verdana"/>
                <a:cs typeface="Verdana"/>
              </a:rPr>
              <a:t> </a:t>
            </a:r>
            <a:r>
              <a:rPr sz="3200" spc="-10" dirty="0">
                <a:solidFill>
                  <a:srgbClr val="FFFFFF"/>
                </a:solidFill>
                <a:latin typeface="Verdana"/>
                <a:cs typeface="Verdana"/>
              </a:rPr>
              <a:t>These</a:t>
            </a:r>
            <a:r>
              <a:rPr sz="3200" spc="-114" dirty="0">
                <a:solidFill>
                  <a:srgbClr val="FFFFFF"/>
                </a:solidFill>
                <a:latin typeface="Verdana"/>
                <a:cs typeface="Verdana"/>
              </a:rPr>
              <a:t> </a:t>
            </a:r>
            <a:r>
              <a:rPr sz="3200" spc="-20" dirty="0">
                <a:solidFill>
                  <a:srgbClr val="FFFFFF"/>
                </a:solidFill>
                <a:latin typeface="Verdana"/>
                <a:cs typeface="Verdana"/>
              </a:rPr>
              <a:t>systems</a:t>
            </a:r>
            <a:r>
              <a:rPr sz="3200" spc="-114" dirty="0">
                <a:solidFill>
                  <a:srgbClr val="FFFFFF"/>
                </a:solidFill>
                <a:latin typeface="Verdana"/>
                <a:cs typeface="Verdana"/>
              </a:rPr>
              <a:t> </a:t>
            </a:r>
            <a:r>
              <a:rPr sz="3200" spc="-10" dirty="0">
                <a:solidFill>
                  <a:srgbClr val="FFFFFF"/>
                </a:solidFill>
                <a:latin typeface="Verdana"/>
                <a:cs typeface="Verdana"/>
              </a:rPr>
              <a:t>leverage </a:t>
            </a:r>
            <a:r>
              <a:rPr sz="3200" dirty="0">
                <a:solidFill>
                  <a:srgbClr val="FFFFFF"/>
                </a:solidFill>
                <a:latin typeface="Verdana"/>
                <a:cs typeface="Verdana"/>
              </a:rPr>
              <a:t>advanced</a:t>
            </a:r>
            <a:r>
              <a:rPr sz="3200" spc="-60" dirty="0">
                <a:solidFill>
                  <a:srgbClr val="FFFFFF"/>
                </a:solidFill>
                <a:latin typeface="Verdana"/>
                <a:cs typeface="Verdana"/>
              </a:rPr>
              <a:t> </a:t>
            </a:r>
            <a:r>
              <a:rPr sz="3200" b="1" spc="90" dirty="0">
                <a:solidFill>
                  <a:srgbClr val="FFFFFF"/>
                </a:solidFill>
                <a:latin typeface="Tahoma"/>
                <a:cs typeface="Tahoma"/>
              </a:rPr>
              <a:t>technologies</a:t>
            </a:r>
            <a:r>
              <a:rPr sz="3200" b="1" spc="55" dirty="0">
                <a:solidFill>
                  <a:srgbClr val="FFFFFF"/>
                </a:solidFill>
                <a:latin typeface="Tahoma"/>
                <a:cs typeface="Tahoma"/>
              </a:rPr>
              <a:t> </a:t>
            </a:r>
            <a:r>
              <a:rPr sz="3200" dirty="0">
                <a:solidFill>
                  <a:srgbClr val="FFFFFF"/>
                </a:solidFill>
                <a:latin typeface="Verdana"/>
                <a:cs typeface="Verdana"/>
              </a:rPr>
              <a:t>to</a:t>
            </a:r>
            <a:r>
              <a:rPr sz="3200" spc="-60" dirty="0">
                <a:solidFill>
                  <a:srgbClr val="FFFFFF"/>
                </a:solidFill>
                <a:latin typeface="Verdana"/>
                <a:cs typeface="Verdana"/>
              </a:rPr>
              <a:t> </a:t>
            </a:r>
            <a:r>
              <a:rPr sz="3200" spc="-10" dirty="0">
                <a:solidFill>
                  <a:srgbClr val="FFFFFF"/>
                </a:solidFill>
                <a:latin typeface="Verdana"/>
                <a:cs typeface="Verdana"/>
              </a:rPr>
              <a:t>monitor </a:t>
            </a:r>
            <a:r>
              <a:rPr sz="3200" dirty="0">
                <a:solidFill>
                  <a:srgbClr val="FFFFFF"/>
                </a:solidFill>
                <a:latin typeface="Verdana"/>
                <a:cs typeface="Verdana"/>
              </a:rPr>
              <a:t>changes</a:t>
            </a:r>
            <a:r>
              <a:rPr sz="3200" spc="-65" dirty="0">
                <a:solidFill>
                  <a:srgbClr val="FFFFFF"/>
                </a:solidFill>
                <a:latin typeface="Verdana"/>
                <a:cs typeface="Verdana"/>
              </a:rPr>
              <a:t> </a:t>
            </a:r>
            <a:r>
              <a:rPr sz="3200" dirty="0">
                <a:solidFill>
                  <a:srgbClr val="FFFFFF"/>
                </a:solidFill>
                <a:latin typeface="Verdana"/>
                <a:cs typeface="Verdana"/>
              </a:rPr>
              <a:t>in</a:t>
            </a:r>
            <a:r>
              <a:rPr sz="3200" spc="-60" dirty="0">
                <a:solidFill>
                  <a:srgbClr val="FFFFFF"/>
                </a:solidFill>
                <a:latin typeface="Verdana"/>
                <a:cs typeface="Verdana"/>
              </a:rPr>
              <a:t> </a:t>
            </a:r>
            <a:r>
              <a:rPr sz="3200" dirty="0">
                <a:solidFill>
                  <a:srgbClr val="FFFFFF"/>
                </a:solidFill>
                <a:latin typeface="Verdana"/>
                <a:cs typeface="Verdana"/>
              </a:rPr>
              <a:t>glacial</a:t>
            </a:r>
            <a:r>
              <a:rPr sz="3200" spc="-65" dirty="0">
                <a:solidFill>
                  <a:srgbClr val="FFFFFF"/>
                </a:solidFill>
                <a:latin typeface="Verdana"/>
                <a:cs typeface="Verdana"/>
              </a:rPr>
              <a:t> </a:t>
            </a:r>
            <a:r>
              <a:rPr sz="3200" spc="-20" dirty="0">
                <a:solidFill>
                  <a:srgbClr val="FFFFFF"/>
                </a:solidFill>
                <a:latin typeface="Verdana"/>
                <a:cs typeface="Verdana"/>
              </a:rPr>
              <a:t>lakes</a:t>
            </a:r>
            <a:r>
              <a:rPr sz="3200" spc="-60" dirty="0">
                <a:solidFill>
                  <a:srgbClr val="FFFFFF"/>
                </a:solidFill>
                <a:latin typeface="Verdana"/>
                <a:cs typeface="Verdana"/>
              </a:rPr>
              <a:t> </a:t>
            </a:r>
            <a:r>
              <a:rPr sz="3200" spc="60" dirty="0">
                <a:solidFill>
                  <a:srgbClr val="FFFFFF"/>
                </a:solidFill>
                <a:latin typeface="Verdana"/>
                <a:cs typeface="Verdana"/>
              </a:rPr>
              <a:t>and</a:t>
            </a:r>
            <a:r>
              <a:rPr sz="3200" spc="-65" dirty="0">
                <a:solidFill>
                  <a:srgbClr val="FFFFFF"/>
                </a:solidFill>
                <a:latin typeface="Verdana"/>
                <a:cs typeface="Verdana"/>
              </a:rPr>
              <a:t> </a:t>
            </a:r>
            <a:r>
              <a:rPr sz="3200" spc="-10" dirty="0">
                <a:solidFill>
                  <a:srgbClr val="FFFFFF"/>
                </a:solidFill>
                <a:latin typeface="Verdana"/>
                <a:cs typeface="Verdana"/>
              </a:rPr>
              <a:t>predict </a:t>
            </a:r>
            <a:r>
              <a:rPr sz="3200" dirty="0">
                <a:solidFill>
                  <a:srgbClr val="FFFFFF"/>
                </a:solidFill>
                <a:latin typeface="Verdana"/>
                <a:cs typeface="Verdana"/>
              </a:rPr>
              <a:t>potential</a:t>
            </a:r>
            <a:r>
              <a:rPr sz="3200" spc="35" dirty="0">
                <a:solidFill>
                  <a:srgbClr val="FFFFFF"/>
                </a:solidFill>
                <a:latin typeface="Verdana"/>
                <a:cs typeface="Verdana"/>
              </a:rPr>
              <a:t> </a:t>
            </a:r>
            <a:r>
              <a:rPr sz="3200" dirty="0">
                <a:solidFill>
                  <a:srgbClr val="FFFFFF"/>
                </a:solidFill>
                <a:latin typeface="Verdana"/>
                <a:cs typeface="Verdana"/>
              </a:rPr>
              <a:t>outburst</a:t>
            </a:r>
            <a:r>
              <a:rPr sz="3200" spc="35" dirty="0">
                <a:solidFill>
                  <a:srgbClr val="FFFFFF"/>
                </a:solidFill>
                <a:latin typeface="Verdana"/>
                <a:cs typeface="Verdana"/>
              </a:rPr>
              <a:t> </a:t>
            </a:r>
            <a:r>
              <a:rPr sz="3200" spc="-55" dirty="0">
                <a:solidFill>
                  <a:srgbClr val="FFFFFF"/>
                </a:solidFill>
                <a:latin typeface="Verdana"/>
                <a:cs typeface="Verdana"/>
              </a:rPr>
              <a:t>events,</a:t>
            </a:r>
            <a:r>
              <a:rPr sz="3200" spc="40" dirty="0">
                <a:solidFill>
                  <a:srgbClr val="FFFFFF"/>
                </a:solidFill>
                <a:latin typeface="Verdana"/>
                <a:cs typeface="Verdana"/>
              </a:rPr>
              <a:t> </a:t>
            </a:r>
            <a:r>
              <a:rPr sz="3200" dirty="0">
                <a:solidFill>
                  <a:srgbClr val="FFFFFF"/>
                </a:solidFill>
                <a:latin typeface="Verdana"/>
                <a:cs typeface="Verdana"/>
              </a:rPr>
              <a:t>ensuring</a:t>
            </a:r>
            <a:r>
              <a:rPr sz="3200" spc="35" dirty="0">
                <a:solidFill>
                  <a:srgbClr val="FFFFFF"/>
                </a:solidFill>
                <a:latin typeface="Verdana"/>
                <a:cs typeface="Verdana"/>
              </a:rPr>
              <a:t> </a:t>
            </a:r>
            <a:r>
              <a:rPr sz="3200" spc="-10" dirty="0">
                <a:solidFill>
                  <a:srgbClr val="FFFFFF"/>
                </a:solidFill>
                <a:latin typeface="Verdana"/>
                <a:cs typeface="Verdana"/>
              </a:rPr>
              <a:t>timely </a:t>
            </a:r>
            <a:r>
              <a:rPr sz="3200" dirty="0">
                <a:solidFill>
                  <a:srgbClr val="FFFFFF"/>
                </a:solidFill>
                <a:latin typeface="Verdana"/>
                <a:cs typeface="Verdana"/>
              </a:rPr>
              <a:t>warnings</a:t>
            </a:r>
            <a:r>
              <a:rPr sz="3200" spc="-25" dirty="0">
                <a:solidFill>
                  <a:srgbClr val="FFFFFF"/>
                </a:solidFill>
                <a:latin typeface="Verdana"/>
                <a:cs typeface="Verdana"/>
              </a:rPr>
              <a:t> for </a:t>
            </a:r>
            <a:r>
              <a:rPr sz="3200" dirty="0">
                <a:solidFill>
                  <a:srgbClr val="FFFFFF"/>
                </a:solidFill>
                <a:latin typeface="Verdana"/>
                <a:cs typeface="Verdana"/>
              </a:rPr>
              <a:t>affected</a:t>
            </a:r>
            <a:r>
              <a:rPr sz="3200" spc="-25" dirty="0">
                <a:solidFill>
                  <a:srgbClr val="FFFFFF"/>
                </a:solidFill>
                <a:latin typeface="Verdana"/>
                <a:cs typeface="Verdana"/>
              </a:rPr>
              <a:t> </a:t>
            </a:r>
            <a:r>
              <a:rPr sz="3200" spc="-10" dirty="0">
                <a:solidFill>
                  <a:srgbClr val="FFFFFF"/>
                </a:solidFill>
                <a:latin typeface="Verdana"/>
                <a:cs typeface="Verdana"/>
              </a:rPr>
              <a:t>communities.</a:t>
            </a:r>
            <a:endParaRPr sz="3200" dirty="0">
              <a:latin typeface="Verdana"/>
              <a:cs typeface="Verdana"/>
            </a:endParaRP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6" name="object 6"/>
          <p:cNvPicPr/>
          <p:nvPr/>
        </p:nvPicPr>
        <p:blipFill>
          <a:blip r:embed="rId3" cstate="print"/>
          <a:stretch>
            <a:fillRect/>
          </a:stretch>
        </p:blipFill>
        <p:spPr>
          <a:xfrm>
            <a:off x="9912350" y="1456705"/>
            <a:ext cx="6667499" cy="6096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77"/>
          </a:xfrm>
          <a:prstGeom prst="rect">
            <a:avLst/>
          </a:prstGeom>
        </p:spPr>
      </p:pic>
      <p:sp>
        <p:nvSpPr>
          <p:cNvPr id="3" name="object 3"/>
          <p:cNvSpPr txBox="1"/>
          <p:nvPr/>
        </p:nvSpPr>
        <p:spPr>
          <a:xfrm>
            <a:off x="1954860" y="3162275"/>
            <a:ext cx="8186090" cy="3454600"/>
          </a:xfrm>
          <a:prstGeom prst="rect">
            <a:avLst/>
          </a:prstGeom>
        </p:spPr>
        <p:txBody>
          <a:bodyPr vert="horz" wrap="square" lIns="0" tIns="12065" rIns="0" bIns="0" rtlCol="0">
            <a:spAutoFit/>
          </a:bodyPr>
          <a:lstStyle/>
          <a:p>
            <a:pPr marL="12700" marR="5080" algn="just">
              <a:lnSpc>
                <a:spcPct val="101200"/>
              </a:lnSpc>
              <a:spcBef>
                <a:spcPts val="95"/>
              </a:spcBef>
            </a:pPr>
            <a:r>
              <a:rPr sz="3200" b="1" spc="75" dirty="0">
                <a:solidFill>
                  <a:srgbClr val="FFFFFF"/>
                </a:solidFill>
                <a:latin typeface="Tahoma"/>
                <a:cs typeface="Tahoma"/>
              </a:rPr>
              <a:t>Glacier</a:t>
            </a:r>
            <a:r>
              <a:rPr sz="3200" b="1" spc="5" dirty="0">
                <a:solidFill>
                  <a:srgbClr val="FFFFFF"/>
                </a:solidFill>
                <a:latin typeface="Tahoma"/>
                <a:cs typeface="Tahoma"/>
              </a:rPr>
              <a:t> </a:t>
            </a:r>
            <a:r>
              <a:rPr sz="3200" b="1" spc="105" dirty="0">
                <a:solidFill>
                  <a:srgbClr val="FFFFFF"/>
                </a:solidFill>
                <a:latin typeface="Tahoma"/>
                <a:cs typeface="Tahoma"/>
              </a:rPr>
              <a:t>Lake</a:t>
            </a:r>
            <a:r>
              <a:rPr sz="3200" b="1" spc="10" dirty="0">
                <a:solidFill>
                  <a:srgbClr val="FFFFFF"/>
                </a:solidFill>
                <a:latin typeface="Tahoma"/>
                <a:cs typeface="Tahoma"/>
              </a:rPr>
              <a:t> </a:t>
            </a:r>
            <a:r>
              <a:rPr sz="3200" b="1" spc="105" dirty="0">
                <a:solidFill>
                  <a:srgbClr val="FFFFFF"/>
                </a:solidFill>
                <a:latin typeface="Tahoma"/>
                <a:cs typeface="Tahoma"/>
              </a:rPr>
              <a:t>Outburst</a:t>
            </a:r>
            <a:r>
              <a:rPr sz="3200" b="1" spc="10" dirty="0">
                <a:solidFill>
                  <a:srgbClr val="FFFFFF"/>
                </a:solidFill>
                <a:latin typeface="Tahoma"/>
                <a:cs typeface="Tahoma"/>
              </a:rPr>
              <a:t> </a:t>
            </a:r>
            <a:r>
              <a:rPr sz="3200" b="1" spc="105" dirty="0">
                <a:solidFill>
                  <a:srgbClr val="FFFFFF"/>
                </a:solidFill>
                <a:latin typeface="Tahoma"/>
                <a:cs typeface="Tahoma"/>
              </a:rPr>
              <a:t>Floods</a:t>
            </a:r>
            <a:r>
              <a:rPr sz="3200" b="1" spc="-50" dirty="0">
                <a:solidFill>
                  <a:srgbClr val="FFFFFF"/>
                </a:solidFill>
                <a:latin typeface="Tahoma"/>
                <a:cs typeface="Tahoma"/>
              </a:rPr>
              <a:t> </a:t>
            </a:r>
            <a:r>
              <a:rPr sz="3200" spc="50" dirty="0">
                <a:solidFill>
                  <a:srgbClr val="FFFFFF"/>
                </a:solidFill>
                <a:latin typeface="Verdana"/>
                <a:cs typeface="Verdana"/>
              </a:rPr>
              <a:t>occur</a:t>
            </a:r>
            <a:r>
              <a:rPr sz="3200" spc="-180" dirty="0">
                <a:solidFill>
                  <a:srgbClr val="FFFFFF"/>
                </a:solidFill>
                <a:latin typeface="Verdana"/>
                <a:cs typeface="Verdana"/>
              </a:rPr>
              <a:t> </a:t>
            </a:r>
            <a:r>
              <a:rPr sz="3200" spc="100" dirty="0">
                <a:solidFill>
                  <a:srgbClr val="FFFFFF"/>
                </a:solidFill>
                <a:latin typeface="Verdana"/>
                <a:cs typeface="Verdana"/>
              </a:rPr>
              <a:t>when</a:t>
            </a:r>
            <a:r>
              <a:rPr sz="3200" spc="-185" dirty="0">
                <a:solidFill>
                  <a:srgbClr val="FFFFFF"/>
                </a:solidFill>
                <a:latin typeface="Verdana"/>
                <a:cs typeface="Verdana"/>
              </a:rPr>
              <a:t> </a:t>
            </a:r>
            <a:r>
              <a:rPr sz="3200" spc="-50" dirty="0">
                <a:solidFill>
                  <a:srgbClr val="FFFFFF"/>
                </a:solidFill>
                <a:latin typeface="Verdana"/>
                <a:cs typeface="Verdana"/>
              </a:rPr>
              <a:t>a </a:t>
            </a:r>
            <a:r>
              <a:rPr sz="3200" spc="100" dirty="0">
                <a:solidFill>
                  <a:srgbClr val="FFFFFF"/>
                </a:solidFill>
                <a:latin typeface="Verdana"/>
                <a:cs typeface="Verdana"/>
              </a:rPr>
              <a:t>dam</a:t>
            </a:r>
            <a:r>
              <a:rPr sz="3200" spc="-145" dirty="0">
                <a:solidFill>
                  <a:srgbClr val="FFFFFF"/>
                </a:solidFill>
                <a:latin typeface="Verdana"/>
                <a:cs typeface="Verdana"/>
              </a:rPr>
              <a:t> </a:t>
            </a:r>
            <a:r>
              <a:rPr sz="3200" spc="55" dirty="0">
                <a:solidFill>
                  <a:srgbClr val="FFFFFF"/>
                </a:solidFill>
                <a:latin typeface="Verdana"/>
                <a:cs typeface="Verdana"/>
              </a:rPr>
              <a:t>containing</a:t>
            </a:r>
            <a:r>
              <a:rPr sz="3200" spc="-140" dirty="0">
                <a:solidFill>
                  <a:srgbClr val="FFFFFF"/>
                </a:solidFill>
                <a:latin typeface="Verdana"/>
                <a:cs typeface="Verdana"/>
              </a:rPr>
              <a:t> </a:t>
            </a:r>
            <a:r>
              <a:rPr sz="3200" spc="-20" dirty="0">
                <a:solidFill>
                  <a:srgbClr val="FFFFFF"/>
                </a:solidFill>
                <a:latin typeface="Verdana"/>
                <a:cs typeface="Verdana"/>
              </a:rPr>
              <a:t>a</a:t>
            </a:r>
            <a:r>
              <a:rPr sz="3200" spc="-145" dirty="0">
                <a:solidFill>
                  <a:srgbClr val="FFFFFF"/>
                </a:solidFill>
                <a:latin typeface="Verdana"/>
                <a:cs typeface="Verdana"/>
              </a:rPr>
              <a:t> </a:t>
            </a:r>
            <a:r>
              <a:rPr sz="3200" dirty="0">
                <a:solidFill>
                  <a:srgbClr val="FFFFFF"/>
                </a:solidFill>
                <a:latin typeface="Verdana"/>
                <a:cs typeface="Verdana"/>
              </a:rPr>
              <a:t>glacier</a:t>
            </a:r>
            <a:r>
              <a:rPr sz="3200" spc="-140" dirty="0">
                <a:solidFill>
                  <a:srgbClr val="FFFFFF"/>
                </a:solidFill>
                <a:latin typeface="Verdana"/>
                <a:cs typeface="Verdana"/>
              </a:rPr>
              <a:t> </a:t>
            </a:r>
            <a:r>
              <a:rPr sz="3200" spc="-10" dirty="0">
                <a:solidFill>
                  <a:srgbClr val="FFFFFF"/>
                </a:solidFill>
                <a:latin typeface="Verdana"/>
                <a:cs typeface="Verdana"/>
              </a:rPr>
              <a:t>lake</a:t>
            </a:r>
            <a:r>
              <a:rPr sz="3200" spc="-140" dirty="0">
                <a:solidFill>
                  <a:srgbClr val="FFFFFF"/>
                </a:solidFill>
                <a:latin typeface="Verdana"/>
                <a:cs typeface="Verdana"/>
              </a:rPr>
              <a:t> </a:t>
            </a:r>
            <a:r>
              <a:rPr sz="3200" spc="-85" dirty="0">
                <a:solidFill>
                  <a:srgbClr val="FFFFFF"/>
                </a:solidFill>
                <a:latin typeface="Verdana"/>
                <a:cs typeface="Verdana"/>
              </a:rPr>
              <a:t>fails,</a:t>
            </a:r>
            <a:r>
              <a:rPr sz="3200" spc="-145" dirty="0">
                <a:solidFill>
                  <a:srgbClr val="FFFFFF"/>
                </a:solidFill>
                <a:latin typeface="Verdana"/>
                <a:cs typeface="Verdana"/>
              </a:rPr>
              <a:t> </a:t>
            </a:r>
            <a:r>
              <a:rPr sz="3200" spc="-10" dirty="0">
                <a:solidFill>
                  <a:srgbClr val="FFFFFF"/>
                </a:solidFill>
                <a:latin typeface="Verdana"/>
                <a:cs typeface="Verdana"/>
              </a:rPr>
              <a:t>releasing </a:t>
            </a:r>
            <a:r>
              <a:rPr sz="3200" dirty="0">
                <a:solidFill>
                  <a:srgbClr val="FFFFFF"/>
                </a:solidFill>
                <a:latin typeface="Verdana"/>
                <a:cs typeface="Verdana"/>
              </a:rPr>
              <a:t>large</a:t>
            </a:r>
            <a:r>
              <a:rPr sz="3200" spc="-125" dirty="0">
                <a:solidFill>
                  <a:srgbClr val="FFFFFF"/>
                </a:solidFill>
                <a:latin typeface="Verdana"/>
                <a:cs typeface="Verdana"/>
              </a:rPr>
              <a:t> </a:t>
            </a:r>
            <a:r>
              <a:rPr sz="3200" dirty="0">
                <a:solidFill>
                  <a:srgbClr val="FFFFFF"/>
                </a:solidFill>
                <a:latin typeface="Verdana"/>
                <a:cs typeface="Verdana"/>
              </a:rPr>
              <a:t>volumes</a:t>
            </a:r>
            <a:r>
              <a:rPr sz="3200" spc="-120" dirty="0">
                <a:solidFill>
                  <a:srgbClr val="FFFFFF"/>
                </a:solidFill>
                <a:latin typeface="Verdana"/>
                <a:cs typeface="Verdana"/>
              </a:rPr>
              <a:t> </a:t>
            </a:r>
            <a:r>
              <a:rPr sz="3200" dirty="0">
                <a:solidFill>
                  <a:srgbClr val="FFFFFF"/>
                </a:solidFill>
                <a:latin typeface="Verdana"/>
                <a:cs typeface="Verdana"/>
              </a:rPr>
              <a:t>of</a:t>
            </a:r>
            <a:r>
              <a:rPr sz="3200" spc="-120" dirty="0">
                <a:solidFill>
                  <a:srgbClr val="FFFFFF"/>
                </a:solidFill>
                <a:latin typeface="Verdana"/>
                <a:cs typeface="Verdana"/>
              </a:rPr>
              <a:t> </a:t>
            </a:r>
            <a:r>
              <a:rPr sz="3200" spc="-55" dirty="0">
                <a:solidFill>
                  <a:srgbClr val="FFFFFF"/>
                </a:solidFill>
                <a:latin typeface="Verdana"/>
                <a:cs typeface="Verdana"/>
              </a:rPr>
              <a:t>water.</a:t>
            </a:r>
            <a:r>
              <a:rPr sz="3200" spc="-120" dirty="0">
                <a:solidFill>
                  <a:srgbClr val="FFFFFF"/>
                </a:solidFill>
                <a:latin typeface="Verdana"/>
                <a:cs typeface="Verdana"/>
              </a:rPr>
              <a:t> </a:t>
            </a:r>
            <a:r>
              <a:rPr sz="3200" spc="65" dirty="0">
                <a:solidFill>
                  <a:srgbClr val="FFFFFF"/>
                </a:solidFill>
                <a:latin typeface="Verdana"/>
                <a:cs typeface="Verdana"/>
              </a:rPr>
              <a:t>Understanding</a:t>
            </a:r>
            <a:r>
              <a:rPr sz="3200" spc="-120" dirty="0">
                <a:solidFill>
                  <a:srgbClr val="FFFFFF"/>
                </a:solidFill>
                <a:latin typeface="Verdana"/>
                <a:cs typeface="Verdana"/>
              </a:rPr>
              <a:t> </a:t>
            </a:r>
            <a:r>
              <a:rPr sz="3200" spc="30" dirty="0">
                <a:solidFill>
                  <a:srgbClr val="FFFFFF"/>
                </a:solidFill>
                <a:latin typeface="Verdana"/>
                <a:cs typeface="Verdana"/>
              </a:rPr>
              <a:t>the </a:t>
            </a:r>
            <a:r>
              <a:rPr sz="3200" b="1" spc="120" dirty="0">
                <a:solidFill>
                  <a:srgbClr val="FFFFFF"/>
                </a:solidFill>
                <a:latin typeface="Tahoma"/>
                <a:cs typeface="Tahoma"/>
              </a:rPr>
              <a:t>mechanisms</a:t>
            </a:r>
            <a:r>
              <a:rPr sz="3200" b="1" spc="-5" dirty="0">
                <a:solidFill>
                  <a:srgbClr val="FFFFFF"/>
                </a:solidFill>
                <a:latin typeface="Tahoma"/>
                <a:cs typeface="Tahoma"/>
              </a:rPr>
              <a:t> </a:t>
            </a:r>
            <a:r>
              <a:rPr sz="3200" spc="75" dirty="0">
                <a:solidFill>
                  <a:srgbClr val="FFFFFF"/>
                </a:solidFill>
                <a:latin typeface="Verdana"/>
                <a:cs typeface="Verdana"/>
              </a:rPr>
              <a:t>and</a:t>
            </a:r>
            <a:r>
              <a:rPr sz="3200" spc="-135" dirty="0">
                <a:solidFill>
                  <a:srgbClr val="FFFFFF"/>
                </a:solidFill>
                <a:latin typeface="Verdana"/>
                <a:cs typeface="Verdana"/>
              </a:rPr>
              <a:t> </a:t>
            </a:r>
            <a:r>
              <a:rPr sz="3200" b="1" spc="85" dirty="0">
                <a:solidFill>
                  <a:srgbClr val="FFFFFF"/>
                </a:solidFill>
                <a:latin typeface="Tahoma"/>
                <a:cs typeface="Tahoma"/>
              </a:rPr>
              <a:t>triggers</a:t>
            </a:r>
            <a:r>
              <a:rPr sz="3200" b="1" spc="-5" dirty="0">
                <a:solidFill>
                  <a:srgbClr val="FFFFFF"/>
                </a:solidFill>
                <a:latin typeface="Tahoma"/>
                <a:cs typeface="Tahoma"/>
              </a:rPr>
              <a:t> </a:t>
            </a:r>
            <a:r>
              <a:rPr sz="3200" dirty="0">
                <a:solidFill>
                  <a:srgbClr val="FFFFFF"/>
                </a:solidFill>
                <a:latin typeface="Verdana"/>
                <a:cs typeface="Verdana"/>
              </a:rPr>
              <a:t>of</a:t>
            </a:r>
            <a:r>
              <a:rPr sz="3200" spc="-135" dirty="0">
                <a:solidFill>
                  <a:srgbClr val="FFFFFF"/>
                </a:solidFill>
                <a:latin typeface="Verdana"/>
                <a:cs typeface="Verdana"/>
              </a:rPr>
              <a:t> </a:t>
            </a:r>
            <a:r>
              <a:rPr sz="3200" dirty="0">
                <a:solidFill>
                  <a:srgbClr val="FFFFFF"/>
                </a:solidFill>
                <a:latin typeface="Verdana"/>
                <a:cs typeface="Verdana"/>
              </a:rPr>
              <a:t>GLOFs</a:t>
            </a:r>
            <a:r>
              <a:rPr sz="3200" spc="-135" dirty="0">
                <a:solidFill>
                  <a:srgbClr val="FFFFFF"/>
                </a:solidFill>
                <a:latin typeface="Verdana"/>
                <a:cs typeface="Verdana"/>
              </a:rPr>
              <a:t> </a:t>
            </a:r>
            <a:r>
              <a:rPr sz="3200" spc="-40" dirty="0">
                <a:solidFill>
                  <a:srgbClr val="FFFFFF"/>
                </a:solidFill>
                <a:latin typeface="Verdana"/>
                <a:cs typeface="Verdana"/>
              </a:rPr>
              <a:t>is</a:t>
            </a:r>
            <a:r>
              <a:rPr sz="3200" spc="-130" dirty="0">
                <a:solidFill>
                  <a:srgbClr val="FFFFFF"/>
                </a:solidFill>
                <a:latin typeface="Verdana"/>
                <a:cs typeface="Verdana"/>
              </a:rPr>
              <a:t> </a:t>
            </a:r>
            <a:r>
              <a:rPr sz="3200" spc="-10" dirty="0">
                <a:solidFill>
                  <a:srgbClr val="FFFFFF"/>
                </a:solidFill>
                <a:latin typeface="Verdana"/>
                <a:cs typeface="Verdana"/>
              </a:rPr>
              <a:t>crucial for</a:t>
            </a:r>
            <a:r>
              <a:rPr sz="3200" spc="-85" dirty="0">
                <a:solidFill>
                  <a:srgbClr val="FFFFFF"/>
                </a:solidFill>
                <a:latin typeface="Verdana"/>
                <a:cs typeface="Verdana"/>
              </a:rPr>
              <a:t> </a:t>
            </a:r>
            <a:r>
              <a:rPr sz="3200" dirty="0">
                <a:solidFill>
                  <a:srgbClr val="FFFFFF"/>
                </a:solidFill>
                <a:latin typeface="Verdana"/>
                <a:cs typeface="Verdana"/>
              </a:rPr>
              <a:t>developing</a:t>
            </a:r>
            <a:r>
              <a:rPr sz="3200" spc="-80" dirty="0">
                <a:solidFill>
                  <a:srgbClr val="FFFFFF"/>
                </a:solidFill>
                <a:latin typeface="Verdana"/>
                <a:cs typeface="Verdana"/>
              </a:rPr>
              <a:t> </a:t>
            </a:r>
            <a:r>
              <a:rPr sz="3200" dirty="0">
                <a:solidFill>
                  <a:srgbClr val="FFFFFF"/>
                </a:solidFill>
                <a:latin typeface="Verdana"/>
                <a:cs typeface="Verdana"/>
              </a:rPr>
              <a:t>effective</a:t>
            </a:r>
            <a:r>
              <a:rPr sz="3200" spc="-80" dirty="0">
                <a:solidFill>
                  <a:srgbClr val="FFFFFF"/>
                </a:solidFill>
                <a:latin typeface="Verdana"/>
                <a:cs typeface="Verdana"/>
              </a:rPr>
              <a:t> </a:t>
            </a:r>
            <a:r>
              <a:rPr sz="3200" spc="50" dirty="0">
                <a:solidFill>
                  <a:srgbClr val="FFFFFF"/>
                </a:solidFill>
                <a:latin typeface="Verdana"/>
                <a:cs typeface="Verdana"/>
              </a:rPr>
              <a:t>EWS</a:t>
            </a:r>
            <a:r>
              <a:rPr sz="3200" spc="-80" dirty="0">
                <a:solidFill>
                  <a:srgbClr val="FFFFFF"/>
                </a:solidFill>
                <a:latin typeface="Verdana"/>
                <a:cs typeface="Verdana"/>
              </a:rPr>
              <a:t> </a:t>
            </a:r>
            <a:r>
              <a:rPr sz="3200" dirty="0">
                <a:solidFill>
                  <a:srgbClr val="FFFFFF"/>
                </a:solidFill>
                <a:latin typeface="Verdana"/>
                <a:cs typeface="Verdana"/>
              </a:rPr>
              <a:t>that</a:t>
            </a:r>
            <a:r>
              <a:rPr sz="3200" spc="-80" dirty="0">
                <a:solidFill>
                  <a:srgbClr val="FFFFFF"/>
                </a:solidFill>
                <a:latin typeface="Verdana"/>
                <a:cs typeface="Verdana"/>
              </a:rPr>
              <a:t> </a:t>
            </a:r>
            <a:r>
              <a:rPr sz="3200" spc="60" dirty="0">
                <a:solidFill>
                  <a:srgbClr val="FFFFFF"/>
                </a:solidFill>
                <a:latin typeface="Verdana"/>
                <a:cs typeface="Verdana"/>
              </a:rPr>
              <a:t>can</a:t>
            </a:r>
            <a:r>
              <a:rPr sz="3200" spc="-80" dirty="0">
                <a:solidFill>
                  <a:srgbClr val="FFFFFF"/>
                </a:solidFill>
                <a:latin typeface="Verdana"/>
                <a:cs typeface="Verdana"/>
              </a:rPr>
              <a:t> </a:t>
            </a:r>
            <a:r>
              <a:rPr sz="3200" spc="-20" dirty="0">
                <a:solidFill>
                  <a:srgbClr val="FFFFFF"/>
                </a:solidFill>
                <a:latin typeface="Verdana"/>
                <a:cs typeface="Verdana"/>
              </a:rPr>
              <a:t>save </a:t>
            </a:r>
            <a:r>
              <a:rPr sz="3200" spc="-50" dirty="0">
                <a:solidFill>
                  <a:srgbClr val="FFFFFF"/>
                </a:solidFill>
                <a:latin typeface="Verdana"/>
                <a:cs typeface="Verdana"/>
              </a:rPr>
              <a:t>lives</a:t>
            </a:r>
            <a:r>
              <a:rPr sz="3200" spc="-165" dirty="0">
                <a:solidFill>
                  <a:srgbClr val="FFFFFF"/>
                </a:solidFill>
                <a:latin typeface="Verdana"/>
                <a:cs typeface="Verdana"/>
              </a:rPr>
              <a:t> </a:t>
            </a:r>
            <a:r>
              <a:rPr sz="3200" spc="75" dirty="0">
                <a:solidFill>
                  <a:srgbClr val="FFFFFF"/>
                </a:solidFill>
                <a:latin typeface="Verdana"/>
                <a:cs typeface="Verdana"/>
              </a:rPr>
              <a:t>and</a:t>
            </a:r>
            <a:r>
              <a:rPr sz="3200" spc="-160" dirty="0">
                <a:solidFill>
                  <a:srgbClr val="FFFFFF"/>
                </a:solidFill>
                <a:latin typeface="Verdana"/>
                <a:cs typeface="Verdana"/>
              </a:rPr>
              <a:t> </a:t>
            </a:r>
            <a:r>
              <a:rPr sz="3200" spc="-10" dirty="0">
                <a:solidFill>
                  <a:srgbClr val="FFFFFF"/>
                </a:solidFill>
                <a:latin typeface="Verdana"/>
                <a:cs typeface="Verdana"/>
              </a:rPr>
              <a:t>property.</a:t>
            </a:r>
            <a:endParaRPr sz="32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33020" rIns="0" bIns="0" rtlCol="0">
            <a:spAutoFit/>
          </a:bodyPr>
          <a:lstStyle/>
          <a:p>
            <a:pPr marL="12700" marR="5080">
              <a:lnSpc>
                <a:spcPts val="5700"/>
              </a:lnSpc>
              <a:spcBef>
                <a:spcPts val="260"/>
              </a:spcBef>
            </a:pPr>
            <a:r>
              <a:rPr spc="190" dirty="0"/>
              <a:t>Understanding </a:t>
            </a:r>
            <a:r>
              <a:rPr spc="170" dirty="0"/>
              <a:t>GLOFs</a:t>
            </a:r>
          </a:p>
        </p:txBody>
      </p:sp>
      <p:sp>
        <p:nvSpPr>
          <p:cNvPr id="5" name="object 5"/>
          <p:cNvSpPr/>
          <p:nvPr/>
        </p:nvSpPr>
        <p:spPr>
          <a:xfrm>
            <a:off x="1968614" y="711326"/>
            <a:ext cx="5187950" cy="28575"/>
          </a:xfrm>
          <a:custGeom>
            <a:avLst/>
            <a:gdLst/>
            <a:ahLst/>
            <a:cxnLst/>
            <a:rect l="l" t="t" r="r" b="b"/>
            <a:pathLst>
              <a:path w="5187950" h="28575">
                <a:moveTo>
                  <a:pt x="5187632" y="0"/>
                </a:moveTo>
                <a:lnTo>
                  <a:pt x="0" y="0"/>
                </a:lnTo>
                <a:lnTo>
                  <a:pt x="0" y="28575"/>
                </a:lnTo>
                <a:lnTo>
                  <a:pt x="5187632" y="28575"/>
                </a:lnTo>
                <a:lnTo>
                  <a:pt x="5187632" y="0"/>
                </a:lnTo>
                <a:close/>
              </a:path>
            </a:pathLst>
          </a:custGeom>
          <a:solidFill>
            <a:srgbClr val="FFAB40"/>
          </a:solidFill>
        </p:spPr>
        <p:txBody>
          <a:bodyPr wrap="square" lIns="0" tIns="0" rIns="0" bIns="0" rtlCol="0"/>
          <a:lstStyle/>
          <a:p>
            <a:endParaRPr/>
          </a:p>
        </p:txBody>
      </p:sp>
      <p:pic>
        <p:nvPicPr>
          <p:cNvPr id="6" name="object 6"/>
          <p:cNvPicPr/>
          <p:nvPr/>
        </p:nvPicPr>
        <p:blipFill>
          <a:blip r:embed="rId3" cstate="print"/>
          <a:stretch>
            <a:fillRect/>
          </a:stretch>
        </p:blipFill>
        <p:spPr>
          <a:xfrm>
            <a:off x="10264229" y="914170"/>
            <a:ext cx="5638800" cy="845819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4" y="-18799"/>
            <a:ext cx="18288000" cy="10286977"/>
          </a:xfrm>
          <a:prstGeom prst="rect">
            <a:avLst/>
          </a:prstGeom>
        </p:spPr>
      </p:pic>
      <p:sp>
        <p:nvSpPr>
          <p:cNvPr id="3" name="object 3"/>
          <p:cNvSpPr txBox="1">
            <a:spLocks noGrp="1"/>
          </p:cNvSpPr>
          <p:nvPr>
            <p:ph type="title"/>
          </p:nvPr>
        </p:nvSpPr>
        <p:spPr>
          <a:xfrm>
            <a:off x="5908921" y="784314"/>
            <a:ext cx="6435090" cy="768350"/>
          </a:xfrm>
          <a:prstGeom prst="rect">
            <a:avLst/>
          </a:prstGeom>
        </p:spPr>
        <p:txBody>
          <a:bodyPr vert="horz" wrap="square" lIns="0" tIns="15875" rIns="0" bIns="0" rtlCol="0">
            <a:spAutoFit/>
          </a:bodyPr>
          <a:lstStyle/>
          <a:p>
            <a:pPr marL="12700">
              <a:lnSpc>
                <a:spcPct val="100000"/>
              </a:lnSpc>
              <a:spcBef>
                <a:spcPts val="125"/>
              </a:spcBef>
            </a:pPr>
            <a:r>
              <a:rPr sz="4850" spc="150" dirty="0"/>
              <a:t>Importance</a:t>
            </a:r>
            <a:r>
              <a:rPr sz="4850" spc="5" dirty="0"/>
              <a:t> </a:t>
            </a:r>
            <a:r>
              <a:rPr sz="4850" spc="190" dirty="0"/>
              <a:t>of</a:t>
            </a:r>
            <a:r>
              <a:rPr sz="4850" spc="10" dirty="0"/>
              <a:t> </a:t>
            </a:r>
            <a:r>
              <a:rPr sz="4850" spc="290" dirty="0"/>
              <a:t>EWS</a:t>
            </a:r>
            <a:endParaRPr sz="4850" dirty="0"/>
          </a:p>
        </p:txBody>
      </p:sp>
      <p:sp>
        <p:nvSpPr>
          <p:cNvPr id="4" name="object 4"/>
          <p:cNvSpPr txBox="1"/>
          <p:nvPr/>
        </p:nvSpPr>
        <p:spPr>
          <a:xfrm>
            <a:off x="4654550" y="1905692"/>
            <a:ext cx="10067291" cy="2597506"/>
          </a:xfrm>
          <a:prstGeom prst="rect">
            <a:avLst/>
          </a:prstGeom>
        </p:spPr>
        <p:txBody>
          <a:bodyPr vert="horz" wrap="square" lIns="0" tIns="12065" rIns="0" bIns="0" rtlCol="0">
            <a:spAutoFit/>
          </a:bodyPr>
          <a:lstStyle/>
          <a:p>
            <a:pPr marL="469265" marR="5080" indent="-457200" algn="ctr">
              <a:lnSpc>
                <a:spcPct val="100099"/>
              </a:lnSpc>
              <a:spcBef>
                <a:spcPts val="95"/>
              </a:spcBef>
              <a:buFont typeface="Arial" panose="020B0604020202020204" pitchFamily="34" charset="0"/>
              <a:buChar char="•"/>
            </a:pPr>
            <a:r>
              <a:rPr sz="2800" dirty="0">
                <a:solidFill>
                  <a:srgbClr val="FFFFFF"/>
                </a:solidFill>
                <a:latin typeface="Verdana"/>
                <a:cs typeface="Verdana"/>
              </a:rPr>
              <a:t>The</a:t>
            </a:r>
            <a:r>
              <a:rPr sz="2800" spc="-190" dirty="0">
                <a:solidFill>
                  <a:srgbClr val="FFFFFF"/>
                </a:solidFill>
                <a:latin typeface="Verdana"/>
                <a:cs typeface="Verdana"/>
              </a:rPr>
              <a:t> </a:t>
            </a:r>
            <a:r>
              <a:rPr sz="2800" spc="45" dirty="0">
                <a:solidFill>
                  <a:srgbClr val="FFFFFF"/>
                </a:solidFill>
                <a:latin typeface="Verdana"/>
                <a:cs typeface="Verdana"/>
              </a:rPr>
              <a:t>implementation</a:t>
            </a:r>
            <a:r>
              <a:rPr sz="2800" spc="-185" dirty="0">
                <a:solidFill>
                  <a:srgbClr val="FFFFFF"/>
                </a:solidFill>
                <a:latin typeface="Verdana"/>
                <a:cs typeface="Verdana"/>
              </a:rPr>
              <a:t> </a:t>
            </a:r>
            <a:r>
              <a:rPr sz="2800" dirty="0">
                <a:solidFill>
                  <a:srgbClr val="FFFFFF"/>
                </a:solidFill>
                <a:latin typeface="Verdana"/>
                <a:cs typeface="Verdana"/>
              </a:rPr>
              <a:t>of</a:t>
            </a:r>
            <a:r>
              <a:rPr sz="2800" spc="-185" dirty="0">
                <a:solidFill>
                  <a:srgbClr val="FFFFFF"/>
                </a:solidFill>
                <a:latin typeface="Verdana"/>
                <a:cs typeface="Verdana"/>
              </a:rPr>
              <a:t> </a:t>
            </a:r>
            <a:r>
              <a:rPr sz="2800" b="1" spc="60" dirty="0">
                <a:solidFill>
                  <a:srgbClr val="FFFFFF"/>
                </a:solidFill>
                <a:latin typeface="Tahoma"/>
                <a:cs typeface="Tahoma"/>
              </a:rPr>
              <a:t>Early</a:t>
            </a:r>
            <a:r>
              <a:rPr sz="2800" b="1" spc="10" dirty="0">
                <a:solidFill>
                  <a:srgbClr val="FFFFFF"/>
                </a:solidFill>
                <a:latin typeface="Tahoma"/>
                <a:cs typeface="Tahoma"/>
              </a:rPr>
              <a:t> </a:t>
            </a:r>
            <a:r>
              <a:rPr sz="2800" b="1" spc="95" dirty="0">
                <a:solidFill>
                  <a:srgbClr val="FFFFFF"/>
                </a:solidFill>
                <a:latin typeface="Tahoma"/>
                <a:cs typeface="Tahoma"/>
              </a:rPr>
              <a:t>Warning</a:t>
            </a:r>
            <a:r>
              <a:rPr sz="2800" b="1" spc="5" dirty="0">
                <a:solidFill>
                  <a:srgbClr val="FFFFFF"/>
                </a:solidFill>
                <a:latin typeface="Tahoma"/>
                <a:cs typeface="Tahoma"/>
              </a:rPr>
              <a:t> </a:t>
            </a:r>
            <a:r>
              <a:rPr sz="2800" b="1" spc="65" dirty="0">
                <a:solidFill>
                  <a:srgbClr val="FFFFFF"/>
                </a:solidFill>
                <a:latin typeface="Tahoma"/>
                <a:cs typeface="Tahoma"/>
              </a:rPr>
              <a:t>Systems</a:t>
            </a:r>
            <a:r>
              <a:rPr sz="2800" b="1" spc="-55" dirty="0">
                <a:solidFill>
                  <a:srgbClr val="FFFFFF"/>
                </a:solidFill>
                <a:latin typeface="Tahoma"/>
                <a:cs typeface="Tahoma"/>
              </a:rPr>
              <a:t> </a:t>
            </a:r>
            <a:r>
              <a:rPr sz="2800" spc="-55" dirty="0">
                <a:solidFill>
                  <a:srgbClr val="FFFFFF"/>
                </a:solidFill>
                <a:latin typeface="Verdana"/>
                <a:cs typeface="Verdana"/>
              </a:rPr>
              <a:t>is</a:t>
            </a:r>
            <a:r>
              <a:rPr sz="2800" spc="-185" dirty="0">
                <a:solidFill>
                  <a:srgbClr val="FFFFFF"/>
                </a:solidFill>
                <a:latin typeface="Verdana"/>
                <a:cs typeface="Verdana"/>
              </a:rPr>
              <a:t> </a:t>
            </a:r>
            <a:r>
              <a:rPr sz="2800" spc="-35" dirty="0">
                <a:solidFill>
                  <a:srgbClr val="FFFFFF"/>
                </a:solidFill>
                <a:latin typeface="Verdana"/>
                <a:cs typeface="Verdana"/>
              </a:rPr>
              <a:t>vital</a:t>
            </a:r>
            <a:r>
              <a:rPr sz="2800" spc="-185" dirty="0">
                <a:solidFill>
                  <a:srgbClr val="FFFFFF"/>
                </a:solidFill>
                <a:latin typeface="Verdana"/>
                <a:cs typeface="Verdana"/>
              </a:rPr>
              <a:t> </a:t>
            </a:r>
            <a:r>
              <a:rPr sz="2800" spc="-25" dirty="0">
                <a:solidFill>
                  <a:srgbClr val="FFFFFF"/>
                </a:solidFill>
                <a:latin typeface="Verdana"/>
                <a:cs typeface="Verdana"/>
              </a:rPr>
              <a:t>in </a:t>
            </a:r>
            <a:r>
              <a:rPr sz="2800" dirty="0">
                <a:solidFill>
                  <a:srgbClr val="FFFFFF"/>
                </a:solidFill>
                <a:latin typeface="Verdana"/>
                <a:cs typeface="Verdana"/>
              </a:rPr>
              <a:t>regions</a:t>
            </a:r>
            <a:r>
              <a:rPr sz="2800" spc="-155" dirty="0">
                <a:solidFill>
                  <a:srgbClr val="FFFFFF"/>
                </a:solidFill>
                <a:latin typeface="Verdana"/>
                <a:cs typeface="Verdana"/>
              </a:rPr>
              <a:t> </a:t>
            </a:r>
            <a:r>
              <a:rPr sz="2800" dirty="0">
                <a:solidFill>
                  <a:srgbClr val="FFFFFF"/>
                </a:solidFill>
                <a:latin typeface="Verdana"/>
                <a:cs typeface="Verdana"/>
              </a:rPr>
              <a:t>prone</a:t>
            </a:r>
            <a:r>
              <a:rPr sz="2800" spc="-155" dirty="0">
                <a:solidFill>
                  <a:srgbClr val="FFFFFF"/>
                </a:solidFill>
                <a:latin typeface="Verdana"/>
                <a:cs typeface="Verdana"/>
              </a:rPr>
              <a:t> </a:t>
            </a:r>
            <a:r>
              <a:rPr sz="2800" dirty="0">
                <a:solidFill>
                  <a:srgbClr val="FFFFFF"/>
                </a:solidFill>
                <a:latin typeface="Verdana"/>
                <a:cs typeface="Verdana"/>
              </a:rPr>
              <a:t>to</a:t>
            </a:r>
            <a:r>
              <a:rPr sz="2800" spc="-155" dirty="0">
                <a:solidFill>
                  <a:srgbClr val="FFFFFF"/>
                </a:solidFill>
                <a:latin typeface="Verdana"/>
                <a:cs typeface="Verdana"/>
              </a:rPr>
              <a:t> </a:t>
            </a:r>
            <a:r>
              <a:rPr sz="2800" spc="-40" dirty="0">
                <a:solidFill>
                  <a:srgbClr val="FFFFFF"/>
                </a:solidFill>
                <a:latin typeface="Verdana"/>
                <a:cs typeface="Verdana"/>
              </a:rPr>
              <a:t>GLOFs.</a:t>
            </a:r>
            <a:r>
              <a:rPr sz="2800" spc="-155" dirty="0">
                <a:solidFill>
                  <a:srgbClr val="FFFFFF"/>
                </a:solidFill>
                <a:latin typeface="Verdana"/>
                <a:cs typeface="Verdana"/>
              </a:rPr>
              <a:t> </a:t>
            </a:r>
            <a:r>
              <a:rPr sz="2800" spc="-20" dirty="0">
                <a:solidFill>
                  <a:srgbClr val="FFFFFF"/>
                </a:solidFill>
                <a:latin typeface="Verdana"/>
                <a:cs typeface="Verdana"/>
              </a:rPr>
              <a:t>These</a:t>
            </a:r>
            <a:r>
              <a:rPr sz="2800" spc="-155" dirty="0">
                <a:solidFill>
                  <a:srgbClr val="FFFFFF"/>
                </a:solidFill>
                <a:latin typeface="Verdana"/>
                <a:cs typeface="Verdana"/>
              </a:rPr>
              <a:t> </a:t>
            </a:r>
            <a:r>
              <a:rPr sz="2800" spc="-40" dirty="0">
                <a:solidFill>
                  <a:srgbClr val="FFFFFF"/>
                </a:solidFill>
                <a:latin typeface="Verdana"/>
                <a:cs typeface="Verdana"/>
              </a:rPr>
              <a:t>systems</a:t>
            </a:r>
            <a:r>
              <a:rPr sz="2800" spc="-155" dirty="0">
                <a:solidFill>
                  <a:srgbClr val="FFFFFF"/>
                </a:solidFill>
                <a:latin typeface="Verdana"/>
                <a:cs typeface="Verdana"/>
              </a:rPr>
              <a:t> </a:t>
            </a:r>
            <a:r>
              <a:rPr sz="2800" spc="50" dirty="0">
                <a:solidFill>
                  <a:srgbClr val="FFFFFF"/>
                </a:solidFill>
                <a:latin typeface="Verdana"/>
                <a:cs typeface="Verdana"/>
              </a:rPr>
              <a:t>not</a:t>
            </a:r>
            <a:r>
              <a:rPr sz="2800" spc="-150" dirty="0">
                <a:solidFill>
                  <a:srgbClr val="FFFFFF"/>
                </a:solidFill>
                <a:latin typeface="Verdana"/>
                <a:cs typeface="Verdana"/>
              </a:rPr>
              <a:t> </a:t>
            </a:r>
            <a:r>
              <a:rPr sz="2800" spc="-10" dirty="0">
                <a:solidFill>
                  <a:srgbClr val="FFFFFF"/>
                </a:solidFill>
                <a:latin typeface="Verdana"/>
                <a:cs typeface="Verdana"/>
              </a:rPr>
              <a:t>only</a:t>
            </a:r>
            <a:r>
              <a:rPr sz="2800" spc="-155" dirty="0">
                <a:solidFill>
                  <a:srgbClr val="FFFFFF"/>
                </a:solidFill>
                <a:latin typeface="Verdana"/>
                <a:cs typeface="Verdana"/>
              </a:rPr>
              <a:t> </a:t>
            </a:r>
            <a:r>
              <a:rPr sz="2800" dirty="0">
                <a:solidFill>
                  <a:srgbClr val="FFFFFF"/>
                </a:solidFill>
                <a:latin typeface="Verdana"/>
                <a:cs typeface="Verdana"/>
              </a:rPr>
              <a:t>provide</a:t>
            </a:r>
            <a:r>
              <a:rPr sz="2800" spc="-155" dirty="0">
                <a:solidFill>
                  <a:srgbClr val="FFFFFF"/>
                </a:solidFill>
                <a:latin typeface="Verdana"/>
                <a:cs typeface="Verdana"/>
              </a:rPr>
              <a:t> </a:t>
            </a:r>
            <a:r>
              <a:rPr sz="2800" b="1" spc="65" dirty="0">
                <a:solidFill>
                  <a:srgbClr val="FFFFFF"/>
                </a:solidFill>
                <a:latin typeface="Tahoma"/>
                <a:cs typeface="Tahoma"/>
              </a:rPr>
              <a:t>timely </a:t>
            </a:r>
            <a:r>
              <a:rPr sz="2800" b="1" spc="50" dirty="0">
                <a:solidFill>
                  <a:srgbClr val="FFFFFF"/>
                </a:solidFill>
                <a:latin typeface="Tahoma"/>
                <a:cs typeface="Tahoma"/>
              </a:rPr>
              <a:t>alerts</a:t>
            </a:r>
            <a:r>
              <a:rPr sz="2800" b="1" dirty="0">
                <a:solidFill>
                  <a:srgbClr val="FFFFFF"/>
                </a:solidFill>
                <a:latin typeface="Tahoma"/>
                <a:cs typeface="Tahoma"/>
              </a:rPr>
              <a:t> </a:t>
            </a:r>
            <a:r>
              <a:rPr sz="2800" spc="65" dirty="0">
                <a:solidFill>
                  <a:srgbClr val="FFFFFF"/>
                </a:solidFill>
                <a:latin typeface="Verdana"/>
                <a:cs typeface="Verdana"/>
              </a:rPr>
              <a:t>but</a:t>
            </a:r>
            <a:r>
              <a:rPr sz="2800" spc="-130" dirty="0">
                <a:solidFill>
                  <a:srgbClr val="FFFFFF"/>
                </a:solidFill>
                <a:latin typeface="Verdana"/>
                <a:cs typeface="Verdana"/>
              </a:rPr>
              <a:t> </a:t>
            </a:r>
            <a:r>
              <a:rPr sz="2800" spc="-35" dirty="0">
                <a:solidFill>
                  <a:srgbClr val="FFFFFF"/>
                </a:solidFill>
                <a:latin typeface="Verdana"/>
                <a:cs typeface="Verdana"/>
              </a:rPr>
              <a:t>also</a:t>
            </a:r>
            <a:r>
              <a:rPr sz="2800" spc="-125" dirty="0">
                <a:solidFill>
                  <a:srgbClr val="FFFFFF"/>
                </a:solidFill>
                <a:latin typeface="Verdana"/>
                <a:cs typeface="Verdana"/>
              </a:rPr>
              <a:t> </a:t>
            </a:r>
            <a:r>
              <a:rPr sz="2800" dirty="0">
                <a:solidFill>
                  <a:srgbClr val="FFFFFF"/>
                </a:solidFill>
                <a:latin typeface="Verdana"/>
                <a:cs typeface="Verdana"/>
              </a:rPr>
              <a:t>enhance</a:t>
            </a:r>
            <a:r>
              <a:rPr sz="2800" spc="-130" dirty="0">
                <a:solidFill>
                  <a:srgbClr val="FFFFFF"/>
                </a:solidFill>
                <a:latin typeface="Verdana"/>
                <a:cs typeface="Verdana"/>
              </a:rPr>
              <a:t> </a:t>
            </a:r>
            <a:r>
              <a:rPr sz="2800" spc="55" dirty="0">
                <a:solidFill>
                  <a:srgbClr val="FFFFFF"/>
                </a:solidFill>
                <a:latin typeface="Verdana"/>
                <a:cs typeface="Verdana"/>
              </a:rPr>
              <a:t>community</a:t>
            </a:r>
            <a:r>
              <a:rPr sz="2800" spc="-125" dirty="0">
                <a:solidFill>
                  <a:srgbClr val="FFFFFF"/>
                </a:solidFill>
                <a:latin typeface="Verdana"/>
                <a:cs typeface="Verdana"/>
              </a:rPr>
              <a:t> </a:t>
            </a:r>
            <a:r>
              <a:rPr sz="2800" dirty="0">
                <a:solidFill>
                  <a:srgbClr val="FFFFFF"/>
                </a:solidFill>
                <a:latin typeface="Verdana"/>
                <a:cs typeface="Verdana"/>
              </a:rPr>
              <a:t>preparedness</a:t>
            </a:r>
            <a:r>
              <a:rPr sz="2800" spc="-130" dirty="0">
                <a:solidFill>
                  <a:srgbClr val="FFFFFF"/>
                </a:solidFill>
                <a:latin typeface="Verdana"/>
                <a:cs typeface="Verdana"/>
              </a:rPr>
              <a:t> </a:t>
            </a:r>
            <a:r>
              <a:rPr sz="2800" spc="25" dirty="0">
                <a:solidFill>
                  <a:srgbClr val="FFFFFF"/>
                </a:solidFill>
                <a:latin typeface="Verdana"/>
                <a:cs typeface="Verdana"/>
              </a:rPr>
              <a:t>and </a:t>
            </a:r>
            <a:r>
              <a:rPr sz="2800" spc="-10" dirty="0">
                <a:solidFill>
                  <a:srgbClr val="FFFFFF"/>
                </a:solidFill>
                <a:latin typeface="Verdana"/>
                <a:cs typeface="Verdana"/>
              </a:rPr>
              <a:t>resilience</a:t>
            </a:r>
            <a:r>
              <a:rPr sz="2800" spc="-150" dirty="0">
                <a:solidFill>
                  <a:srgbClr val="FFFFFF"/>
                </a:solidFill>
                <a:latin typeface="Verdana"/>
                <a:cs typeface="Verdana"/>
              </a:rPr>
              <a:t> </a:t>
            </a:r>
            <a:r>
              <a:rPr sz="2800" dirty="0">
                <a:solidFill>
                  <a:srgbClr val="FFFFFF"/>
                </a:solidFill>
                <a:latin typeface="Verdana"/>
                <a:cs typeface="Verdana"/>
              </a:rPr>
              <a:t>against</a:t>
            </a:r>
            <a:r>
              <a:rPr sz="2800" spc="-145" dirty="0">
                <a:solidFill>
                  <a:srgbClr val="FFFFFF"/>
                </a:solidFill>
                <a:latin typeface="Verdana"/>
                <a:cs typeface="Verdana"/>
              </a:rPr>
              <a:t> </a:t>
            </a:r>
            <a:r>
              <a:rPr sz="2800" dirty="0">
                <a:solidFill>
                  <a:srgbClr val="FFFFFF"/>
                </a:solidFill>
                <a:latin typeface="Verdana"/>
                <a:cs typeface="Verdana"/>
              </a:rPr>
              <a:t>potential</a:t>
            </a:r>
            <a:r>
              <a:rPr sz="2800" spc="-145" dirty="0">
                <a:solidFill>
                  <a:srgbClr val="FFFFFF"/>
                </a:solidFill>
                <a:latin typeface="Verdana"/>
                <a:cs typeface="Verdana"/>
              </a:rPr>
              <a:t> </a:t>
            </a:r>
            <a:r>
              <a:rPr sz="2800" spc="-70" dirty="0">
                <a:solidFill>
                  <a:srgbClr val="FFFFFF"/>
                </a:solidFill>
                <a:latin typeface="Verdana"/>
                <a:cs typeface="Verdana"/>
              </a:rPr>
              <a:t>disasters,</a:t>
            </a:r>
            <a:r>
              <a:rPr sz="2800" spc="-145" dirty="0">
                <a:solidFill>
                  <a:srgbClr val="FFFFFF"/>
                </a:solidFill>
                <a:latin typeface="Verdana"/>
                <a:cs typeface="Verdana"/>
              </a:rPr>
              <a:t> </a:t>
            </a:r>
            <a:r>
              <a:rPr sz="2800" dirty="0">
                <a:solidFill>
                  <a:srgbClr val="FFFFFF"/>
                </a:solidFill>
                <a:latin typeface="Verdana"/>
                <a:cs typeface="Verdana"/>
              </a:rPr>
              <a:t>thereby</a:t>
            </a:r>
            <a:r>
              <a:rPr sz="2800" spc="-145" dirty="0">
                <a:solidFill>
                  <a:srgbClr val="FFFFFF"/>
                </a:solidFill>
                <a:latin typeface="Verdana"/>
                <a:cs typeface="Verdana"/>
              </a:rPr>
              <a:t> </a:t>
            </a:r>
            <a:r>
              <a:rPr sz="2800" spc="45" dirty="0">
                <a:solidFill>
                  <a:srgbClr val="FFFFFF"/>
                </a:solidFill>
                <a:latin typeface="Verdana"/>
                <a:cs typeface="Verdana"/>
              </a:rPr>
              <a:t>reducing</a:t>
            </a:r>
            <a:r>
              <a:rPr sz="2800" spc="-145" dirty="0">
                <a:solidFill>
                  <a:srgbClr val="FFFFFF"/>
                </a:solidFill>
                <a:latin typeface="Verdana"/>
                <a:cs typeface="Verdana"/>
              </a:rPr>
              <a:t> </a:t>
            </a:r>
            <a:r>
              <a:rPr sz="2800" spc="-45" dirty="0">
                <a:solidFill>
                  <a:srgbClr val="FFFFFF"/>
                </a:solidFill>
                <a:latin typeface="Verdana"/>
                <a:cs typeface="Verdana"/>
              </a:rPr>
              <a:t>loss</a:t>
            </a:r>
            <a:r>
              <a:rPr sz="2800" spc="-145" dirty="0">
                <a:solidFill>
                  <a:srgbClr val="FFFFFF"/>
                </a:solidFill>
                <a:latin typeface="Verdana"/>
                <a:cs typeface="Verdana"/>
              </a:rPr>
              <a:t> </a:t>
            </a:r>
            <a:r>
              <a:rPr sz="2800" spc="-25" dirty="0">
                <a:solidFill>
                  <a:srgbClr val="FFFFFF"/>
                </a:solidFill>
                <a:latin typeface="Verdana"/>
                <a:cs typeface="Verdana"/>
              </a:rPr>
              <a:t>of life</a:t>
            </a:r>
            <a:r>
              <a:rPr sz="2800" spc="-185" dirty="0">
                <a:solidFill>
                  <a:srgbClr val="FFFFFF"/>
                </a:solidFill>
                <a:latin typeface="Verdana"/>
                <a:cs typeface="Verdana"/>
              </a:rPr>
              <a:t> </a:t>
            </a:r>
            <a:r>
              <a:rPr sz="2800" spc="50" dirty="0">
                <a:solidFill>
                  <a:srgbClr val="FFFFFF"/>
                </a:solidFill>
                <a:latin typeface="Verdana"/>
                <a:cs typeface="Verdana"/>
              </a:rPr>
              <a:t>and</a:t>
            </a:r>
            <a:r>
              <a:rPr sz="2800" spc="-185" dirty="0">
                <a:solidFill>
                  <a:srgbClr val="FFFFFF"/>
                </a:solidFill>
                <a:latin typeface="Verdana"/>
                <a:cs typeface="Verdana"/>
              </a:rPr>
              <a:t> </a:t>
            </a:r>
            <a:r>
              <a:rPr sz="2800" spc="-10" dirty="0">
                <a:solidFill>
                  <a:srgbClr val="FFFFFF"/>
                </a:solidFill>
                <a:latin typeface="Verdana"/>
                <a:cs typeface="Verdana"/>
              </a:rPr>
              <a:t>property.</a:t>
            </a:r>
            <a:endParaRPr lang="en-US" sz="2800" spc="-10" dirty="0">
              <a:solidFill>
                <a:srgbClr val="FFFFFF"/>
              </a:solidFill>
              <a:latin typeface="Verdana"/>
              <a:cs typeface="Verdana"/>
            </a:endParaRPr>
          </a:p>
        </p:txBody>
      </p:sp>
      <p:pic>
        <p:nvPicPr>
          <p:cNvPr id="6" name="object 5"/>
          <p:cNvPicPr/>
          <p:nvPr/>
        </p:nvPicPr>
        <p:blipFill>
          <a:blip r:embed="rId3" cstate="print"/>
          <a:stretch>
            <a:fillRect/>
          </a:stretch>
        </p:blipFill>
        <p:spPr>
          <a:xfrm>
            <a:off x="4502150" y="4616450"/>
            <a:ext cx="10629899" cy="442490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D8BD-345E-F624-F363-5BA258273EA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E2F39E7-3709-162F-CA83-82B1EC4B607A}"/>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EDEBF4CD-9512-5D83-CA6C-4D34475E7D27}"/>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33BB9E45-CE11-413A-0AAE-6ED14E624BE2}"/>
              </a:ext>
            </a:extLst>
          </p:cNvPr>
          <p:cNvSpPr txBox="1"/>
          <p:nvPr/>
        </p:nvSpPr>
        <p:spPr>
          <a:xfrm>
            <a:off x="3821484" y="4220157"/>
            <a:ext cx="10645032" cy="923330"/>
          </a:xfrm>
          <a:prstGeom prst="rect">
            <a:avLst/>
          </a:prstGeom>
          <a:noFill/>
        </p:spPr>
        <p:txBody>
          <a:bodyPr wrap="square" rtlCol="0">
            <a:spAutoFit/>
          </a:bodyPr>
          <a:lstStyle/>
          <a:p>
            <a:r>
              <a:rPr lang="en-US" sz="5400" dirty="0">
                <a:solidFill>
                  <a:schemeClr val="bg2"/>
                </a:solidFill>
              </a:rPr>
              <a:t>Programming for Early Warning</a:t>
            </a:r>
            <a:endParaRPr lang="en-IN" sz="5400" dirty="0">
              <a:solidFill>
                <a:schemeClr val="bg2"/>
              </a:solidFill>
            </a:endParaRPr>
          </a:p>
        </p:txBody>
      </p:sp>
    </p:spTree>
    <p:extLst>
      <p:ext uri="{BB962C8B-B14F-4D97-AF65-F5344CB8AC3E}">
        <p14:creationId xmlns:p14="http://schemas.microsoft.com/office/powerpoint/2010/main" val="284216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6DBC-3511-F846-E7FD-DA654953C14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EFCE843-6E53-42B2-1736-C3B94C810C67}"/>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C6B0E432-DAD8-1976-FF52-69C87AA83F6A}"/>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C8CFBDF3-CB0E-2AA5-2464-AB89A6E3D700}"/>
              </a:ext>
            </a:extLst>
          </p:cNvPr>
          <p:cNvSpPr txBox="1"/>
          <p:nvPr/>
        </p:nvSpPr>
        <p:spPr>
          <a:xfrm>
            <a:off x="615950" y="863967"/>
            <a:ext cx="10515600" cy="769441"/>
          </a:xfrm>
          <a:prstGeom prst="rect">
            <a:avLst/>
          </a:prstGeom>
          <a:noFill/>
        </p:spPr>
        <p:txBody>
          <a:bodyPr wrap="square" rtlCol="0">
            <a:spAutoFit/>
          </a:bodyPr>
          <a:lstStyle/>
          <a:p>
            <a:r>
              <a:rPr lang="en-IN" sz="4400" dirty="0">
                <a:solidFill>
                  <a:schemeClr val="bg2"/>
                </a:solidFill>
              </a:rPr>
              <a:t>Data Set Description:</a:t>
            </a:r>
          </a:p>
        </p:txBody>
      </p:sp>
      <p:sp>
        <p:nvSpPr>
          <p:cNvPr id="6" name="TextBox 5">
            <a:extLst>
              <a:ext uri="{FF2B5EF4-FFF2-40B4-BE49-F238E27FC236}">
                <a16:creationId xmlns:a16="http://schemas.microsoft.com/office/drawing/2014/main" id="{4BE219AC-90BC-BD0F-6CD1-9C754C25B3F2}"/>
              </a:ext>
            </a:extLst>
          </p:cNvPr>
          <p:cNvSpPr txBox="1"/>
          <p:nvPr/>
        </p:nvSpPr>
        <p:spPr>
          <a:xfrm>
            <a:off x="1955914" y="2696663"/>
            <a:ext cx="13258800"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2"/>
                </a:solidFill>
              </a:rPr>
              <a:t>The dataset you're working with includes key identifiers and geographical information about glaciers. Each glacier is uniquely identified by a **Glacier ID**, and its location is described by the **Political Unit** (country or administrative region) and **Continent**. The **Basin Code** and **Location Code** provide hydrological context, linking each glacier to specific watersheds and areas. The **Glacier Code** and **Glacier Name** further distinguish each glacier for detailed reference.</a:t>
            </a:r>
          </a:p>
          <a:p>
            <a:pPr marL="342900" indent="-342900" algn="just">
              <a:buFont typeface="Arial" panose="020B0604020202020204" pitchFamily="34" charset="0"/>
              <a:buChar char="•"/>
            </a:pPr>
            <a:endParaRPr lang="en-US" sz="2400" dirty="0">
              <a:solidFill>
                <a:schemeClr val="bg2"/>
              </a:solidFill>
            </a:endParaRPr>
          </a:p>
          <a:p>
            <a:pPr marL="342900" indent="-342900" algn="just">
              <a:buFont typeface="Arial" panose="020B0604020202020204" pitchFamily="34" charset="0"/>
              <a:buChar char="•"/>
            </a:pPr>
            <a:r>
              <a:rPr lang="en-US" sz="2400" dirty="0">
                <a:solidFill>
                  <a:schemeClr val="bg2"/>
                </a:solidFill>
              </a:rPr>
              <a:t>The **Latitude** and **Longitude** columns give precise geographic coordinates, which are crucial for mapping and spatial analysis. The **Primary Class** field likely represents the glacier's classification, such as its type or status, which is essential for understanding its characteristics and potential risks, like susceptibility to outburst floods. Overall, this dataset provides comprehensive geographical and classification data necessary for monitoring and analyzing glaciers.</a:t>
            </a:r>
          </a:p>
          <a:p>
            <a:pPr marL="342900" indent="-342900" algn="just">
              <a:buFont typeface="Arial" panose="020B0604020202020204" pitchFamily="34" charset="0"/>
              <a:buChar char="•"/>
            </a:pPr>
            <a:endParaRPr lang="en-IN" sz="2400" dirty="0">
              <a:solidFill>
                <a:schemeClr val="bg2"/>
              </a:solidFill>
            </a:endParaRPr>
          </a:p>
          <a:p>
            <a:pPr marL="342900" indent="-342900" algn="just">
              <a:buFont typeface="Arial" panose="020B0604020202020204" pitchFamily="34" charset="0"/>
              <a:buChar char="•"/>
            </a:pPr>
            <a:r>
              <a:rPr lang="en-IN" sz="2400" dirty="0">
                <a:solidFill>
                  <a:schemeClr val="bg2"/>
                </a:solidFill>
              </a:rPr>
              <a:t>The data set has 1,32,890 rows and 29 columns.</a:t>
            </a:r>
          </a:p>
        </p:txBody>
      </p:sp>
    </p:spTree>
    <p:extLst>
      <p:ext uri="{BB962C8B-B14F-4D97-AF65-F5344CB8AC3E}">
        <p14:creationId xmlns:p14="http://schemas.microsoft.com/office/powerpoint/2010/main" val="742208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489C-C9A8-8C3A-4958-0311DE4A379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F054524-228E-EC9E-31B7-E0AB55BAF579}"/>
              </a:ext>
            </a:extLst>
          </p:cNvPr>
          <p:cNvSpPr>
            <a:spLocks noGrp="1"/>
          </p:cNvSpPr>
          <p:nvPr>
            <p:ph type="body" idx="1"/>
          </p:nvPr>
        </p:nvSpPr>
        <p:spPr/>
        <p:txBody>
          <a:bodyPr/>
          <a:lstStyle/>
          <a:p>
            <a:endParaRPr lang="en-IN"/>
          </a:p>
        </p:txBody>
      </p:sp>
      <p:pic>
        <p:nvPicPr>
          <p:cNvPr id="4" name="object 2">
            <a:extLst>
              <a:ext uri="{FF2B5EF4-FFF2-40B4-BE49-F238E27FC236}">
                <a16:creationId xmlns:a16="http://schemas.microsoft.com/office/drawing/2014/main" id="{86D75D89-56FC-E0AC-CA21-02CB58F3F811}"/>
              </a:ext>
            </a:extLst>
          </p:cNvPr>
          <p:cNvPicPr/>
          <p:nvPr/>
        </p:nvPicPr>
        <p:blipFill>
          <a:blip r:embed="rId2" cstate="print"/>
          <a:stretch>
            <a:fillRect/>
          </a:stretch>
        </p:blipFill>
        <p:spPr>
          <a:xfrm>
            <a:off x="0" y="-1"/>
            <a:ext cx="18288000" cy="10286977"/>
          </a:xfrm>
          <a:prstGeom prst="rect">
            <a:avLst/>
          </a:prstGeom>
        </p:spPr>
      </p:pic>
      <p:pic>
        <p:nvPicPr>
          <p:cNvPr id="6" name="Picture 5">
            <a:extLst>
              <a:ext uri="{FF2B5EF4-FFF2-40B4-BE49-F238E27FC236}">
                <a16:creationId xmlns:a16="http://schemas.microsoft.com/office/drawing/2014/main" id="{9A5B5FAF-443D-E71C-54A6-54C710C71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50" y="1114361"/>
            <a:ext cx="14630400" cy="8836090"/>
          </a:xfrm>
          <a:prstGeom prst="rect">
            <a:avLst/>
          </a:prstGeom>
        </p:spPr>
      </p:pic>
    </p:spTree>
    <p:extLst>
      <p:ext uri="{BB962C8B-B14F-4D97-AF65-F5344CB8AC3E}">
        <p14:creationId xmlns:p14="http://schemas.microsoft.com/office/powerpoint/2010/main" val="125789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76EC-E84E-9C44-640D-207CA1E2172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EA4967B-97EE-A973-F5DB-39DDADB02967}"/>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93752A4E-57FD-FF3B-47DD-9163E35FB3E8}"/>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4B0E8771-3816-E64D-69D6-3FB7D37670A4}"/>
              </a:ext>
            </a:extLst>
          </p:cNvPr>
          <p:cNvSpPr txBox="1"/>
          <p:nvPr/>
        </p:nvSpPr>
        <p:spPr>
          <a:xfrm>
            <a:off x="3165158" y="2596769"/>
            <a:ext cx="11201400" cy="4154984"/>
          </a:xfrm>
          <a:prstGeom prst="rect">
            <a:avLst/>
          </a:prstGeom>
          <a:noFill/>
        </p:spPr>
        <p:txBody>
          <a:bodyPr wrap="square" rtlCol="0">
            <a:spAutoFit/>
          </a:bodyPr>
          <a:lstStyle/>
          <a:p>
            <a:pPr algn="just"/>
            <a:r>
              <a:rPr lang="en-US" sz="2400" dirty="0">
                <a:solidFill>
                  <a:schemeClr val="bg2"/>
                </a:solidFill>
              </a:rPr>
              <a:t>I developed an early warning detection system for Glacier Lake Outburst Floods (GLOF) using Python, leveraging the Random Forest Classifier algorithm. This system analyzes satellite data and environmental parameters to predict potential GLOF events. By training the Random Forest model on historical glacier and lake data, it identifies risk factors associated with outbursts, providing timely warnings. The model processes features such as glacier size, lake volume, location, and other critical factors to classify the likelihood of an outburst. This tool can help communities in vulnerable areas by offering early alerts, allowing time for evacuation and preventive measures. With its high accuracy and adaptability, the system contributes to improving disaster preparedness and mitigating the impact of GLOFs.</a:t>
            </a:r>
            <a:endParaRPr lang="en-IN" sz="2400" dirty="0">
              <a:solidFill>
                <a:schemeClr val="bg2"/>
              </a:solidFill>
            </a:endParaRPr>
          </a:p>
        </p:txBody>
      </p:sp>
      <p:sp>
        <p:nvSpPr>
          <p:cNvPr id="6" name="TextBox 5">
            <a:extLst>
              <a:ext uri="{FF2B5EF4-FFF2-40B4-BE49-F238E27FC236}">
                <a16:creationId xmlns:a16="http://schemas.microsoft.com/office/drawing/2014/main" id="{94469465-436F-3805-005B-F82C2D427795}"/>
              </a:ext>
            </a:extLst>
          </p:cNvPr>
          <p:cNvSpPr txBox="1"/>
          <p:nvPr/>
        </p:nvSpPr>
        <p:spPr>
          <a:xfrm>
            <a:off x="2063750" y="1248688"/>
            <a:ext cx="9753600" cy="646331"/>
          </a:xfrm>
          <a:prstGeom prst="rect">
            <a:avLst/>
          </a:prstGeom>
          <a:noFill/>
        </p:spPr>
        <p:txBody>
          <a:bodyPr wrap="square" rtlCol="0">
            <a:spAutoFit/>
          </a:bodyPr>
          <a:lstStyle/>
          <a:p>
            <a:r>
              <a:rPr lang="en-IN" sz="3600" dirty="0">
                <a:solidFill>
                  <a:schemeClr val="bg2"/>
                </a:solidFill>
              </a:rPr>
              <a:t>Programming with Random forest Classifier:</a:t>
            </a:r>
          </a:p>
        </p:txBody>
      </p:sp>
      <p:sp>
        <p:nvSpPr>
          <p:cNvPr id="7" name="TextBox 6">
            <a:extLst>
              <a:ext uri="{FF2B5EF4-FFF2-40B4-BE49-F238E27FC236}">
                <a16:creationId xmlns:a16="http://schemas.microsoft.com/office/drawing/2014/main" id="{907FDD1F-2409-5F56-02E6-6C05774163FF}"/>
              </a:ext>
            </a:extLst>
          </p:cNvPr>
          <p:cNvSpPr txBox="1"/>
          <p:nvPr/>
        </p:nvSpPr>
        <p:spPr>
          <a:xfrm>
            <a:off x="13569950" y="7663279"/>
            <a:ext cx="5029200" cy="369332"/>
          </a:xfrm>
          <a:prstGeom prst="rect">
            <a:avLst/>
          </a:prstGeom>
          <a:noFill/>
        </p:spPr>
        <p:txBody>
          <a:bodyPr wrap="square" rtlCol="0">
            <a:spAutoFit/>
          </a:bodyPr>
          <a:lstStyle/>
          <a:p>
            <a:r>
              <a:rPr lang="en-IN" dirty="0">
                <a:solidFill>
                  <a:schemeClr val="bg2"/>
                </a:solidFill>
              </a:rPr>
              <a:t>Made by Dundi</a:t>
            </a:r>
          </a:p>
        </p:txBody>
      </p:sp>
    </p:spTree>
    <p:extLst>
      <p:ext uri="{BB962C8B-B14F-4D97-AF65-F5344CB8AC3E}">
        <p14:creationId xmlns:p14="http://schemas.microsoft.com/office/powerpoint/2010/main" val="242666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85B6-7ED7-0269-4EAC-BCC84AE8FAA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B7F16DF-2F01-7EB3-E1A3-8F9E367092ED}"/>
              </a:ext>
            </a:extLst>
          </p:cNvPr>
          <p:cNvSpPr>
            <a:spLocks noGrp="1"/>
          </p:cNvSpPr>
          <p:nvPr>
            <p:ph type="body" idx="1"/>
          </p:nvPr>
        </p:nvSpPr>
        <p:spPr/>
        <p:txBody>
          <a:bodyPr/>
          <a:lstStyle/>
          <a:p>
            <a:endParaRPr lang="en-IN" dirty="0"/>
          </a:p>
        </p:txBody>
      </p:sp>
      <p:pic>
        <p:nvPicPr>
          <p:cNvPr id="4" name="object 2">
            <a:extLst>
              <a:ext uri="{FF2B5EF4-FFF2-40B4-BE49-F238E27FC236}">
                <a16:creationId xmlns:a16="http://schemas.microsoft.com/office/drawing/2014/main" id="{4E021D2D-DAE7-9D7C-1BB5-DD750942C6C2}"/>
              </a:ext>
            </a:extLst>
          </p:cNvPr>
          <p:cNvPicPr/>
          <p:nvPr/>
        </p:nvPicPr>
        <p:blipFill>
          <a:blip r:embed="rId2" cstate="print"/>
          <a:stretch>
            <a:fillRect/>
          </a:stretch>
        </p:blipFill>
        <p:spPr>
          <a:xfrm>
            <a:off x="0" y="-1"/>
            <a:ext cx="18288000" cy="10286977"/>
          </a:xfrm>
          <a:prstGeom prst="rect">
            <a:avLst/>
          </a:prstGeom>
        </p:spPr>
      </p:pic>
      <p:sp>
        <p:nvSpPr>
          <p:cNvPr id="5" name="TextBox 4">
            <a:extLst>
              <a:ext uri="{FF2B5EF4-FFF2-40B4-BE49-F238E27FC236}">
                <a16:creationId xmlns:a16="http://schemas.microsoft.com/office/drawing/2014/main" id="{C661B368-39B2-402F-4373-3C65CAD90769}"/>
              </a:ext>
            </a:extLst>
          </p:cNvPr>
          <p:cNvSpPr txBox="1"/>
          <p:nvPr/>
        </p:nvSpPr>
        <p:spPr>
          <a:xfrm>
            <a:off x="2139950" y="1416050"/>
            <a:ext cx="9677400" cy="707886"/>
          </a:xfrm>
          <a:prstGeom prst="rect">
            <a:avLst/>
          </a:prstGeom>
          <a:noFill/>
        </p:spPr>
        <p:txBody>
          <a:bodyPr wrap="square" rtlCol="0">
            <a:spAutoFit/>
          </a:bodyPr>
          <a:lstStyle/>
          <a:p>
            <a:r>
              <a:rPr lang="en-IN" sz="4000" dirty="0">
                <a:solidFill>
                  <a:schemeClr val="bg2"/>
                </a:solidFill>
              </a:rPr>
              <a:t>Random Forest Classifier Algorithm:</a:t>
            </a:r>
          </a:p>
        </p:txBody>
      </p:sp>
      <p:sp>
        <p:nvSpPr>
          <p:cNvPr id="6" name="TextBox 5">
            <a:extLst>
              <a:ext uri="{FF2B5EF4-FFF2-40B4-BE49-F238E27FC236}">
                <a16:creationId xmlns:a16="http://schemas.microsoft.com/office/drawing/2014/main" id="{56A682C4-6894-BB70-2B2F-FA49A0594DB6}"/>
              </a:ext>
            </a:extLst>
          </p:cNvPr>
          <p:cNvSpPr txBox="1"/>
          <p:nvPr/>
        </p:nvSpPr>
        <p:spPr>
          <a:xfrm>
            <a:off x="2886938" y="2764145"/>
            <a:ext cx="11277600" cy="4401205"/>
          </a:xfrm>
          <a:prstGeom prst="rect">
            <a:avLst/>
          </a:prstGeom>
          <a:noFill/>
        </p:spPr>
        <p:txBody>
          <a:bodyPr wrap="square" rtlCol="0">
            <a:spAutoFit/>
          </a:bodyPr>
          <a:lstStyle/>
          <a:p>
            <a:pPr algn="just"/>
            <a:r>
              <a:rPr lang="en-US" sz="2800" dirty="0">
                <a:solidFill>
                  <a:schemeClr val="bg2"/>
                </a:solidFill>
              </a:rPr>
              <a:t>Random Forest Classification is a powerful machine learning algorithm that operates by creating a collection of decision trees. Each tree is trained on a random subset of the data, and the final prediction is based on the majority vote of all the trees. This ensemble method reduces overfitting and improves accuracy compared to a single decision tree. It is highly effective for handling both numerical and categorical data and is robust against noisy or missing data. Random Forest is widely used for classification tasks because of its versatility, scalability, and ability to handle large datasets with complex relationships.</a:t>
            </a:r>
            <a:endParaRPr lang="en-IN" sz="2800" dirty="0">
              <a:solidFill>
                <a:schemeClr val="bg2"/>
              </a:solidFill>
            </a:endParaRPr>
          </a:p>
        </p:txBody>
      </p:sp>
    </p:spTree>
    <p:extLst>
      <p:ext uri="{BB962C8B-B14F-4D97-AF65-F5344CB8AC3E}">
        <p14:creationId xmlns:p14="http://schemas.microsoft.com/office/powerpoint/2010/main" val="25237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AB4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TotalTime>
  <Words>1100</Words>
  <Application>Microsoft Office PowerPoint</Application>
  <PresentationFormat>Custom</PresentationFormat>
  <Paragraphs>31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Tahoma</vt:lpstr>
      <vt:lpstr>Verdana</vt:lpstr>
      <vt:lpstr>Office Theme</vt:lpstr>
      <vt:lpstr>Early Warning Systems for Glacier Lake Outburst Floods:</vt:lpstr>
      <vt:lpstr>Introduction to EWS</vt:lpstr>
      <vt:lpstr>Understanding GLOFs</vt:lpstr>
      <vt:lpstr>Importance of 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Technologies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Dundi Chandra Sekhar Udayagiri</cp:lastModifiedBy>
  <cp:revision>4</cp:revision>
  <dcterms:created xsi:type="dcterms:W3CDTF">2024-10-24T16:38:02Z</dcterms:created>
  <dcterms:modified xsi:type="dcterms:W3CDTF">2024-11-07T04:12:37Z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2024-10-24T00:00:00Z</vt:filetime>
  </property>
  <property fmtid="{D5CDD505-2E9C-101B-9397-08002B2CF9AE}" pid="3" name="Creator">
    <vt:lpwstr>Chromium</vt:lpwstr>
  </property>
  <property fmtid="{D5CDD505-2E9C-101B-9397-08002B2CF9AE}" pid="4" name="LastSaved">
    <vt:filetime>2024-10-24T00:00:00Z</vt:filetime>
  </property>
  <property fmtid="{D5CDD505-2E9C-101B-9397-08002B2CF9AE}" pid="5" name="Producer">
    <vt:lpwstr>GPL Ghostscript 10.04.0</vt:lpwstr>
  </property>
</Properties>
</file>