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9b4b643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9b4b643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9b4b643c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9b4b643c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69b4b643c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69b4b643c6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9b4b643c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9b4b643c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69b4b643c6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69b4b643c6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69b4b643c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69b4b643c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9b4b643c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9b4b643c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69b4b643c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69b4b643c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69b4b643c6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69b4b643c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69b4b643c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69b4b643c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69b4b643c6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69b4b643c6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6" name="Google Shape;56;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57" name="Google Shape;57;p14"/>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58" name="Google Shape;58;p14"/>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2" name="Google Shape;62;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63" name="Google Shape;63;p15"/>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4" name="Google Shape;6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8" name="Google Shape;68;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2" name="Google Shape;72;p17"/>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0" name="Google Shape;80;p19"/>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0"/>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6" name="Shape 86"/>
        <p:cNvGrpSpPr/>
        <p:nvPr/>
      </p:nvGrpSpPr>
      <p:grpSpPr>
        <a:xfrm>
          <a:off x="0" y="0"/>
          <a:ext cx="0" cy="0"/>
          <a:chOff x="0" y="0"/>
          <a:chExt cx="0" cy="0"/>
        </a:xfrm>
      </p:grpSpPr>
      <p:sp>
        <p:nvSpPr>
          <p:cNvPr id="87" name="Google Shape;87;p2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9" name="Google Shape;89;p21"/>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a:solidFill>
                  <a:schemeClr val="lt2"/>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0" name="Google Shape;90;p21"/>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sp>
        <p:nvSpPr>
          <p:cNvPr id="97" name="Google Shape;97;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2"/>
              </a:buClr>
              <a:buSzPts val="16000"/>
              <a:buNone/>
              <a:defRPr sz="16000">
                <a:solidFill>
                  <a:schemeClr val="lt2"/>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99" name="Google Shape;99;p23"/>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52" name="Google Shape;52;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hyperlink" Target="https://www.analyticsinsight.net/speech-emotion-recognition-ser-through-machine-learning/" TargetMode="External"/><Relationship Id="rId4" Type="http://schemas.openxmlformats.org/officeDocument/2006/relationships/hyperlink" Target="https://www.kaggle.com/code/shivamburnwal/speech-emotion-recognition#:~:text=Emotion%20%2801%20%3D%20neutral%2C%2002,sitting%20by%20the%20door%22%29" TargetMode="External"/><Relationship Id="rId5" Type="http://schemas.openxmlformats.org/officeDocument/2006/relationships/hyperlink" Target="https://www.projectpro.io/article/speech-emotion-recognition-project-using-machine-learning/573" TargetMode="External"/><Relationship Id="rId6" Type="http://schemas.openxmlformats.org/officeDocument/2006/relationships/hyperlink" Target="https://www.mygreatlearning.com/academy/learn-for-free/courses/introduction-to-natural-language-process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632150" y="1393625"/>
            <a:ext cx="10287000" cy="117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2080"/>
              <a:t>                                                                </a:t>
            </a:r>
            <a:endParaRPr b="1" sz="2080"/>
          </a:p>
          <a:p>
            <a:pPr indent="0" lvl="0" marL="0" rtl="0" algn="l">
              <a:spcBef>
                <a:spcPts val="0"/>
              </a:spcBef>
              <a:spcAft>
                <a:spcPts val="0"/>
              </a:spcAft>
              <a:buSzPts val="990"/>
              <a:buNone/>
            </a:pPr>
            <a:r>
              <a:rPr b="1" lang="en" sz="2080"/>
              <a:t>                </a:t>
            </a:r>
            <a:r>
              <a:rPr b="1" lang="en" sz="2280"/>
              <a:t>  </a:t>
            </a:r>
            <a:r>
              <a:rPr b="1" lang="en" sz="1580">
                <a:latin typeface="Times New Roman"/>
                <a:ea typeface="Times New Roman"/>
                <a:cs typeface="Times New Roman"/>
                <a:sym typeface="Times New Roman"/>
              </a:rPr>
              <a:t>SPEECH EMOTION RECOGNITION DURING LIVE CALLS WHILE CREATING EVENTS</a:t>
            </a:r>
            <a:endParaRPr b="1" sz="1580">
              <a:latin typeface="Times New Roman"/>
              <a:ea typeface="Times New Roman"/>
              <a:cs typeface="Times New Roman"/>
              <a:sym typeface="Times New Roman"/>
            </a:endParaRPr>
          </a:p>
          <a:p>
            <a:pPr indent="0" lvl="0" marL="0" rtl="0" algn="l">
              <a:spcBef>
                <a:spcPts val="0"/>
              </a:spcBef>
              <a:spcAft>
                <a:spcPts val="0"/>
              </a:spcAft>
              <a:buSzPts val="990"/>
              <a:buNone/>
            </a:pPr>
            <a:r>
              <a:rPr b="1" lang="en" sz="2080"/>
              <a:t>                                     </a:t>
            </a:r>
            <a:r>
              <a:rPr lang="en" sz="2080"/>
              <a:t>  DEPARTMENT OF ARTIFICIAL INTELLIGENCE &amp; DATA SCIENCE </a:t>
            </a:r>
            <a:endParaRPr sz="2080"/>
          </a:p>
        </p:txBody>
      </p:sp>
      <p:sp>
        <p:nvSpPr>
          <p:cNvPr id="108" name="Google Shape;108;p25"/>
          <p:cNvSpPr txBox="1"/>
          <p:nvPr>
            <p:ph idx="1" type="subTitle"/>
          </p:nvPr>
        </p:nvSpPr>
        <p:spPr>
          <a:xfrm>
            <a:off x="311700" y="2695675"/>
            <a:ext cx="6071100" cy="3008400"/>
          </a:xfrm>
          <a:prstGeom prst="rect">
            <a:avLst/>
          </a:prstGeom>
        </p:spPr>
        <p:txBody>
          <a:bodyPr anchorCtr="0" anchor="t" bIns="91425" lIns="91425" spcFirstLastPara="1" rIns="0" wrap="square" tIns="91425">
            <a:noAutofit/>
          </a:bodyPr>
          <a:lstStyle/>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           1.927621BAD026 -LAVANYA DEVI.K</a:t>
            </a:r>
            <a:endParaRPr b="1" sz="1520">
              <a:latin typeface="Times New Roman"/>
              <a:ea typeface="Times New Roman"/>
              <a:cs typeface="Times New Roman"/>
              <a:sym typeface="Times New Roman"/>
            </a:endParaRPr>
          </a:p>
          <a:p>
            <a:pPr indent="0" lvl="0" marL="0" rtl="0" algn="ctr">
              <a:lnSpc>
                <a:spcPct val="80000"/>
              </a:lnSpc>
              <a:spcBef>
                <a:spcPts val="0"/>
              </a:spcBef>
              <a:spcAft>
                <a:spcPts val="0"/>
              </a:spcAft>
              <a:buSzPts val="440"/>
              <a:buNone/>
            </a:pPr>
            <a:r>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           2.927621BAD029-MADHUMITHRA.M</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           3.927621BAD030-MAHALAKSHMI.R</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          4.927621BAD063-YUVASHREE.S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GUIDED BY :                                                                                       Mr.R.STALINBABU</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AP/AI&amp;ML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t/>
            </a:r>
            <a:endParaRPr b="1" sz="1520">
              <a:latin typeface="Times New Roman"/>
              <a:ea typeface="Times New Roman"/>
              <a:cs typeface="Times New Roman"/>
              <a:sym typeface="Times New Roman"/>
            </a:endParaRPr>
          </a:p>
          <a:p>
            <a:pPr indent="0" lvl="0" marL="0" rtl="0" algn="l">
              <a:lnSpc>
                <a:spcPct val="80000"/>
              </a:lnSpc>
              <a:spcBef>
                <a:spcPts val="0"/>
              </a:spcBef>
              <a:spcAft>
                <a:spcPts val="0"/>
              </a:spcAft>
              <a:buSzPts val="440"/>
              <a:buNone/>
            </a:pPr>
            <a:r>
              <a:rPr b="1" lang="en" sz="1520">
                <a:latin typeface="Times New Roman"/>
                <a:ea typeface="Times New Roman"/>
                <a:cs typeface="Times New Roman"/>
                <a:sym typeface="Times New Roman"/>
              </a:rPr>
              <a:t>                                                       </a:t>
            </a:r>
            <a:endParaRPr b="1" sz="1520">
              <a:latin typeface="Times New Roman"/>
              <a:ea typeface="Times New Roman"/>
              <a:cs typeface="Times New Roman"/>
              <a:sym typeface="Times New Roman"/>
            </a:endParaRPr>
          </a:p>
        </p:txBody>
      </p:sp>
      <p:pic>
        <p:nvPicPr>
          <p:cNvPr id="109" name="Google Shape;109;p25"/>
          <p:cNvPicPr preferRelativeResize="0"/>
          <p:nvPr/>
        </p:nvPicPr>
        <p:blipFill>
          <a:blip r:embed="rId3">
            <a:alphaModFix/>
          </a:blip>
          <a:stretch>
            <a:fillRect/>
          </a:stretch>
        </p:blipFill>
        <p:spPr>
          <a:xfrm>
            <a:off x="111550" y="146950"/>
            <a:ext cx="8772201" cy="1591500"/>
          </a:xfrm>
          <a:prstGeom prst="rect">
            <a:avLst/>
          </a:prstGeom>
          <a:noFill/>
          <a:ln>
            <a:noFill/>
          </a:ln>
        </p:spPr>
      </p:pic>
      <p:pic>
        <p:nvPicPr>
          <p:cNvPr id="110" name="Google Shape;110;p25"/>
          <p:cNvPicPr preferRelativeResize="0"/>
          <p:nvPr/>
        </p:nvPicPr>
        <p:blipFill>
          <a:blip r:embed="rId4">
            <a:alphaModFix/>
          </a:blip>
          <a:stretch>
            <a:fillRect/>
          </a:stretch>
        </p:blipFill>
        <p:spPr>
          <a:xfrm>
            <a:off x="6151575" y="2225950"/>
            <a:ext cx="2456399" cy="1591500"/>
          </a:xfrm>
          <a:prstGeom prst="rect">
            <a:avLst/>
          </a:prstGeom>
          <a:noFill/>
          <a:ln>
            <a:noFill/>
          </a:ln>
        </p:spPr>
      </p:pic>
      <p:pic>
        <p:nvPicPr>
          <p:cNvPr id="111" name="Google Shape;111;p25"/>
          <p:cNvPicPr preferRelativeResize="0"/>
          <p:nvPr/>
        </p:nvPicPr>
        <p:blipFill>
          <a:blip r:embed="rId5">
            <a:alphaModFix/>
          </a:blip>
          <a:stretch>
            <a:fillRect/>
          </a:stretch>
        </p:blipFill>
        <p:spPr>
          <a:xfrm>
            <a:off x="4039175" y="2695675"/>
            <a:ext cx="3452554" cy="22128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164" name="Google Shape;164;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u="sng">
                <a:solidFill>
                  <a:schemeClr val="hlink"/>
                </a:solidFill>
                <a:hlinkClick r:id="rId3"/>
              </a:rPr>
              <a:t>https://www.analyticsinsight.net/speech-emotion-recognition-ser-through-machine-learning/</a:t>
            </a:r>
            <a:endParaRPr/>
          </a:p>
          <a:p>
            <a:pPr indent="0" lvl="0" marL="0" rtl="0" algn="l">
              <a:spcBef>
                <a:spcPts val="1200"/>
              </a:spcBef>
              <a:spcAft>
                <a:spcPts val="0"/>
              </a:spcAft>
              <a:buNone/>
            </a:pPr>
            <a:r>
              <a:rPr lang="en" u="sng">
                <a:solidFill>
                  <a:schemeClr val="hlink"/>
                </a:solidFill>
                <a:hlinkClick r:id="rId4"/>
              </a:rPr>
              <a:t>https://www.kaggle.com/code/shivamburnwal/speech-emotion-recognition#:~:text=Emotion%20%2801%20%3D%20neutral%2C%2002,sitting%20by%20the%20door%22%29</a:t>
            </a:r>
            <a:endParaRPr/>
          </a:p>
          <a:p>
            <a:pPr indent="0" lvl="0" marL="0" rtl="0" algn="l">
              <a:spcBef>
                <a:spcPts val="1200"/>
              </a:spcBef>
              <a:spcAft>
                <a:spcPts val="0"/>
              </a:spcAft>
              <a:buNone/>
            </a:pPr>
            <a:r>
              <a:rPr lang="en" u="sng">
                <a:solidFill>
                  <a:schemeClr val="hlink"/>
                </a:solidFill>
                <a:hlinkClick r:id="rId5"/>
              </a:rPr>
              <a:t>https://www.projectpro.io/article/speech-emotion-recognition-project-using-machine-learning/573</a:t>
            </a:r>
            <a:endParaRPr/>
          </a:p>
          <a:p>
            <a:pPr indent="0" lvl="0" marL="0" rtl="0" algn="l">
              <a:spcBef>
                <a:spcPts val="1200"/>
              </a:spcBef>
              <a:spcAft>
                <a:spcPts val="0"/>
              </a:spcAft>
              <a:buNone/>
            </a:pPr>
            <a:r>
              <a:rPr lang="en" u="sng">
                <a:solidFill>
                  <a:schemeClr val="hlink"/>
                </a:solidFill>
                <a:hlinkClick r:id="rId6"/>
              </a:rPr>
              <a:t>https://www.mygreatlearning.com/academy/learn-for-free/courses/introduction-to-natural-language-processing</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2629225" y="1508575"/>
            <a:ext cx="4396500" cy="1379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200"/>
              <a:t>THANK YOU</a:t>
            </a:r>
            <a:endParaRPr sz="5200"/>
          </a:p>
        </p:txBody>
      </p:sp>
      <p:pic>
        <p:nvPicPr>
          <p:cNvPr id="170" name="Google Shape;170;p35"/>
          <p:cNvPicPr preferRelativeResize="0"/>
          <p:nvPr/>
        </p:nvPicPr>
        <p:blipFill>
          <a:blip r:embed="rId3">
            <a:alphaModFix/>
          </a:blip>
          <a:stretch>
            <a:fillRect/>
          </a:stretch>
        </p:blipFill>
        <p:spPr>
          <a:xfrm>
            <a:off x="4182850" y="1091688"/>
            <a:ext cx="3452554" cy="22128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800">
                <a:latin typeface="Times New Roman"/>
                <a:ea typeface="Times New Roman"/>
                <a:cs typeface="Times New Roman"/>
                <a:sym typeface="Times New Roman"/>
              </a:rPr>
              <a:t>ABSTRACT</a:t>
            </a:r>
            <a:endParaRPr sz="3800">
              <a:latin typeface="Times New Roman"/>
              <a:ea typeface="Times New Roman"/>
              <a:cs typeface="Times New Roman"/>
              <a:sym typeface="Times New Roman"/>
            </a:endParaRPr>
          </a:p>
        </p:txBody>
      </p:sp>
      <p:sp>
        <p:nvSpPr>
          <p:cNvPr id="117" name="Google Shape;117;p26"/>
          <p:cNvSpPr txBox="1"/>
          <p:nvPr>
            <p:ph idx="1" type="body"/>
          </p:nvPr>
        </p:nvSpPr>
        <p:spPr>
          <a:xfrm>
            <a:off x="242500" y="655175"/>
            <a:ext cx="8520600" cy="3947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275"/>
              <a:buNone/>
            </a:pPr>
            <a:r>
              <a:t/>
            </a:r>
            <a:endParaRPr b="1" sz="1574">
              <a:latin typeface="Times New Roman"/>
              <a:ea typeface="Times New Roman"/>
              <a:cs typeface="Times New Roman"/>
              <a:sym typeface="Times New Roman"/>
            </a:endParaRPr>
          </a:p>
          <a:p>
            <a:pPr indent="-319081" lvl="0" marL="457200" rtl="0" algn="l">
              <a:lnSpc>
                <a:spcPct val="150000"/>
              </a:lnSpc>
              <a:spcBef>
                <a:spcPts val="1200"/>
              </a:spcBef>
              <a:spcAft>
                <a:spcPts val="0"/>
              </a:spcAft>
              <a:buClr>
                <a:srgbClr val="24292F"/>
              </a:buClr>
              <a:buSzPts val="1425"/>
              <a:buFont typeface="Times New Roman"/>
              <a:buChar char="●"/>
            </a:pPr>
            <a:r>
              <a:rPr lang="en" sz="1424">
                <a:solidFill>
                  <a:srgbClr val="24292F"/>
                </a:solidFill>
                <a:highlight>
                  <a:srgbClr val="FFFFFF"/>
                </a:highlight>
                <a:latin typeface="Times New Roman"/>
                <a:ea typeface="Times New Roman"/>
                <a:cs typeface="Times New Roman"/>
                <a:sym typeface="Times New Roman"/>
              </a:rPr>
              <a:t>The aim of the project is about the detection of the emotions elicited by the speaker while talking. As an example, speech produced in a state of fear, anger, or joy becomes loud and fast, with a higher and wider range in pitch, whereas emotions such as sadness or tiredness generate slow and low-pitched speech. </a:t>
            </a:r>
            <a:endParaRPr sz="1424">
              <a:solidFill>
                <a:srgbClr val="24292F"/>
              </a:solidFill>
              <a:highlight>
                <a:srgbClr val="FFFFFF"/>
              </a:highlight>
              <a:latin typeface="Times New Roman"/>
              <a:ea typeface="Times New Roman"/>
              <a:cs typeface="Times New Roman"/>
              <a:sym typeface="Times New Roman"/>
            </a:endParaRPr>
          </a:p>
          <a:p>
            <a:pPr indent="-319081" lvl="0" marL="457200" rtl="0" algn="l">
              <a:lnSpc>
                <a:spcPct val="150000"/>
              </a:lnSpc>
              <a:spcBef>
                <a:spcPts val="0"/>
              </a:spcBef>
              <a:spcAft>
                <a:spcPts val="0"/>
              </a:spcAft>
              <a:buClr>
                <a:srgbClr val="24292F"/>
              </a:buClr>
              <a:buSzPts val="1425"/>
              <a:buFont typeface="Times New Roman"/>
              <a:buChar char="●"/>
            </a:pPr>
            <a:r>
              <a:rPr lang="en" sz="1424">
                <a:solidFill>
                  <a:srgbClr val="24292F"/>
                </a:solidFill>
                <a:highlight>
                  <a:srgbClr val="FFFFFF"/>
                </a:highlight>
                <a:latin typeface="Times New Roman"/>
                <a:ea typeface="Times New Roman"/>
                <a:cs typeface="Times New Roman"/>
                <a:sym typeface="Times New Roman"/>
              </a:rPr>
              <a:t>Detection of human emotions through voice pattern and speech-pattern analysis has many applications such as better assisting human-machine interactions.</a:t>
            </a:r>
            <a:endParaRPr sz="1424">
              <a:solidFill>
                <a:srgbClr val="24292F"/>
              </a:solidFill>
              <a:highlight>
                <a:srgbClr val="FFFFFF"/>
              </a:highlight>
              <a:latin typeface="Times New Roman"/>
              <a:ea typeface="Times New Roman"/>
              <a:cs typeface="Times New Roman"/>
              <a:sym typeface="Times New Roman"/>
            </a:endParaRPr>
          </a:p>
          <a:p>
            <a:pPr indent="-319081" lvl="0" marL="457200" rtl="0" algn="l">
              <a:lnSpc>
                <a:spcPct val="150000"/>
              </a:lnSpc>
              <a:spcBef>
                <a:spcPts val="0"/>
              </a:spcBef>
              <a:spcAft>
                <a:spcPts val="0"/>
              </a:spcAft>
              <a:buClr>
                <a:srgbClr val="24292F"/>
              </a:buClr>
              <a:buSzPts val="1425"/>
              <a:buFont typeface="Times New Roman"/>
              <a:buChar char="●"/>
            </a:pPr>
            <a:r>
              <a:rPr lang="en" sz="1424">
                <a:solidFill>
                  <a:srgbClr val="24292F"/>
                </a:solidFill>
                <a:highlight>
                  <a:srgbClr val="FFFFFF"/>
                </a:highlight>
                <a:latin typeface="Times New Roman"/>
                <a:ea typeface="Times New Roman"/>
                <a:cs typeface="Times New Roman"/>
                <a:sym typeface="Times New Roman"/>
              </a:rPr>
              <a:t> To recognize emotions based on speech i.e., the audio files, Input will be the audio files and the output will be different kinds of emotions. </a:t>
            </a:r>
            <a:endParaRPr sz="1424">
              <a:solidFill>
                <a:srgbClr val="24292F"/>
              </a:solidFill>
              <a:highlight>
                <a:srgbClr val="FFFFFF"/>
              </a:highlight>
              <a:latin typeface="Times New Roman"/>
              <a:ea typeface="Times New Roman"/>
              <a:cs typeface="Times New Roman"/>
              <a:sym typeface="Times New Roman"/>
            </a:endParaRPr>
          </a:p>
          <a:p>
            <a:pPr indent="-319081" lvl="0" marL="457200" rtl="0" algn="l">
              <a:lnSpc>
                <a:spcPct val="150000"/>
              </a:lnSpc>
              <a:spcBef>
                <a:spcPts val="0"/>
              </a:spcBef>
              <a:spcAft>
                <a:spcPts val="0"/>
              </a:spcAft>
              <a:buClr>
                <a:srgbClr val="24292F"/>
              </a:buClr>
              <a:buSzPts val="1425"/>
              <a:buFont typeface="Times New Roman"/>
              <a:buChar char="●"/>
            </a:pPr>
            <a:r>
              <a:rPr lang="en" sz="1424">
                <a:solidFill>
                  <a:srgbClr val="24292F"/>
                </a:solidFill>
                <a:highlight>
                  <a:srgbClr val="FFFFFF"/>
                </a:highlight>
                <a:latin typeface="Times New Roman"/>
                <a:ea typeface="Times New Roman"/>
                <a:cs typeface="Times New Roman"/>
                <a:sym typeface="Times New Roman"/>
              </a:rPr>
              <a:t>Based on the voice modulation, pitch and other audio attributes, we are going to classify which emotion it conducts.</a:t>
            </a:r>
            <a:endParaRPr sz="1499">
              <a:latin typeface="Times New Roman"/>
              <a:ea typeface="Times New Roman"/>
              <a:cs typeface="Times New Roman"/>
              <a:sym typeface="Times New Roman"/>
            </a:endParaRPr>
          </a:p>
          <a:p>
            <a:pPr indent="0" lvl="0" marL="0" rtl="0" algn="l">
              <a:spcBef>
                <a:spcPts val="1200"/>
              </a:spcBef>
              <a:spcAft>
                <a:spcPts val="1200"/>
              </a:spcAft>
              <a:buSzPts val="275"/>
              <a:buNone/>
            </a:pPr>
            <a:r>
              <a:t/>
            </a:r>
            <a:endParaRPr b="1" sz="55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2697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4000">
                <a:latin typeface="Times New Roman"/>
                <a:ea typeface="Times New Roman"/>
                <a:cs typeface="Times New Roman"/>
                <a:sym typeface="Times New Roman"/>
              </a:rPr>
              <a:t>LITERATURE SURVEY</a:t>
            </a:r>
            <a:endParaRPr sz="5400">
              <a:latin typeface="Times New Roman"/>
              <a:ea typeface="Times New Roman"/>
              <a:cs typeface="Times New Roman"/>
              <a:sym typeface="Times New Roman"/>
            </a:endParaRPr>
          </a:p>
        </p:txBody>
      </p:sp>
      <p:sp>
        <p:nvSpPr>
          <p:cNvPr id="123" name="Google Shape;123;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2013">
                <a:latin typeface="Times New Roman"/>
                <a:ea typeface="Times New Roman"/>
                <a:cs typeface="Times New Roman"/>
                <a:sym typeface="Times New Roman"/>
              </a:rPr>
              <a:t>Narayanan proposed domain specific on “EMOTION RECOGNITION”,by utilizing speech signals from call center.</a:t>
            </a:r>
            <a:endParaRPr sz="2013">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2013">
                <a:latin typeface="Times New Roman"/>
                <a:ea typeface="Times New Roman"/>
                <a:cs typeface="Times New Roman"/>
                <a:sym typeface="Times New Roman"/>
              </a:rPr>
              <a:t>Different types of information includes ACOUSTIC, LEXICAL &amp; DISCOURSE are used for emotion recognition.</a:t>
            </a:r>
            <a:endParaRPr sz="2013">
              <a:latin typeface="Times New Roman"/>
              <a:ea typeface="Times New Roman"/>
              <a:cs typeface="Times New Roman"/>
              <a:sym typeface="Times New Roman"/>
            </a:endParaRPr>
          </a:p>
          <a:p>
            <a:pPr indent="0" lvl="0" marL="0" rtl="0" algn="l">
              <a:lnSpc>
                <a:spcPct val="95000"/>
              </a:lnSpc>
              <a:spcBef>
                <a:spcPts val="1200"/>
              </a:spcBef>
              <a:spcAft>
                <a:spcPts val="0"/>
              </a:spcAft>
              <a:buSzPts val="935"/>
              <a:buNone/>
            </a:pPr>
            <a:r>
              <a:rPr b="1" lang="en" sz="1729">
                <a:latin typeface="Times New Roman"/>
                <a:ea typeface="Times New Roman"/>
                <a:cs typeface="Times New Roman"/>
                <a:sym typeface="Times New Roman"/>
              </a:rPr>
              <a:t>SURVEYED BY</a:t>
            </a:r>
            <a:r>
              <a:rPr b="1" lang="en" sz="1729">
                <a:solidFill>
                  <a:srgbClr val="595959"/>
                </a:solidFill>
                <a:latin typeface="Times New Roman"/>
                <a:ea typeface="Times New Roman"/>
                <a:cs typeface="Times New Roman"/>
                <a:sym typeface="Times New Roman"/>
              </a:rPr>
              <a:t>:</a:t>
            </a:r>
            <a:endParaRPr b="1" sz="1729">
              <a:solidFill>
                <a:srgbClr val="595959"/>
              </a:solidFill>
              <a:latin typeface="Times New Roman"/>
              <a:ea typeface="Times New Roman"/>
              <a:cs typeface="Times New Roman"/>
              <a:sym typeface="Times New Roman"/>
            </a:endParaRPr>
          </a:p>
          <a:p>
            <a:pPr indent="0" lvl="0" marL="0" rtl="0" algn="just">
              <a:lnSpc>
                <a:spcPct val="95000"/>
              </a:lnSpc>
              <a:spcBef>
                <a:spcPts val="1200"/>
              </a:spcBef>
              <a:spcAft>
                <a:spcPts val="0"/>
              </a:spcAft>
              <a:buSzPts val="935"/>
              <a:buNone/>
            </a:pPr>
            <a:r>
              <a:rPr lang="en" sz="1729">
                <a:latin typeface="Times New Roman"/>
                <a:ea typeface="Times New Roman"/>
                <a:cs typeface="Times New Roman"/>
                <a:sym typeface="Times New Roman"/>
              </a:rPr>
              <a:t>S. S. Narayanan, “Toward detecting  emotions in spoken dialogs,” IEEE Trans. Speech    Audio Process., vol. 13,no. 2, pp. 293–303, Mar. 2005.</a:t>
            </a:r>
            <a:endParaRPr sz="1729">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b="1" sz="1729">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86750"/>
            <a:ext cx="8520600" cy="85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latin typeface="Times New Roman"/>
                <a:ea typeface="Times New Roman"/>
                <a:cs typeface="Times New Roman"/>
                <a:sym typeface="Times New Roman"/>
              </a:rPr>
              <a:t>SURVEY </a:t>
            </a:r>
            <a:endParaRPr sz="3400">
              <a:latin typeface="Times New Roman"/>
              <a:ea typeface="Times New Roman"/>
              <a:cs typeface="Times New Roman"/>
              <a:sym typeface="Times New Roman"/>
            </a:endParaRPr>
          </a:p>
        </p:txBody>
      </p:sp>
      <p:sp>
        <p:nvSpPr>
          <p:cNvPr id="129" name="Google Shape;129;p28"/>
          <p:cNvSpPr txBox="1"/>
          <p:nvPr>
            <p:ph idx="1" type="body"/>
          </p:nvPr>
        </p:nvSpPr>
        <p:spPr>
          <a:xfrm>
            <a:off x="311700" y="780825"/>
            <a:ext cx="8520600" cy="3699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88"/>
              <a:buNone/>
            </a:pPr>
            <a:r>
              <a:rPr lang="en" sz="1825">
                <a:solidFill>
                  <a:srgbClr val="000000"/>
                </a:solidFill>
                <a:latin typeface="Times New Roman"/>
                <a:ea typeface="Times New Roman"/>
                <a:cs typeface="Times New Roman"/>
                <a:sym typeface="Times New Roman"/>
              </a:rPr>
              <a:t>Chen et al. aimed to improve speech emotion recognition in speaker-independent with three level speech emotion recognition method. This method classify different emotions from coarse to fine then select appropriate feature by using Fisher rate. The output of Fisher rate is an input parameters for multi- level SVM based classifier.</a:t>
            </a:r>
            <a:endParaRPr sz="1825">
              <a:solidFill>
                <a:srgbClr val="000000"/>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688"/>
              <a:buNone/>
            </a:pPr>
            <a:r>
              <a:rPr b="1" lang="en" sz="1825">
                <a:latin typeface="Times New Roman"/>
                <a:ea typeface="Times New Roman"/>
                <a:cs typeface="Times New Roman"/>
                <a:sym typeface="Times New Roman"/>
              </a:rPr>
              <a:t>SURVEYED BY:</a:t>
            </a:r>
            <a:endParaRPr b="1" sz="18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rPr lang="en" sz="1825">
                <a:latin typeface="Times New Roman"/>
                <a:ea typeface="Times New Roman"/>
                <a:cs typeface="Times New Roman"/>
                <a:sym typeface="Times New Roman"/>
              </a:rPr>
              <a:t>L. Chen, X. Mao, Y. Xue, and L. L. Cheng, “Speech emotion recognition: Features and classification models,”.Digit. Signal Process., vol. 22, no. 6, pp. 1154–1160, Dec. 2012.</a:t>
            </a:r>
            <a:endParaRPr sz="18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b="1" sz="13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b="1" sz="13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b="1" sz="13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b="1" sz="1325">
              <a:latin typeface="Times New Roman"/>
              <a:ea typeface="Times New Roman"/>
              <a:cs typeface="Times New Roman"/>
              <a:sym typeface="Times New Roman"/>
            </a:endParaRPr>
          </a:p>
          <a:p>
            <a:pPr indent="0" lvl="0" marL="0" rtl="0" algn="l">
              <a:lnSpc>
                <a:spcPct val="105000"/>
              </a:lnSpc>
              <a:spcBef>
                <a:spcPts val="1200"/>
              </a:spcBef>
              <a:spcAft>
                <a:spcPts val="1200"/>
              </a:spcAft>
              <a:buSzPts val="688"/>
              <a:buNone/>
            </a:pPr>
            <a:r>
              <a:t/>
            </a:r>
            <a:endParaRPr b="1" sz="1625">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idx="1" type="body"/>
          </p:nvPr>
        </p:nvSpPr>
        <p:spPr>
          <a:xfrm>
            <a:off x="311700" y="0"/>
            <a:ext cx="8520600" cy="45792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0"/>
              </a:spcAft>
              <a:buClr>
                <a:schemeClr val="dk1"/>
              </a:buClr>
              <a:buSzPts val="1100"/>
              <a:buFont typeface="Arial"/>
              <a:buNone/>
            </a:pPr>
            <a:r>
              <a:rPr b="1" lang="en" sz="3825">
                <a:latin typeface="Times New Roman"/>
                <a:ea typeface="Times New Roman"/>
                <a:cs typeface="Times New Roman"/>
                <a:sym typeface="Times New Roman"/>
              </a:rPr>
              <a:t>SURVEY</a:t>
            </a:r>
            <a:endParaRPr b="1" sz="38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t/>
            </a:r>
            <a:endParaRPr b="1" sz="1525">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rPr lang="en" sz="1725">
                <a:solidFill>
                  <a:srgbClr val="24292F"/>
                </a:solidFill>
                <a:latin typeface="Times New Roman"/>
                <a:ea typeface="Times New Roman"/>
                <a:cs typeface="Times New Roman"/>
                <a:sym typeface="Times New Roman"/>
              </a:rPr>
              <a:t>Albornoz et al investigate a new spectral feature in order to determine emotions and to characterize groups.</a:t>
            </a:r>
            <a:endParaRPr sz="1725">
              <a:solidFill>
                <a:srgbClr val="24292F"/>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1100"/>
              <a:buFont typeface="Arial"/>
              <a:buNone/>
            </a:pPr>
            <a:r>
              <a:rPr lang="en" sz="1725">
                <a:solidFill>
                  <a:srgbClr val="24292F"/>
                </a:solidFill>
                <a:latin typeface="Times New Roman"/>
                <a:ea typeface="Times New Roman"/>
                <a:cs typeface="Times New Roman"/>
                <a:sym typeface="Times New Roman"/>
              </a:rPr>
              <a:t>In this study based on acoustic features and a novel hierarchical classifier, emotions are grouped. Different classifier such as HMM, GMM and MLP have been evaluated with distinct configuration and input features to design a novel hierarchical techniques for classification of emotions</a:t>
            </a:r>
            <a:endParaRPr sz="1725">
              <a:solidFill>
                <a:srgbClr val="24292F"/>
              </a:solidFill>
              <a:latin typeface="Times New Roman"/>
              <a:ea typeface="Times New Roman"/>
              <a:cs typeface="Times New Roman"/>
              <a:sym typeface="Times New Roman"/>
            </a:endParaRPr>
          </a:p>
          <a:p>
            <a:pPr indent="0" lvl="0" marL="0" rtl="0" algn="l">
              <a:spcBef>
                <a:spcPts val="1200"/>
              </a:spcBef>
              <a:spcAft>
                <a:spcPts val="0"/>
              </a:spcAft>
              <a:buNone/>
            </a:pPr>
            <a:r>
              <a:rPr b="1" lang="en" sz="2200"/>
              <a:t>SURVEYED BY</a:t>
            </a:r>
            <a:endParaRPr b="1" sz="2200"/>
          </a:p>
          <a:p>
            <a:pPr indent="0" lvl="0" marL="0" rtl="0" algn="l">
              <a:spcBef>
                <a:spcPts val="1200"/>
              </a:spcBef>
              <a:spcAft>
                <a:spcPts val="0"/>
              </a:spcAft>
              <a:buNone/>
            </a:pPr>
            <a:r>
              <a:rPr lang="en" sz="2200"/>
              <a:t>  </a:t>
            </a:r>
            <a:r>
              <a:rPr lang="en" sz="1875">
                <a:solidFill>
                  <a:srgbClr val="000000"/>
                </a:solidFill>
                <a:latin typeface="Times New Roman"/>
                <a:ea typeface="Times New Roman"/>
                <a:cs typeface="Times New Roman"/>
                <a:sym typeface="Times New Roman"/>
              </a:rPr>
              <a:t>E. M. Albornoz, D. H. Milone, and H. L. Rufiner, “Spoken emotion recognition using hierarchical classifiers,” Compute Speech Lang., vol. 25, no. 3, pp. 556–570, Jul. 2011.</a:t>
            </a:r>
            <a:endParaRPr sz="1875">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sz="3400">
                <a:latin typeface="Times New Roman"/>
                <a:ea typeface="Times New Roman"/>
                <a:cs typeface="Times New Roman"/>
                <a:sym typeface="Times New Roman"/>
              </a:rPr>
              <a:t>SURVEY</a:t>
            </a:r>
            <a:endParaRPr b="1" sz="3400">
              <a:latin typeface="Times New Roman"/>
              <a:ea typeface="Times New Roman"/>
              <a:cs typeface="Times New Roman"/>
              <a:sym typeface="Times New Roman"/>
            </a:endParaRPr>
          </a:p>
        </p:txBody>
      </p:sp>
      <p:sp>
        <p:nvSpPr>
          <p:cNvPr id="140" name="Google Shape;140;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700">
                <a:latin typeface="Times New Roman"/>
                <a:ea typeface="Times New Roman"/>
                <a:cs typeface="Times New Roman"/>
                <a:sym typeface="Times New Roman"/>
              </a:rPr>
              <a:t>Rong et al presented an ensemble random forest to trees (ERFTrees) method with a high number of features for emotion recognition without referring any language or linguistic information remains an unclosed problem. This method is applied on small size of data with high number of features. In order to evaluate the proposed method an experiment results on a Chinese emotional speech dataset designate</a:t>
            </a:r>
            <a:endParaRPr sz="1700">
              <a:latin typeface="Times New Roman"/>
              <a:ea typeface="Times New Roman"/>
              <a:cs typeface="Times New Roman"/>
              <a:sym typeface="Times New Roman"/>
            </a:endParaRPr>
          </a:p>
          <a:p>
            <a:pPr indent="0" lvl="0" marL="0" rtl="0" algn="l">
              <a:spcBef>
                <a:spcPts val="1200"/>
              </a:spcBef>
              <a:spcAft>
                <a:spcPts val="0"/>
              </a:spcAft>
              <a:buNone/>
            </a:pPr>
            <a:r>
              <a:rPr b="1" lang="en" sz="1700">
                <a:latin typeface="Times New Roman"/>
                <a:ea typeface="Times New Roman"/>
                <a:cs typeface="Times New Roman"/>
                <a:sym typeface="Times New Roman"/>
              </a:rPr>
              <a:t>SURVEYED BY</a:t>
            </a:r>
            <a:endParaRPr b="1" sz="1700">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J. Rong et al  “Acoustic feature selection for automatic emotion recognition from speech,” Inf. Process. Manag., vol. 45, no. 3, pp. 315–328, May 2009.</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ctrTitle"/>
          </p:nvPr>
        </p:nvSpPr>
        <p:spPr>
          <a:xfrm>
            <a:off x="3044700" y="1444250"/>
            <a:ext cx="35862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100"/>
              <a:t>MODULES OF THE PROJECT</a:t>
            </a:r>
            <a:endParaRPr sz="6100"/>
          </a:p>
        </p:txBody>
      </p:sp>
      <p:pic>
        <p:nvPicPr>
          <p:cNvPr id="146" name="Google Shape;146;p31"/>
          <p:cNvPicPr preferRelativeResize="0"/>
          <p:nvPr/>
        </p:nvPicPr>
        <p:blipFill>
          <a:blip r:embed="rId3">
            <a:alphaModFix/>
          </a:blip>
          <a:stretch>
            <a:fillRect/>
          </a:stretch>
        </p:blipFill>
        <p:spPr>
          <a:xfrm>
            <a:off x="3851851" y="2665375"/>
            <a:ext cx="2277448" cy="1705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MODULES CLASSIFICATION</a:t>
            </a:r>
            <a:endParaRPr>
              <a:latin typeface="Times New Roman"/>
              <a:ea typeface="Times New Roman"/>
              <a:cs typeface="Times New Roman"/>
              <a:sym typeface="Times New Roman"/>
            </a:endParaRPr>
          </a:p>
        </p:txBody>
      </p:sp>
      <p:sp>
        <p:nvSpPr>
          <p:cNvPr id="152" name="Google Shape;152;p3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AutoNum type="arabicPeriod"/>
            </a:pPr>
            <a:r>
              <a:rPr lang="en" sz="1900"/>
              <a:t>DATA PREPARATION &amp; ABSTRACTION AND VOICE SAMPLE COLLECTION</a:t>
            </a:r>
            <a:r>
              <a:rPr lang="en" sz="1900"/>
              <a:t>- </a:t>
            </a:r>
            <a:r>
              <a:rPr lang="en" sz="1900"/>
              <a:t>MODULE 1</a:t>
            </a:r>
            <a:endParaRPr sz="1900"/>
          </a:p>
          <a:p>
            <a:pPr indent="-349250" lvl="0" marL="457200" rtl="0" algn="l">
              <a:lnSpc>
                <a:spcPct val="200000"/>
              </a:lnSpc>
              <a:spcBef>
                <a:spcPts val="0"/>
              </a:spcBef>
              <a:spcAft>
                <a:spcPts val="0"/>
              </a:spcAft>
              <a:buSzPts val="1900"/>
              <a:buAutoNum type="arabicPeriod"/>
            </a:pPr>
            <a:r>
              <a:rPr lang="en" sz="1900"/>
              <a:t>EMOTION AND CLASSIFICATION-MODULE 2</a:t>
            </a:r>
            <a:endParaRPr sz="1900"/>
          </a:p>
          <a:p>
            <a:pPr indent="-349250" lvl="0" marL="457200" rtl="0" algn="l">
              <a:lnSpc>
                <a:spcPct val="200000"/>
              </a:lnSpc>
              <a:spcBef>
                <a:spcPts val="0"/>
              </a:spcBef>
              <a:spcAft>
                <a:spcPts val="0"/>
              </a:spcAft>
              <a:buSzPts val="1900"/>
              <a:buAutoNum type="arabicPeriod"/>
            </a:pPr>
            <a:r>
              <a:rPr lang="en" sz="1900"/>
              <a:t>SPEECH EMOTION RECOGNITION (SER) &amp; COMBINING INFORMATION SOURCES-MODULE 3</a:t>
            </a:r>
            <a:endParaRPr sz="1900"/>
          </a:p>
          <a:p>
            <a:pPr indent="-349250" lvl="0" marL="457200" rtl="0" algn="l">
              <a:lnSpc>
                <a:spcPct val="200000"/>
              </a:lnSpc>
              <a:spcBef>
                <a:spcPts val="0"/>
              </a:spcBef>
              <a:spcAft>
                <a:spcPts val="0"/>
              </a:spcAft>
              <a:buSzPts val="1900"/>
              <a:buAutoNum type="arabicPeriod"/>
            </a:pPr>
            <a:r>
              <a:rPr lang="en" sz="1900"/>
              <a:t>EXPERIMENTAL RESULT AND ANALYSIS-MODULE 4</a:t>
            </a:r>
            <a:endParaRPr sz="1900"/>
          </a:p>
          <a:p>
            <a:pPr indent="0" lvl="0" marL="0" rtl="0" algn="l">
              <a:lnSpc>
                <a:spcPct val="200000"/>
              </a:lnSpc>
              <a:spcBef>
                <a:spcPts val="1200"/>
              </a:spcBef>
              <a:spcAft>
                <a:spcPts val="1200"/>
              </a:spcAft>
              <a:buNone/>
            </a:pPr>
            <a:r>
              <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000">
                <a:latin typeface="Times New Roman"/>
                <a:ea typeface="Times New Roman"/>
                <a:cs typeface="Times New Roman"/>
                <a:sym typeface="Times New Roman"/>
              </a:rPr>
              <a:t>BLOCK DIAGRAM</a:t>
            </a:r>
            <a:endParaRPr sz="3900">
              <a:latin typeface="Times New Roman"/>
              <a:ea typeface="Times New Roman"/>
              <a:cs typeface="Times New Roman"/>
              <a:sym typeface="Times New Roman"/>
            </a:endParaRPr>
          </a:p>
        </p:txBody>
      </p:sp>
      <p:pic>
        <p:nvPicPr>
          <p:cNvPr id="158" name="Google Shape;158;p33"/>
          <p:cNvPicPr preferRelativeResize="0"/>
          <p:nvPr/>
        </p:nvPicPr>
        <p:blipFill>
          <a:blip r:embed="rId3">
            <a:alphaModFix/>
          </a:blip>
          <a:stretch>
            <a:fillRect/>
          </a:stretch>
        </p:blipFill>
        <p:spPr>
          <a:xfrm>
            <a:off x="152400" y="1299625"/>
            <a:ext cx="8991599" cy="368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