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2" r:id="rId4"/>
    <p:sldId id="257" r:id="rId5"/>
    <p:sldId id="259" r:id="rId6"/>
    <p:sldId id="261" r:id="rId7"/>
    <p:sldId id="271" r:id="rId8"/>
    <p:sldId id="260" r:id="rId9"/>
    <p:sldId id="272" r:id="rId10"/>
    <p:sldId id="263" r:id="rId11"/>
    <p:sldId id="269" r:id="rId12"/>
    <p:sldId id="270" r:id="rId13"/>
    <p:sldId id="265" r:id="rId14"/>
    <p:sldId id="266" r:id="rId15"/>
    <p:sldId id="264" r:id="rId16"/>
    <p:sldId id="268"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95753AD-5AE5-4961-B2A4-D35CAF283EB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6E7065-20AD-450E-8E2E-87C14408D9F4}"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795753AD-5AE5-4961-B2A4-D35CAF283EB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6E7065-20AD-450E-8E2E-87C14408D9F4}"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795753AD-5AE5-4961-B2A4-D35CAF283EB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6E7065-20AD-450E-8E2E-87C14408D9F4}"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795753AD-5AE5-4961-B2A4-D35CAF283EB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6E7065-20AD-450E-8E2E-87C14408D9F4}"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95753AD-5AE5-4961-B2A4-D35CAF283EB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6E7065-20AD-450E-8E2E-87C14408D9F4}"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795753AD-5AE5-4961-B2A4-D35CAF283EB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6E7065-20AD-450E-8E2E-87C14408D9F4}"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795753AD-5AE5-4961-B2A4-D35CAF283EB9}"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6E7065-20AD-450E-8E2E-87C14408D9F4}"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95753AD-5AE5-4961-B2A4-D35CAF283EB9}"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6E7065-20AD-450E-8E2E-87C14408D9F4}"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5753AD-5AE5-4961-B2A4-D35CAF283EB9}"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6E7065-20AD-450E-8E2E-87C14408D9F4}"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95753AD-5AE5-4961-B2A4-D35CAF283EB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6E7065-20AD-450E-8E2E-87C14408D9F4}"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95753AD-5AE5-4961-B2A4-D35CAF283EB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6E7065-20AD-450E-8E2E-87C14408D9F4}"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5753AD-5AE5-4961-B2A4-D35CAF283EB9}"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6E7065-20AD-450E-8E2E-87C14408D9F4}"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9045" y="497150"/>
            <a:ext cx="10045899" cy="3132458"/>
          </a:xfrm>
        </p:spPr>
        <p:txBody>
          <a:bodyPr>
            <a:normAutofit/>
          </a:bodyPr>
          <a:lstStyle/>
          <a:p>
            <a:r>
              <a:rPr lang="en-IN" sz="2400" b="1" dirty="0">
                <a:latin typeface="Times New Roman" panose="02020603050405020304" pitchFamily="18" charset="0"/>
                <a:cs typeface="Times New Roman" panose="02020603050405020304" pitchFamily="18" charset="0"/>
              </a:rPr>
              <a:t>DATA VISUALIZATION OF GLOBAL CLIMATIC CHANGES</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USING JUPYTER NOTEBOOK</a:t>
            </a:r>
            <a:endParaRPr lang="en-IN"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37119" y="4189445"/>
            <a:ext cx="10478278" cy="2472612"/>
          </a:xfrm>
        </p:spPr>
        <p:txBody>
          <a:bodyPr>
            <a:normAutofit/>
          </a:bodyPr>
          <a:lstStyle/>
          <a:p>
            <a:pPr algn="l"/>
            <a:r>
              <a:rPr lang="en-IN" b="1" dirty="0">
                <a:latin typeface="Times New Roman" panose="02020603050405020304" pitchFamily="18" charset="0"/>
                <a:cs typeface="Times New Roman" panose="02020603050405020304" pitchFamily="18" charset="0"/>
              </a:rPr>
              <a:t>PRESENTED BY</a:t>
            </a:r>
            <a:endParaRPr lang="en-IN" b="1" dirty="0">
              <a:latin typeface="Times New Roman" panose="02020603050405020304" pitchFamily="18" charset="0"/>
              <a:cs typeface="Times New Roman" panose="02020603050405020304" pitchFamily="18" charset="0"/>
            </a:endParaRPr>
          </a:p>
          <a:p>
            <a:pPr algn="l"/>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                                                 GUIDED BY       </a:t>
            </a:r>
            <a:endParaRPr lang="en-IN" b="1" dirty="0">
              <a:latin typeface="Times New Roman" panose="02020603050405020304" pitchFamily="18" charset="0"/>
              <a:cs typeface="Times New Roman" panose="02020603050405020304" pitchFamily="18" charset="0"/>
            </a:endParaRPr>
          </a:p>
          <a:p>
            <a:pPr algn="l"/>
            <a:r>
              <a:rPr lang="en-IN" dirty="0">
                <a:latin typeface="Times New Roman" panose="02020603050405020304" pitchFamily="18" charset="0"/>
                <a:cs typeface="Times New Roman" panose="02020603050405020304" pitchFamily="18" charset="0"/>
              </a:rPr>
              <a:t>MADHUSRI J          927621BEC109                                       </a:t>
            </a:r>
            <a:r>
              <a:rPr lang="en-IN" dirty="0">
                <a:latin typeface="Times New Roman" panose="02020603050405020304" pitchFamily="18" charset="0"/>
                <a:cs typeface="Times New Roman" panose="02020603050405020304" pitchFamily="18" charset="0"/>
                <a:sym typeface="+mn-ea"/>
              </a:rPr>
              <a:t>DR.C.NADAGOPAL</a:t>
            </a:r>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57526" y="355107"/>
            <a:ext cx="5765215" cy="1997476"/>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61" y="48827"/>
            <a:ext cx="2501963" cy="261003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 y="1"/>
            <a:ext cx="12192001" cy="68580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148396" y="878889"/>
            <a:ext cx="7173158" cy="5315829"/>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TIimes New Roman"/>
              </a:rPr>
              <a:t>BENEFITS OF DATA VISUALIZATION</a:t>
            </a:r>
            <a:endParaRPr lang="en-IN" sz="4000" b="1" dirty="0">
              <a:latin typeface="TIimes New Roman"/>
            </a:endParaRPr>
          </a:p>
        </p:txBody>
      </p:sp>
      <p:sp>
        <p:nvSpPr>
          <p:cNvPr id="3" name="Content Placeholder 2"/>
          <p:cNvSpPr>
            <a:spLocks noGrp="1"/>
          </p:cNvSpPr>
          <p:nvPr>
            <p:ph idx="1"/>
          </p:nvPr>
        </p:nvSpPr>
        <p:spPr/>
        <p:txBody>
          <a:bodyPr/>
          <a:lstStyle/>
          <a:p>
            <a:pPr>
              <a:lnSpc>
                <a:spcPct val="150000"/>
              </a:lnSpc>
              <a:buFont typeface="Wingdings" panose="05000000000000000000" pitchFamily="2" charset="2"/>
              <a:buChar char="ü"/>
            </a:pPr>
            <a:r>
              <a:rPr lang="en-US" dirty="0"/>
              <a:t>Data visualization tools make it quick and easy to create charts and graphs which can be added to a customizable dashboard.</a:t>
            </a:r>
            <a:endParaRPr lang="en-US" dirty="0"/>
          </a:p>
          <a:p>
            <a:pPr>
              <a:lnSpc>
                <a:spcPct val="150000"/>
              </a:lnSpc>
              <a:buFont typeface="Wingdings" panose="05000000000000000000" pitchFamily="2" charset="2"/>
              <a:buChar char="ü"/>
            </a:pPr>
            <a:r>
              <a:rPr lang="en-US" dirty="0"/>
              <a:t> Besides looking , data visualization tools give us the ability to process information faster and to use that information to boost productivity and results. Because of the graphic representations, it’s easy to see where action can be taken to improve.</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APPILICATIONS OF DATA VISUALIZATION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Data visualization is essential to assist quickly identifying data trends, which would otherwise be a hassle.</a:t>
            </a:r>
            <a:endParaRPr lang="en-US"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The pictorial representation of data sets allows analysts to visualize concepts and new patterns</a:t>
            </a:r>
            <a:r>
              <a:rPr lang="en-US" dirty="0"/>
              <a:t>.</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OUTPUT</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buFont typeface="Wingdings" panose="05000000000000000000" pitchFamily="2" charset="2"/>
              <a:buChar char="ü"/>
            </a:pPr>
            <a:r>
              <a:rPr lang="en-US" dirty="0">
                <a:effectLst/>
                <a:latin typeface="Times New Roman" panose="02020603050405020304" pitchFamily="18" charset="0"/>
                <a:ea typeface="Calibri" panose="020F0502020204030204" pitchFamily="34" charset="0"/>
              </a:rPr>
              <a:t> Then the output will be in the form of graphical or in chart form.</a:t>
            </a:r>
            <a:endParaRPr lang="en-US" dirty="0">
              <a:effectLst/>
              <a:latin typeface="Times New Roman" panose="02020603050405020304" pitchFamily="18" charset="0"/>
              <a:ea typeface="Calibri" panose="020F0502020204030204" pitchFamily="34" charset="0"/>
            </a:endParaRPr>
          </a:p>
          <a:p>
            <a:pPr>
              <a:lnSpc>
                <a:spcPct val="150000"/>
              </a:lnSpc>
              <a:buFont typeface="Wingdings" panose="05000000000000000000" pitchFamily="2" charset="2"/>
              <a:buChar char="ü"/>
            </a:pPr>
            <a:r>
              <a:rPr lang="en-US" dirty="0">
                <a:effectLst/>
                <a:latin typeface="Times New Roman" panose="02020603050405020304" pitchFamily="18" charset="0"/>
                <a:ea typeface="Calibri" panose="020F0502020204030204" pitchFamily="34" charset="0"/>
              </a:rPr>
              <a:t> Our project is useful to visualize the data in a graphical form because as we cannot store more data in an Excel sheet.</a:t>
            </a:r>
            <a:endParaRPr lang="en-US" dirty="0">
              <a:effectLst/>
              <a:latin typeface="Times New Roman" panose="02020603050405020304" pitchFamily="18" charset="0"/>
              <a:ea typeface="Calibri" panose="020F0502020204030204" pitchFamily="34" charset="0"/>
            </a:endParaRPr>
          </a:p>
          <a:p>
            <a:pPr>
              <a:lnSpc>
                <a:spcPct val="150000"/>
              </a:lnSpc>
              <a:buFont typeface="Wingdings" panose="05000000000000000000" pitchFamily="2" charset="2"/>
              <a:buChar char="ü"/>
            </a:pPr>
            <a:r>
              <a:rPr lang="en-US" dirty="0">
                <a:effectLst/>
                <a:latin typeface="Times New Roman" panose="02020603050405020304" pitchFamily="18" charset="0"/>
                <a:ea typeface="Calibri" panose="020F0502020204030204" pitchFamily="34" charset="0"/>
              </a:rPr>
              <a:t> By having this we can visualize some more data like stock market, Industrial profit, television TRP and </a:t>
            </a:r>
            <a:r>
              <a:rPr lang="en-US" dirty="0" err="1">
                <a:effectLst/>
                <a:latin typeface="Times New Roman" panose="02020603050405020304" pitchFamily="18" charset="0"/>
                <a:ea typeface="Calibri" panose="020F0502020204030204" pitchFamily="34" charset="0"/>
              </a:rPr>
              <a:t>etc</a:t>
            </a:r>
            <a:r>
              <a:rPr lang="en-US" dirty="0">
                <a:effectLst/>
                <a:latin typeface="Times New Roman" panose="02020603050405020304" pitchFamily="18" charset="0"/>
                <a:ea typeface="Calibri" panose="020F0502020204030204" pitchFamily="34" charset="0"/>
              </a:rPr>
              <a:t>…</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 OUTPUT</a:t>
            </a:r>
            <a:endParaRPr lang="en-IN" sz="4000" b="1" dirty="0">
              <a:latin typeface="Times New Roman" panose="02020603050405020304" pitchFamily="18" charset="0"/>
              <a:cs typeface="Times New Roman" panose="02020603050405020304" pitchFamily="18" charset="0"/>
            </a:endParaRPr>
          </a:p>
        </p:txBody>
      </p:sp>
      <p:pic>
        <p:nvPicPr>
          <p:cNvPr id="10" name="Content Placeholder 9"/>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148396" y="1690688"/>
            <a:ext cx="8043169" cy="4802187"/>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CONCLUSION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 Good data visualization should communicate a data set clearly and effectively by using graphics. </a:t>
            </a:r>
            <a:endParaRPr lang="en-US"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 The best visualizations make it easy to comprehend data at a glance.</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1841"/>
            <a:ext cx="10515600" cy="1353337"/>
          </a:xfrm>
        </p:spPr>
        <p:txBody>
          <a:bodyPr>
            <a:normAutofit/>
          </a:bodyPr>
          <a:lstStyle/>
          <a:p>
            <a:r>
              <a:rPr lang="en-US" sz="4000" b="1" dirty="0">
                <a:latin typeface="Times New Roman" panose="02020603050405020304" pitchFamily="18" charset="0"/>
                <a:cs typeface="Times New Roman" panose="02020603050405020304" pitchFamily="18" charset="0"/>
              </a:rPr>
              <a:t>INTRODUCTION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spcAft>
                <a:spcPts val="800"/>
              </a:spcAft>
              <a:buFont typeface="Wingdings" panose="05000000000000000000" pitchFamily="2" charset="2"/>
              <a:buChar char="ü"/>
            </a:pPr>
            <a:r>
              <a:rPr lang="en-US" dirty="0">
                <a:effectLst/>
                <a:latin typeface="Times New Roman" panose="02020603050405020304" pitchFamily="18" charset="0"/>
                <a:ea typeface="Calibri" panose="020F0502020204030204" pitchFamily="34" charset="0"/>
                <a:cs typeface="Times New Roman" panose="02020603050405020304" pitchFamily="18" charset="0"/>
              </a:rPr>
              <a:t> In this project we are going to explain that how the weather climatic  changes are visualized by collecting the data of separate region like humidity, temperature and air pollution</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buFont typeface="Wingdings" panose="05000000000000000000" pitchFamily="2" charset="2"/>
              <a:buChar char="ü"/>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rPr>
              <a:t>In this let’s we discuss about the data visualization.</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buFont typeface="Wingdings" panose="05000000000000000000" pitchFamily="2" charset="2"/>
              <a:buChar char="ü"/>
            </a:pPr>
            <a:endParaRPr lang="en-US" sz="2400" dirty="0">
              <a:effectLst/>
              <a:latin typeface="Times New Roman" panose="02020603050405020304" pitchFamily="18" charset="0"/>
              <a:ea typeface="Calibri" panose="020F0502020204030204" pitchFamily="34" charset="0"/>
              <a:cs typeface="Latha"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8472"/>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DATA VISUALIZATION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155297"/>
          </a:xfrm>
        </p:spPr>
        <p:txBody>
          <a:bodyPr/>
          <a:lstStyle/>
          <a:p>
            <a:pPr algn="just">
              <a:lnSpc>
                <a:spcPct val="150000"/>
              </a:lnSpc>
              <a:buFont typeface="Wingdings" panose="05000000000000000000" pitchFamily="2" charset="2"/>
              <a:buChar char="ü"/>
            </a:pPr>
            <a:r>
              <a:rPr lang="en-IN" dirty="0">
                <a:solidFill>
                  <a:srgbClr val="1D1B11"/>
                </a:solidFill>
                <a:effectLst/>
                <a:latin typeface="Times New Roman" panose="02020603050405020304" pitchFamily="18" charset="0"/>
                <a:ea typeface="Calibri" panose="020F0502020204030204" pitchFamily="34" charset="0"/>
              </a:rPr>
              <a:t>A  key technology for analysing and presenting climate changes.</a:t>
            </a:r>
            <a:endParaRPr lang="en-IN" dirty="0">
              <a:solidFill>
                <a:srgbClr val="1D1B11"/>
              </a:solidFill>
              <a:effectLst/>
              <a:latin typeface="Times New Roman" panose="02020603050405020304" pitchFamily="18" charset="0"/>
              <a:ea typeface="Calibri" panose="020F0502020204030204" pitchFamily="34" charset="0"/>
            </a:endParaRPr>
          </a:p>
          <a:p>
            <a:pPr algn="just">
              <a:lnSpc>
                <a:spcPct val="150000"/>
              </a:lnSpc>
              <a:buFont typeface="Wingdings" panose="05000000000000000000" pitchFamily="2" charset="2"/>
              <a:buChar char="ü"/>
            </a:pPr>
            <a:r>
              <a:rPr lang="en-IN" spc="10" dirty="0">
                <a:solidFill>
                  <a:srgbClr val="262626"/>
                </a:solidFill>
                <a:latin typeface="Times New Roman" panose="02020603050405020304" pitchFamily="18" charset="0"/>
                <a:ea typeface="Calibri" panose="020F0502020204030204" pitchFamily="34" charset="0"/>
              </a:rPr>
              <a:t>G</a:t>
            </a:r>
            <a:r>
              <a:rPr lang="en-IN" spc="10" dirty="0">
                <a:solidFill>
                  <a:srgbClr val="262626"/>
                </a:solidFill>
                <a:effectLst/>
                <a:latin typeface="Times New Roman" panose="02020603050405020304" pitchFamily="18" charset="0"/>
                <a:ea typeface="Calibri" panose="020F0502020204030204" pitchFamily="34" charset="0"/>
              </a:rPr>
              <a:t>raphical representation of information.</a:t>
            </a:r>
            <a:endParaRPr lang="en-IN" spc="10" dirty="0">
              <a:solidFill>
                <a:srgbClr val="1D1B11"/>
              </a:solidFill>
              <a:latin typeface="Times New Roman" panose="02020603050405020304" pitchFamily="18" charset="0"/>
              <a:ea typeface="Calibri" panose="020F0502020204030204" pitchFamily="34" charset="0"/>
            </a:endParaRPr>
          </a:p>
          <a:p>
            <a:pPr algn="just">
              <a:lnSpc>
                <a:spcPct val="150000"/>
              </a:lnSpc>
              <a:buFont typeface="Wingdings" panose="05000000000000000000" pitchFamily="2" charset="2"/>
              <a:buChar char="ü"/>
            </a:pPr>
            <a:r>
              <a:rPr lang="en-IN" spc="10" dirty="0">
                <a:solidFill>
                  <a:srgbClr val="262626"/>
                </a:solidFill>
                <a:latin typeface="Times New Roman" panose="02020603050405020304" pitchFamily="18" charset="0"/>
                <a:ea typeface="Calibri" panose="020F0502020204030204" pitchFamily="34" charset="0"/>
              </a:rPr>
              <a:t>A</a:t>
            </a:r>
            <a:r>
              <a:rPr lang="en-IN" spc="10" dirty="0">
                <a:solidFill>
                  <a:srgbClr val="262626"/>
                </a:solidFill>
                <a:effectLst/>
                <a:latin typeface="Times New Roman" panose="02020603050405020304" pitchFamily="18" charset="0"/>
                <a:ea typeface="Calibri" panose="020F0502020204030204" pitchFamily="34" charset="0"/>
              </a:rPr>
              <a:t>nalysing massive amounts of information</a:t>
            </a:r>
            <a:r>
              <a:rPr lang="en-IN" sz="1800" spc="10" dirty="0">
                <a:solidFill>
                  <a:srgbClr val="262626"/>
                </a:solidFill>
                <a:effectLst/>
                <a:latin typeface="Times New Roman" panose="02020603050405020304" pitchFamily="18" charset="0"/>
                <a:ea typeface="Calibri" panose="020F0502020204030204" pitchFamily="34" charset="0"/>
              </a:rPr>
              <a:t>.</a:t>
            </a:r>
            <a:endParaRPr lang="en-IN" dirty="0"/>
          </a:p>
        </p:txBody>
      </p:sp>
      <p:pic>
        <p:nvPicPr>
          <p:cNvPr id="1028" name="Picture 4" descr="Image result for data visualizatio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61934" y="4205915"/>
            <a:ext cx="4798924" cy="25810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8471"/>
            <a:ext cx="10515600" cy="1325563"/>
          </a:xfrm>
        </p:spPr>
        <p:txBody>
          <a:bodyPr/>
          <a:lstStyle/>
          <a:p>
            <a:r>
              <a:rPr lang="en-IN" sz="1800" b="1" dirty="0">
                <a:effectLst/>
                <a:latin typeface="Times New Roman" panose="02020603050405020304" pitchFamily="18" charset="0"/>
                <a:ea typeface="Calibri" panose="020F0502020204030204" pitchFamily="34" charset="0"/>
              </a:rPr>
              <a:t> </a:t>
            </a:r>
            <a:r>
              <a:rPr lang="en-IN" sz="4000" b="1" dirty="0">
                <a:latin typeface="Times New Roman" panose="02020603050405020304" pitchFamily="18" charset="0"/>
                <a:ea typeface="Calibri" panose="020F0502020204030204" pitchFamily="34" charset="0"/>
              </a:rPr>
              <a:t>W</a:t>
            </a:r>
            <a:r>
              <a:rPr lang="en-IN" sz="4000" b="1" dirty="0">
                <a:effectLst/>
                <a:latin typeface="Times New Roman" panose="02020603050405020304" pitchFamily="18" charset="0"/>
                <a:ea typeface="Calibri" panose="020F0502020204030204" pitchFamily="34" charset="0"/>
              </a:rPr>
              <a:t>hy visualize data</a:t>
            </a:r>
            <a:endParaRPr lang="en-IN" sz="4000" dirty="0"/>
          </a:p>
        </p:txBody>
      </p:sp>
      <p:sp>
        <p:nvSpPr>
          <p:cNvPr id="3" name="Content Placeholder 2"/>
          <p:cNvSpPr>
            <a:spLocks noGrp="1"/>
          </p:cNvSpPr>
          <p:nvPr>
            <p:ph idx="1"/>
          </p:nvPr>
        </p:nvSpPr>
        <p:spPr>
          <a:xfrm>
            <a:off x="838200" y="1744824"/>
            <a:ext cx="9724053" cy="4432139"/>
          </a:xfrm>
        </p:spPr>
        <p:txBody>
          <a:bodyPr>
            <a:normAutofit/>
          </a:bodyPr>
          <a:lstStyle/>
          <a:p>
            <a:pPr>
              <a:lnSpc>
                <a:spcPct val="150000"/>
              </a:lnSpc>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cs typeface="Times New Roman" panose="02020603050405020304" pitchFamily="18" charset="0"/>
              </a:rPr>
              <a:t>M</a:t>
            </a: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ajor task for future developments is to further bridge  the gap between  climate and visualization expertise, exploiting   the </a:t>
            </a:r>
            <a:endPar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ü"/>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hances  arising  from  sophisticated  visualization   approaches, smoothly supporting</a:t>
            </a: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TOOL USED – CONDA SOFTWARE </a:t>
            </a:r>
            <a:endParaRPr lang="en-IN" sz="4000" b="1" dirty="0"/>
          </a:p>
        </p:txBody>
      </p:sp>
      <p:sp>
        <p:nvSpPr>
          <p:cNvPr id="3" name="Content Placeholder 2"/>
          <p:cNvSpPr>
            <a:spLocks noGrp="1"/>
          </p:cNvSpPr>
          <p:nvPr>
            <p:ph idx="1"/>
          </p:nvPr>
        </p:nvSpPr>
        <p:spPr/>
        <p:txBody>
          <a:bodyPr>
            <a:normAutofit/>
          </a:bodyPr>
          <a:lstStyle/>
          <a:p>
            <a:pPr>
              <a:lnSpc>
                <a:spcPct val="150000"/>
              </a:lnSpc>
              <a:buFont typeface="Wingdings" panose="05000000000000000000" pitchFamily="2" charset="2"/>
              <a:buChar char="ü"/>
            </a:pPr>
            <a:r>
              <a:rPr lang="en-US" dirty="0"/>
              <a:t>CONDA is an open-source, cross-platform, language-agnostic package manager and environment management system. </a:t>
            </a:r>
            <a:endParaRPr lang="en-US" dirty="0"/>
          </a:p>
          <a:p>
            <a:pPr>
              <a:lnSpc>
                <a:spcPct val="150000"/>
              </a:lnSpc>
              <a:buFont typeface="Wingdings" panose="05000000000000000000" pitchFamily="2" charset="2"/>
              <a:buChar char="ü"/>
            </a:pPr>
            <a:r>
              <a:rPr lang="en-US" dirty="0"/>
              <a:t>It was originally developed to solve difficult package management challenges faced by Py</a:t>
            </a:r>
            <a:r>
              <a:rPr lang="en-US" dirty="0">
                <a:latin typeface="Times New Roman" panose="02020603050405020304" pitchFamily="18" charset="0"/>
                <a:cs typeface="Times New Roman" panose="02020603050405020304" pitchFamily="18" charset="0"/>
              </a:rPr>
              <a:t>thon data scientists.  </a:t>
            </a:r>
            <a:endParaRPr lang="en-US"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Today is a popular package manager for Python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0" y="1"/>
            <a:ext cx="12192000" cy="6868502"/>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8472"/>
            <a:ext cx="10515600" cy="1325563"/>
          </a:xfrm>
        </p:spPr>
        <p:txBody>
          <a:bodyPr/>
          <a:lstStyle/>
          <a:p>
            <a:r>
              <a:rPr lang="en-IN" dirty="0"/>
              <a:t> </a:t>
            </a:r>
            <a:r>
              <a:rPr lang="en-IN" b="1" dirty="0"/>
              <a:t>JUPYTER NOTEBBOOK</a:t>
            </a:r>
            <a:endParaRPr lang="en-IN" b="1" dirty="0"/>
          </a:p>
        </p:txBody>
      </p:sp>
      <p:sp>
        <p:nvSpPr>
          <p:cNvPr id="3" name="Content Placeholder 2"/>
          <p:cNvSpPr>
            <a:spLocks noGrp="1"/>
          </p:cNvSpPr>
          <p:nvPr>
            <p:ph idx="1"/>
          </p:nvPr>
        </p:nvSpPr>
        <p:spPr>
          <a:xfrm>
            <a:off x="559293" y="1825625"/>
            <a:ext cx="10794507" cy="4351338"/>
          </a:xfrm>
        </p:spPr>
        <p:txBody>
          <a:bodyPr>
            <a:normAutofit/>
          </a:bodyPr>
          <a:lstStyle/>
          <a:p>
            <a:pPr>
              <a:buFont typeface="Wingdings" panose="05000000000000000000" pitchFamily="2" charset="2"/>
              <a:buChar char="ü"/>
            </a:pPr>
            <a:r>
              <a:rPr lang="en-US" dirty="0">
                <a:solidFill>
                  <a:schemeClr val="bg2">
                    <a:lumMod val="25000"/>
                  </a:schemeClr>
                </a:solidFill>
                <a:latin typeface="Times New Roman" panose="02020603050405020304" pitchFamily="18" charset="0"/>
                <a:cs typeface="Times New Roman" panose="02020603050405020304" pitchFamily="18" charset="0"/>
              </a:rPr>
              <a:t> To create plots with Matplotlib and use the </a:t>
            </a:r>
            <a:r>
              <a:rPr lang="en-US" dirty="0" err="1">
                <a:solidFill>
                  <a:schemeClr val="bg2">
                    <a:lumMod val="25000"/>
                  </a:schemeClr>
                </a:solidFill>
                <a:latin typeface="Times New Roman" panose="02020603050405020304" pitchFamily="18" charset="0"/>
                <a:cs typeface="Times New Roman" panose="02020603050405020304" pitchFamily="18" charset="0"/>
              </a:rPr>
              <a:t>Jupyter</a:t>
            </a:r>
            <a:r>
              <a:rPr lang="en-US" dirty="0">
                <a:solidFill>
                  <a:schemeClr val="bg2">
                    <a:lumMod val="25000"/>
                  </a:schemeClr>
                </a:solidFill>
                <a:latin typeface="Times New Roman" panose="02020603050405020304" pitchFamily="18" charset="0"/>
                <a:cs typeface="Times New Roman" panose="02020603050405020304" pitchFamily="18" charset="0"/>
              </a:rPr>
              <a:t> notebook as our              environment setting.</a:t>
            </a:r>
            <a:endParaRPr lang="en-US" i="0" dirty="0">
              <a:solidFill>
                <a:schemeClr val="bg2">
                  <a:lumMod val="25000"/>
                </a:schemeClr>
              </a:solidFill>
              <a:effectLst/>
              <a:latin typeface="Times New Roman" panose="02020603050405020304" pitchFamily="18" charset="0"/>
              <a:cs typeface="Times New Roman" panose="02020603050405020304" pitchFamily="18" charset="0"/>
            </a:endParaRPr>
          </a:p>
          <a:p>
            <a:pPr marL="0" indent="0">
              <a:buNone/>
            </a:pPr>
            <a:endParaRPr lang="en-US" i="0" dirty="0">
              <a:solidFill>
                <a:schemeClr val="bg2">
                  <a:lumMod val="25000"/>
                </a:schemeClr>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i="0" dirty="0">
                <a:solidFill>
                  <a:schemeClr val="bg2">
                    <a:lumMod val="25000"/>
                  </a:schemeClr>
                </a:solidFill>
                <a:effectLst/>
                <a:latin typeface="Times New Roman" panose="02020603050405020304" pitchFamily="18" charset="0"/>
                <a:cs typeface="Times New Roman" panose="02020603050405020304" pitchFamily="18" charset="0"/>
              </a:rPr>
              <a:t>It’s an open source web application that allows you to create </a:t>
            </a:r>
            <a:endParaRPr lang="en-US" i="0" dirty="0">
              <a:solidFill>
                <a:schemeClr val="bg2">
                  <a:lumMod val="25000"/>
                </a:schemeClr>
              </a:solidFill>
              <a:effectLst/>
              <a:latin typeface="Times New Roman" panose="02020603050405020304" pitchFamily="18" charset="0"/>
              <a:cs typeface="Times New Roman" panose="02020603050405020304" pitchFamily="18" charset="0"/>
            </a:endParaRPr>
          </a:p>
          <a:p>
            <a:pPr marL="0" indent="0">
              <a:buNone/>
            </a:pPr>
            <a:r>
              <a:rPr lang="en-US" i="0" dirty="0">
                <a:solidFill>
                  <a:schemeClr val="bg2">
                    <a:lumMod val="25000"/>
                  </a:schemeClr>
                </a:solidFill>
                <a:effectLst/>
                <a:latin typeface="Times New Roman" panose="02020603050405020304" pitchFamily="18" charset="0"/>
                <a:cs typeface="Times New Roman" panose="02020603050405020304" pitchFamily="18" charset="0"/>
              </a:rPr>
              <a:t>    and exchange documents with live code views and some </a:t>
            </a:r>
            <a:endParaRPr lang="en-US" i="0" dirty="0">
              <a:solidFill>
                <a:schemeClr val="bg2">
                  <a:lumMod val="25000"/>
                </a:schemeClr>
              </a:solidFill>
              <a:effectLst/>
              <a:latin typeface="Times New Roman" panose="02020603050405020304" pitchFamily="18" charset="0"/>
              <a:cs typeface="Times New Roman" panose="02020603050405020304" pitchFamily="18" charset="0"/>
            </a:endParaRPr>
          </a:p>
          <a:p>
            <a:pPr marL="0" indent="0">
              <a:buNone/>
            </a:pPr>
            <a:r>
              <a:rPr lang="en-US" i="0" dirty="0">
                <a:solidFill>
                  <a:schemeClr val="bg2">
                    <a:lumMod val="25000"/>
                  </a:schemeClr>
                </a:solidFill>
                <a:effectLst/>
                <a:latin typeface="Times New Roman" panose="02020603050405020304" pitchFamily="18" charset="0"/>
                <a:cs typeface="Times New Roman" panose="02020603050405020304" pitchFamily="18" charset="0"/>
              </a:rPr>
              <a:t>    informative texts.</a:t>
            </a:r>
            <a:endParaRPr lang="en-IN" dirty="0">
              <a:solidFill>
                <a:schemeClr val="bg2">
                  <a:lumMod val="25000"/>
                </a:schemeClr>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7084381" y="4178782"/>
            <a:ext cx="4823445" cy="245981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255" y="0"/>
            <a:ext cx="12025988" cy="6857999"/>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DATASET</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buFont typeface="Wingdings" panose="05000000000000000000" pitchFamily="2" charset="2"/>
              <a:buChar char="ü"/>
            </a:pPr>
            <a:r>
              <a:rPr lang="en-US" dirty="0">
                <a:effectLst/>
                <a:latin typeface="Times New Roman" panose="02020603050405020304" pitchFamily="18" charset="0"/>
                <a:ea typeface="Calibri" panose="020F0502020204030204" pitchFamily="34" charset="0"/>
              </a:rPr>
              <a:t>We have taken the data from the Kaggle website as a reference.</a:t>
            </a:r>
            <a:endParaRPr lang="en-US" dirty="0">
              <a:effectLst/>
              <a:latin typeface="Times New Roman" panose="02020603050405020304" pitchFamily="18" charset="0"/>
              <a:ea typeface="Calibri" panose="020F0502020204030204" pitchFamily="34" charset="0"/>
            </a:endParaRPr>
          </a:p>
          <a:p>
            <a:pPr>
              <a:lnSpc>
                <a:spcPct val="150000"/>
              </a:lnSpc>
              <a:buFont typeface="Wingdings" panose="05000000000000000000" pitchFamily="2" charset="2"/>
              <a:buChar char="ü"/>
            </a:pPr>
            <a:r>
              <a:rPr lang="en-US" dirty="0">
                <a:effectLst/>
                <a:latin typeface="Times New Roman" panose="02020603050405020304" pitchFamily="18" charset="0"/>
                <a:ea typeface="Calibri" panose="020F0502020204030204" pitchFamily="34" charset="0"/>
              </a:rPr>
              <a:t> We will be using the dataset throughout the section is weather climatic change.</a:t>
            </a:r>
            <a:endParaRPr lang="en-US" dirty="0">
              <a:effectLst/>
              <a:latin typeface="Times New Roman" panose="02020603050405020304" pitchFamily="18" charset="0"/>
              <a:ea typeface="Calibri" panose="020F0502020204030204" pitchFamily="34" charset="0"/>
            </a:endParaRPr>
          </a:p>
          <a:p>
            <a:pPr>
              <a:lnSpc>
                <a:spcPct val="150000"/>
              </a:lnSpc>
              <a:buFont typeface="Wingdings" panose="05000000000000000000" pitchFamily="2" charset="2"/>
              <a:buChar char="ü"/>
            </a:pPr>
            <a:r>
              <a:rPr lang="en-US" dirty="0">
                <a:effectLst/>
                <a:latin typeface="Times New Roman" panose="02020603050405020304" pitchFamily="18" charset="0"/>
                <a:ea typeface="Calibri" panose="020F0502020204030204" pitchFamily="34" charset="0"/>
              </a:rPr>
              <a:t> In this we obtained data such as temperature, humidity, air pollution.</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2847</Words>
  <Application>WPS Presentation</Application>
  <PresentationFormat>Widescreen</PresentationFormat>
  <Paragraphs>67</Paragraphs>
  <Slides>16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Arial</vt:lpstr>
      <vt:lpstr>SimSun</vt:lpstr>
      <vt:lpstr>Wingdings</vt:lpstr>
      <vt:lpstr>Times New Roman</vt:lpstr>
      <vt:lpstr>Calibri</vt:lpstr>
      <vt:lpstr>Latha</vt:lpstr>
      <vt:lpstr>TIimes New Roman</vt:lpstr>
      <vt:lpstr>Segoe Print</vt:lpstr>
      <vt:lpstr>Microsoft YaHei</vt:lpstr>
      <vt:lpstr>Arial Unicode MS</vt:lpstr>
      <vt:lpstr>Calibri Light</vt:lpstr>
      <vt:lpstr>Office Theme</vt:lpstr>
      <vt:lpstr>DATA VISUALIZATION OF GLOBAL CLIMATIC CHANGES USING JUPYTER NOTEBOOK</vt:lpstr>
      <vt:lpstr>INTRODUCTION</vt:lpstr>
      <vt:lpstr>DATA VISUALIZATION</vt:lpstr>
      <vt:lpstr> Why visualize data</vt:lpstr>
      <vt:lpstr>TOOL USED – CONDA SOFTWARE </vt:lpstr>
      <vt:lpstr>PowerPoint 演示文稿</vt:lpstr>
      <vt:lpstr> JUPYTER NOTEBBOOK</vt:lpstr>
      <vt:lpstr>PowerPoint 演示文稿</vt:lpstr>
      <vt:lpstr>DATASET</vt:lpstr>
      <vt:lpstr>PowerPoint 演示文稿</vt:lpstr>
      <vt:lpstr>PowerPoint 演示文稿</vt:lpstr>
      <vt:lpstr>BENEFITS OF DATA VISUALIZATION</vt:lpstr>
      <vt:lpstr>APPILICATIONS OF DATA VISUALIZATION</vt:lpstr>
      <vt:lpstr>OUTPUT</vt:lpstr>
      <vt:lpstr> OUTPUT</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OF GLOBAL CLIMATIC CHANGES USING JUPYTER NOTEBOOK</dc:title>
  <dc:creator>Jayarisha V</dc:creator>
  <cp:lastModifiedBy>Hari Prakash</cp:lastModifiedBy>
  <cp:revision>21</cp:revision>
  <dcterms:created xsi:type="dcterms:W3CDTF">2022-11-25T05:46:00Z</dcterms:created>
  <dcterms:modified xsi:type="dcterms:W3CDTF">2024-04-03T14:49:46Z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EC5515BA2086403982BE00B7DFF824A9_13</vt:lpwstr>
  </property>
  <property fmtid="{D5CDD505-2E9C-101B-9397-08002B2CF9AE}" pid="3" name="KSOProductBuildVer">
    <vt:lpwstr>1033-12.2.0.13489</vt:lpwstr>
  </property>
</Properties>
</file>