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62" r:id="rId5"/>
    <p:sldId id="260" r:id="rId6"/>
    <p:sldId id="271" r:id="rId7"/>
    <p:sldId id="259" r:id="rId8"/>
    <p:sldId id="261" r:id="rId9"/>
    <p:sldId id="269" r:id="rId10"/>
    <p:sldId id="274" r:id="rId11"/>
    <p:sldId id="275" r:id="rId12"/>
    <p:sldId id="276" r:id="rId13"/>
    <p:sldId id="277" r:id="rId14"/>
    <p:sldId id="278" r:id="rId15"/>
    <p:sldId id="279" r:id="rId16"/>
    <p:sldId id="280" r:id="rId17"/>
    <p:sldId id="273"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208449-7221-4F54-B1E9-D8BE27177A4F}"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463F4-D21A-46DA-A0DB-E5F84E73EB33}" type="slidenum">
              <a:rPr lang="en-IN" smtClean="0"/>
              <a:t>‹#›</a:t>
            </a:fld>
            <a:endParaRPr lang="en-IN"/>
          </a:p>
        </p:txBody>
      </p:sp>
    </p:spTree>
    <p:extLst>
      <p:ext uri="{BB962C8B-B14F-4D97-AF65-F5344CB8AC3E}">
        <p14:creationId xmlns:p14="http://schemas.microsoft.com/office/powerpoint/2010/main" val="3735687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208449-7221-4F54-B1E9-D8BE27177A4F}"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9463F4-D21A-46DA-A0DB-E5F84E73EB33}" type="slidenum">
              <a:rPr lang="en-IN" smtClean="0"/>
              <a:t>‹#›</a:t>
            </a:fld>
            <a:endParaRPr lang="en-IN"/>
          </a:p>
        </p:txBody>
      </p:sp>
    </p:spTree>
    <p:extLst>
      <p:ext uri="{BB962C8B-B14F-4D97-AF65-F5344CB8AC3E}">
        <p14:creationId xmlns:p14="http://schemas.microsoft.com/office/powerpoint/2010/main" val="312031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3208449-7221-4F54-B1E9-D8BE27177A4F}"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463F4-D21A-46DA-A0DB-E5F84E73EB33}" type="slidenum">
              <a:rPr lang="en-IN" smtClean="0"/>
              <a:t>‹#›</a:t>
            </a:fld>
            <a:endParaRPr lang="en-IN"/>
          </a:p>
        </p:txBody>
      </p:sp>
    </p:spTree>
    <p:extLst>
      <p:ext uri="{BB962C8B-B14F-4D97-AF65-F5344CB8AC3E}">
        <p14:creationId xmlns:p14="http://schemas.microsoft.com/office/powerpoint/2010/main" val="2144846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3208449-7221-4F54-B1E9-D8BE27177A4F}"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463F4-D21A-46DA-A0DB-E5F84E73EB3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54211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208449-7221-4F54-B1E9-D8BE27177A4F}"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463F4-D21A-46DA-A0DB-E5F84E73EB33}" type="slidenum">
              <a:rPr lang="en-IN" smtClean="0"/>
              <a:t>‹#›</a:t>
            </a:fld>
            <a:endParaRPr lang="en-IN"/>
          </a:p>
        </p:txBody>
      </p:sp>
    </p:spTree>
    <p:extLst>
      <p:ext uri="{BB962C8B-B14F-4D97-AF65-F5344CB8AC3E}">
        <p14:creationId xmlns:p14="http://schemas.microsoft.com/office/powerpoint/2010/main" val="1918912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3208449-7221-4F54-B1E9-D8BE27177A4F}" type="datetimeFigureOut">
              <a:rPr lang="en-IN" smtClean="0"/>
              <a:t>19-10-2023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463F4-D21A-46DA-A0DB-E5F84E73EB33}" type="slidenum">
              <a:rPr lang="en-IN" smtClean="0"/>
              <a:t>‹#›</a:t>
            </a:fld>
            <a:endParaRPr lang="en-IN"/>
          </a:p>
        </p:txBody>
      </p:sp>
    </p:spTree>
    <p:extLst>
      <p:ext uri="{BB962C8B-B14F-4D97-AF65-F5344CB8AC3E}">
        <p14:creationId xmlns:p14="http://schemas.microsoft.com/office/powerpoint/2010/main" val="2571858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3208449-7221-4F54-B1E9-D8BE27177A4F}" type="datetimeFigureOut">
              <a:rPr lang="en-IN" smtClean="0"/>
              <a:t>19-10-2023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463F4-D21A-46DA-A0DB-E5F84E73EB33}" type="slidenum">
              <a:rPr lang="en-IN" smtClean="0"/>
              <a:t>‹#›</a:t>
            </a:fld>
            <a:endParaRPr lang="en-IN"/>
          </a:p>
        </p:txBody>
      </p:sp>
    </p:spTree>
    <p:extLst>
      <p:ext uri="{BB962C8B-B14F-4D97-AF65-F5344CB8AC3E}">
        <p14:creationId xmlns:p14="http://schemas.microsoft.com/office/powerpoint/2010/main" val="2476091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208449-7221-4F54-B1E9-D8BE27177A4F}"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463F4-D21A-46DA-A0DB-E5F84E73EB33}" type="slidenum">
              <a:rPr lang="en-IN" smtClean="0"/>
              <a:t>‹#›</a:t>
            </a:fld>
            <a:endParaRPr lang="en-IN"/>
          </a:p>
        </p:txBody>
      </p:sp>
    </p:spTree>
    <p:extLst>
      <p:ext uri="{BB962C8B-B14F-4D97-AF65-F5344CB8AC3E}">
        <p14:creationId xmlns:p14="http://schemas.microsoft.com/office/powerpoint/2010/main" val="330571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208449-7221-4F54-B1E9-D8BE27177A4F}"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463F4-D21A-46DA-A0DB-E5F84E73EB33}" type="slidenum">
              <a:rPr lang="en-IN" smtClean="0"/>
              <a:t>‹#›</a:t>
            </a:fld>
            <a:endParaRPr lang="en-IN"/>
          </a:p>
        </p:txBody>
      </p:sp>
    </p:spTree>
    <p:extLst>
      <p:ext uri="{BB962C8B-B14F-4D97-AF65-F5344CB8AC3E}">
        <p14:creationId xmlns:p14="http://schemas.microsoft.com/office/powerpoint/2010/main" val="608346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3208449-7221-4F54-B1E9-D8BE27177A4F}"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463F4-D21A-46DA-A0DB-E5F84E73EB33}" type="slidenum">
              <a:rPr lang="en-IN" smtClean="0"/>
              <a:t>‹#›</a:t>
            </a:fld>
            <a:endParaRPr lang="en-IN"/>
          </a:p>
        </p:txBody>
      </p:sp>
    </p:spTree>
    <p:extLst>
      <p:ext uri="{BB962C8B-B14F-4D97-AF65-F5344CB8AC3E}">
        <p14:creationId xmlns:p14="http://schemas.microsoft.com/office/powerpoint/2010/main" val="2411118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208449-7221-4F54-B1E9-D8BE27177A4F}"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463F4-D21A-46DA-A0DB-E5F84E73EB33}" type="slidenum">
              <a:rPr lang="en-IN" smtClean="0"/>
              <a:t>‹#›</a:t>
            </a:fld>
            <a:endParaRPr lang="en-IN"/>
          </a:p>
        </p:txBody>
      </p:sp>
    </p:spTree>
    <p:extLst>
      <p:ext uri="{BB962C8B-B14F-4D97-AF65-F5344CB8AC3E}">
        <p14:creationId xmlns:p14="http://schemas.microsoft.com/office/powerpoint/2010/main" val="913287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208449-7221-4F54-B1E9-D8BE27177A4F}"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9463F4-D21A-46DA-A0DB-E5F84E73EB33}" type="slidenum">
              <a:rPr lang="en-IN" smtClean="0"/>
              <a:t>‹#›</a:t>
            </a:fld>
            <a:endParaRPr lang="en-IN"/>
          </a:p>
        </p:txBody>
      </p:sp>
    </p:spTree>
    <p:extLst>
      <p:ext uri="{BB962C8B-B14F-4D97-AF65-F5344CB8AC3E}">
        <p14:creationId xmlns:p14="http://schemas.microsoft.com/office/powerpoint/2010/main" val="168228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208449-7221-4F54-B1E9-D8BE27177A4F}" type="datetimeFigureOut">
              <a:rPr lang="en-IN" smtClean="0"/>
              <a:t>19-10-2023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9463F4-D21A-46DA-A0DB-E5F84E73EB33}" type="slidenum">
              <a:rPr lang="en-IN" smtClean="0"/>
              <a:t>‹#›</a:t>
            </a:fld>
            <a:endParaRPr lang="en-IN"/>
          </a:p>
        </p:txBody>
      </p:sp>
    </p:spTree>
    <p:extLst>
      <p:ext uri="{BB962C8B-B14F-4D97-AF65-F5344CB8AC3E}">
        <p14:creationId xmlns:p14="http://schemas.microsoft.com/office/powerpoint/2010/main" val="541305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3208449-7221-4F54-B1E9-D8BE27177A4F}" type="datetimeFigureOut">
              <a:rPr lang="en-IN" smtClean="0"/>
              <a:t>19-10-2023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B9463F4-D21A-46DA-A0DB-E5F84E73EB33}" type="slidenum">
              <a:rPr lang="en-IN" smtClean="0"/>
              <a:t>‹#›</a:t>
            </a:fld>
            <a:endParaRPr lang="en-IN"/>
          </a:p>
        </p:txBody>
      </p:sp>
    </p:spTree>
    <p:extLst>
      <p:ext uri="{BB962C8B-B14F-4D97-AF65-F5344CB8AC3E}">
        <p14:creationId xmlns:p14="http://schemas.microsoft.com/office/powerpoint/2010/main" val="897292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3208449-7221-4F54-B1E9-D8BE27177A4F}" type="datetimeFigureOut">
              <a:rPr lang="en-IN" smtClean="0"/>
              <a:t>19-10-2023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B9463F4-D21A-46DA-A0DB-E5F84E73EB33}" type="slidenum">
              <a:rPr lang="en-IN" smtClean="0"/>
              <a:t>‹#›</a:t>
            </a:fld>
            <a:endParaRPr lang="en-IN"/>
          </a:p>
        </p:txBody>
      </p:sp>
    </p:spTree>
    <p:extLst>
      <p:ext uri="{BB962C8B-B14F-4D97-AF65-F5344CB8AC3E}">
        <p14:creationId xmlns:p14="http://schemas.microsoft.com/office/powerpoint/2010/main" val="2862656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3208449-7221-4F54-B1E9-D8BE27177A4F}" type="datetimeFigureOut">
              <a:rPr lang="en-IN" smtClean="0"/>
              <a:t>19-10-2023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B9463F4-D21A-46DA-A0DB-E5F84E73EB33}" type="slidenum">
              <a:rPr lang="en-IN" smtClean="0"/>
              <a:t>‹#›</a:t>
            </a:fld>
            <a:endParaRPr lang="en-IN"/>
          </a:p>
        </p:txBody>
      </p:sp>
    </p:spTree>
    <p:extLst>
      <p:ext uri="{BB962C8B-B14F-4D97-AF65-F5344CB8AC3E}">
        <p14:creationId xmlns:p14="http://schemas.microsoft.com/office/powerpoint/2010/main" val="71776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208449-7221-4F54-B1E9-D8BE27177A4F}"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9463F4-D21A-46DA-A0DB-E5F84E73EB33}" type="slidenum">
              <a:rPr lang="en-IN" smtClean="0"/>
              <a:t>‹#›</a:t>
            </a:fld>
            <a:endParaRPr lang="en-IN"/>
          </a:p>
        </p:txBody>
      </p:sp>
    </p:spTree>
    <p:extLst>
      <p:ext uri="{BB962C8B-B14F-4D97-AF65-F5344CB8AC3E}">
        <p14:creationId xmlns:p14="http://schemas.microsoft.com/office/powerpoint/2010/main" val="2106936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3208449-7221-4F54-B1E9-D8BE27177A4F}" type="datetimeFigureOut">
              <a:rPr lang="en-IN" smtClean="0"/>
              <a:t>19-10-2023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B9463F4-D21A-46DA-A0DB-E5F84E73EB33}" type="slidenum">
              <a:rPr lang="en-IN" smtClean="0"/>
              <a:t>‹#›</a:t>
            </a:fld>
            <a:endParaRPr lang="en-IN"/>
          </a:p>
        </p:txBody>
      </p:sp>
    </p:spTree>
    <p:extLst>
      <p:ext uri="{BB962C8B-B14F-4D97-AF65-F5344CB8AC3E}">
        <p14:creationId xmlns:p14="http://schemas.microsoft.com/office/powerpoint/2010/main" val="4229584474"/>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8F3D-CC89-57A1-3896-5307D013D025}"/>
              </a:ext>
            </a:extLst>
          </p:cNvPr>
          <p:cNvSpPr>
            <a:spLocks noGrp="1"/>
          </p:cNvSpPr>
          <p:nvPr>
            <p:ph type="ctrTitle"/>
          </p:nvPr>
        </p:nvSpPr>
        <p:spPr>
          <a:xfrm>
            <a:off x="1197996" y="1034899"/>
            <a:ext cx="9144000" cy="1104002"/>
          </a:xfrm>
        </p:spPr>
        <p:txBody>
          <a:bodyPr>
            <a:normAutofit/>
          </a:bodyPr>
          <a:lstStyle/>
          <a:p>
            <a:pPr algn="ctr"/>
            <a:r>
              <a:rPr lang="en-US" sz="2800" b="1" dirty="0">
                <a:solidFill>
                  <a:schemeClr val="accent2"/>
                </a:solidFill>
                <a:latin typeface="Times New Roman" panose="02020603050405020304" pitchFamily="18" charset="0"/>
                <a:cs typeface="Times New Roman" panose="02020603050405020304" pitchFamily="18" charset="0"/>
              </a:rPr>
              <a:t> PRICE PREDICTION FOR USED CAR USING RANDOM FOREST ALGORITHM</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C57A9AF-FBFF-6CE4-DF0A-391D0AC0A9C1}"/>
              </a:ext>
            </a:extLst>
          </p:cNvPr>
          <p:cNvSpPr>
            <a:spLocks noGrp="1"/>
          </p:cNvSpPr>
          <p:nvPr>
            <p:ph type="subTitle" idx="1"/>
          </p:nvPr>
        </p:nvSpPr>
        <p:spPr>
          <a:xfrm>
            <a:off x="1054871" y="3261912"/>
            <a:ext cx="3841593" cy="1655762"/>
          </a:xfrm>
        </p:spPr>
        <p:txBody>
          <a:bodyPr>
            <a:normAutofit fontScale="25000" lnSpcReduction="20000"/>
          </a:bodyPr>
          <a:lstStyle/>
          <a:p>
            <a:pPr>
              <a:lnSpc>
                <a:spcPct val="170000"/>
              </a:lnSpc>
            </a:pPr>
            <a:r>
              <a:rPr lang="en-US" sz="7200" b="1" dirty="0">
                <a:solidFill>
                  <a:srgbClr val="FFFF00"/>
                </a:solidFill>
                <a:latin typeface="Times New Roman" panose="02020603050405020304" pitchFamily="18" charset="0"/>
                <a:cs typeface="Times New Roman" panose="02020603050405020304" pitchFamily="18" charset="0"/>
              </a:rPr>
              <a:t>UNDER THE GUIDANCE OF </a:t>
            </a:r>
          </a:p>
          <a:p>
            <a:pPr>
              <a:lnSpc>
                <a:spcPct val="170000"/>
              </a:lnSpc>
            </a:pPr>
            <a:r>
              <a:rPr lang="en-US" sz="7200" b="1" dirty="0">
                <a:solidFill>
                  <a:srgbClr val="FFFF00"/>
                </a:solidFill>
                <a:latin typeface="Times New Roman" panose="02020603050405020304" pitchFamily="18" charset="0"/>
                <a:cs typeface="Times New Roman" panose="02020603050405020304" pitchFamily="18" charset="0"/>
              </a:rPr>
              <a:t>Mrs.p. honey  diana  </a:t>
            </a:r>
            <a:r>
              <a:rPr lang="en-US" sz="2000" b="1" dirty="0">
                <a:solidFill>
                  <a:schemeClr val="accent3"/>
                </a:solidFill>
              </a:rPr>
              <a:t>													</a:t>
            </a:r>
            <a:r>
              <a:rPr lang="en-US" sz="8000" b="1" dirty="0">
                <a:solidFill>
                  <a:srgbClr val="FFFF00"/>
                </a:solidFill>
              </a:rPr>
              <a:t>									</a:t>
            </a:r>
            <a:r>
              <a:rPr lang="en-US" sz="2000" b="1" dirty="0"/>
              <a:t>						                                       </a:t>
            </a:r>
            <a:endParaRPr lang="en-US" sz="1600" b="1" dirty="0">
              <a:solidFill>
                <a:schemeClr val="accent1">
                  <a:lumMod val="40000"/>
                  <a:lumOff val="60000"/>
                </a:schemeClr>
              </a:solidFill>
            </a:endParaRPr>
          </a:p>
          <a:p>
            <a:pPr algn="l"/>
            <a:r>
              <a:rPr lang="en-US" sz="1600" b="1" dirty="0">
                <a:solidFill>
                  <a:schemeClr val="accent1">
                    <a:lumMod val="40000"/>
                    <a:lumOff val="60000"/>
                  </a:schemeClr>
                </a:solidFill>
              </a:rPr>
              <a:t>                                                                                                                                                              </a:t>
            </a:r>
            <a:endParaRPr lang="en-US" sz="2000" b="1" dirty="0"/>
          </a:p>
          <a:p>
            <a:r>
              <a:rPr lang="en-IN" dirty="0"/>
              <a:t>   </a:t>
            </a:r>
          </a:p>
        </p:txBody>
      </p:sp>
      <p:sp>
        <p:nvSpPr>
          <p:cNvPr id="6" name="TextBox 5">
            <a:extLst>
              <a:ext uri="{FF2B5EF4-FFF2-40B4-BE49-F238E27FC236}">
                <a16:creationId xmlns:a16="http://schemas.microsoft.com/office/drawing/2014/main" id="{38220BB4-D9CF-B1E0-A3EC-A09047BC563D}"/>
              </a:ext>
            </a:extLst>
          </p:cNvPr>
          <p:cNvSpPr txBox="1"/>
          <p:nvPr/>
        </p:nvSpPr>
        <p:spPr>
          <a:xfrm>
            <a:off x="6390968" y="3116826"/>
            <a:ext cx="5313353" cy="2031325"/>
          </a:xfrm>
          <a:prstGeom prst="rect">
            <a:avLst/>
          </a:prstGeom>
          <a:noFill/>
        </p:spPr>
        <p:txBody>
          <a:bodyPr wrap="square" rtlCol="0">
            <a:spAutoFit/>
          </a:bodyPr>
          <a:lstStyle/>
          <a:p>
            <a:r>
              <a:rPr lang="en-US" b="1" dirty="0">
                <a:solidFill>
                  <a:srgbClr val="FFFF00"/>
                </a:solidFill>
                <a:latin typeface="Times New Roman" panose="02020603050405020304" pitchFamily="18" charset="0"/>
                <a:cs typeface="Times New Roman" panose="02020603050405020304" pitchFamily="18" charset="0"/>
              </a:rPr>
              <a:t>TEAM MEMBERS</a:t>
            </a:r>
          </a:p>
          <a:p>
            <a:pPr algn="l"/>
            <a:r>
              <a:rPr lang="en-US" b="1" dirty="0">
                <a:solidFill>
                  <a:srgbClr val="FFFF00"/>
                </a:solidFill>
                <a:latin typeface="Times New Roman" panose="02020603050405020304" pitchFamily="18" charset="0"/>
                <a:cs typeface="Times New Roman" panose="02020603050405020304" pitchFamily="18" charset="0"/>
              </a:rPr>
              <a:t>                                                                                             </a:t>
            </a:r>
            <a:r>
              <a:rPr lang="en-US" b="1" dirty="0" err="1">
                <a:solidFill>
                  <a:srgbClr val="FFFF00"/>
                </a:solidFill>
                <a:latin typeface="Times New Roman" panose="02020603050405020304" pitchFamily="18" charset="0"/>
                <a:cs typeface="Times New Roman" panose="02020603050405020304" pitchFamily="18" charset="0"/>
              </a:rPr>
              <a:t>KAlALI</a:t>
            </a:r>
            <a:r>
              <a:rPr lang="en-US" b="1" dirty="0">
                <a:solidFill>
                  <a:srgbClr val="FFFF00"/>
                </a:solidFill>
                <a:latin typeface="Times New Roman" panose="02020603050405020304" pitchFamily="18" charset="0"/>
                <a:cs typeface="Times New Roman" panose="02020603050405020304" pitchFamily="18" charset="0"/>
              </a:rPr>
              <a:t> MADHUSUDHAN GOUD(20N31A0597)</a:t>
            </a:r>
          </a:p>
          <a:p>
            <a:pPr algn="l"/>
            <a:r>
              <a:rPr lang="en-US" b="1" dirty="0">
                <a:solidFill>
                  <a:srgbClr val="FFFF00"/>
                </a:solidFill>
                <a:latin typeface="Times New Roman" panose="02020603050405020304" pitchFamily="18" charset="0"/>
                <a:cs typeface="Times New Roman" panose="02020603050405020304" pitchFamily="18" charset="0"/>
              </a:rPr>
              <a:t>										</a:t>
            </a:r>
          </a:p>
          <a:p>
            <a:pPr algn="l"/>
            <a:r>
              <a:rPr lang="en-US" b="1" dirty="0">
                <a:solidFill>
                  <a:srgbClr val="FFFF00"/>
                </a:solidFill>
                <a:latin typeface="Times New Roman" panose="02020603050405020304" pitchFamily="18" charset="0"/>
                <a:cs typeface="Times New Roman" panose="02020603050405020304" pitchFamily="18" charset="0"/>
              </a:rPr>
              <a:t>M SHIVAPRIYA REDDY(20N31A05B9)</a:t>
            </a:r>
          </a:p>
          <a:p>
            <a:pPr algn="l"/>
            <a:r>
              <a:rPr lang="en-US" b="1" dirty="0">
                <a:solidFill>
                  <a:srgbClr val="FFFF00"/>
                </a:solidFill>
                <a:latin typeface="Times New Roman" panose="02020603050405020304" pitchFamily="18" charset="0"/>
                <a:cs typeface="Times New Roman" panose="02020603050405020304" pitchFamily="18" charset="0"/>
              </a:rPr>
              <a:t>	</a:t>
            </a:r>
          </a:p>
          <a:p>
            <a:pPr algn="l"/>
            <a:r>
              <a:rPr lang="en-US" b="1" dirty="0">
                <a:solidFill>
                  <a:srgbClr val="FFFF00"/>
                </a:solidFill>
                <a:latin typeface="Times New Roman" panose="02020603050405020304" pitchFamily="18" charset="0"/>
                <a:cs typeface="Times New Roman" panose="02020603050405020304" pitchFamily="18" charset="0"/>
              </a:rPr>
              <a:t>KASALA SHREYA REDDY(20N31A05A7)</a:t>
            </a:r>
            <a:endParaRPr lang="en-IN"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3638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6290-C56C-AB0B-09C8-3065D9028E2D}"/>
              </a:ext>
            </a:extLst>
          </p:cNvPr>
          <p:cNvSpPr>
            <a:spLocks noGrp="1"/>
          </p:cNvSpPr>
          <p:nvPr>
            <p:ph type="title"/>
          </p:nvPr>
        </p:nvSpPr>
        <p:spPr>
          <a:xfrm>
            <a:off x="587141" y="154004"/>
            <a:ext cx="9463693" cy="1699244"/>
          </a:xfrm>
        </p:spPr>
        <p:txBody>
          <a:bodyPr/>
          <a:lstStyle/>
          <a:p>
            <a:r>
              <a:rPr lang="en-US" sz="3200" dirty="0">
                <a:solidFill>
                  <a:schemeClr val="accent2"/>
                </a:solidFill>
              </a:rPr>
              <a:t>Use case </a:t>
            </a:r>
            <a:r>
              <a:rPr lang="en-US" sz="3200" dirty="0">
                <a:solidFill>
                  <a:schemeClr val="accent2"/>
                </a:solidFill>
                <a:latin typeface="Times New Roman" panose="02020603050405020304" pitchFamily="18" charset="0"/>
                <a:cs typeface="Times New Roman" panose="02020603050405020304" pitchFamily="18" charset="0"/>
              </a:rPr>
              <a:t>diagram:</a:t>
            </a:r>
            <a:br>
              <a:rPr lang="en-US" dirty="0"/>
            </a:br>
            <a:endParaRPr lang="en-IN" dirty="0"/>
          </a:p>
        </p:txBody>
      </p:sp>
      <p:pic>
        <p:nvPicPr>
          <p:cNvPr id="5" name="Content Placeholder 4">
            <a:extLst>
              <a:ext uri="{FF2B5EF4-FFF2-40B4-BE49-F238E27FC236}">
                <a16:creationId xmlns:a16="http://schemas.microsoft.com/office/drawing/2014/main" id="{E707B67E-CDFD-564D-56AF-8DB0D5F048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8522" y="1208933"/>
            <a:ext cx="9673389" cy="5196349"/>
          </a:xfrm>
        </p:spPr>
      </p:pic>
    </p:spTree>
    <p:extLst>
      <p:ext uri="{BB962C8B-B14F-4D97-AF65-F5344CB8AC3E}">
        <p14:creationId xmlns:p14="http://schemas.microsoft.com/office/powerpoint/2010/main" val="3476079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4216-DCB6-EBAB-470C-C1036F8D4463}"/>
              </a:ext>
            </a:extLst>
          </p:cNvPr>
          <p:cNvSpPr>
            <a:spLocks noGrp="1"/>
          </p:cNvSpPr>
          <p:nvPr>
            <p:ph type="title"/>
          </p:nvPr>
        </p:nvSpPr>
        <p:spPr/>
        <p:txBody>
          <a:bodyPr/>
          <a:lstStyle/>
          <a:p>
            <a:r>
              <a:rPr lang="en-US" sz="3200" dirty="0">
                <a:solidFill>
                  <a:schemeClr val="accent2"/>
                </a:solidFill>
                <a:latin typeface="Times New Roman" panose="02020603050405020304" pitchFamily="18" charset="0"/>
                <a:cs typeface="Times New Roman" panose="02020603050405020304" pitchFamily="18" charset="0"/>
              </a:rPr>
              <a:t>Class Diagram:</a:t>
            </a:r>
            <a:endParaRPr lang="en-IN" sz="3200" dirty="0">
              <a:solidFill>
                <a:schemeClr val="accent2"/>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F14FC94-B718-6667-49D9-A33933E9B0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7735" y="1155600"/>
            <a:ext cx="8997306" cy="5083175"/>
          </a:xfrm>
        </p:spPr>
      </p:pic>
    </p:spTree>
    <p:extLst>
      <p:ext uri="{BB962C8B-B14F-4D97-AF65-F5344CB8AC3E}">
        <p14:creationId xmlns:p14="http://schemas.microsoft.com/office/powerpoint/2010/main" val="96337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972E4-F065-B0DC-DBC9-BD1AB84F7661}"/>
              </a:ext>
            </a:extLst>
          </p:cNvPr>
          <p:cNvSpPr>
            <a:spLocks noGrp="1"/>
          </p:cNvSpPr>
          <p:nvPr>
            <p:ph type="title"/>
          </p:nvPr>
        </p:nvSpPr>
        <p:spPr>
          <a:xfrm>
            <a:off x="644893" y="308008"/>
            <a:ext cx="9405941" cy="1545240"/>
          </a:xfrm>
        </p:spPr>
        <p:txBody>
          <a:bodyPr/>
          <a:lstStyle/>
          <a:p>
            <a:r>
              <a:rPr lang="en-US" sz="3200" dirty="0">
                <a:solidFill>
                  <a:schemeClr val="accent2"/>
                </a:solidFill>
                <a:latin typeface="Times New Roman" panose="02020603050405020304" pitchFamily="18" charset="0"/>
                <a:cs typeface="Times New Roman" panose="02020603050405020304" pitchFamily="18" charset="0"/>
              </a:rPr>
              <a:t>Activity Diagram</a:t>
            </a:r>
            <a:r>
              <a:rPr lang="en-US" sz="3200" dirty="0">
                <a:solidFill>
                  <a:schemeClr val="accent2"/>
                </a:solidFill>
                <a:latin typeface="Tempus Sans ITC" panose="04020404030D07020202" pitchFamily="82" charset="0"/>
                <a:cs typeface="Times New Roman" panose="02020603050405020304" pitchFamily="18" charset="0"/>
              </a:rPr>
              <a:t>:</a:t>
            </a:r>
            <a:endParaRPr lang="en-IN" dirty="0">
              <a:latin typeface="Tempus Sans ITC" panose="04020404030D07020202" pitchFamily="82"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83E8783-3A00-221D-0B80-7F903EBFD3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6786" y="1145406"/>
            <a:ext cx="10000649" cy="5259875"/>
          </a:xfrm>
        </p:spPr>
      </p:pic>
    </p:spTree>
    <p:extLst>
      <p:ext uri="{BB962C8B-B14F-4D97-AF65-F5344CB8AC3E}">
        <p14:creationId xmlns:p14="http://schemas.microsoft.com/office/powerpoint/2010/main" val="3268363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0E5A-CA42-5211-9B0A-21CE74386C8F}"/>
              </a:ext>
            </a:extLst>
          </p:cNvPr>
          <p:cNvSpPr>
            <a:spLocks noGrp="1"/>
          </p:cNvSpPr>
          <p:nvPr>
            <p:ph type="title"/>
          </p:nvPr>
        </p:nvSpPr>
        <p:spPr/>
        <p:txBody>
          <a:bodyPr/>
          <a:lstStyle/>
          <a:p>
            <a:r>
              <a:rPr lang="en-US" sz="3200" dirty="0">
                <a:solidFill>
                  <a:schemeClr val="accent2"/>
                </a:solidFill>
                <a:latin typeface="Times New Roman" panose="02020603050405020304" pitchFamily="18" charset="0"/>
                <a:cs typeface="Times New Roman" panose="02020603050405020304" pitchFamily="18" charset="0"/>
              </a:rPr>
              <a:t>Sequence Diagram:</a:t>
            </a:r>
            <a:endParaRPr lang="en-IN" sz="3200" dirty="0">
              <a:solidFill>
                <a:schemeClr val="accent2"/>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7C02B20-C4AF-27D3-E13F-98AEB6FDD4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1145" y="1202919"/>
            <a:ext cx="10222030" cy="5284508"/>
          </a:xfrm>
        </p:spPr>
      </p:pic>
    </p:spTree>
    <p:extLst>
      <p:ext uri="{BB962C8B-B14F-4D97-AF65-F5344CB8AC3E}">
        <p14:creationId xmlns:p14="http://schemas.microsoft.com/office/powerpoint/2010/main" val="897264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21928-F1E8-18FE-0886-2F7C9763F8EF}"/>
              </a:ext>
            </a:extLst>
          </p:cNvPr>
          <p:cNvSpPr>
            <a:spLocks noGrp="1"/>
          </p:cNvSpPr>
          <p:nvPr>
            <p:ph type="title"/>
          </p:nvPr>
        </p:nvSpPr>
        <p:spPr/>
        <p:txBody>
          <a:bodyPr/>
          <a:lstStyle/>
          <a:p>
            <a:r>
              <a:rPr lang="en-US" sz="4800" dirty="0">
                <a:solidFill>
                  <a:schemeClr val="accent2"/>
                </a:solidFill>
                <a:latin typeface="Times New Roman" panose="02020603050405020304" pitchFamily="18" charset="0"/>
                <a:cs typeface="Times New Roman" panose="02020603050405020304" pitchFamily="18" charset="0"/>
              </a:rPr>
              <a:t>Architecture:</a:t>
            </a:r>
            <a:endParaRPr lang="en-IN" sz="4800" dirty="0">
              <a:solidFill>
                <a:schemeClr val="accent2"/>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64C6249-5366-6384-52A4-38FEE2E2DE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8917" y="1694047"/>
            <a:ext cx="10535896" cy="4966636"/>
          </a:xfrm>
        </p:spPr>
      </p:pic>
    </p:spTree>
    <p:extLst>
      <p:ext uri="{BB962C8B-B14F-4D97-AF65-F5344CB8AC3E}">
        <p14:creationId xmlns:p14="http://schemas.microsoft.com/office/powerpoint/2010/main" val="1747081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9D5FD-8C2F-F536-ED93-0C40B0656AF8}"/>
              </a:ext>
            </a:extLst>
          </p:cNvPr>
          <p:cNvSpPr>
            <a:spLocks noGrp="1"/>
          </p:cNvSpPr>
          <p:nvPr>
            <p:ph type="title"/>
          </p:nvPr>
        </p:nvSpPr>
        <p:spPr/>
        <p:txBody>
          <a:bodyPr/>
          <a:lstStyle/>
          <a:p>
            <a:r>
              <a:rPr lang="en-US" dirty="0"/>
              <a:t>OUTPUT SCREENS :</a:t>
            </a:r>
            <a:br>
              <a:rPr lang="en-US" dirty="0"/>
            </a:br>
            <a:endParaRPr lang="en-IN" dirty="0"/>
          </a:p>
        </p:txBody>
      </p:sp>
      <p:pic>
        <p:nvPicPr>
          <p:cNvPr id="4" name="Picture 3">
            <a:extLst>
              <a:ext uri="{FF2B5EF4-FFF2-40B4-BE49-F238E27FC236}">
                <a16:creationId xmlns:a16="http://schemas.microsoft.com/office/drawing/2014/main" id="{83BA5CE1-6016-EE9B-92C3-91A48A336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478" y="1607627"/>
            <a:ext cx="9151032" cy="4307982"/>
          </a:xfrm>
          <a:prstGeom prst="rect">
            <a:avLst/>
          </a:prstGeom>
        </p:spPr>
      </p:pic>
    </p:spTree>
    <p:extLst>
      <p:ext uri="{BB962C8B-B14F-4D97-AF65-F5344CB8AC3E}">
        <p14:creationId xmlns:p14="http://schemas.microsoft.com/office/powerpoint/2010/main" val="418600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76CE7A-AE13-F121-5C8B-7192A8EA6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1" y="1352937"/>
            <a:ext cx="9078686" cy="4711961"/>
          </a:xfrm>
          <a:prstGeom prst="rect">
            <a:avLst/>
          </a:prstGeom>
        </p:spPr>
      </p:pic>
    </p:spTree>
    <p:extLst>
      <p:ext uri="{BB962C8B-B14F-4D97-AF65-F5344CB8AC3E}">
        <p14:creationId xmlns:p14="http://schemas.microsoft.com/office/powerpoint/2010/main" val="876758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52F37-CE1C-5A21-6C3B-4FD4D5964C87}"/>
              </a:ext>
            </a:extLst>
          </p:cNvPr>
          <p:cNvSpPr>
            <a:spLocks noGrp="1"/>
          </p:cNvSpPr>
          <p:nvPr>
            <p:ph type="title"/>
          </p:nvPr>
        </p:nvSpPr>
        <p:spPr/>
        <p:txBody>
          <a:bodyPr/>
          <a:lstStyle/>
          <a:p>
            <a:r>
              <a:rPr lang="en-IN" sz="4400" b="1" dirty="0">
                <a:solidFill>
                  <a:schemeClr val="accent2"/>
                </a:solidFill>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F2508F83-D590-A0F0-CF87-F673EF297855}"/>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This Project is aimed to develop a model to predict the   prices of used cars. The results of the model helps to determine the important factors while predicting the prices of the used cars. Using the dataset available, a random forest model is developed that achieved an accuracy score on testing dataset of around 0.91. The model does suffer from overfitting . The  importance of the features are determined using feature extraction done by random forest regressor and linear regressor. Some of the important features that does help in deciding the prices are Year , Engine Size.</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17682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122F5F-8610-452C-D939-DB65A1D9DB7E}"/>
              </a:ext>
            </a:extLst>
          </p:cNvPr>
          <p:cNvSpPr txBox="1"/>
          <p:nvPr/>
        </p:nvSpPr>
        <p:spPr>
          <a:xfrm>
            <a:off x="2588278" y="2329817"/>
            <a:ext cx="5923721" cy="1323439"/>
          </a:xfrm>
          <a:prstGeom prst="rect">
            <a:avLst/>
          </a:prstGeom>
          <a:noFill/>
        </p:spPr>
        <p:txBody>
          <a:bodyPr wrap="square" rtlCol="0">
            <a:spAutoFit/>
          </a:bodyPr>
          <a:lstStyle/>
          <a:p>
            <a:pPr algn="ctr"/>
            <a:r>
              <a:rPr lang="en-IN" sz="8000" dirty="0">
                <a:solidFill>
                  <a:schemeClr val="accent2"/>
                </a:solidFill>
                <a:latin typeface="Algerian" panose="04020705040A02060702" pitchFamily="82" charset="0"/>
              </a:rPr>
              <a:t>THANK</a:t>
            </a:r>
            <a:r>
              <a:rPr lang="en-IN" sz="7200" dirty="0">
                <a:solidFill>
                  <a:schemeClr val="accent2"/>
                </a:solidFill>
                <a:latin typeface="Algerian" panose="04020705040A02060702" pitchFamily="82" charset="0"/>
              </a:rPr>
              <a:t> YOU</a:t>
            </a:r>
          </a:p>
        </p:txBody>
      </p:sp>
    </p:spTree>
    <p:extLst>
      <p:ext uri="{BB962C8B-B14F-4D97-AF65-F5344CB8AC3E}">
        <p14:creationId xmlns:p14="http://schemas.microsoft.com/office/powerpoint/2010/main" val="146706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216A97-43D8-9EAE-E7B3-4B5DDB5AA804}"/>
              </a:ext>
            </a:extLst>
          </p:cNvPr>
          <p:cNvSpPr txBox="1"/>
          <p:nvPr/>
        </p:nvSpPr>
        <p:spPr>
          <a:xfrm>
            <a:off x="4158531" y="358822"/>
            <a:ext cx="2671639" cy="461665"/>
          </a:xfrm>
          <a:prstGeom prst="rect">
            <a:avLst/>
          </a:prstGeom>
          <a:noFill/>
        </p:spPr>
        <p:txBody>
          <a:bodyPr wrap="square" rtlCol="0">
            <a:spAutoFit/>
          </a:bodyPr>
          <a:lstStyle/>
          <a:p>
            <a:pPr algn="ctr"/>
            <a:r>
              <a:rPr lang="en-US" sz="2400" b="1" dirty="0">
                <a:solidFill>
                  <a:schemeClr val="accent3"/>
                </a:solidFill>
                <a:latin typeface="Times New Roman" panose="02020603050405020304" pitchFamily="18" charset="0"/>
                <a:cs typeface="Times New Roman" panose="02020603050405020304" pitchFamily="18" charset="0"/>
              </a:rPr>
              <a:t>ABSTRACT</a:t>
            </a:r>
            <a:endParaRPr lang="en-IN" sz="2400" b="1" dirty="0">
              <a:solidFill>
                <a:schemeClr val="accent3"/>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3B87D86-72FF-EC05-30CC-6A48769B8FD0}"/>
              </a:ext>
            </a:extLst>
          </p:cNvPr>
          <p:cNvSpPr txBox="1"/>
          <p:nvPr/>
        </p:nvSpPr>
        <p:spPr>
          <a:xfrm>
            <a:off x="1407382" y="922843"/>
            <a:ext cx="8535724" cy="557633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A car price prediction has been a high interest research area, as it requires noticeable effort and knowledge of the field expert. Considerable number of distinct attributes are examined for the reliable and accurate prediction.</a:t>
            </a:r>
          </a:p>
          <a:p>
            <a:pPr marL="342900" indent="-342900" algn="just">
              <a:lnSpc>
                <a:spcPct val="150000"/>
              </a:lnSpc>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To build a model for predicting the price of used cars the applied three machine learning techniques are </a:t>
            </a:r>
            <a:r>
              <a:rPr lang="en-US" sz="2000" dirty="0">
                <a:latin typeface="Times New Roman" panose="02020603050405020304" pitchFamily="18" charset="0"/>
                <a:cs typeface="Times New Roman" panose="02020603050405020304" pitchFamily="18" charset="0"/>
              </a:rPr>
              <a:t>Random forest regression</a:t>
            </a:r>
            <a:r>
              <a:rPr lang="en-US" sz="2000" b="0" i="0" dirty="0">
                <a:effectLst/>
                <a:latin typeface="Times New Roman" panose="02020603050405020304" pitchFamily="18" charset="0"/>
                <a:cs typeface="Times New Roman" panose="02020603050405020304" pitchFamily="18" charset="0"/>
              </a:rPr>
              <a:t> and linear regression.</a:t>
            </a:r>
          </a:p>
          <a:p>
            <a:pPr marL="342900" indent="-342900" algn="just">
              <a:lnSpc>
                <a:spcPct val="150000"/>
              </a:lnSpc>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Respective performances of different algorithms were then compared to find one that best suits the available data set. The final prediction model was integrated into Java application. Furthermore, the model was evaluated using test data and the accuracy of 82% was obtained.</a:t>
            </a:r>
          </a:p>
          <a:p>
            <a:pPr marL="342900" indent="-342900" algn="just">
              <a:lnSpc>
                <a:spcPct val="150000"/>
              </a:lnSpc>
              <a:buFont typeface="Wingdings" panose="05000000000000000000" pitchFamily="2" charset="2"/>
              <a:buChar char="v"/>
            </a:pPr>
            <a:r>
              <a:rPr lang="en-US" sz="2000" b="1" dirty="0">
                <a:solidFill>
                  <a:schemeClr val="accent1"/>
                </a:solidFill>
              </a:rPr>
              <a:t>Key Words</a:t>
            </a:r>
            <a:r>
              <a:rPr lang="en-US" sz="2000" dirty="0">
                <a:solidFill>
                  <a:schemeClr val="accent1"/>
                </a:solidFill>
              </a:rPr>
              <a:t>: </a:t>
            </a:r>
            <a:r>
              <a:rPr lang="en-US" sz="2000" dirty="0">
                <a:solidFill>
                  <a:srgbClr val="FFFF00"/>
                </a:solidFill>
              </a:rPr>
              <a:t>Linear Regression, Used car  Prediction, Random forest Regressor, Decision Tree Regressor</a:t>
            </a:r>
            <a:endParaRPr lang="en-IN" sz="20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40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2FBEE-8221-A7DD-9399-F0448B068332}"/>
              </a:ext>
            </a:extLst>
          </p:cNvPr>
          <p:cNvSpPr>
            <a:spLocks noGrp="1"/>
          </p:cNvSpPr>
          <p:nvPr>
            <p:ph type="title"/>
          </p:nvPr>
        </p:nvSpPr>
        <p:spPr/>
        <p:txBody>
          <a:bodyPr>
            <a:normAutofit/>
          </a:bodyPr>
          <a:lstStyle/>
          <a:p>
            <a:r>
              <a:rPr lang="en-US" sz="2800" b="1" dirty="0">
                <a:solidFill>
                  <a:schemeClr val="accent3"/>
                </a:solidFill>
                <a:latin typeface="Times New Roman" panose="02020603050405020304" pitchFamily="18" charset="0"/>
                <a:cs typeface="Times New Roman" panose="02020603050405020304" pitchFamily="18" charset="0"/>
              </a:rPr>
              <a:t>INTRODUCTION</a:t>
            </a:r>
            <a:endParaRPr lang="en-IN" sz="2800" b="1" dirty="0">
              <a:solidFill>
                <a:schemeClr val="accent3"/>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CBD7C90-B16F-5128-E623-004790BCF691}"/>
              </a:ext>
            </a:extLst>
          </p:cNvPr>
          <p:cNvSpPr txBox="1"/>
          <p:nvPr/>
        </p:nvSpPr>
        <p:spPr>
          <a:xfrm>
            <a:off x="556591" y="1304014"/>
            <a:ext cx="11291280" cy="4191340"/>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sz="2000" b="0" i="0" dirty="0">
                <a:solidFill>
                  <a:schemeClr val="tx2"/>
                </a:solidFill>
                <a:effectLst/>
                <a:latin typeface="Times New Roman" panose="02020603050405020304" pitchFamily="18" charset="0"/>
                <a:cs typeface="Times New Roman" panose="02020603050405020304" pitchFamily="18" charset="0"/>
              </a:rPr>
              <a:t>Vehicle price prediction especially when the vehicle is used and not coming direct from the factory, is both a critical and important task. With increase in demand for used cars more and more vehicle buyers are finding alternatives of buying new cars.</a:t>
            </a:r>
          </a:p>
          <a:p>
            <a:pPr marL="285750" indent="-285750">
              <a:lnSpc>
                <a:spcPct val="150000"/>
              </a:lnSpc>
              <a:buFont typeface="Wingdings" panose="05000000000000000000" pitchFamily="2" charset="2"/>
              <a:buChar char="v"/>
            </a:pPr>
            <a:r>
              <a:rPr lang="en-US" sz="2000" b="0" i="0" dirty="0">
                <a:solidFill>
                  <a:schemeClr val="tx2"/>
                </a:solidFill>
                <a:effectLst/>
                <a:latin typeface="Times New Roman" panose="02020603050405020304" pitchFamily="18" charset="0"/>
                <a:cs typeface="Times New Roman" panose="02020603050405020304" pitchFamily="18" charset="0"/>
              </a:rPr>
              <a:t>There is a need of accurate price prediction mechanism for the used cars. Prediction techniques of machine learning can be helpful in this regard.</a:t>
            </a:r>
          </a:p>
          <a:p>
            <a:pPr marL="285750" indent="-285750">
              <a:lnSpc>
                <a:spcPct val="150000"/>
              </a:lnSpc>
              <a:buFont typeface="Wingdings" panose="05000000000000000000" pitchFamily="2" charset="2"/>
              <a:buChar char="v"/>
            </a:pPr>
            <a:r>
              <a:rPr lang="en-US" sz="2000" b="0" i="0" dirty="0">
                <a:solidFill>
                  <a:schemeClr val="tx2"/>
                </a:solidFill>
                <a:effectLst/>
                <a:latin typeface="Times New Roman" panose="02020603050405020304" pitchFamily="18" charset="0"/>
                <a:cs typeface="Times New Roman" panose="02020603050405020304" pitchFamily="18" charset="0"/>
              </a:rPr>
              <a:t>It is common to lease a car in many countries rather then buying a new car.</a:t>
            </a:r>
          </a:p>
          <a:p>
            <a:pPr marL="285750" indent="-28575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Car price prediction is anyhow interesting and popular problem. Accurate car price prediction involves expert knowledge, because price usually depends on many unique features and factors. Generally, most important ones are brand name and model, years, KMs driven and mileage</a:t>
            </a:r>
            <a:r>
              <a:rPr lang="en-US" sz="2000" dirty="0"/>
              <a:t>.</a:t>
            </a:r>
            <a:endParaRPr lang="en-IN" sz="2000" dirty="0">
              <a:solidFill>
                <a:schemeClr val="tx2"/>
              </a:solidFill>
            </a:endParaRPr>
          </a:p>
        </p:txBody>
      </p:sp>
    </p:spTree>
    <p:extLst>
      <p:ext uri="{BB962C8B-B14F-4D97-AF65-F5344CB8AC3E}">
        <p14:creationId xmlns:p14="http://schemas.microsoft.com/office/powerpoint/2010/main" val="2556990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0D772-ED66-0B85-9856-D9E1E9F8E3E5}"/>
              </a:ext>
            </a:extLst>
          </p:cNvPr>
          <p:cNvSpPr>
            <a:spLocks noGrp="1"/>
          </p:cNvSpPr>
          <p:nvPr>
            <p:ph type="title"/>
          </p:nvPr>
        </p:nvSpPr>
        <p:spPr/>
        <p:txBody>
          <a:bodyPr/>
          <a:lstStyle/>
          <a:p>
            <a:pPr algn="ctr"/>
            <a:r>
              <a:rPr lang="en-US" sz="2800" b="1" dirty="0">
                <a:solidFill>
                  <a:srgbClr val="FFC000"/>
                </a:solidFill>
                <a:latin typeface="Times New Roman" panose="02020603050405020304" pitchFamily="18" charset="0"/>
                <a:cs typeface="Times New Roman" panose="02020603050405020304" pitchFamily="18" charset="0"/>
              </a:rPr>
              <a:t>PROPOSED AND EXISTING SYSTEM </a:t>
            </a:r>
            <a:endParaRPr lang="en-IN" sz="2800" b="1" dirty="0">
              <a:solidFill>
                <a:srgbClr val="FFC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37DAC86-0C45-DBFB-DDD6-34AB08ED0CC5}"/>
              </a:ext>
            </a:extLst>
          </p:cNvPr>
          <p:cNvSpPr txBox="1"/>
          <p:nvPr/>
        </p:nvSpPr>
        <p:spPr>
          <a:xfrm>
            <a:off x="252136" y="1053847"/>
            <a:ext cx="10622942" cy="4610173"/>
          </a:xfrm>
          <a:prstGeom prst="rect">
            <a:avLst/>
          </a:prstGeom>
          <a:noFill/>
        </p:spPr>
        <p:txBody>
          <a:bodyPr wrap="square" rtlCol="0">
            <a:spAutoFit/>
          </a:bodyPr>
          <a:lstStyle/>
          <a:p>
            <a:pPr algn="just">
              <a:lnSpc>
                <a:spcPct val="150000"/>
              </a:lnSpc>
            </a:pPr>
            <a:r>
              <a:rPr lang="en-IN" sz="2000" b="1" dirty="0">
                <a:solidFill>
                  <a:schemeClr val="accent2"/>
                </a:solidFill>
                <a:latin typeface="Times New Roman" panose="02020603050405020304" pitchFamily="18" charset="0"/>
                <a:cs typeface="Times New Roman" panose="02020603050405020304" pitchFamily="18" charset="0"/>
              </a:rPr>
              <a:t>EXISTING SYSTEM</a:t>
            </a:r>
            <a:endParaRPr lang="en-US" sz="2000" b="1" dirty="0">
              <a:solidFill>
                <a:schemeClr val="accent2"/>
              </a:solidFill>
            </a:endParaRPr>
          </a:p>
          <a:p>
            <a:pPr algn="just">
              <a:lnSpc>
                <a:spcPct val="150000"/>
              </a:lnSpc>
            </a:pPr>
            <a:r>
              <a:rPr lang="en-US" sz="2000" dirty="0">
                <a:latin typeface="Times New Roman" panose="02020603050405020304" pitchFamily="18" charset="0"/>
                <a:cs typeface="Times New Roman" panose="02020603050405020304" pitchFamily="18" charset="0"/>
              </a:rPr>
              <a:t>The existing system includes a basic car price prediction using the inputted data and displays its output on simple static website and there is no use of different kinds of regression algorithms. There is only use of simple linear regression algorithm in the project. The existing gives less accuracy in </a:t>
            </a:r>
            <a:r>
              <a:rPr lang="en-US" sz="2000">
                <a:latin typeface="Times New Roman" panose="02020603050405020304" pitchFamily="18" charset="0"/>
                <a:cs typeface="Times New Roman" panose="02020603050405020304" pitchFamily="18" charset="0"/>
              </a:rPr>
              <a:t>result.</a:t>
            </a:r>
            <a:endParaRPr lang="en-US" sz="2000" dirty="0"/>
          </a:p>
          <a:p>
            <a:pPr algn="just">
              <a:lnSpc>
                <a:spcPct val="150000"/>
              </a:lnSpc>
            </a:pPr>
            <a:endParaRPr lang="en-US" sz="2000" dirty="0"/>
          </a:p>
          <a:p>
            <a:pPr algn="just">
              <a:lnSpc>
                <a:spcPct val="150000"/>
              </a:lnSpc>
            </a:pPr>
            <a:r>
              <a:rPr lang="en-IN" sz="2000" b="1" dirty="0">
                <a:solidFill>
                  <a:schemeClr val="accent2"/>
                </a:solidFill>
                <a:latin typeface="Times New Roman" panose="02020603050405020304" pitchFamily="18" charset="0"/>
                <a:cs typeface="Times New Roman" panose="02020603050405020304" pitchFamily="18" charset="0"/>
              </a:rPr>
              <a:t>PROPOSED SYSTEM</a:t>
            </a:r>
          </a:p>
          <a:p>
            <a:pPr algn="just">
              <a:lnSpc>
                <a:spcPct val="150000"/>
              </a:lnSpc>
            </a:pPr>
            <a:r>
              <a:rPr lang="en-US" sz="2000" dirty="0">
                <a:latin typeface="Times New Roman" panose="02020603050405020304" pitchFamily="18" charset="0"/>
                <a:cs typeface="Times New Roman" panose="02020603050405020304" pitchFamily="18" charset="0"/>
              </a:rPr>
              <a:t>In the proposed System, we have tried to solve the issues in existing system. We have developed a GUI. Also we have used three machine learning algorithms which are linear and random  regression respectively in our system to predict the output more correctly with higher accuracy</a:t>
            </a:r>
            <a:r>
              <a:rPr lang="en-US" sz="2000" dirty="0"/>
              <a:t>. </a:t>
            </a:r>
            <a:endParaRPr lang="en-IN" sz="2000" dirty="0"/>
          </a:p>
          <a:p>
            <a:pPr algn="just">
              <a:lnSpc>
                <a:spcPct val="150000"/>
              </a:lnSpc>
            </a:pPr>
            <a:endParaRPr lang="en-IN" dirty="0"/>
          </a:p>
        </p:txBody>
      </p:sp>
    </p:spTree>
    <p:extLst>
      <p:ext uri="{BB962C8B-B14F-4D97-AF65-F5344CB8AC3E}">
        <p14:creationId xmlns:p14="http://schemas.microsoft.com/office/powerpoint/2010/main" val="4254135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4929-1351-5D0B-CBE4-AE19A679FBEF}"/>
              </a:ext>
            </a:extLst>
          </p:cNvPr>
          <p:cNvSpPr>
            <a:spLocks noGrp="1"/>
          </p:cNvSpPr>
          <p:nvPr>
            <p:ph type="title"/>
          </p:nvPr>
        </p:nvSpPr>
        <p:spPr>
          <a:xfrm>
            <a:off x="646111" y="452718"/>
            <a:ext cx="9404723" cy="1336325"/>
          </a:xfrm>
        </p:spPr>
        <p:txBody>
          <a:bodyPr/>
          <a:lstStyle/>
          <a:p>
            <a:r>
              <a:rPr lang="en-US" sz="4400" dirty="0">
                <a:solidFill>
                  <a:srgbClr val="FFC000"/>
                </a:solidFill>
                <a:latin typeface="Times New Roman" panose="02020603050405020304" pitchFamily="18" charset="0"/>
                <a:cs typeface="Times New Roman" panose="02020603050405020304" pitchFamily="18" charset="0"/>
              </a:rPr>
              <a:t> </a:t>
            </a:r>
            <a:r>
              <a:rPr lang="en-US" sz="2800" b="1" dirty="0">
                <a:solidFill>
                  <a:srgbClr val="FFC000"/>
                </a:solidFill>
                <a:latin typeface="Times New Roman" panose="02020603050405020304" pitchFamily="18" charset="0"/>
                <a:cs typeface="Times New Roman" panose="02020603050405020304" pitchFamily="18" charset="0"/>
              </a:rPr>
              <a:t>SOFTWARE AND HARDWARE REQUIREMENTS</a:t>
            </a:r>
            <a:endParaRPr lang="en-IN" sz="2800" dirty="0">
              <a:solidFill>
                <a:srgbClr val="FFC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1DD36EB-7893-2129-65CE-7FB444B6FDD9}"/>
              </a:ext>
            </a:extLst>
          </p:cNvPr>
          <p:cNvSpPr txBox="1"/>
          <p:nvPr/>
        </p:nvSpPr>
        <p:spPr>
          <a:xfrm>
            <a:off x="834887" y="1335818"/>
            <a:ext cx="8794142" cy="4191981"/>
          </a:xfrm>
          <a:prstGeom prst="rect">
            <a:avLst/>
          </a:prstGeom>
          <a:noFill/>
        </p:spPr>
        <p:txBody>
          <a:bodyPr wrap="square" rtlCol="0">
            <a:spAutoFit/>
          </a:bodyPr>
          <a:lstStyle/>
          <a:p>
            <a:pPr>
              <a:lnSpc>
                <a:spcPct val="150000"/>
              </a:lnSpc>
            </a:pPr>
            <a:r>
              <a:rPr lang="en-IN" sz="2000" b="1" dirty="0">
                <a:solidFill>
                  <a:schemeClr val="accent2"/>
                </a:solidFill>
                <a:latin typeface="Times New Roman" panose="02020603050405020304" pitchFamily="18" charset="0"/>
                <a:cs typeface="Times New Roman" panose="02020603050405020304" pitchFamily="18" charset="0"/>
              </a:rPr>
              <a:t>Software:</a:t>
            </a:r>
          </a:p>
          <a:p>
            <a:pPr>
              <a:lnSpc>
                <a:spcPct val="150000"/>
              </a:lnSpc>
            </a:pPr>
            <a:r>
              <a:rPr lang="en-IN" sz="2000" b="1" dirty="0">
                <a:latin typeface="Times New Roman" panose="02020603050405020304" pitchFamily="18" charset="0"/>
                <a:cs typeface="Times New Roman" panose="02020603050405020304" pitchFamily="18" charset="0"/>
              </a:rPr>
              <a:t>Operating System: Windows 5 or above</a:t>
            </a:r>
          </a:p>
          <a:p>
            <a:pPr>
              <a:lnSpc>
                <a:spcPct val="150000"/>
              </a:lnSpc>
            </a:pPr>
            <a:r>
              <a:rPr lang="en-IN" sz="2000" b="1" dirty="0">
                <a:latin typeface="Times New Roman" panose="02020603050405020304" pitchFamily="18" charset="0"/>
                <a:cs typeface="Times New Roman" panose="02020603050405020304" pitchFamily="18" charset="0"/>
              </a:rPr>
              <a:t>Language: Python</a:t>
            </a:r>
          </a:p>
          <a:p>
            <a:pPr>
              <a:lnSpc>
                <a:spcPct val="150000"/>
              </a:lnSpc>
            </a:pPr>
            <a:r>
              <a:rPr lang="en-IN" sz="2000" b="1" dirty="0">
                <a:latin typeface="Times New Roman" panose="02020603050405020304" pitchFamily="18" charset="0"/>
                <a:cs typeface="Times New Roman" panose="02020603050405020304" pitchFamily="18" charset="0"/>
              </a:rPr>
              <a:t>Tools : </a:t>
            </a:r>
            <a:r>
              <a:rPr lang="en-IN" sz="2000" b="1" dirty="0" err="1">
                <a:latin typeface="Times New Roman" panose="02020603050405020304" pitchFamily="18" charset="0"/>
                <a:cs typeface="Times New Roman" panose="02020603050405020304" pitchFamily="18" charset="0"/>
              </a:rPr>
              <a:t>Jupyter</a:t>
            </a:r>
            <a:r>
              <a:rPr lang="en-IN" sz="2000" b="1" dirty="0">
                <a:latin typeface="Times New Roman" panose="02020603050405020304" pitchFamily="18" charset="0"/>
                <a:cs typeface="Times New Roman" panose="02020603050405020304" pitchFamily="18" charset="0"/>
              </a:rPr>
              <a:t> notebook , </a:t>
            </a:r>
            <a:r>
              <a:rPr lang="en-IN" sz="2000" b="1" dirty="0" err="1">
                <a:latin typeface="Times New Roman" panose="02020603050405020304" pitchFamily="18" charset="0"/>
                <a:cs typeface="Times New Roman" panose="02020603050405020304" pitchFamily="18" charset="0"/>
              </a:rPr>
              <a:t>pycharm</a:t>
            </a:r>
            <a:endParaRPr lang="en-IN" sz="2000" b="1"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b="1" dirty="0">
                <a:solidFill>
                  <a:schemeClr val="accent2"/>
                </a:solidFill>
                <a:latin typeface="Times New Roman" panose="02020603050405020304" pitchFamily="18" charset="0"/>
                <a:cs typeface="Times New Roman" panose="02020603050405020304" pitchFamily="18" charset="0"/>
              </a:rPr>
              <a:t>Hardware:</a:t>
            </a:r>
          </a:p>
          <a:p>
            <a:pPr>
              <a:lnSpc>
                <a:spcPct val="150000"/>
              </a:lnSpc>
            </a:pPr>
            <a:r>
              <a:rPr lang="en-IN" sz="2000" b="1" dirty="0">
                <a:latin typeface="Times New Roman" panose="02020603050405020304" pitchFamily="18" charset="0"/>
                <a:cs typeface="Times New Roman" panose="02020603050405020304" pitchFamily="18" charset="0"/>
              </a:rPr>
              <a:t>Minimum: 2GB RAM and 20GB (64-bit) Hard Disk Space</a:t>
            </a:r>
          </a:p>
          <a:p>
            <a:pPr>
              <a:lnSpc>
                <a:spcPct val="150000"/>
              </a:lnSpc>
            </a:pPr>
            <a:r>
              <a:rPr lang="en-IN" sz="2000" b="1" dirty="0">
                <a:latin typeface="Times New Roman" panose="02020603050405020304" pitchFamily="18" charset="0"/>
                <a:cs typeface="Times New Roman" panose="02020603050405020304" pitchFamily="18" charset="0"/>
              </a:rPr>
              <a:t>1GHz Single Core CPU</a:t>
            </a:r>
          </a:p>
          <a:p>
            <a:pPr>
              <a:lnSpc>
                <a:spcPct val="150000"/>
              </a:lnSpc>
            </a:pPr>
            <a:r>
              <a:rPr lang="en-IN" sz="2000" b="1" dirty="0">
                <a:latin typeface="Times New Roman" panose="02020603050405020304" pitchFamily="18" charset="0"/>
                <a:cs typeface="Times New Roman" panose="02020603050405020304" pitchFamily="18" charset="0"/>
              </a:rPr>
              <a:t>Processor: Intel i3 or i5</a:t>
            </a:r>
          </a:p>
        </p:txBody>
      </p:sp>
    </p:spTree>
    <p:extLst>
      <p:ext uri="{BB962C8B-B14F-4D97-AF65-F5344CB8AC3E}">
        <p14:creationId xmlns:p14="http://schemas.microsoft.com/office/powerpoint/2010/main" val="1142040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BD97-E1E4-1FFD-4B0C-41FB077B8408}"/>
              </a:ext>
            </a:extLst>
          </p:cNvPr>
          <p:cNvSpPr>
            <a:spLocks noGrp="1"/>
          </p:cNvSpPr>
          <p:nvPr>
            <p:ph type="title"/>
          </p:nvPr>
        </p:nvSpPr>
        <p:spPr>
          <a:xfrm>
            <a:off x="702762" y="289089"/>
            <a:ext cx="9404723" cy="1400530"/>
          </a:xfrm>
        </p:spPr>
        <p:txBody>
          <a:bodyPr/>
          <a:lstStyle/>
          <a:p>
            <a:r>
              <a:rPr lang="en-IN" sz="2800" b="1" dirty="0">
                <a:solidFill>
                  <a:srgbClr val="FFC000"/>
                </a:solidFill>
                <a:latin typeface="Times New Roman" panose="02020603050405020304" pitchFamily="18" charset="0"/>
                <a:cs typeface="Times New Roman" panose="02020603050405020304" pitchFamily="18" charset="0"/>
              </a:rPr>
              <a:t>SCOPE OF THE PROJECT:</a:t>
            </a:r>
            <a:br>
              <a:rPr lang="en-IN" sz="2800" b="1" dirty="0">
                <a:solidFill>
                  <a:srgbClr val="FFC000"/>
                </a:solidFill>
                <a:latin typeface="Times New Roman" panose="02020603050405020304" pitchFamily="18" charset="0"/>
                <a:cs typeface="Times New Roman" panose="02020603050405020304" pitchFamily="18" charset="0"/>
              </a:rPr>
            </a:br>
            <a:endParaRPr lang="en-IN" sz="2800" b="1"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A23A3F-1AE5-C1E4-84B1-B4C8B1094D37}"/>
              </a:ext>
            </a:extLst>
          </p:cNvPr>
          <p:cNvSpPr>
            <a:spLocks noGrp="1"/>
          </p:cNvSpPr>
          <p:nvPr>
            <p:ph idx="1"/>
          </p:nvPr>
        </p:nvSpPr>
        <p:spPr>
          <a:xfrm>
            <a:off x="760396" y="1280160"/>
            <a:ext cx="9289457" cy="4968239"/>
          </a:xfrm>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 dataset, as the  name suggests, is a collection of data. In Machine Learning projects, we always need a dataset. Firstly, we need the training dataset to train our model, to help it predict. Then, we use testing datasets to predict and check how accurate is our model.</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 this project, I have used the dataset available on Kaggle. One can find various such sites to download from. (Note that the larger the dataset, the more time the model will take to train. As a beginner-friendly suggestion, T will tell you to take a medium-sized dataset with not too many values, to first understand its working)</a:t>
            </a:r>
          </a:p>
        </p:txBody>
      </p:sp>
    </p:spTree>
    <p:extLst>
      <p:ext uri="{BB962C8B-B14F-4D97-AF65-F5344CB8AC3E}">
        <p14:creationId xmlns:p14="http://schemas.microsoft.com/office/powerpoint/2010/main" val="2517754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3C9E1-C68D-9902-8281-96EF2C54BCB3}"/>
              </a:ext>
            </a:extLst>
          </p:cNvPr>
          <p:cNvSpPr>
            <a:spLocks noGrp="1"/>
          </p:cNvSpPr>
          <p:nvPr>
            <p:ph type="title"/>
          </p:nvPr>
        </p:nvSpPr>
        <p:spPr>
          <a:xfrm>
            <a:off x="765381" y="363795"/>
            <a:ext cx="9404723" cy="511276"/>
          </a:xfrm>
        </p:spPr>
        <p:txBody>
          <a:bodyPr/>
          <a:lstStyle/>
          <a:p>
            <a:pPr algn="ctr"/>
            <a:r>
              <a:rPr lang="en-US" sz="2800" b="1" dirty="0">
                <a:solidFill>
                  <a:srgbClr val="FFC000"/>
                </a:solidFill>
                <a:latin typeface="Times New Roman" panose="02020603050405020304" pitchFamily="18" charset="0"/>
                <a:cs typeface="Times New Roman" panose="02020603050405020304" pitchFamily="18" charset="0"/>
              </a:rPr>
              <a:t>LITERATURE SURVEY</a:t>
            </a:r>
            <a:endParaRPr lang="en-IN" sz="2800" b="1" dirty="0">
              <a:solidFill>
                <a:srgbClr val="FFC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07FFEB5-7D72-BD7C-7866-9941BE994616}"/>
              </a:ext>
            </a:extLst>
          </p:cNvPr>
          <p:cNvSpPr txBox="1"/>
          <p:nvPr/>
        </p:nvSpPr>
        <p:spPr>
          <a:xfrm>
            <a:off x="501445" y="875072"/>
            <a:ext cx="11120284" cy="585955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Predicting the price of Used Car Using Machine Learning Techniques . The application of supervised machine learning techniques to predict the price of used cars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predictions are based on historical data collected from daily newspapers. Different techniques like multiple linear regression analysis, Random forest regression, k-nearest </a:t>
            </a:r>
            <a:r>
              <a:rPr lang="en-US" dirty="0" err="1">
                <a:latin typeface="Times New Roman" panose="02020603050405020304" pitchFamily="18" charset="0"/>
                <a:cs typeface="Times New Roman" panose="02020603050405020304" pitchFamily="18" charset="0"/>
              </a:rPr>
              <a:t>neighbours</a:t>
            </a:r>
            <a:r>
              <a:rPr lang="en-US" dirty="0">
                <a:latin typeface="Times New Roman" panose="02020603050405020304" pitchFamily="18" charset="0"/>
                <a:cs typeface="Times New Roman" panose="02020603050405020304" pitchFamily="18" charset="0"/>
              </a:rPr>
              <a:t>, naïve bayes and decision trees have been used to make the predictions.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Prediction Using Machine learning is Considerable number of distinct attributes are examined for the reliable and accurate prediction. To build a model for predicting the price of used cars.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have applied three machine learning techniques (Artificial Neural Network, Support Vector Machine and Random Forest).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Price Evaluation model in second hand car system based on BP neural networks. In this the price evaluation model based on big data analysis is proposed, which takes advantage of widely circulated vehicle data and a large number of vehicle transaction data to analyze the price data for each type of vehicles by using the optimized BP neural network algorithm. It aims to establish </a:t>
            </a:r>
            <a:r>
              <a:rPr lang="en-US" b="1" dirty="0">
                <a:solidFill>
                  <a:schemeClr val="accent2"/>
                </a:solidFill>
                <a:latin typeface="Times New Roman" panose="02020603050405020304" pitchFamily="18" charset="0"/>
                <a:cs typeface="Times New Roman" panose="02020603050405020304" pitchFamily="18" charset="0"/>
              </a:rPr>
              <a:t>a second-hand car price evaluation model</a:t>
            </a:r>
            <a:r>
              <a:rPr lang="en-US" dirty="0">
                <a:latin typeface="Times New Roman" panose="02020603050405020304" pitchFamily="18" charset="0"/>
                <a:cs typeface="Times New Roman" panose="02020603050405020304" pitchFamily="18" charset="0"/>
              </a:rPr>
              <a:t> to get the price that best matches the car.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4196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32ABC-3D4C-EAFC-D503-244C30BC9DDF}"/>
              </a:ext>
            </a:extLst>
          </p:cNvPr>
          <p:cNvSpPr>
            <a:spLocks noGrp="1"/>
          </p:cNvSpPr>
          <p:nvPr>
            <p:ph type="title"/>
          </p:nvPr>
        </p:nvSpPr>
        <p:spPr>
          <a:xfrm>
            <a:off x="-68825" y="254530"/>
            <a:ext cx="12260826" cy="1525838"/>
          </a:xfrm>
        </p:spPr>
        <p:txBody>
          <a:bodyPr/>
          <a:lstStyle/>
          <a:p>
            <a:pPr algn="ctr"/>
            <a:r>
              <a:rPr lang="en-US" sz="3200" b="1" dirty="0">
                <a:solidFill>
                  <a:srgbClr val="FFC000"/>
                </a:solidFill>
                <a:latin typeface="Times New Roman" panose="02020603050405020304" pitchFamily="18" charset="0"/>
                <a:cs typeface="Times New Roman" panose="02020603050405020304" pitchFamily="18" charset="0"/>
              </a:rPr>
              <a:t>DOMAIN ANALYSIS</a:t>
            </a:r>
            <a:endParaRPr lang="en-IN" sz="3200" dirty="0">
              <a:solidFill>
                <a:srgbClr val="FFC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32D9488-D4F1-61A4-AE0E-44798251A329}"/>
              </a:ext>
            </a:extLst>
          </p:cNvPr>
          <p:cNvSpPr txBox="1"/>
          <p:nvPr/>
        </p:nvSpPr>
        <p:spPr>
          <a:xfrm>
            <a:off x="436809" y="1197187"/>
            <a:ext cx="10273085" cy="1883657"/>
          </a:xfrm>
          <a:prstGeom prst="rect">
            <a:avLst/>
          </a:prstGeom>
          <a:noFill/>
        </p:spPr>
        <p:txBody>
          <a:bodyPr wrap="square" rtlCol="0">
            <a:spAutoFit/>
          </a:bodyPr>
          <a:lstStyle/>
          <a:p>
            <a:pPr algn="just">
              <a:lnSpc>
                <a:spcPct val="150000"/>
              </a:lnSpc>
            </a:pPr>
            <a:r>
              <a:rPr lang="en-US" sz="2000" b="1" dirty="0">
                <a:solidFill>
                  <a:schemeClr val="accent2"/>
                </a:solidFill>
                <a:latin typeface="Times New Roman" panose="02020603050405020304" pitchFamily="18" charset="0"/>
                <a:cs typeface="Times New Roman" panose="02020603050405020304" pitchFamily="18" charset="0"/>
              </a:rPr>
              <a:t>RANDOM FOREST REGRESSION</a:t>
            </a:r>
            <a:endParaRPr lang="en-US" sz="2000" dirty="0">
              <a:solidFill>
                <a:schemeClr val="accent2"/>
              </a:solidFill>
              <a:latin typeface="Times New Roman" panose="02020603050405020304" pitchFamily="18" charset="0"/>
              <a:cs typeface="Times New Roman" panose="02020603050405020304" pitchFamily="18" charset="0"/>
            </a:endParaRPr>
          </a:p>
          <a:p>
            <a:pPr algn="just">
              <a:lnSpc>
                <a:spcPct val="150000"/>
              </a:lnSpc>
              <a:buNone/>
            </a:pPr>
            <a:r>
              <a:rPr lang="en-IN" sz="2000" dirty="0">
                <a:latin typeface="Times New Roman" panose="02020603050405020304" pitchFamily="18" charset="0"/>
                <a:cs typeface="Times New Roman" panose="02020603050405020304" pitchFamily="18" charset="0"/>
              </a:rPr>
              <a:t>A Random Forest is an ensemble technique capable of performing both regression and classification tasks with the use of multiple decision trees and a technique called Bootstrap and Aggregation, commonly known as </a:t>
            </a:r>
            <a:r>
              <a:rPr lang="en-IN" sz="2000" b="1" dirty="0">
                <a:latin typeface="Times New Roman" panose="02020603050405020304" pitchFamily="18" charset="0"/>
                <a:cs typeface="Times New Roman" panose="02020603050405020304" pitchFamily="18" charset="0"/>
              </a:rPr>
              <a:t>bagging</a:t>
            </a:r>
            <a:r>
              <a:rPr lang="en-IN" sz="20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96F9D66E-8FAD-F3AA-4418-ECE9E8061171}"/>
              </a:ext>
            </a:extLst>
          </p:cNvPr>
          <p:cNvSpPr txBox="1"/>
          <p:nvPr/>
        </p:nvSpPr>
        <p:spPr>
          <a:xfrm>
            <a:off x="436809" y="3325728"/>
            <a:ext cx="8802094" cy="646331"/>
          </a:xfrm>
          <a:prstGeom prst="rect">
            <a:avLst/>
          </a:prstGeom>
          <a:noFill/>
        </p:spPr>
        <p:txBody>
          <a:bodyPr wrap="square">
            <a:spAutoFit/>
          </a:bodyPr>
          <a:lstStyle/>
          <a:p>
            <a:r>
              <a:rPr lang="en-IN" sz="1800" b="1" dirty="0">
                <a:solidFill>
                  <a:schemeClr val="accent2"/>
                </a:solidFill>
                <a:latin typeface="Times New Roman" panose="02020603050405020304" pitchFamily="18" charset="0"/>
                <a:cs typeface="Times New Roman" panose="02020603050405020304" pitchFamily="18" charset="0"/>
              </a:rPr>
              <a:t>FLOWCHART FOR DEPECTING RANDOM FOREST ALGORITHM</a:t>
            </a:r>
            <a:br>
              <a:rPr lang="en-IN" sz="4000" b="1" dirty="0">
                <a:solidFill>
                  <a:schemeClr val="accent2"/>
                </a:solidFill>
                <a:latin typeface="Times New Roman" panose="02020603050405020304" pitchFamily="18" charset="0"/>
                <a:cs typeface="Times New Roman" panose="02020603050405020304" pitchFamily="18" charset="0"/>
              </a:rPr>
            </a:br>
            <a:endParaRPr lang="en-IN" dirty="0">
              <a:solidFill>
                <a:schemeClr val="accent2"/>
              </a:solidFill>
              <a:latin typeface="Times New Roman" panose="02020603050405020304" pitchFamily="18" charset="0"/>
              <a:cs typeface="Times New Roman" panose="02020603050405020304" pitchFamily="18" charset="0"/>
            </a:endParaRPr>
          </a:p>
        </p:txBody>
      </p:sp>
      <p:pic>
        <p:nvPicPr>
          <p:cNvPr id="6" name="Picture 2" descr="Random forest map">
            <a:extLst>
              <a:ext uri="{FF2B5EF4-FFF2-40B4-BE49-F238E27FC236}">
                <a16:creationId xmlns:a16="http://schemas.microsoft.com/office/drawing/2014/main" id="{66F69749-7AB7-12A0-D151-216ED7ABE1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840" y="3919993"/>
            <a:ext cx="8265381" cy="2504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030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56A64-322B-33D5-EC01-9CB973835C57}"/>
              </a:ext>
            </a:extLst>
          </p:cNvPr>
          <p:cNvSpPr>
            <a:spLocks noGrp="1"/>
          </p:cNvSpPr>
          <p:nvPr>
            <p:ph type="title"/>
          </p:nvPr>
        </p:nvSpPr>
        <p:spPr/>
        <p:txBody>
          <a:bodyPr/>
          <a:lstStyle/>
          <a:p>
            <a:pPr algn="ctr"/>
            <a:r>
              <a:rPr lang="en-US" sz="3200" b="1" dirty="0">
                <a:solidFill>
                  <a:schemeClr val="accent2"/>
                </a:solidFill>
                <a:latin typeface="Times New Roman" panose="02020603050405020304" pitchFamily="18" charset="0"/>
                <a:cs typeface="Times New Roman" panose="02020603050405020304" pitchFamily="18" charset="0"/>
              </a:rPr>
              <a:t>LINEAR REGRESSION</a:t>
            </a:r>
            <a:endParaRPr lang="en-IN" sz="3200" dirty="0">
              <a:solidFill>
                <a:schemeClr val="accent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1AEECFF-16F3-89D0-8C76-D1FC338A6C08}"/>
              </a:ext>
            </a:extLst>
          </p:cNvPr>
          <p:cNvSpPr txBox="1"/>
          <p:nvPr/>
        </p:nvSpPr>
        <p:spPr>
          <a:xfrm>
            <a:off x="477077" y="953814"/>
            <a:ext cx="10265133" cy="3268652"/>
          </a:xfrm>
          <a:prstGeom prst="rect">
            <a:avLst/>
          </a:prstGeom>
          <a:noFill/>
        </p:spPr>
        <p:txBody>
          <a:bodyPr wrap="square" rtlCol="0">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Linear regression is one of the easiest and most popular Machine Learning algorithms. It is a statistical method that is used for predictive analysis. Linear regression makes predictions for continuous/real or numeric variables such as </a:t>
            </a:r>
            <a:r>
              <a:rPr lang="en-IN" sz="2000" b="1" dirty="0">
                <a:latin typeface="Times New Roman" panose="02020603050405020304" pitchFamily="18" charset="0"/>
                <a:cs typeface="Times New Roman" panose="02020603050405020304" pitchFamily="18" charset="0"/>
              </a:rPr>
              <a:t>sales, salary, age, product price,</a:t>
            </a:r>
            <a:r>
              <a:rPr lang="en-IN" sz="2000" dirty="0">
                <a:latin typeface="Times New Roman" panose="02020603050405020304" pitchFamily="18" charset="0"/>
                <a:cs typeface="Times New Roman" panose="02020603050405020304" pitchFamily="18" charset="0"/>
              </a:rPr>
              <a:t> etc.</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Linear regression algorithm shows a linear relationship between a dependent (y) and one or more independent (y) variables, hence called as linear regression. Since linear regression shows the linear relationship, which means it finds how the value of the dependent variable is changing according to the value of the independent variable.</a:t>
            </a:r>
            <a:endParaRPr lang="en-US" sz="2000" dirty="0">
              <a:latin typeface="Times New Roman" panose="02020603050405020304" pitchFamily="18" charset="0"/>
              <a:cs typeface="Times New Roman" panose="02020603050405020304" pitchFamily="18" charset="0"/>
            </a:endParaRPr>
          </a:p>
        </p:txBody>
      </p:sp>
      <p:pic>
        <p:nvPicPr>
          <p:cNvPr id="5" name="image8.jpeg">
            <a:extLst>
              <a:ext uri="{FF2B5EF4-FFF2-40B4-BE49-F238E27FC236}">
                <a16:creationId xmlns:a16="http://schemas.microsoft.com/office/drawing/2014/main" id="{4939F81C-20D8-8FBA-39CF-677F367B6EE0}"/>
              </a:ext>
            </a:extLst>
          </p:cNvPr>
          <p:cNvPicPr>
            <a:picLocks noChangeAspect="1"/>
          </p:cNvPicPr>
          <p:nvPr/>
        </p:nvPicPr>
        <p:blipFill>
          <a:blip r:embed="rId2" cstate="print"/>
          <a:stretch>
            <a:fillRect/>
          </a:stretch>
        </p:blipFill>
        <p:spPr>
          <a:xfrm>
            <a:off x="3244132" y="4322040"/>
            <a:ext cx="4731025" cy="2325250"/>
          </a:xfrm>
          <a:prstGeom prst="rect">
            <a:avLst/>
          </a:prstGeom>
        </p:spPr>
      </p:pic>
    </p:spTree>
    <p:extLst>
      <p:ext uri="{BB962C8B-B14F-4D97-AF65-F5344CB8AC3E}">
        <p14:creationId xmlns:p14="http://schemas.microsoft.com/office/powerpoint/2010/main" val="3367439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1665</TotalTime>
  <Words>1123</Words>
  <Application>Microsoft Office PowerPoint</Application>
  <PresentationFormat>Widescreen</PresentationFormat>
  <Paragraphs>62</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Algerian</vt:lpstr>
      <vt:lpstr>Arial</vt:lpstr>
      <vt:lpstr>Century Gothic</vt:lpstr>
      <vt:lpstr>Tempus Sans ITC</vt:lpstr>
      <vt:lpstr>Times New Roman</vt:lpstr>
      <vt:lpstr>Wingdings</vt:lpstr>
      <vt:lpstr>Wingdings 3</vt:lpstr>
      <vt:lpstr>Ion</vt:lpstr>
      <vt:lpstr> PRICE PREDICTION FOR USED CAR USING RANDOM FOREST ALGORITHM</vt:lpstr>
      <vt:lpstr>PowerPoint Presentation</vt:lpstr>
      <vt:lpstr>INTRODUCTION</vt:lpstr>
      <vt:lpstr>PROPOSED AND EXISTING SYSTEM </vt:lpstr>
      <vt:lpstr> SOFTWARE AND HARDWARE REQUIREMENTS</vt:lpstr>
      <vt:lpstr>SCOPE OF THE PROJECT: </vt:lpstr>
      <vt:lpstr>LITERATURE SURVEY</vt:lpstr>
      <vt:lpstr>DOMAIN ANALYSIS</vt:lpstr>
      <vt:lpstr>LINEAR REGRESSION</vt:lpstr>
      <vt:lpstr>Use case diagram: </vt:lpstr>
      <vt:lpstr>Class Diagram:</vt:lpstr>
      <vt:lpstr>Activity Diagram:</vt:lpstr>
      <vt:lpstr>Sequence Diagram:</vt:lpstr>
      <vt:lpstr>Architecture:</vt:lpstr>
      <vt:lpstr>OUTPUT SCREENS : </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kadam tejashwini</dc:creator>
  <cp:lastModifiedBy>kalali madhusudhan goud</cp:lastModifiedBy>
  <cp:revision>16</cp:revision>
  <dcterms:created xsi:type="dcterms:W3CDTF">2022-10-25T11:46:09Z</dcterms:created>
  <dcterms:modified xsi:type="dcterms:W3CDTF">2023-10-19T04:11:06Z</dcterms:modified>
</cp:coreProperties>
</file>