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58" r:id="rId4"/>
    <p:sldId id="259" r:id="rId5"/>
    <p:sldId id="270" r:id="rId6"/>
    <p:sldId id="261" r:id="rId7"/>
    <p:sldId id="264" r:id="rId8"/>
    <p:sldId id="285" r:id="rId9"/>
    <p:sldId id="265" r:id="rId10"/>
    <p:sldId id="266" r:id="rId11"/>
    <p:sldId id="267" r:id="rId12"/>
    <p:sldId id="271" r:id="rId13"/>
    <p:sldId id="268" r:id="rId14"/>
    <p:sldId id="269" r:id="rId15"/>
    <p:sldId id="274" r:id="rId16"/>
    <p:sldId id="272" r:id="rId17"/>
    <p:sldId id="275" r:id="rId18"/>
    <p:sldId id="279" r:id="rId19"/>
    <p:sldId id="278" r:id="rId20"/>
    <p:sldId id="280" r:id="rId21"/>
    <p:sldId id="281" r:id="rId22"/>
    <p:sldId id="291" r:id="rId23"/>
    <p:sldId id="286" r:id="rId24"/>
    <p:sldId id="288" r:id="rId25"/>
    <p:sldId id="289" r:id="rId26"/>
    <p:sldId id="290" r:id="rId27"/>
    <p:sldId id="282" r:id="rId28"/>
    <p:sldId id="284" r:id="rId29"/>
    <p:sldId id="287" r:id="rId30"/>
    <p:sldId id="29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島智樹" initials="小島智樹" lastIdx="1" clrIdx="0">
    <p:extLst>
      <p:ext uri="{19B8F6BF-5375-455C-9EA6-DF929625EA0E}">
        <p15:presenceInfo xmlns:p15="http://schemas.microsoft.com/office/powerpoint/2012/main" userId="a8b4b016c72f25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8B2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12" autoAdjust="0"/>
    <p:restoredTop sz="94660"/>
  </p:normalViewPr>
  <p:slideViewPr>
    <p:cSldViewPr snapToGrid="0">
      <p:cViewPr varScale="1">
        <p:scale>
          <a:sx n="76" d="100"/>
          <a:sy n="76" d="100"/>
        </p:scale>
        <p:origin x="2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6-06T17:51:18.258" idx="1">
    <p:pos x="10" y="10"/>
    <p:text>結論を先に言った方が良い</p:text>
    <p:extLst>
      <p:ext uri="{C676402C-5697-4E1C-873F-D02D1690AC5C}">
        <p15:threadingInfo xmlns:p15="http://schemas.microsoft.com/office/powerpoint/2012/main" timeZoneBias="-540"/>
      </p:ext>
    </p:extLst>
  </p:cm>
</p:cmLst>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FCC6E0-865A-4D0A-8050-84B18EDEB55B}" type="datetimeFigureOut">
              <a:rPr kumimoji="1" lang="ja-JP" altLang="en-US" smtClean="0"/>
              <a:t>2017/5/4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DCFBC-B33B-4BB2-9FBB-B37FB97B9AA1}" type="slidenum">
              <a:rPr kumimoji="1" lang="ja-JP" altLang="en-US" smtClean="0"/>
              <a:t>‹#›</a:t>
            </a:fld>
            <a:endParaRPr kumimoji="1" lang="ja-JP" altLang="en-US"/>
          </a:p>
        </p:txBody>
      </p:sp>
    </p:spTree>
    <p:extLst>
      <p:ext uri="{BB962C8B-B14F-4D97-AF65-F5344CB8AC3E}">
        <p14:creationId xmlns:p14="http://schemas.microsoft.com/office/powerpoint/2010/main" val="39475746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54DCFBC-B33B-4BB2-9FBB-B37FB97B9AA1}" type="slidenum">
              <a:rPr kumimoji="1" lang="ja-JP" altLang="en-US" smtClean="0"/>
              <a:t>1</a:t>
            </a:fld>
            <a:endParaRPr kumimoji="1" lang="ja-JP" altLang="en-US"/>
          </a:p>
        </p:txBody>
      </p:sp>
    </p:spTree>
    <p:extLst>
      <p:ext uri="{BB962C8B-B14F-4D97-AF65-F5344CB8AC3E}">
        <p14:creationId xmlns:p14="http://schemas.microsoft.com/office/powerpoint/2010/main" val="1433394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54DCFBC-B33B-4BB2-9FBB-B37FB97B9AA1}" type="slidenum">
              <a:rPr kumimoji="1" lang="ja-JP" altLang="en-US" smtClean="0"/>
              <a:t>2</a:t>
            </a:fld>
            <a:endParaRPr kumimoji="1" lang="ja-JP" altLang="en-US"/>
          </a:p>
        </p:txBody>
      </p:sp>
    </p:spTree>
    <p:extLst>
      <p:ext uri="{BB962C8B-B14F-4D97-AF65-F5344CB8AC3E}">
        <p14:creationId xmlns:p14="http://schemas.microsoft.com/office/powerpoint/2010/main" val="4292118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54DCFBC-B33B-4BB2-9FBB-B37FB97B9AA1}" type="slidenum">
              <a:rPr kumimoji="1" lang="ja-JP" altLang="en-US" smtClean="0"/>
              <a:t>3</a:t>
            </a:fld>
            <a:endParaRPr kumimoji="1" lang="ja-JP" altLang="en-US"/>
          </a:p>
        </p:txBody>
      </p:sp>
    </p:spTree>
    <p:extLst>
      <p:ext uri="{BB962C8B-B14F-4D97-AF65-F5344CB8AC3E}">
        <p14:creationId xmlns:p14="http://schemas.microsoft.com/office/powerpoint/2010/main" val="1106229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066E251-5957-4D95-96CA-55881746D97D}" type="datetime1">
              <a:rPr lang="en-US" altLang="ja-JP"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381922" y="332430"/>
            <a:ext cx="683339" cy="365125"/>
          </a:xfrm>
        </p:spPr>
        <p:txBody>
          <a:bodyPr/>
          <a:lstStyle>
            <a:lvl1pPr>
              <a:defRPr sz="2800">
                <a:solidFill>
                  <a:srgbClr val="FF0000"/>
                </a:solidFill>
              </a:defRPr>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56E231A-817C-4B37-A26E-7D306EB978D2}" type="datetime1">
              <a:rPr lang="en-US" altLang="ja-JP"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FFD5757-1635-415C-ABB8-35FE5EFC6D43}" type="datetime1">
              <a:rPr lang="en-US" altLang="ja-JP"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383247A-B716-4F2D-9997-92CA7C2C9C15}" type="datetime1">
              <a:rPr lang="en-US" altLang="ja-JP"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98F8265-317C-4F85-915C-D7346FEFB328}" type="datetime1">
              <a:rPr lang="en-US" altLang="ja-JP"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E1F497F-1FBF-41CA-92AE-58480BE4387D}" type="datetime1">
              <a:rPr lang="en-US" altLang="ja-JP"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3B4A26F-955F-40EA-B720-91E1F598B68F}" type="datetime1">
              <a:rPr lang="en-US" altLang="ja-JP"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5FBAC47-D996-4D26-82FA-A64B762E1A86}" type="datetime1">
              <a:rPr lang="en-US" altLang="ja-JP"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9ED4F3A-3D30-46E5-8712-6C7C604F8C84}" type="datetime1">
              <a:rPr lang="en-US" altLang="ja-JP" smtClean="0"/>
              <a:t>5/4/2017</a:t>
            </a:fld>
            <a:endParaRPr lang="en-US" dirty="0"/>
          </a:p>
        </p:txBody>
      </p:sp>
      <p:sp>
        <p:nvSpPr>
          <p:cNvPr id="5" name="Footer Placeholder 4"/>
          <p:cNvSpPr>
            <a:spLocks noGrp="1"/>
          </p:cNvSpPr>
          <p:nvPr>
            <p:ph type="ftr" sz="quarter" idx="11"/>
          </p:nvPr>
        </p:nvSpPr>
        <p:spPr>
          <a:xfrm>
            <a:off x="1363490" y="6088988"/>
            <a:ext cx="6297612" cy="365125"/>
          </a:xfrm>
        </p:spPr>
        <p:txBody>
          <a:bodyPr/>
          <a:lstStyle/>
          <a:p>
            <a:endParaRPr lang="en-US" dirty="0"/>
          </a:p>
        </p:txBody>
      </p:sp>
      <p:sp>
        <p:nvSpPr>
          <p:cNvPr id="6" name="Slide Number Placeholder 5"/>
          <p:cNvSpPr>
            <a:spLocks noGrp="1"/>
          </p:cNvSpPr>
          <p:nvPr>
            <p:ph type="sldNum" sz="quarter" idx="12"/>
          </p:nvPr>
        </p:nvSpPr>
        <p:spPr>
          <a:xfrm>
            <a:off x="8590663" y="609600"/>
            <a:ext cx="683339" cy="365125"/>
          </a:xfrm>
        </p:spPr>
        <p:txBody>
          <a:bodyPr/>
          <a:lstStyle>
            <a:lvl1pPr>
              <a:defRPr sz="2800">
                <a:solidFill>
                  <a:srgbClr val="FF0000"/>
                </a:solidFill>
              </a:defRPr>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D1A89CC-1C6B-49F5-BE93-96D2A52A80A6}" type="datetime1">
              <a:rPr lang="en-US" altLang="ja-JP"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338426" y="272478"/>
            <a:ext cx="683339" cy="365125"/>
          </a:xfrm>
        </p:spPr>
        <p:txBody>
          <a:bodyPr/>
          <a:lstStyle>
            <a:lvl1pPr>
              <a:defRPr sz="2800">
                <a:solidFill>
                  <a:srgbClr val="FF0000"/>
                </a:solidFill>
              </a:defRPr>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BDDA7A1-57F2-4DF7-BE6A-BDCFAAB9FBBC}" type="datetime1">
              <a:rPr lang="en-US" altLang="ja-JP" smtClean="0"/>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C5481A0-51AC-4B2C-9B41-A45EE8218E52}" type="datetime1">
              <a:rPr lang="en-US" altLang="ja-JP" smtClean="0"/>
              <a:t>5/4/2017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F85A2B1-17B5-410F-898B-0A335A219CD2}" type="datetime1">
              <a:rPr lang="en-US" altLang="ja-JP" smtClean="0"/>
              <a:t>5/4/2017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8590663" y="609600"/>
            <a:ext cx="683339" cy="365125"/>
          </a:xfrm>
        </p:spPr>
        <p:txBody>
          <a:bodyPr/>
          <a:lstStyle>
            <a:lvl1pPr>
              <a:defRPr sz="3200">
                <a:solidFill>
                  <a:srgbClr val="FF0000"/>
                </a:solidFill>
              </a:defRPr>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ECA9A-B62D-4684-9290-4D7E962BF69A}" type="datetime1">
              <a:rPr lang="en-US" altLang="ja-JP" smtClean="0"/>
              <a:t>5/4/2017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8417491" y="247498"/>
            <a:ext cx="683339" cy="365125"/>
          </a:xfrm>
        </p:spPr>
        <p:txBody>
          <a:bodyPr/>
          <a:lstStyle>
            <a:lvl1pPr>
              <a:defRPr sz="3200">
                <a:solidFill>
                  <a:srgbClr val="FF0000"/>
                </a:solidFill>
              </a:defRPr>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E3F4EAA-7B2D-4BED-AF40-5DEED3A63A80}" type="datetime1">
              <a:rPr lang="en-US" altLang="ja-JP" smtClean="0"/>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386434" y="149798"/>
            <a:ext cx="683339" cy="365125"/>
          </a:xfrm>
        </p:spPr>
        <p:txBody>
          <a:bodyPr/>
          <a:lstStyle>
            <a:lvl1pPr>
              <a:defRPr sz="3200">
                <a:solidFill>
                  <a:srgbClr val="FF0000"/>
                </a:solidFill>
              </a:defRPr>
            </a:lvl1pPr>
          </a:lstStyle>
          <a:p>
            <a:fld id="{519954A3-9DFD-4C44-94BA-B95130A3BA1C}"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36F973D-62A2-4534-811A-8DDFCB7361A0}" type="datetime1">
              <a:rPr lang="en-US" altLang="ja-JP" smtClean="0"/>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362310" y="143669"/>
            <a:ext cx="683339" cy="365125"/>
          </a:xfrm>
        </p:spPr>
        <p:txBody>
          <a:bodyPr/>
          <a:lstStyle>
            <a:lvl1pPr>
              <a:defRPr sz="3200">
                <a:solidFill>
                  <a:srgbClr val="FF0000"/>
                </a:solidFill>
              </a:defRPr>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B43E1B-7C53-4D12-88F9-A5D796B2DFD3}" type="datetime1">
              <a:rPr lang="en-US" altLang="ja-JP" smtClean="0"/>
              <a:t>5/4/2017</a:t>
            </a:fld>
            <a:endParaRPr lang="en-US" dirty="0"/>
          </a:p>
        </p:txBody>
      </p:sp>
      <p:sp>
        <p:nvSpPr>
          <p:cNvPr id="5" name="Footer Placeholder 4"/>
          <p:cNvSpPr>
            <a:spLocks noGrp="1"/>
          </p:cNvSpPr>
          <p:nvPr>
            <p:ph type="ftr" sz="quarter" idx="3"/>
          </p:nvPr>
        </p:nvSpPr>
        <p:spPr>
          <a:xfrm>
            <a:off x="1067157" y="6021997"/>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84190" y="6084555"/>
            <a:ext cx="683339" cy="365125"/>
          </a:xfrm>
          <a:prstGeom prst="rect">
            <a:avLst/>
          </a:prstGeom>
        </p:spPr>
        <p:txBody>
          <a:bodyPr vert="horz" lIns="91440" tIns="45720" rIns="91440" bIns="45720" rtlCol="0" anchor="ctr"/>
          <a:lstStyle>
            <a:lvl1pPr algn="r">
              <a:defRPr sz="2400">
                <a:solidFill>
                  <a:schemeClr val="accent1"/>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iming>
    <p:tnLst>
      <p:par>
        <p:cTn id="1" dur="indefinite" restart="never" nodeType="tmRoot"/>
      </p:par>
    </p:tnLst>
  </p:timing>
  <p:hf hdr="0" ft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package" Target="../embeddings/Microsoft_Excel_Worksheet3.xlsx"/></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package" Target="../embeddings/Microsoft_Excel_Worksheet4.xlsx"/></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package" Target="../embeddings/Microsoft_Excel_Worksheet5.xlsx"/></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package" Target="../embeddings/Microsoft_Excel_Worksheet6.xlsx"/></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emf"/><Relationship Id="rId4" Type="http://schemas.openxmlformats.org/officeDocument/2006/relationships/package" Target="../embeddings/Microsoft_Excel_Worksheet7.xlsx"/></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slideshare.net/miyamamoto?utm_campaign=profiletracking&amp;utm_medium=sssite&amp;utm_source=ssslideview" TargetMode="External"/><Relationship Id="rId2" Type="http://schemas.openxmlformats.org/officeDocument/2006/relationships/hyperlink" Target="http://petitviolet.hatenablog.com/entry/20110901/1314853107" TargetMode="External"/><Relationship Id="rId1" Type="http://schemas.openxmlformats.org/officeDocument/2006/relationships/slideLayout" Target="../slideLayouts/slideLayout2.xml"/><Relationship Id="rId4" Type="http://schemas.openxmlformats.org/officeDocument/2006/relationships/hyperlink" Target="http://www.slideshare.net/miyamamoto/ss-4224614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emf"/><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1.bin"/><Relationship Id="rId7" Type="http://schemas.openxmlformats.org/officeDocument/2006/relationships/package" Target="../embeddings/Microsoft_Excel_Worksheet2.xlsx"/><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package" Target="../embeddings/Microsoft_Excel_Worksheet1.xlsx"/></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07067" y="1020234"/>
            <a:ext cx="7766936" cy="1646302"/>
          </a:xfrm>
        </p:spPr>
        <p:txBody>
          <a:bodyPr/>
          <a:lstStyle/>
          <a:p>
            <a:pPr algn="l"/>
            <a:r>
              <a:rPr kumimoji="1" lang="ja-JP" altLang="en-US" dirty="0" smtClean="0">
                <a:latin typeface="游ゴシック" panose="020B0400000000000000" pitchFamily="50" charset="-128"/>
                <a:ea typeface="游ゴシック" panose="020B0400000000000000" pitchFamily="50" charset="-128"/>
              </a:rPr>
              <a:t>検索エンジン評価</a:t>
            </a:r>
            <a:endParaRPr kumimoji="1" lang="ja-JP" altLang="en-US" dirty="0">
              <a:latin typeface="游ゴシック" panose="020B0400000000000000" pitchFamily="50" charset="-128"/>
              <a:ea typeface="游ゴシック" panose="020B0400000000000000" pitchFamily="50" charset="-128"/>
            </a:endParaRPr>
          </a:p>
        </p:txBody>
      </p:sp>
      <p:sp>
        <p:nvSpPr>
          <p:cNvPr id="3" name="サブタイトル 2"/>
          <p:cNvSpPr>
            <a:spLocks noGrp="1"/>
          </p:cNvSpPr>
          <p:nvPr>
            <p:ph type="subTitle" idx="1"/>
          </p:nvPr>
        </p:nvSpPr>
        <p:spPr>
          <a:xfrm>
            <a:off x="1595967" y="3072936"/>
            <a:ext cx="7766936" cy="2190310"/>
          </a:xfrm>
        </p:spPr>
        <p:txBody>
          <a:bodyPr>
            <a:normAutofit/>
          </a:bodyPr>
          <a:lstStyle/>
          <a:p>
            <a:pPr algn="l"/>
            <a:r>
              <a:rPr lang="ja-JP" altLang="en-US" dirty="0">
                <a:latin typeface="游ゴシック" panose="020B0400000000000000" pitchFamily="50" charset="-128"/>
                <a:ea typeface="游ゴシック" panose="020B0400000000000000" pitchFamily="50" charset="-128"/>
              </a:rPr>
              <a:t>小島 智樹  諸値算出、パワポ</a:t>
            </a:r>
            <a:r>
              <a:rPr lang="ja-JP" altLang="en-US" dirty="0" smtClean="0">
                <a:latin typeface="游ゴシック" panose="020B0400000000000000" pitchFamily="50" charset="-128"/>
                <a:ea typeface="游ゴシック" panose="020B0400000000000000" pitchFamily="50" charset="-128"/>
              </a:rPr>
              <a:t>作成、プレゼン</a:t>
            </a:r>
            <a:endParaRPr lang="ja-JP" altLang="en-US" dirty="0">
              <a:latin typeface="游ゴシック" panose="020B0400000000000000" pitchFamily="50" charset="-128"/>
              <a:ea typeface="游ゴシック" panose="020B0400000000000000" pitchFamily="50" charset="-128"/>
            </a:endParaRPr>
          </a:p>
          <a:p>
            <a:pPr algn="l"/>
            <a:r>
              <a:rPr lang="ja-JP" altLang="en-US" dirty="0">
                <a:latin typeface="游ゴシック" panose="020B0400000000000000" pitchFamily="50" charset="-128"/>
                <a:ea typeface="游ゴシック" panose="020B0400000000000000" pitchFamily="50" charset="-128"/>
              </a:rPr>
              <a:t>塚越 裕太 信頼区間の検算、プレゼン</a:t>
            </a:r>
          </a:p>
          <a:p>
            <a:pPr algn="l"/>
            <a:r>
              <a:rPr lang="ja-JP" altLang="en-US" dirty="0">
                <a:latin typeface="游ゴシック" panose="020B0400000000000000" pitchFamily="50" charset="-128"/>
                <a:ea typeface="游ゴシック" panose="020B0400000000000000" pitchFamily="50" charset="-128"/>
              </a:rPr>
              <a:t>水野 仁博 プレゼン</a:t>
            </a:r>
          </a:p>
          <a:p>
            <a:pPr algn="l"/>
            <a:r>
              <a:rPr lang="ja-JP" altLang="en-US" dirty="0">
                <a:latin typeface="游ゴシック" panose="020B0400000000000000" pitchFamily="50" charset="-128"/>
                <a:ea typeface="游ゴシック" panose="020B0400000000000000" pitchFamily="50" charset="-128"/>
              </a:rPr>
              <a:t>本田 慧悟 プレゼン</a:t>
            </a:r>
          </a:p>
          <a:p>
            <a:pPr algn="l"/>
            <a:r>
              <a:rPr lang="ja-JP" altLang="en-US" dirty="0">
                <a:latin typeface="游ゴシック" panose="020B0400000000000000" pitchFamily="50" charset="-128"/>
                <a:ea typeface="游ゴシック" panose="020B0400000000000000" pitchFamily="50" charset="-128"/>
              </a:rPr>
              <a:t>東 祐太郎 プレゼン</a:t>
            </a:r>
            <a:r>
              <a:rPr lang="ja-JP" altLang="en-US" dirty="0" smtClean="0">
                <a:latin typeface="游ゴシック" panose="020B0400000000000000" pitchFamily="50" charset="-128"/>
                <a:ea typeface="游ゴシック" panose="020B0400000000000000" pitchFamily="50" charset="-128"/>
              </a:rPr>
              <a:t>の構成</a:t>
            </a:r>
            <a:endParaRPr kumimoji="1" lang="ja-JP" altLang="en-US" dirty="0" smtClean="0">
              <a:latin typeface="游ゴシック" panose="020B0400000000000000" pitchFamily="50" charset="-128"/>
              <a:ea typeface="游ゴシック" panose="020B0400000000000000" pitchFamily="50" charset="-128"/>
            </a:endParaRPr>
          </a:p>
        </p:txBody>
      </p:sp>
      <p:sp>
        <p:nvSpPr>
          <p:cNvPr id="4" name="スライド番号プレースホルダー 3"/>
          <p:cNvSpPr>
            <a:spLocks noGrp="1"/>
          </p:cNvSpPr>
          <p:nvPr>
            <p:ph type="sldNum" sz="quarter" idx="12"/>
          </p:nvPr>
        </p:nvSpPr>
        <p:spPr>
          <a:xfrm>
            <a:off x="8143703" y="483283"/>
            <a:ext cx="683339" cy="365125"/>
          </a:xfrm>
        </p:spPr>
        <p:txBody>
          <a:bodyPr/>
          <a:lstStyle/>
          <a:p>
            <a:fld id="{D57F1E4F-1CFF-5643-939E-217C01CDF565}" type="slidenum">
              <a:rPr lang="en-US" sz="3600" smtClean="0"/>
              <a:pPr/>
              <a:t>1</a:t>
            </a:fld>
            <a:endParaRPr lang="en-US" sz="3600" dirty="0"/>
          </a:p>
        </p:txBody>
      </p:sp>
    </p:spTree>
    <p:extLst>
      <p:ext uri="{BB962C8B-B14F-4D97-AF65-F5344CB8AC3E}">
        <p14:creationId xmlns:p14="http://schemas.microsoft.com/office/powerpoint/2010/main" val="322852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a:t>
            </a:r>
            <a:r>
              <a:rPr kumimoji="1" lang="ja-JP" altLang="en-US" dirty="0" smtClean="0"/>
              <a:t>検定の結果</a:t>
            </a:r>
            <a:endParaRPr kumimoji="1" lang="ja-JP" alt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973918134"/>
              </p:ext>
            </p:extLst>
          </p:nvPr>
        </p:nvGraphicFramePr>
        <p:xfrm>
          <a:off x="1165194" y="2491409"/>
          <a:ext cx="8481584" cy="2138017"/>
        </p:xfrm>
        <a:graphic>
          <a:graphicData uri="http://schemas.openxmlformats.org/presentationml/2006/ole">
            <mc:AlternateContent xmlns:mc="http://schemas.openxmlformats.org/markup-compatibility/2006">
              <mc:Choice xmlns:v="urn:schemas-microsoft-com:vml" Requires="v">
                <p:oleObj spid="_x0000_s3219" name="Worksheet" r:id="rId4" imgW="3438507" imgH="866757" progId="Excel.Sheet.12">
                  <p:embed/>
                </p:oleObj>
              </mc:Choice>
              <mc:Fallback>
                <p:oleObj name="Worksheet" r:id="rId4" imgW="3438507" imgH="866757" progId="Excel.Sheet.12">
                  <p:embed/>
                  <p:pic>
                    <p:nvPicPr>
                      <p:cNvPr id="0" name=""/>
                      <p:cNvPicPr/>
                      <p:nvPr/>
                    </p:nvPicPr>
                    <p:blipFill>
                      <a:blip r:embed="rId5"/>
                      <a:stretch>
                        <a:fillRect/>
                      </a:stretch>
                    </p:blipFill>
                    <p:spPr>
                      <a:xfrm>
                        <a:off x="1165194" y="2491409"/>
                        <a:ext cx="8481584" cy="2138017"/>
                      </a:xfrm>
                      <a:prstGeom prst="rect">
                        <a:avLst/>
                      </a:prstGeom>
                    </p:spPr>
                  </p:pic>
                </p:oleObj>
              </mc:Fallback>
            </mc:AlternateContent>
          </a:graphicData>
        </a:graphic>
      </p:graphicFrame>
      <p:sp>
        <p:nvSpPr>
          <p:cNvPr id="3" name="スライド番号プレースホルダー 2"/>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933292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latin typeface="游ゴシック" panose="020B0400000000000000" pitchFamily="50" charset="-128"/>
                <a:ea typeface="游ゴシック" panose="020B0400000000000000" pitchFamily="50" charset="-128"/>
              </a:rPr>
              <a:t>nDCG</a:t>
            </a:r>
            <a:r>
              <a:rPr lang="ja-JP" altLang="en-US" dirty="0">
                <a:latin typeface="游ゴシック" panose="020B0400000000000000" pitchFamily="50" charset="-128"/>
                <a:ea typeface="游ゴシック" panose="020B0400000000000000" pitchFamily="50" charset="-128"/>
              </a:rPr>
              <a:t>平均による</a:t>
            </a:r>
            <a:r>
              <a:rPr lang="ja-JP" altLang="en-US" dirty="0" smtClean="0">
                <a:latin typeface="游ゴシック" panose="020B0400000000000000" pitchFamily="50" charset="-128"/>
                <a:ea typeface="游ゴシック" panose="020B0400000000000000" pitchFamily="50" charset="-128"/>
              </a:rPr>
              <a:t>比較</a:t>
            </a:r>
            <a:r>
              <a:rPr lang="ja-JP" altLang="en-US" dirty="0">
                <a:latin typeface="游ゴシック" panose="020B0400000000000000" pitchFamily="50" charset="-128"/>
                <a:ea typeface="游ゴシック" panose="020B0400000000000000" pitchFamily="50" charset="-128"/>
              </a:rPr>
              <a:t>の</a:t>
            </a:r>
            <a:r>
              <a:rPr lang="ja-JP" altLang="en-US" dirty="0" smtClean="0">
                <a:latin typeface="游ゴシック" panose="020B0400000000000000" pitchFamily="50" charset="-128"/>
                <a:ea typeface="游ゴシック" panose="020B0400000000000000" pitchFamily="50" charset="-128"/>
              </a:rPr>
              <a:t>結論</a:t>
            </a:r>
            <a:endParaRPr kumimoji="1" lang="ja-JP" altLang="en-US" dirty="0">
              <a:latin typeface="游ゴシック" panose="020B0400000000000000" pitchFamily="50" charset="-128"/>
              <a:ea typeface="游ゴシック" panose="020B0400000000000000"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游ゴシック" panose="020B0400000000000000" pitchFamily="50" charset="-128"/>
                <a:ea typeface="游ゴシック" panose="020B0400000000000000" pitchFamily="50" charset="-128"/>
              </a:rPr>
              <a:t>全てのエンジン間に</a:t>
            </a:r>
            <a:r>
              <a:rPr lang="ja-JP" altLang="en-US" dirty="0" smtClean="0">
                <a:latin typeface="游ゴシック" panose="020B0400000000000000" pitchFamily="50" charset="-128"/>
                <a:ea typeface="游ゴシック" panose="020B0400000000000000" pitchFamily="50" charset="-128"/>
              </a:rPr>
              <a:t>おける</a:t>
            </a:r>
            <a:r>
              <a:rPr lang="en-US" altLang="ja-JP" dirty="0" smtClean="0">
                <a:latin typeface="游ゴシック" panose="020B0400000000000000" pitchFamily="50" charset="-128"/>
                <a:ea typeface="游ゴシック" panose="020B0400000000000000" pitchFamily="50" charset="-128"/>
              </a:rPr>
              <a:t>t</a:t>
            </a:r>
            <a:r>
              <a:rPr lang="ja-JP" altLang="en-US" dirty="0" smtClean="0">
                <a:latin typeface="游ゴシック" panose="020B0400000000000000" pitchFamily="50" charset="-128"/>
                <a:ea typeface="游ゴシック" panose="020B0400000000000000" pitchFamily="50" charset="-128"/>
              </a:rPr>
              <a:t>検定において</a:t>
            </a:r>
            <a:r>
              <a:rPr lang="en-US" altLang="ja-JP" dirty="0" smtClean="0">
                <a:latin typeface="游ゴシック" panose="020B0400000000000000" pitchFamily="50" charset="-128"/>
                <a:ea typeface="游ゴシック" panose="020B0400000000000000" pitchFamily="50" charset="-128"/>
              </a:rPr>
              <a:t>p</a:t>
            </a:r>
            <a:r>
              <a:rPr lang="ja-JP" altLang="en-US" dirty="0" smtClean="0">
                <a:latin typeface="游ゴシック" panose="020B0400000000000000" pitchFamily="50" charset="-128"/>
                <a:ea typeface="游ゴシック" panose="020B0400000000000000" pitchFamily="50" charset="-128"/>
              </a:rPr>
              <a:t>値は</a:t>
            </a:r>
            <a:r>
              <a:rPr lang="en-US" altLang="ja-JP" dirty="0" smtClean="0">
                <a:latin typeface="游ゴシック" panose="020B0400000000000000" pitchFamily="50" charset="-128"/>
                <a:ea typeface="游ゴシック" panose="020B0400000000000000" pitchFamily="50" charset="-128"/>
              </a:rPr>
              <a:t>0.05</a:t>
            </a:r>
            <a:r>
              <a:rPr lang="ja-JP" altLang="en-US" dirty="0" smtClean="0">
                <a:latin typeface="游ゴシック" panose="020B0400000000000000" pitchFamily="50" charset="-128"/>
                <a:ea typeface="游ゴシック" panose="020B0400000000000000" pitchFamily="50" charset="-128"/>
              </a:rPr>
              <a:t>を下回った</a:t>
            </a:r>
            <a:endParaRPr lang="en-US" altLang="ja-JP" dirty="0" smtClean="0">
              <a:latin typeface="游ゴシック" panose="020B0400000000000000" pitchFamily="50" charset="-128"/>
              <a:ea typeface="游ゴシック" panose="020B0400000000000000" pitchFamily="50" charset="-128"/>
            </a:endParaRPr>
          </a:p>
          <a:p>
            <a:pPr marL="0" indent="0">
              <a:buNone/>
            </a:pPr>
            <a:r>
              <a:rPr kumimoji="1" lang="ja-JP" altLang="en-US" dirty="0" smtClean="0">
                <a:latin typeface="游ゴシック" panose="020B0400000000000000" pitchFamily="50" charset="-128"/>
                <a:ea typeface="游ゴシック" panose="020B0400000000000000" pitchFamily="50" charset="-128"/>
              </a:rPr>
              <a:t>→つまり全てのエンジン間に関して</a:t>
            </a:r>
            <a:endParaRPr kumimoji="1" lang="en-US" altLang="ja-JP" dirty="0" smtClean="0">
              <a:latin typeface="游ゴシック" panose="020B0400000000000000" pitchFamily="50" charset="-128"/>
              <a:ea typeface="游ゴシック" panose="020B0400000000000000" pitchFamily="50" charset="-128"/>
            </a:endParaRPr>
          </a:p>
          <a:p>
            <a:pPr marL="0" indent="0">
              <a:buNone/>
            </a:pPr>
            <a:r>
              <a:rPr kumimoji="1" lang="ja-JP" altLang="en-US" dirty="0" smtClean="0">
                <a:solidFill>
                  <a:srgbClr val="FF0000"/>
                </a:solidFill>
                <a:latin typeface="游ゴシック" panose="020B0400000000000000" pitchFamily="50" charset="-128"/>
                <a:ea typeface="游ゴシック" panose="020B0400000000000000" pitchFamily="50" charset="-128"/>
              </a:rPr>
              <a:t>平均点が等しい</a:t>
            </a:r>
            <a:r>
              <a:rPr kumimoji="1" lang="ja-JP" altLang="en-US" dirty="0" smtClean="0">
                <a:latin typeface="游ゴシック" panose="020B0400000000000000" pitchFamily="50" charset="-128"/>
                <a:ea typeface="游ゴシック" panose="020B0400000000000000" pitchFamily="50" charset="-128"/>
              </a:rPr>
              <a:t>という仮説は</a:t>
            </a:r>
            <a:r>
              <a:rPr lang="ja-JP" altLang="en-US" dirty="0" smtClean="0">
                <a:solidFill>
                  <a:srgbClr val="FF0000"/>
                </a:solidFill>
                <a:latin typeface="游ゴシック" panose="020B0400000000000000" pitchFamily="50" charset="-128"/>
                <a:ea typeface="游ゴシック" panose="020B0400000000000000" pitchFamily="50" charset="-128"/>
              </a:rPr>
              <a:t>棄却された</a:t>
            </a:r>
            <a:endParaRPr lang="en-US" altLang="ja-JP" dirty="0" smtClean="0">
              <a:solidFill>
                <a:srgbClr val="FF0000"/>
              </a:solidFill>
              <a:latin typeface="游ゴシック" panose="020B0400000000000000" pitchFamily="50" charset="-128"/>
              <a:ea typeface="游ゴシック" panose="020B0400000000000000" pitchFamily="50" charset="-128"/>
            </a:endParaRPr>
          </a:p>
          <a:p>
            <a:pPr marL="0" indent="0">
              <a:buNone/>
            </a:pPr>
            <a:endParaRPr kumimoji="1" lang="en-US" altLang="ja-JP" dirty="0" smtClean="0">
              <a:latin typeface="游ゴシック" panose="020B0400000000000000" pitchFamily="50" charset="-128"/>
              <a:ea typeface="游ゴシック" panose="020B0400000000000000" pitchFamily="50" charset="-128"/>
            </a:endParaRPr>
          </a:p>
          <a:p>
            <a:pPr marL="0" indent="0">
              <a:buNone/>
            </a:pPr>
            <a:r>
              <a:rPr lang="ja-JP" altLang="en-US" dirty="0" smtClean="0">
                <a:latin typeface="游ゴシック" panose="020B0400000000000000" pitchFamily="50" charset="-128"/>
                <a:ea typeface="游ゴシック" panose="020B0400000000000000" pitchFamily="50" charset="-128"/>
              </a:rPr>
              <a:t>故にこの方法によれば</a:t>
            </a:r>
            <a:endParaRPr lang="en-US" altLang="ja-JP" dirty="0" smtClean="0">
              <a:latin typeface="游ゴシック" panose="020B0400000000000000" pitchFamily="50" charset="-128"/>
              <a:ea typeface="游ゴシック" panose="020B0400000000000000" pitchFamily="50" charset="-128"/>
            </a:endParaRPr>
          </a:p>
          <a:p>
            <a:pPr marL="0" indent="0">
              <a:buNone/>
            </a:pPr>
            <a:r>
              <a:rPr lang="ja-JP" altLang="en-US" sz="2800" dirty="0" smtClean="0">
                <a:latin typeface="游ゴシック" panose="020B0400000000000000" pitchFamily="50" charset="-128"/>
                <a:ea typeface="游ゴシック" panose="020B0400000000000000" pitchFamily="50" charset="-128"/>
              </a:rPr>
              <a:t>エンジン</a:t>
            </a:r>
            <a:r>
              <a:rPr lang="en-US" altLang="ja-JP" sz="2800" dirty="0" smtClean="0">
                <a:latin typeface="游ゴシック" panose="020B0400000000000000" pitchFamily="50" charset="-128"/>
                <a:ea typeface="游ゴシック" panose="020B0400000000000000" pitchFamily="50" charset="-128"/>
              </a:rPr>
              <a:t>1 &gt; </a:t>
            </a:r>
            <a:r>
              <a:rPr lang="ja-JP" altLang="en-US" sz="2800" dirty="0" smtClean="0">
                <a:latin typeface="游ゴシック" panose="020B0400000000000000" pitchFamily="50" charset="-128"/>
                <a:ea typeface="游ゴシック" panose="020B0400000000000000" pitchFamily="50" charset="-128"/>
              </a:rPr>
              <a:t>エンジン</a:t>
            </a:r>
            <a:r>
              <a:rPr lang="en-US" altLang="ja-JP" sz="2800" dirty="0">
                <a:latin typeface="游ゴシック" panose="020B0400000000000000" pitchFamily="50" charset="-128"/>
                <a:ea typeface="游ゴシック" panose="020B0400000000000000" pitchFamily="50" charset="-128"/>
              </a:rPr>
              <a:t>2 </a:t>
            </a:r>
            <a:r>
              <a:rPr lang="en-US" altLang="ja-JP" sz="2800" dirty="0" smtClean="0">
                <a:latin typeface="游ゴシック" panose="020B0400000000000000" pitchFamily="50" charset="-128"/>
                <a:ea typeface="游ゴシック" panose="020B0400000000000000" pitchFamily="50" charset="-128"/>
              </a:rPr>
              <a:t> &gt; </a:t>
            </a:r>
            <a:r>
              <a:rPr lang="ja-JP" altLang="en-US" sz="2800" dirty="0" smtClean="0">
                <a:latin typeface="游ゴシック" panose="020B0400000000000000" pitchFamily="50" charset="-128"/>
                <a:ea typeface="游ゴシック" panose="020B0400000000000000" pitchFamily="50" charset="-128"/>
              </a:rPr>
              <a:t>エンジン</a:t>
            </a:r>
            <a:r>
              <a:rPr lang="en-US" altLang="ja-JP" sz="2800" dirty="0" smtClean="0">
                <a:latin typeface="游ゴシック" panose="020B0400000000000000" pitchFamily="50" charset="-128"/>
                <a:ea typeface="游ゴシック" panose="020B0400000000000000" pitchFamily="50" charset="-128"/>
              </a:rPr>
              <a:t>3 &gt; </a:t>
            </a:r>
            <a:r>
              <a:rPr lang="ja-JP" altLang="en-US" sz="2800" dirty="0" smtClean="0">
                <a:latin typeface="游ゴシック" panose="020B0400000000000000" pitchFamily="50" charset="-128"/>
                <a:ea typeface="游ゴシック" panose="020B0400000000000000" pitchFamily="50" charset="-128"/>
              </a:rPr>
              <a:t>エンジン</a:t>
            </a:r>
            <a:r>
              <a:rPr lang="en-US" altLang="ja-JP" sz="2800" dirty="0">
                <a:latin typeface="游ゴシック" panose="020B0400000000000000" pitchFamily="50" charset="-128"/>
                <a:ea typeface="游ゴシック" panose="020B0400000000000000" pitchFamily="50" charset="-128"/>
              </a:rPr>
              <a:t>4</a:t>
            </a:r>
          </a:p>
          <a:p>
            <a:pPr marL="0" indent="0">
              <a:buNone/>
            </a:pPr>
            <a:r>
              <a:rPr lang="ja-JP" altLang="en-US" dirty="0" smtClean="0">
                <a:latin typeface="游ゴシック" panose="020B0400000000000000" pitchFamily="50" charset="-128"/>
                <a:ea typeface="游ゴシック" panose="020B0400000000000000" pitchFamily="50" charset="-128"/>
              </a:rPr>
              <a:t>であると考えられる。</a:t>
            </a:r>
            <a:endParaRPr lang="en-US" altLang="ja-JP" dirty="0">
              <a:latin typeface="游ゴシック" panose="020B0400000000000000" pitchFamily="50" charset="-128"/>
              <a:ea typeface="游ゴシック" panose="020B0400000000000000" pitchFamily="50" charset="-128"/>
            </a:endParaRPr>
          </a:p>
          <a:p>
            <a:pPr marL="0" indent="0">
              <a:buNone/>
            </a:pPr>
            <a:endParaRPr kumimoji="1" lang="ja-JP" altLang="en-US" dirty="0">
              <a:latin typeface="游ゴシック" panose="020B0400000000000000" pitchFamily="50" charset="-128"/>
              <a:ea typeface="游ゴシック" panose="020B0400000000000000" pitchFamily="50" charset="-128"/>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948908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1126435" y="2404534"/>
            <a:ext cx="8147568" cy="1646302"/>
          </a:xfrm>
        </p:spPr>
        <p:txBody>
          <a:bodyPr>
            <a:normAutofit/>
          </a:bodyPr>
          <a:lstStyle/>
          <a:p>
            <a:r>
              <a:rPr lang="en-US" altLang="ja-JP" sz="4800" dirty="0">
                <a:latin typeface="游ゴシック" panose="020B0400000000000000" pitchFamily="50" charset="-128"/>
                <a:ea typeface="游ゴシック" panose="020B0400000000000000" pitchFamily="50" charset="-128"/>
              </a:rPr>
              <a:t>4</a:t>
            </a:r>
            <a:r>
              <a:rPr lang="ja-JP" altLang="en-US" sz="4800" dirty="0" err="1">
                <a:latin typeface="游ゴシック" panose="020B0400000000000000" pitchFamily="50" charset="-128"/>
                <a:ea typeface="游ゴシック" panose="020B0400000000000000" pitchFamily="50" charset="-128"/>
              </a:rPr>
              <a:t>つの</a:t>
            </a:r>
            <a:r>
              <a:rPr lang="ja-JP" altLang="en-US" sz="4800" dirty="0">
                <a:latin typeface="游ゴシック" panose="020B0400000000000000" pitchFamily="50" charset="-128"/>
                <a:ea typeface="游ゴシック" panose="020B0400000000000000" pitchFamily="50" charset="-128"/>
              </a:rPr>
              <a:t>エンジンの性能の比較</a:t>
            </a:r>
            <a:r>
              <a:rPr lang="en-US" altLang="ja-JP" sz="4800" dirty="0">
                <a:latin typeface="游ゴシック" panose="020B0400000000000000" pitchFamily="50" charset="-128"/>
                <a:ea typeface="游ゴシック" panose="020B0400000000000000" pitchFamily="50" charset="-128"/>
              </a:rPr>
              <a:t/>
            </a:r>
            <a:br>
              <a:rPr lang="en-US" altLang="ja-JP" sz="4800" dirty="0">
                <a:latin typeface="游ゴシック" panose="020B0400000000000000" pitchFamily="50" charset="-128"/>
                <a:ea typeface="游ゴシック" panose="020B0400000000000000" pitchFamily="50" charset="-128"/>
              </a:rPr>
            </a:br>
            <a:endParaRPr kumimoji="1" lang="ja-JP" altLang="en-US" sz="4800" dirty="0">
              <a:latin typeface="游ゴシック" panose="020B0400000000000000" pitchFamily="50" charset="-128"/>
              <a:ea typeface="游ゴシック" panose="020B0400000000000000" pitchFamily="50" charset="-128"/>
            </a:endParaRPr>
          </a:p>
        </p:txBody>
      </p:sp>
      <p:sp>
        <p:nvSpPr>
          <p:cNvPr id="5" name="テキスト プレースホルダー 4"/>
          <p:cNvSpPr>
            <a:spLocks noGrp="1"/>
          </p:cNvSpPr>
          <p:nvPr>
            <p:ph type="subTitle" idx="1"/>
          </p:nvPr>
        </p:nvSpPr>
        <p:spPr/>
        <p:txBody>
          <a:bodyPr>
            <a:normAutofit/>
          </a:bodyPr>
          <a:lstStyle/>
          <a:p>
            <a:pPr algn="l"/>
            <a:r>
              <a:rPr lang="ja-JP" altLang="en-US" sz="3200" dirty="0" smtClean="0">
                <a:latin typeface="游ゴシック" panose="020B0400000000000000" pitchFamily="50" charset="-128"/>
                <a:ea typeface="游ゴシック" panose="020B0400000000000000" pitchFamily="50" charset="-128"/>
              </a:rPr>
              <a:t>方法</a:t>
            </a:r>
            <a:r>
              <a:rPr lang="en-US" altLang="ja-JP" sz="3200" dirty="0" smtClean="0">
                <a:latin typeface="游ゴシック" panose="020B0400000000000000" pitchFamily="50" charset="-128"/>
                <a:ea typeface="游ゴシック" panose="020B0400000000000000" pitchFamily="50" charset="-128"/>
              </a:rPr>
              <a:t>2 </a:t>
            </a:r>
            <a:r>
              <a:rPr lang="ja-JP" altLang="en-US" sz="3200" dirty="0" smtClean="0">
                <a:latin typeface="游ゴシック" panose="020B0400000000000000" pitchFamily="50" charset="-128"/>
                <a:ea typeface="游ゴシック" panose="020B0400000000000000" pitchFamily="50" charset="-128"/>
              </a:rPr>
              <a:t>各</a:t>
            </a:r>
            <a:r>
              <a:rPr lang="en-US" altLang="ja-JP" sz="3200" dirty="0" err="1" smtClean="0">
                <a:latin typeface="游ゴシック" panose="020B0400000000000000" pitchFamily="50" charset="-128"/>
                <a:ea typeface="游ゴシック" panose="020B0400000000000000" pitchFamily="50" charset="-128"/>
              </a:rPr>
              <a:t>nDCG</a:t>
            </a:r>
            <a:r>
              <a:rPr lang="ja-JP" altLang="en-US" sz="3200" dirty="0">
                <a:latin typeface="游ゴシック" panose="020B0400000000000000" pitchFamily="50" charset="-128"/>
                <a:ea typeface="游ゴシック" panose="020B0400000000000000" pitchFamily="50" charset="-128"/>
              </a:rPr>
              <a:t>による比較</a:t>
            </a:r>
            <a:endParaRPr kumimoji="1" lang="ja-JP" altLang="en-US" sz="3200" dirty="0">
              <a:latin typeface="游ゴシック" panose="020B0400000000000000" pitchFamily="50" charset="-128"/>
              <a:ea typeface="游ゴシック" panose="020B0400000000000000" pitchFamily="50" charset="-128"/>
            </a:endParaRPr>
          </a:p>
        </p:txBody>
      </p:sp>
      <p:sp>
        <p:nvSpPr>
          <p:cNvPr id="2" name="スライド番号プレースホルダー 1"/>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196343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游ゴシック" panose="020B0400000000000000" pitchFamily="50" charset="-128"/>
                <a:ea typeface="游ゴシック" panose="020B0400000000000000" pitchFamily="50" charset="-128"/>
              </a:rPr>
              <a:t>やり方</a:t>
            </a:r>
            <a:endParaRPr kumimoji="1" lang="ja-JP" altLang="en-US" dirty="0">
              <a:latin typeface="游ゴシック" panose="020B0400000000000000" pitchFamily="50" charset="-128"/>
              <a:ea typeface="游ゴシック" panose="020B0400000000000000" pitchFamily="50" charset="-128"/>
            </a:endParaRPr>
          </a:p>
        </p:txBody>
      </p:sp>
      <p:sp>
        <p:nvSpPr>
          <p:cNvPr id="3" name="コンテンツ プレースホルダー 2"/>
          <p:cNvSpPr>
            <a:spLocks noGrp="1"/>
          </p:cNvSpPr>
          <p:nvPr>
            <p:ph idx="1"/>
          </p:nvPr>
        </p:nvSpPr>
        <p:spPr>
          <a:xfrm>
            <a:off x="677334" y="1493839"/>
            <a:ext cx="8596668" cy="4732790"/>
          </a:xfrm>
        </p:spPr>
        <p:txBody>
          <a:bodyPr/>
          <a:lstStyle/>
          <a:p>
            <a:pPr marL="0" indent="0">
              <a:buNone/>
            </a:pPr>
            <a:r>
              <a:rPr lang="ja-JP" altLang="en-US" dirty="0" smtClean="0">
                <a:latin typeface="游ゴシック" panose="020B0400000000000000" pitchFamily="50" charset="-128"/>
                <a:ea typeface="游ゴシック" panose="020B0400000000000000" pitchFamily="50" charset="-128"/>
              </a:rPr>
              <a:t>①</a:t>
            </a:r>
            <a:r>
              <a:rPr kumimoji="1" lang="en-US" altLang="ja-JP" dirty="0" smtClean="0">
                <a:latin typeface="游ゴシック" panose="020B0400000000000000" pitchFamily="50" charset="-128"/>
                <a:ea typeface="游ゴシック" panose="020B0400000000000000" pitchFamily="50" charset="-128"/>
              </a:rPr>
              <a:t>2</a:t>
            </a:r>
            <a:r>
              <a:rPr kumimoji="1" lang="ja-JP" altLang="en-US" dirty="0" err="1" smtClean="0">
                <a:latin typeface="游ゴシック" panose="020B0400000000000000" pitchFamily="50" charset="-128"/>
                <a:ea typeface="游ゴシック" panose="020B0400000000000000" pitchFamily="50" charset="-128"/>
              </a:rPr>
              <a:t>つの</a:t>
            </a:r>
            <a:r>
              <a:rPr kumimoji="1" lang="ja-JP" altLang="en-US" dirty="0" smtClean="0">
                <a:latin typeface="游ゴシック" panose="020B0400000000000000" pitchFamily="50" charset="-128"/>
                <a:ea typeface="游ゴシック" panose="020B0400000000000000" pitchFamily="50" charset="-128"/>
              </a:rPr>
              <a:t>エンジン間で同一クエリに対する</a:t>
            </a:r>
            <a:r>
              <a:rPr lang="en-US" altLang="ja-JP" dirty="0" err="1" smtClean="0">
                <a:latin typeface="游ゴシック" panose="020B0400000000000000" pitchFamily="50" charset="-128"/>
                <a:ea typeface="游ゴシック" panose="020B0400000000000000" pitchFamily="50" charset="-128"/>
              </a:rPr>
              <a:t>nDCG</a:t>
            </a:r>
            <a:r>
              <a:rPr lang="ja-JP" altLang="en-US" dirty="0" smtClean="0">
                <a:latin typeface="游ゴシック" panose="020B0400000000000000" pitchFamily="50" charset="-128"/>
                <a:ea typeface="游ゴシック" panose="020B0400000000000000" pitchFamily="50" charset="-128"/>
              </a:rPr>
              <a:t>を比較して</a:t>
            </a:r>
            <a:endParaRPr lang="en-US" altLang="ja-JP" dirty="0" smtClean="0">
              <a:latin typeface="游ゴシック" panose="020B0400000000000000" pitchFamily="50" charset="-128"/>
              <a:ea typeface="游ゴシック" panose="020B0400000000000000" pitchFamily="50" charset="-128"/>
            </a:endParaRPr>
          </a:p>
          <a:p>
            <a:pPr marL="0" indent="0">
              <a:buNone/>
            </a:pPr>
            <a:r>
              <a:rPr lang="ja-JP" altLang="en-US" dirty="0" smtClean="0">
                <a:latin typeface="游ゴシック" panose="020B0400000000000000" pitchFamily="50" charset="-128"/>
                <a:ea typeface="游ゴシック" panose="020B0400000000000000" pitchFamily="50" charset="-128"/>
              </a:rPr>
              <a:t>大きい方を</a:t>
            </a:r>
            <a:r>
              <a:rPr lang="en-US" altLang="ja-JP" dirty="0" smtClean="0">
                <a:latin typeface="游ゴシック" panose="020B0400000000000000" pitchFamily="50" charset="-128"/>
                <a:ea typeface="游ゴシック" panose="020B0400000000000000" pitchFamily="50" charset="-128"/>
              </a:rPr>
              <a:t>”</a:t>
            </a:r>
            <a:r>
              <a:rPr lang="ja-JP" altLang="en-US" dirty="0" smtClean="0">
                <a:latin typeface="游ゴシック" panose="020B0400000000000000" pitchFamily="50" charset="-128"/>
                <a:ea typeface="游ゴシック" panose="020B0400000000000000" pitchFamily="50" charset="-128"/>
              </a:rPr>
              <a:t>勝ち</a:t>
            </a:r>
            <a:r>
              <a:rPr lang="en-US" altLang="ja-JP" dirty="0" smtClean="0">
                <a:latin typeface="游ゴシック" panose="020B0400000000000000" pitchFamily="50" charset="-128"/>
                <a:ea typeface="游ゴシック" panose="020B0400000000000000" pitchFamily="50" charset="-128"/>
              </a:rPr>
              <a:t>”</a:t>
            </a:r>
            <a:r>
              <a:rPr lang="ja-JP" altLang="en-US" dirty="0" smtClean="0">
                <a:latin typeface="游ゴシック" panose="020B0400000000000000" pitchFamily="50" charset="-128"/>
                <a:ea typeface="游ゴシック" panose="020B0400000000000000" pitchFamily="50" charset="-128"/>
              </a:rPr>
              <a:t>とする。</a:t>
            </a:r>
            <a:endParaRPr lang="en-US" altLang="ja-JP" dirty="0" smtClean="0">
              <a:latin typeface="游ゴシック" panose="020B0400000000000000" pitchFamily="50" charset="-128"/>
              <a:ea typeface="游ゴシック" panose="020B0400000000000000" pitchFamily="50" charset="-128"/>
            </a:endParaRPr>
          </a:p>
          <a:p>
            <a:pPr marL="0" indent="0">
              <a:buNone/>
            </a:pPr>
            <a:r>
              <a:rPr lang="ja-JP" altLang="en-US" dirty="0" smtClean="0">
                <a:latin typeface="游ゴシック" panose="020B0400000000000000" pitchFamily="50" charset="-128"/>
                <a:ea typeface="游ゴシック" panose="020B0400000000000000" pitchFamily="50" charset="-128"/>
              </a:rPr>
              <a:t>例えばあるクエリ</a:t>
            </a:r>
            <a:r>
              <a:rPr lang="ja-JP" altLang="en-US" dirty="0">
                <a:latin typeface="游ゴシック" panose="020B0400000000000000" pitchFamily="50" charset="-128"/>
                <a:ea typeface="游ゴシック" panose="020B0400000000000000" pitchFamily="50" charset="-128"/>
              </a:rPr>
              <a:t>に</a:t>
            </a:r>
            <a:r>
              <a:rPr lang="ja-JP" altLang="en-US" dirty="0" smtClean="0">
                <a:latin typeface="游ゴシック" panose="020B0400000000000000" pitchFamily="50" charset="-128"/>
                <a:ea typeface="游ゴシック" panose="020B0400000000000000" pitchFamily="50" charset="-128"/>
              </a:rPr>
              <a:t>対する</a:t>
            </a:r>
            <a:r>
              <a:rPr lang="ja-JP" altLang="en-US" dirty="0">
                <a:latin typeface="游ゴシック" panose="020B0400000000000000" pitchFamily="50" charset="-128"/>
                <a:ea typeface="游ゴシック" panose="020B0400000000000000" pitchFamily="50" charset="-128"/>
              </a:rPr>
              <a:t>エンジン</a:t>
            </a:r>
            <a:r>
              <a:rPr lang="en-US" altLang="ja-JP" dirty="0" smtClean="0">
                <a:latin typeface="游ゴシック" panose="020B0400000000000000" pitchFamily="50" charset="-128"/>
                <a:ea typeface="游ゴシック" panose="020B0400000000000000" pitchFamily="50" charset="-128"/>
              </a:rPr>
              <a:t>A</a:t>
            </a:r>
            <a:r>
              <a:rPr lang="ja-JP" altLang="en-US" dirty="0" smtClean="0">
                <a:latin typeface="游ゴシック" panose="020B0400000000000000" pitchFamily="50" charset="-128"/>
                <a:ea typeface="游ゴシック" panose="020B0400000000000000" pitchFamily="50" charset="-128"/>
              </a:rPr>
              <a:t>の</a:t>
            </a:r>
            <a:r>
              <a:rPr lang="en-US" altLang="ja-JP" dirty="0" err="1" smtClean="0">
                <a:latin typeface="游ゴシック" panose="020B0400000000000000" pitchFamily="50" charset="-128"/>
                <a:ea typeface="游ゴシック" panose="020B0400000000000000" pitchFamily="50" charset="-128"/>
              </a:rPr>
              <a:t>nDCG</a:t>
            </a:r>
            <a:r>
              <a:rPr lang="ja-JP" altLang="en-US" dirty="0" smtClean="0">
                <a:latin typeface="游ゴシック" panose="020B0400000000000000" pitchFamily="50" charset="-128"/>
                <a:ea typeface="游ゴシック" panose="020B0400000000000000" pitchFamily="50" charset="-128"/>
              </a:rPr>
              <a:t>が</a:t>
            </a:r>
            <a:r>
              <a:rPr lang="en-US" altLang="ja-JP" dirty="0" smtClean="0">
                <a:latin typeface="游ゴシック" panose="020B0400000000000000" pitchFamily="50" charset="-128"/>
                <a:ea typeface="游ゴシック" panose="020B0400000000000000" pitchFamily="50" charset="-128"/>
              </a:rPr>
              <a:t>0.693</a:t>
            </a:r>
            <a:r>
              <a:rPr lang="ja-JP" altLang="en-US" dirty="0">
                <a:latin typeface="游ゴシック" panose="020B0400000000000000" pitchFamily="50" charset="-128"/>
                <a:ea typeface="游ゴシック" panose="020B0400000000000000" pitchFamily="50" charset="-128"/>
              </a:rPr>
              <a:t>エンジン</a:t>
            </a:r>
            <a:r>
              <a:rPr lang="en-US" altLang="ja-JP" dirty="0" smtClean="0">
                <a:latin typeface="游ゴシック" panose="020B0400000000000000" pitchFamily="50" charset="-128"/>
                <a:ea typeface="游ゴシック" panose="020B0400000000000000" pitchFamily="50" charset="-128"/>
              </a:rPr>
              <a:t>B</a:t>
            </a:r>
            <a:r>
              <a:rPr lang="ja-JP" altLang="en-US" dirty="0" smtClean="0">
                <a:latin typeface="游ゴシック" panose="020B0400000000000000" pitchFamily="50" charset="-128"/>
                <a:ea typeface="游ゴシック" panose="020B0400000000000000" pitchFamily="50" charset="-128"/>
              </a:rPr>
              <a:t>の</a:t>
            </a:r>
            <a:r>
              <a:rPr lang="en-US" altLang="ja-JP" dirty="0" err="1">
                <a:latin typeface="游ゴシック" panose="020B0400000000000000" pitchFamily="50" charset="-128"/>
                <a:ea typeface="游ゴシック" panose="020B0400000000000000" pitchFamily="50" charset="-128"/>
              </a:rPr>
              <a:t>nDCG</a:t>
            </a:r>
            <a:r>
              <a:rPr lang="ja-JP" altLang="en-US" dirty="0">
                <a:latin typeface="游ゴシック" panose="020B0400000000000000" pitchFamily="50" charset="-128"/>
                <a:ea typeface="游ゴシック" panose="020B0400000000000000" pitchFamily="50" charset="-128"/>
              </a:rPr>
              <a:t>が</a:t>
            </a:r>
            <a:r>
              <a:rPr lang="en-US" altLang="ja-JP" dirty="0" smtClean="0">
                <a:latin typeface="游ゴシック" panose="020B0400000000000000" pitchFamily="50" charset="-128"/>
                <a:ea typeface="游ゴシック" panose="020B0400000000000000" pitchFamily="50" charset="-128"/>
              </a:rPr>
              <a:t>0.5684</a:t>
            </a:r>
            <a:r>
              <a:rPr lang="ja-JP" altLang="en-US" dirty="0" smtClean="0">
                <a:latin typeface="游ゴシック" panose="020B0400000000000000" pitchFamily="50" charset="-128"/>
                <a:ea typeface="游ゴシック" panose="020B0400000000000000" pitchFamily="50" charset="-128"/>
              </a:rPr>
              <a:t>としたら</a:t>
            </a:r>
            <a:endParaRPr lang="en-US" altLang="ja-JP" dirty="0" smtClean="0">
              <a:latin typeface="游ゴシック" panose="020B0400000000000000" pitchFamily="50" charset="-128"/>
              <a:ea typeface="游ゴシック" panose="020B0400000000000000" pitchFamily="50" charset="-128"/>
            </a:endParaRPr>
          </a:p>
          <a:p>
            <a:pPr marL="0" indent="0">
              <a:buNone/>
            </a:pPr>
            <a:r>
              <a:rPr lang="en-US" altLang="ja-JP" dirty="0" smtClean="0">
                <a:latin typeface="游ゴシック" panose="020B0400000000000000" pitchFamily="50" charset="-128"/>
                <a:ea typeface="游ゴシック" panose="020B0400000000000000" pitchFamily="50" charset="-128"/>
              </a:rPr>
              <a:t>A</a:t>
            </a:r>
            <a:r>
              <a:rPr lang="ja-JP" altLang="en-US" dirty="0" smtClean="0">
                <a:latin typeface="游ゴシック" panose="020B0400000000000000" pitchFamily="50" charset="-128"/>
                <a:ea typeface="游ゴシック" panose="020B0400000000000000" pitchFamily="50" charset="-128"/>
              </a:rPr>
              <a:t>の</a:t>
            </a:r>
            <a:r>
              <a:rPr lang="en-US" altLang="ja-JP" dirty="0" smtClean="0">
                <a:latin typeface="游ゴシック" panose="020B0400000000000000" pitchFamily="50" charset="-128"/>
                <a:ea typeface="游ゴシック" panose="020B0400000000000000" pitchFamily="50" charset="-128"/>
              </a:rPr>
              <a:t>”</a:t>
            </a:r>
            <a:r>
              <a:rPr lang="ja-JP" altLang="en-US" dirty="0" smtClean="0">
                <a:latin typeface="游ゴシック" panose="020B0400000000000000" pitchFamily="50" charset="-128"/>
                <a:ea typeface="游ゴシック" panose="020B0400000000000000" pitchFamily="50" charset="-128"/>
              </a:rPr>
              <a:t>勝ち</a:t>
            </a:r>
            <a:r>
              <a:rPr lang="en-US" altLang="ja-JP" dirty="0" smtClean="0">
                <a:latin typeface="游ゴシック" panose="020B0400000000000000" pitchFamily="50" charset="-128"/>
                <a:ea typeface="游ゴシック" panose="020B0400000000000000" pitchFamily="50" charset="-128"/>
              </a:rPr>
              <a:t>”</a:t>
            </a:r>
            <a:r>
              <a:rPr lang="ja-JP" altLang="en-US" dirty="0" smtClean="0">
                <a:latin typeface="游ゴシック" panose="020B0400000000000000" pitchFamily="50" charset="-128"/>
                <a:ea typeface="游ゴシック" panose="020B0400000000000000" pitchFamily="50" charset="-128"/>
              </a:rPr>
              <a:t>とする。</a:t>
            </a:r>
            <a:endParaRPr lang="en-US" altLang="ja-JP" dirty="0" smtClean="0">
              <a:latin typeface="游ゴシック" panose="020B0400000000000000" pitchFamily="50" charset="-128"/>
              <a:ea typeface="游ゴシック" panose="020B0400000000000000" pitchFamily="50" charset="-128"/>
            </a:endParaRPr>
          </a:p>
          <a:p>
            <a:pPr marL="0" indent="0">
              <a:buNone/>
            </a:pPr>
            <a:endParaRPr kumimoji="1" lang="en-US" altLang="ja-JP" dirty="0" smtClean="0">
              <a:latin typeface="游ゴシック" panose="020B0400000000000000" pitchFamily="50" charset="-128"/>
              <a:ea typeface="游ゴシック" panose="020B0400000000000000" pitchFamily="50" charset="-128"/>
            </a:endParaRPr>
          </a:p>
          <a:p>
            <a:pPr marL="0" indent="0">
              <a:buNone/>
            </a:pPr>
            <a:r>
              <a:rPr lang="ja-JP" altLang="en-US" dirty="0">
                <a:latin typeface="游ゴシック" panose="020B0400000000000000" pitchFamily="50" charset="-128"/>
                <a:ea typeface="游ゴシック" panose="020B0400000000000000" pitchFamily="50" charset="-128"/>
              </a:rPr>
              <a:t>②</a:t>
            </a:r>
            <a:r>
              <a:rPr lang="ja-JP" altLang="en-US" dirty="0" smtClean="0">
                <a:latin typeface="游ゴシック" panose="020B0400000000000000" pitchFamily="50" charset="-128"/>
                <a:ea typeface="游ゴシック" panose="020B0400000000000000" pitchFamily="50" charset="-128"/>
              </a:rPr>
              <a:t>これを全てのクエリに関して行い勝ち数の多いほうを優れたエンジンとする。</a:t>
            </a:r>
            <a:endParaRPr lang="en-US" altLang="ja-JP" dirty="0" smtClean="0">
              <a:latin typeface="游ゴシック" panose="020B0400000000000000" pitchFamily="50" charset="-128"/>
              <a:ea typeface="游ゴシック" panose="020B0400000000000000" pitchFamily="50" charset="-128"/>
            </a:endParaRPr>
          </a:p>
          <a:p>
            <a:pPr marL="0" indent="0">
              <a:buNone/>
            </a:pPr>
            <a:endParaRPr kumimoji="1" lang="en-US" altLang="ja-JP" dirty="0">
              <a:latin typeface="游ゴシック" panose="020B0400000000000000" pitchFamily="50" charset="-128"/>
              <a:ea typeface="游ゴシック" panose="020B0400000000000000" pitchFamily="50" charset="-128"/>
            </a:endParaRPr>
          </a:p>
          <a:p>
            <a:pPr marL="0" indent="0">
              <a:buNone/>
            </a:pPr>
            <a:endParaRPr lang="en-US" altLang="ja-JP" dirty="0" smtClean="0">
              <a:latin typeface="游ゴシック" panose="020B0400000000000000" pitchFamily="50" charset="-128"/>
              <a:ea typeface="游ゴシック" panose="020B0400000000000000" pitchFamily="50" charset="-128"/>
            </a:endParaRPr>
          </a:p>
          <a:p>
            <a:pPr marL="0" indent="0">
              <a:buNone/>
            </a:pPr>
            <a:endParaRPr kumimoji="1" lang="en-US" altLang="ja-JP" dirty="0">
              <a:latin typeface="游ゴシック" panose="020B0400000000000000" pitchFamily="50" charset="-128"/>
              <a:ea typeface="游ゴシック" panose="020B0400000000000000" pitchFamily="50" charset="-128"/>
            </a:endParaRPr>
          </a:p>
          <a:p>
            <a:pPr marL="0" indent="0">
              <a:buNone/>
            </a:pPr>
            <a:r>
              <a:rPr lang="en-US" altLang="ja-JP" dirty="0" smtClean="0">
                <a:latin typeface="游ゴシック" panose="020B0400000000000000" pitchFamily="50" charset="-128"/>
                <a:ea typeface="游ゴシック" panose="020B0400000000000000" pitchFamily="50" charset="-128"/>
              </a:rPr>
              <a:t>3</a:t>
            </a:r>
            <a:r>
              <a:rPr lang="ja-JP" altLang="en-US" dirty="0" smtClean="0">
                <a:latin typeface="游ゴシック" panose="020B0400000000000000" pitchFamily="50" charset="-128"/>
                <a:ea typeface="游ゴシック" panose="020B0400000000000000" pitchFamily="50" charset="-128"/>
              </a:rPr>
              <a:t>クエリだけで比べる場合の例↑ </a:t>
            </a:r>
            <a:endParaRPr lang="en-US" altLang="ja-JP" dirty="0" smtClean="0">
              <a:latin typeface="游ゴシック" panose="020B0400000000000000" pitchFamily="50" charset="-128"/>
              <a:ea typeface="游ゴシック" panose="020B0400000000000000" pitchFamily="50" charset="-128"/>
            </a:endParaRPr>
          </a:p>
          <a:p>
            <a:pPr marL="0" indent="0">
              <a:buNone/>
            </a:pPr>
            <a:r>
              <a:rPr lang="ja-JP" altLang="en-US" dirty="0" smtClean="0">
                <a:latin typeface="游ゴシック" panose="020B0400000000000000" pitchFamily="50" charset="-128"/>
                <a:ea typeface="游ゴシック" panose="020B0400000000000000" pitchFamily="50" charset="-128"/>
              </a:rPr>
              <a:t>この場合、エンジン</a:t>
            </a:r>
            <a:r>
              <a:rPr lang="en-US" altLang="ja-JP" dirty="0" smtClean="0">
                <a:latin typeface="游ゴシック" panose="020B0400000000000000" pitchFamily="50" charset="-128"/>
                <a:ea typeface="游ゴシック" panose="020B0400000000000000" pitchFamily="50" charset="-128"/>
              </a:rPr>
              <a:t>A</a:t>
            </a:r>
            <a:r>
              <a:rPr lang="ja-JP" altLang="en-US" dirty="0" smtClean="0">
                <a:latin typeface="游ゴシック" panose="020B0400000000000000" pitchFamily="50" charset="-128"/>
                <a:ea typeface="游ゴシック" panose="020B0400000000000000" pitchFamily="50" charset="-128"/>
              </a:rPr>
              <a:t>の方がこの</a:t>
            </a:r>
            <a:r>
              <a:rPr lang="en-US" altLang="ja-JP" dirty="0" smtClean="0">
                <a:latin typeface="游ゴシック" panose="020B0400000000000000" pitchFamily="50" charset="-128"/>
                <a:ea typeface="游ゴシック" panose="020B0400000000000000" pitchFamily="50" charset="-128"/>
              </a:rPr>
              <a:t>3</a:t>
            </a:r>
            <a:r>
              <a:rPr lang="ja-JP" altLang="en-US" dirty="0" smtClean="0">
                <a:latin typeface="游ゴシック" panose="020B0400000000000000" pitchFamily="50" charset="-128"/>
                <a:ea typeface="游ゴシック" panose="020B0400000000000000" pitchFamily="50" charset="-128"/>
              </a:rPr>
              <a:t>クエリに関しては優れたエンジンと考えられる</a:t>
            </a:r>
            <a:endParaRPr lang="en-US" altLang="ja-JP" dirty="0" smtClean="0">
              <a:latin typeface="游ゴシック" panose="020B0400000000000000" pitchFamily="50" charset="-128"/>
              <a:ea typeface="游ゴシック" panose="020B0400000000000000"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1676060859"/>
              </p:ext>
            </p:extLst>
          </p:nvPr>
        </p:nvGraphicFramePr>
        <p:xfrm>
          <a:off x="895048" y="4099831"/>
          <a:ext cx="4267200" cy="983300"/>
        </p:xfrm>
        <a:graphic>
          <a:graphicData uri="http://schemas.openxmlformats.org/drawingml/2006/table">
            <a:tbl>
              <a:tblPr>
                <a:tableStyleId>{5C22544A-7EE6-4342-B048-85BDC9FD1C3A}</a:tableStyleId>
              </a:tblPr>
              <a:tblGrid>
                <a:gridCol w="1066800"/>
                <a:gridCol w="1066800"/>
                <a:gridCol w="1066800"/>
                <a:gridCol w="1066800"/>
              </a:tblGrid>
              <a:tr h="245825">
                <a:tc>
                  <a:txBody>
                    <a:bodyPr/>
                    <a:lstStyle/>
                    <a:p>
                      <a:pPr algn="l" fontAlgn="ct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ja-JP" altLang="en-US" sz="1100" u="none" strike="noStrike" dirty="0" smtClean="0">
                          <a:effectLst/>
                        </a:rPr>
                        <a:t>エンジン</a:t>
                      </a:r>
                      <a:r>
                        <a:rPr lang="en-US" altLang="ja-JP" sz="1100" u="none" strike="noStrike" dirty="0" smtClean="0">
                          <a:effectLst/>
                        </a:rPr>
                        <a:t>A</a:t>
                      </a:r>
                      <a:endParaRPr 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ja-JP" altLang="en-US" sz="1100" u="none" strike="noStrike" dirty="0" smtClean="0">
                          <a:effectLst/>
                        </a:rPr>
                        <a:t>エンジン</a:t>
                      </a:r>
                      <a:r>
                        <a:rPr lang="en-US" altLang="ja-JP" sz="1100" u="none" strike="noStrike" dirty="0" smtClean="0">
                          <a:effectLst/>
                        </a:rPr>
                        <a:t>B</a:t>
                      </a:r>
                      <a:endParaRPr 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ja-JP" altLang="en-US" sz="1100" u="none" strike="noStrike">
                          <a:effectLst/>
                        </a:rPr>
                        <a:t>勝ち</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245825">
                <a:tc>
                  <a:txBody>
                    <a:bodyPr/>
                    <a:lstStyle/>
                    <a:p>
                      <a:pPr algn="l" fontAlgn="ctr"/>
                      <a:r>
                        <a:rPr lang="ja-JP" altLang="en-US" sz="1100" u="none" strike="noStrike">
                          <a:effectLst/>
                        </a:rPr>
                        <a:t>クエリ</a:t>
                      </a: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0.173205</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0.141421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sz="11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a:t>
                      </a:r>
                      <a:endParaRPr 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245825">
                <a:tc>
                  <a:txBody>
                    <a:bodyPr/>
                    <a:lstStyle/>
                    <a:p>
                      <a:pPr algn="l" fontAlgn="ctr"/>
                      <a:r>
                        <a:rPr lang="ja-JP" altLang="en-US" sz="1100" u="none" strike="noStrike" dirty="0">
                          <a:effectLst/>
                        </a:rPr>
                        <a:t>クエリ</a:t>
                      </a:r>
                      <a:r>
                        <a:rPr lang="en-US" altLang="ja-JP" sz="1100" u="none" strike="noStrike" dirty="0">
                          <a:effectLst/>
                        </a:rPr>
                        <a:t>2</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0.2236</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0.31415</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sz="1100" b="0" i="0" u="none" strike="noStrike" dirty="0" smtClean="0">
                          <a:solidFill>
                            <a:schemeClr val="dk1"/>
                          </a:solidFill>
                          <a:effectLst/>
                          <a:latin typeface="+mn-lt"/>
                          <a:ea typeface="+mn-ea"/>
                        </a:rPr>
                        <a:t>B</a:t>
                      </a:r>
                      <a:endParaRPr 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245825">
                <a:tc>
                  <a:txBody>
                    <a:bodyPr/>
                    <a:lstStyle/>
                    <a:p>
                      <a:pPr algn="l" fontAlgn="ctr"/>
                      <a:r>
                        <a:rPr lang="ja-JP" altLang="en-US" sz="1100" u="none" strike="noStrike">
                          <a:effectLst/>
                        </a:rPr>
                        <a:t>クエリ</a:t>
                      </a:r>
                      <a:r>
                        <a:rPr lang="en-US" altLang="ja-JP" sz="1100" u="none" strike="noStrike">
                          <a:effectLst/>
                        </a:rPr>
                        <a:t>3</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0.271828</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dirty="0">
                          <a:effectLst/>
                        </a:rPr>
                        <a:t>0.2</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sz="1100" b="0" i="0" u="none" strike="noStrike" dirty="0" smtClean="0">
                          <a:solidFill>
                            <a:schemeClr val="dk1"/>
                          </a:solidFill>
                          <a:effectLst/>
                          <a:latin typeface="+mn-lt"/>
                          <a:ea typeface="+mn-ea"/>
                        </a:rPr>
                        <a:t>A</a:t>
                      </a:r>
                      <a:endParaRPr 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sp>
        <p:nvSpPr>
          <p:cNvPr id="5" name="スライド番号プレースホルダー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901573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u="sng" dirty="0" smtClean="0">
                <a:latin typeface="游ゴシック" panose="020B0400000000000000" pitchFamily="50" charset="-128"/>
                <a:ea typeface="游ゴシック" panose="020B0400000000000000" pitchFamily="50" charset="-128"/>
              </a:rPr>
              <a:t>95</a:t>
            </a:r>
            <a:r>
              <a:rPr kumimoji="1" lang="ja-JP" altLang="en-US" u="sng" dirty="0" smtClean="0">
                <a:latin typeface="游ゴシック" panose="020B0400000000000000" pitchFamily="50" charset="-128"/>
                <a:ea typeface="游ゴシック" panose="020B0400000000000000" pitchFamily="50" charset="-128"/>
              </a:rPr>
              <a:t>個のクエリ</a:t>
            </a:r>
            <a:r>
              <a:rPr kumimoji="1" lang="ja-JP" altLang="en-US" dirty="0" smtClean="0">
                <a:latin typeface="游ゴシック" panose="020B0400000000000000" pitchFamily="50" charset="-128"/>
                <a:ea typeface="游ゴシック" panose="020B0400000000000000" pitchFamily="50" charset="-128"/>
              </a:rPr>
              <a:t>に対する</a:t>
            </a:r>
            <a:r>
              <a:rPr lang="ja-JP" altLang="en-US" dirty="0">
                <a:latin typeface="游ゴシック" panose="020B0400000000000000" pitchFamily="50" charset="-128"/>
                <a:ea typeface="游ゴシック" panose="020B0400000000000000" pitchFamily="50" charset="-128"/>
              </a:rPr>
              <a:t>各エンジン</a:t>
            </a:r>
            <a:r>
              <a:rPr lang="ja-JP" altLang="en-US" dirty="0" smtClean="0">
                <a:latin typeface="游ゴシック" panose="020B0400000000000000" pitchFamily="50" charset="-128"/>
                <a:ea typeface="游ゴシック" panose="020B0400000000000000" pitchFamily="50" charset="-128"/>
              </a:rPr>
              <a:t>の</a:t>
            </a:r>
            <a:r>
              <a:rPr lang="en-US" altLang="ja-JP" dirty="0" smtClean="0">
                <a:latin typeface="游ゴシック" panose="020B0400000000000000" pitchFamily="50" charset="-128"/>
                <a:ea typeface="游ゴシック" panose="020B0400000000000000" pitchFamily="50" charset="-128"/>
              </a:rPr>
              <a:t/>
            </a:r>
            <a:br>
              <a:rPr lang="en-US" altLang="ja-JP" dirty="0" smtClean="0">
                <a:latin typeface="游ゴシック" panose="020B0400000000000000" pitchFamily="50" charset="-128"/>
                <a:ea typeface="游ゴシック" panose="020B0400000000000000" pitchFamily="50" charset="-128"/>
              </a:rPr>
            </a:br>
            <a:r>
              <a:rPr lang="ja-JP" altLang="en-US" dirty="0" smtClean="0">
                <a:latin typeface="游ゴシック" panose="020B0400000000000000" pitchFamily="50" charset="-128"/>
                <a:ea typeface="游ゴシック" panose="020B0400000000000000" pitchFamily="50" charset="-128"/>
              </a:rPr>
              <a:t>勝数</a:t>
            </a:r>
            <a:r>
              <a:rPr lang="ja-JP" altLang="en-US" dirty="0">
                <a:latin typeface="游ゴシック" panose="020B0400000000000000" pitchFamily="50" charset="-128"/>
                <a:ea typeface="游ゴシック" panose="020B0400000000000000" pitchFamily="50" charset="-128"/>
              </a:rPr>
              <a:t/>
            </a:r>
            <a:br>
              <a:rPr lang="ja-JP" altLang="en-US" dirty="0">
                <a:latin typeface="游ゴシック" panose="020B0400000000000000" pitchFamily="50" charset="-128"/>
                <a:ea typeface="游ゴシック" panose="020B0400000000000000" pitchFamily="50" charset="-128"/>
              </a:rPr>
            </a:br>
            <a:endParaRPr kumimoji="1" lang="ja-JP" altLang="en-US" dirty="0">
              <a:latin typeface="游ゴシック" panose="020B0400000000000000" pitchFamily="50" charset="-128"/>
              <a:ea typeface="游ゴシック" panose="020B0400000000000000"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graphicFrame>
        <p:nvGraphicFramePr>
          <p:cNvPr id="5" name="オブジェクト 4"/>
          <p:cNvGraphicFramePr>
            <a:graphicFrameLocks noChangeAspect="1"/>
          </p:cNvGraphicFramePr>
          <p:nvPr>
            <p:extLst>
              <p:ext uri="{D42A27DB-BD31-4B8C-83A1-F6EECF244321}">
                <p14:modId xmlns:p14="http://schemas.microsoft.com/office/powerpoint/2010/main" val="4070149829"/>
              </p:ext>
            </p:extLst>
          </p:nvPr>
        </p:nvGraphicFramePr>
        <p:xfrm>
          <a:off x="1383582" y="2160589"/>
          <a:ext cx="7184171" cy="3389934"/>
        </p:xfrm>
        <a:graphic>
          <a:graphicData uri="http://schemas.openxmlformats.org/presentationml/2006/ole">
            <mc:AlternateContent xmlns:mc="http://schemas.openxmlformats.org/markup-compatibility/2006">
              <mc:Choice xmlns:v="urn:schemas-microsoft-com:vml" Requires="v">
                <p:oleObj spid="_x0000_s4239" name="Worksheet" r:id="rId4" imgW="2200288" imgH="1038165" progId="Excel.Sheet.12">
                  <p:embed/>
                </p:oleObj>
              </mc:Choice>
              <mc:Fallback>
                <p:oleObj name="Worksheet" r:id="rId4" imgW="2200288" imgH="1038165" progId="Excel.Sheet.12">
                  <p:embed/>
                  <p:pic>
                    <p:nvPicPr>
                      <p:cNvPr id="0" name=""/>
                      <p:cNvPicPr/>
                      <p:nvPr/>
                    </p:nvPicPr>
                    <p:blipFill>
                      <a:blip r:embed="rId5"/>
                      <a:stretch>
                        <a:fillRect/>
                      </a:stretch>
                    </p:blipFill>
                    <p:spPr>
                      <a:xfrm>
                        <a:off x="1383582" y="2160589"/>
                        <a:ext cx="7184171" cy="3389934"/>
                      </a:xfrm>
                      <a:prstGeom prst="rect">
                        <a:avLst/>
                      </a:prstGeom>
                    </p:spPr>
                  </p:pic>
                </p:oleObj>
              </mc:Fallback>
            </mc:AlternateContent>
          </a:graphicData>
        </a:graphic>
      </p:graphicFrame>
      <p:sp>
        <p:nvSpPr>
          <p:cNvPr id="4" name="スライド番号プレースホルダー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436628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二項検定</a:t>
            </a:r>
            <a:endParaRPr kumimoji="1" lang="ja-JP" altLang="en-US" dirty="0"/>
          </a:p>
        </p:txBody>
      </p:sp>
      <p:sp>
        <p:nvSpPr>
          <p:cNvPr id="3" name="コンテンツ プレースホルダー 2"/>
          <p:cNvSpPr>
            <a:spLocks noGrp="1"/>
          </p:cNvSpPr>
          <p:nvPr>
            <p:ph idx="1"/>
          </p:nvPr>
        </p:nvSpPr>
        <p:spPr>
          <a:xfrm>
            <a:off x="318053" y="1270000"/>
            <a:ext cx="8849932" cy="4627217"/>
          </a:xfrm>
        </p:spPr>
        <p:txBody>
          <a:bodyPr>
            <a:normAutofit/>
          </a:bodyPr>
          <a:lstStyle/>
          <a:p>
            <a:endParaRPr kumimoji="1" lang="en-US" altLang="ja-JP" dirty="0" smtClean="0"/>
          </a:p>
          <a:p>
            <a:pPr algn="ctr"/>
            <a:r>
              <a:rPr lang="ja-JP" altLang="en-US" dirty="0" smtClean="0"/>
              <a:t>前ページの結果はあくまで</a:t>
            </a:r>
            <a:r>
              <a:rPr lang="en-US" altLang="ja-JP" dirty="0" smtClean="0"/>
              <a:t>95</a:t>
            </a:r>
            <a:r>
              <a:rPr lang="ja-JP" altLang="en-US" dirty="0" smtClean="0"/>
              <a:t>個のクエリに関する結果なので</a:t>
            </a:r>
            <a:endParaRPr lang="en-US" altLang="ja-JP" dirty="0" smtClean="0"/>
          </a:p>
          <a:p>
            <a:pPr marL="0" indent="0" algn="ctr">
              <a:buNone/>
            </a:pPr>
            <a:r>
              <a:rPr lang="ja-JP" altLang="en-US" dirty="0" smtClean="0"/>
              <a:t>本当にエンジン間に優位な差があると言えるかどうかを検定してみる</a:t>
            </a:r>
            <a:endParaRPr lang="en-US" altLang="ja-JP" dirty="0" smtClean="0"/>
          </a:p>
          <a:p>
            <a:pPr marL="0" indent="0" algn="ctr">
              <a:buNone/>
            </a:pPr>
            <a:r>
              <a:rPr lang="ja-JP" altLang="en-US" sz="4800" b="1" dirty="0" smtClean="0">
                <a:solidFill>
                  <a:prstClr val="black">
                    <a:lumMod val="75000"/>
                    <a:lumOff val="25000"/>
                  </a:prstClr>
                </a:solidFill>
              </a:rPr>
              <a:t>↓</a:t>
            </a:r>
            <a:endParaRPr lang="en-US" altLang="ja-JP" sz="4800" b="1" dirty="0" smtClean="0">
              <a:solidFill>
                <a:prstClr val="black">
                  <a:lumMod val="75000"/>
                  <a:lumOff val="25000"/>
                </a:prstClr>
              </a:solidFill>
            </a:endParaRPr>
          </a:p>
          <a:p>
            <a:pPr marL="0" indent="0" algn="ctr">
              <a:buNone/>
            </a:pPr>
            <a:r>
              <a:rPr lang="en-US" altLang="ja-JP" sz="3200" dirty="0" smtClean="0">
                <a:solidFill>
                  <a:schemeClr val="tx1"/>
                </a:solidFill>
              </a:rPr>
              <a:t>		</a:t>
            </a:r>
            <a:r>
              <a:rPr lang="ja-JP" altLang="en-US" dirty="0" smtClean="0">
                <a:solidFill>
                  <a:schemeClr val="tx1"/>
                </a:solidFill>
              </a:rPr>
              <a:t>全ての対戦ペアに対して</a:t>
            </a:r>
            <a:r>
              <a:rPr lang="ja-JP" altLang="en-US" sz="3200" dirty="0" smtClean="0">
                <a:solidFill>
                  <a:srgbClr val="FF0000"/>
                </a:solidFill>
              </a:rPr>
              <a:t>二項検定</a:t>
            </a:r>
            <a:r>
              <a:rPr lang="ja-JP" altLang="en-US" dirty="0" smtClean="0">
                <a:solidFill>
                  <a:schemeClr val="tx1"/>
                </a:solidFill>
              </a:rPr>
              <a:t>を用いる</a:t>
            </a:r>
            <a:endParaRPr lang="en-US" altLang="ja-JP" sz="3200"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868234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二項検定</a:t>
            </a:r>
            <a:r>
              <a:rPr lang="ja-JP" altLang="en-US" dirty="0" smtClean="0"/>
              <a:t>の手順</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a:t>①仮説を</a:t>
            </a:r>
            <a:r>
              <a:rPr lang="ja-JP" altLang="en-US" dirty="0" smtClean="0"/>
              <a:t>たてる</a:t>
            </a:r>
            <a:r>
              <a:rPr lang="en-US" altLang="ja-JP" dirty="0" smtClean="0"/>
              <a:t>(</a:t>
            </a:r>
            <a:r>
              <a:rPr lang="ja-JP" altLang="en-US" dirty="0" smtClean="0"/>
              <a:t>ここでは エンジン</a:t>
            </a:r>
            <a:r>
              <a:rPr lang="en-US" altLang="ja-JP" dirty="0" smtClean="0"/>
              <a:t>A</a:t>
            </a:r>
            <a:r>
              <a:rPr lang="ja-JP" altLang="en-US" dirty="0" smtClean="0"/>
              <a:t>の勝数</a:t>
            </a:r>
            <a:r>
              <a:rPr lang="en-US" altLang="ja-JP" dirty="0" smtClean="0"/>
              <a:t>&gt;</a:t>
            </a:r>
            <a:r>
              <a:rPr lang="ja-JP" altLang="en-US" dirty="0" smtClean="0"/>
              <a:t>エンジン</a:t>
            </a:r>
            <a:r>
              <a:rPr lang="en-US" altLang="ja-JP" dirty="0" smtClean="0"/>
              <a:t>B</a:t>
            </a:r>
            <a:r>
              <a:rPr lang="ja-JP" altLang="en-US" dirty="0" smtClean="0"/>
              <a:t>の勝数 とする</a:t>
            </a:r>
            <a:r>
              <a:rPr lang="en-US" altLang="ja-JP" dirty="0" smtClean="0"/>
              <a:t>)</a:t>
            </a:r>
            <a:endParaRPr lang="en-US" altLang="ja-JP" dirty="0"/>
          </a:p>
          <a:p>
            <a:pPr marL="0" indent="0">
              <a:buNone/>
            </a:pPr>
            <a:r>
              <a:rPr lang="ja-JP" altLang="en-US" dirty="0" smtClean="0"/>
              <a:t>帰</a:t>
            </a:r>
            <a:r>
              <a:rPr lang="ja-JP" altLang="en-US" dirty="0"/>
              <a:t>無仮説 </a:t>
            </a:r>
            <a:r>
              <a:rPr lang="en-US" altLang="ja-JP" dirty="0"/>
              <a:t>H0 </a:t>
            </a:r>
            <a:r>
              <a:rPr lang="ja-JP" altLang="en-US" dirty="0" smtClean="0"/>
              <a:t>→</a:t>
            </a:r>
            <a:r>
              <a:rPr lang="en-US" altLang="ja-JP" dirty="0"/>
              <a:t>2</a:t>
            </a:r>
            <a:r>
              <a:rPr lang="ja-JP" altLang="en-US" dirty="0" err="1" smtClean="0"/>
              <a:t>つの</a:t>
            </a:r>
            <a:r>
              <a:rPr lang="ja-JP" altLang="en-US" dirty="0" smtClean="0"/>
              <a:t>エンジン</a:t>
            </a:r>
            <a:r>
              <a:rPr lang="en-US" altLang="ja-JP" dirty="0" smtClean="0"/>
              <a:t>A,B</a:t>
            </a:r>
            <a:r>
              <a:rPr lang="ja-JP" altLang="en-US" dirty="0" smtClean="0"/>
              <a:t>間に優位な差はない、</a:t>
            </a:r>
            <a:endParaRPr lang="en-US" altLang="ja-JP" dirty="0" smtClean="0"/>
          </a:p>
          <a:p>
            <a:pPr marL="0" indent="0">
              <a:buNone/>
            </a:pPr>
            <a:r>
              <a:rPr lang="ja-JP" altLang="en-US" dirty="0" smtClean="0"/>
              <a:t>つまり</a:t>
            </a:r>
            <a:r>
              <a:rPr lang="en-US" altLang="ja-JP" dirty="0"/>
              <a:t>(A</a:t>
            </a:r>
            <a:r>
              <a:rPr lang="ja-JP" altLang="en-US" dirty="0"/>
              <a:t>の</a:t>
            </a:r>
            <a:r>
              <a:rPr lang="ja-JP" altLang="en-US" dirty="0" smtClean="0"/>
              <a:t>勝数</a:t>
            </a:r>
            <a:r>
              <a:rPr lang="en-US" altLang="ja-JP" dirty="0" smtClean="0"/>
              <a:t>)=(</a:t>
            </a:r>
            <a:r>
              <a:rPr lang="en-US" altLang="ja-JP" dirty="0"/>
              <a:t>B</a:t>
            </a:r>
            <a:r>
              <a:rPr lang="ja-JP" altLang="en-US" dirty="0"/>
              <a:t>の</a:t>
            </a:r>
            <a:r>
              <a:rPr lang="ja-JP" altLang="en-US" dirty="0" smtClean="0"/>
              <a:t>勝数</a:t>
            </a:r>
            <a:r>
              <a:rPr lang="en-US" altLang="ja-JP" dirty="0" smtClean="0"/>
              <a:t>)</a:t>
            </a:r>
            <a:endParaRPr lang="en-US" altLang="ja-JP" dirty="0"/>
          </a:p>
          <a:p>
            <a:pPr marL="0" indent="0">
              <a:buNone/>
            </a:pPr>
            <a:r>
              <a:rPr lang="ja-JP" altLang="en-US" dirty="0" smtClean="0"/>
              <a:t>対立</a:t>
            </a:r>
            <a:r>
              <a:rPr lang="ja-JP" altLang="en-US" dirty="0"/>
              <a:t>仮説 </a:t>
            </a:r>
            <a:r>
              <a:rPr lang="en-US" altLang="ja-JP" dirty="0"/>
              <a:t>H1 </a:t>
            </a:r>
            <a:r>
              <a:rPr lang="ja-JP" altLang="en-US" dirty="0" smtClean="0"/>
              <a:t>→</a:t>
            </a:r>
            <a:r>
              <a:rPr lang="en-US" altLang="ja-JP" dirty="0" smtClean="0"/>
              <a:t>A </a:t>
            </a:r>
            <a:r>
              <a:rPr lang="ja-JP" altLang="en-US" dirty="0" err="1" smtClean="0"/>
              <a:t>のほうが</a:t>
            </a:r>
            <a:r>
              <a:rPr lang="ja-JP" altLang="en-US" dirty="0" smtClean="0"/>
              <a:t>強いつまり</a:t>
            </a:r>
            <a:r>
              <a:rPr lang="en-US" altLang="ja-JP" dirty="0" smtClean="0"/>
              <a:t>(A</a:t>
            </a:r>
            <a:r>
              <a:rPr lang="ja-JP" altLang="en-US" dirty="0" smtClean="0"/>
              <a:t>の勝数</a:t>
            </a:r>
            <a:r>
              <a:rPr lang="en-US" altLang="ja-JP" dirty="0" smtClean="0"/>
              <a:t>)&gt;(B</a:t>
            </a:r>
            <a:r>
              <a:rPr lang="ja-JP" altLang="en-US" dirty="0" smtClean="0"/>
              <a:t>の勝数</a:t>
            </a:r>
            <a:r>
              <a:rPr lang="en-US" altLang="ja-JP" dirty="0" smtClean="0"/>
              <a:t>)</a:t>
            </a:r>
          </a:p>
          <a:p>
            <a:pPr marL="0" indent="0">
              <a:buNone/>
            </a:pPr>
            <a:endParaRPr lang="en-US" altLang="ja-JP" dirty="0" smtClean="0"/>
          </a:p>
          <a:p>
            <a:pPr marL="0" indent="0">
              <a:buNone/>
            </a:pPr>
            <a:r>
              <a:rPr lang="ja-JP" altLang="en-US" dirty="0" smtClean="0">
                <a:solidFill>
                  <a:prstClr val="black">
                    <a:lumMod val="75000"/>
                    <a:lumOff val="25000"/>
                  </a:prstClr>
                </a:solidFill>
              </a:rPr>
              <a:t>②この帰無仮説のもとで</a:t>
            </a:r>
            <a:r>
              <a:rPr lang="en-US" altLang="ja-JP" dirty="0" smtClean="0">
                <a:solidFill>
                  <a:prstClr val="black">
                    <a:lumMod val="75000"/>
                    <a:lumOff val="25000"/>
                  </a:prstClr>
                </a:solidFill>
              </a:rPr>
              <a:t>95</a:t>
            </a:r>
            <a:r>
              <a:rPr lang="ja-JP" altLang="en-US" dirty="0" smtClean="0">
                <a:solidFill>
                  <a:prstClr val="black">
                    <a:lumMod val="75000"/>
                    <a:lumOff val="25000"/>
                  </a:prstClr>
                </a:solidFill>
              </a:rPr>
              <a:t>回中</a:t>
            </a:r>
            <a:r>
              <a:rPr lang="en-US" altLang="ja-JP" dirty="0" smtClean="0">
                <a:solidFill>
                  <a:prstClr val="black">
                    <a:lumMod val="75000"/>
                    <a:lumOff val="25000"/>
                  </a:prstClr>
                </a:solidFill>
              </a:rPr>
              <a:t>1</a:t>
            </a:r>
            <a:r>
              <a:rPr lang="ja-JP" altLang="en-US" dirty="0" smtClean="0">
                <a:solidFill>
                  <a:prstClr val="black">
                    <a:lumMod val="75000"/>
                    <a:lumOff val="25000"/>
                  </a:prstClr>
                </a:solidFill>
              </a:rPr>
              <a:t>回勝つ確率、</a:t>
            </a:r>
            <a:r>
              <a:rPr lang="en-US" altLang="ja-JP" dirty="0" smtClean="0">
                <a:solidFill>
                  <a:prstClr val="black">
                    <a:lumMod val="75000"/>
                    <a:lumOff val="25000"/>
                  </a:prstClr>
                </a:solidFill>
              </a:rPr>
              <a:t>2</a:t>
            </a:r>
            <a:r>
              <a:rPr lang="ja-JP" altLang="en-US" dirty="0" smtClean="0">
                <a:solidFill>
                  <a:prstClr val="black">
                    <a:lumMod val="75000"/>
                    <a:lumOff val="25000"/>
                  </a:prstClr>
                </a:solidFill>
              </a:rPr>
              <a:t>回勝つ確率、</a:t>
            </a:r>
            <a:r>
              <a:rPr lang="en-US" altLang="ja-JP" dirty="0">
                <a:solidFill>
                  <a:prstClr val="black">
                    <a:lumMod val="75000"/>
                    <a:lumOff val="25000"/>
                  </a:prstClr>
                </a:solidFill>
              </a:rPr>
              <a:t> 3</a:t>
            </a:r>
            <a:r>
              <a:rPr lang="ja-JP" altLang="en-US" dirty="0" smtClean="0">
                <a:solidFill>
                  <a:prstClr val="black">
                    <a:lumMod val="75000"/>
                    <a:lumOff val="25000"/>
                  </a:prstClr>
                </a:solidFill>
              </a:rPr>
              <a:t>回</a:t>
            </a:r>
            <a:r>
              <a:rPr lang="ja-JP" altLang="en-US" dirty="0">
                <a:solidFill>
                  <a:prstClr val="black">
                    <a:lumMod val="75000"/>
                    <a:lumOff val="25000"/>
                  </a:prstClr>
                </a:solidFill>
              </a:rPr>
              <a:t>勝つ</a:t>
            </a:r>
            <a:r>
              <a:rPr lang="ja-JP" altLang="en-US" dirty="0" smtClean="0">
                <a:solidFill>
                  <a:prstClr val="black">
                    <a:lumMod val="75000"/>
                    <a:lumOff val="25000"/>
                  </a:prstClr>
                </a:solidFill>
              </a:rPr>
              <a:t>確率</a:t>
            </a:r>
            <a:r>
              <a:rPr lang="en-US" altLang="ja-JP" dirty="0" smtClean="0">
                <a:solidFill>
                  <a:prstClr val="black">
                    <a:lumMod val="75000"/>
                    <a:lumOff val="25000"/>
                  </a:prstClr>
                </a:solidFill>
              </a:rPr>
              <a:t>...</a:t>
            </a:r>
          </a:p>
          <a:p>
            <a:pPr marL="0" indent="0">
              <a:buNone/>
            </a:pPr>
            <a:r>
              <a:rPr lang="ja-JP" altLang="en-US" dirty="0" smtClean="0">
                <a:solidFill>
                  <a:prstClr val="black">
                    <a:lumMod val="75000"/>
                    <a:lumOff val="25000"/>
                  </a:prstClr>
                </a:solidFill>
              </a:rPr>
              <a:t>を求めていきその都度足していき</a:t>
            </a:r>
            <a:r>
              <a:rPr lang="en-US" altLang="ja-JP" dirty="0" smtClean="0">
                <a:solidFill>
                  <a:prstClr val="black">
                    <a:lumMod val="75000"/>
                    <a:lumOff val="25000"/>
                  </a:prstClr>
                </a:solidFill>
              </a:rPr>
              <a:t>95%</a:t>
            </a:r>
            <a:r>
              <a:rPr lang="ja-JP" altLang="en-US" dirty="0" smtClean="0">
                <a:solidFill>
                  <a:prstClr val="black">
                    <a:lumMod val="75000"/>
                    <a:lumOff val="25000"/>
                  </a:prstClr>
                </a:solidFill>
              </a:rPr>
              <a:t>を超えるまで続ける。続けた結果</a:t>
            </a:r>
            <a:endParaRPr lang="en-US" altLang="ja-JP" dirty="0" smtClean="0">
              <a:solidFill>
                <a:prstClr val="black">
                  <a:lumMod val="75000"/>
                  <a:lumOff val="25000"/>
                </a:prstClr>
              </a:solidFill>
            </a:endParaRPr>
          </a:p>
          <a:p>
            <a:pPr marL="0" indent="0">
              <a:buNone/>
            </a:pPr>
            <a:r>
              <a:rPr lang="ja-JP" altLang="en-US" dirty="0" smtClean="0">
                <a:solidFill>
                  <a:srgbClr val="FF0000"/>
                </a:solidFill>
              </a:rPr>
              <a:t>もし、</a:t>
            </a:r>
            <a:r>
              <a:rPr lang="en-US" altLang="ja-JP" dirty="0" smtClean="0">
                <a:solidFill>
                  <a:srgbClr val="FF0000"/>
                </a:solidFill>
              </a:rPr>
              <a:t>A</a:t>
            </a:r>
            <a:r>
              <a:rPr lang="ja-JP" altLang="en-US" dirty="0" smtClean="0">
                <a:solidFill>
                  <a:srgbClr val="FF0000"/>
                </a:solidFill>
              </a:rPr>
              <a:t>の勝数が</a:t>
            </a:r>
            <a:r>
              <a:rPr lang="en-US" altLang="ja-JP" dirty="0" smtClean="0">
                <a:solidFill>
                  <a:srgbClr val="FF0000"/>
                </a:solidFill>
              </a:rPr>
              <a:t>n</a:t>
            </a:r>
            <a:r>
              <a:rPr lang="ja-JP" altLang="en-US" dirty="0" smtClean="0">
                <a:solidFill>
                  <a:srgbClr val="FF0000"/>
                </a:solidFill>
              </a:rPr>
              <a:t>回未満であれば帰無仮説は棄却されず、</a:t>
            </a:r>
            <a:endParaRPr lang="en-US" altLang="ja-JP" dirty="0" smtClean="0">
              <a:solidFill>
                <a:srgbClr val="FF0000"/>
              </a:solidFill>
            </a:endParaRPr>
          </a:p>
          <a:p>
            <a:pPr marL="0" indent="0">
              <a:buNone/>
            </a:pPr>
            <a:r>
              <a:rPr lang="ja-JP" altLang="en-US" dirty="0" smtClean="0">
                <a:solidFill>
                  <a:srgbClr val="FF0000"/>
                </a:solidFill>
              </a:rPr>
              <a:t>そうでなければ棄却される。</a:t>
            </a:r>
          </a:p>
          <a:p>
            <a:pPr marL="1371600" lvl="3" indent="0">
              <a:buNone/>
            </a:pPr>
            <a:endParaRPr lang="en-US" altLang="ja-JP" b="1" dirty="0" smtClean="0">
              <a:solidFill>
                <a:prstClr val="black">
                  <a:lumMod val="75000"/>
                  <a:lumOff val="25000"/>
                </a:prstClr>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876642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77334" y="702496"/>
            <a:ext cx="8596668" cy="6155504"/>
          </a:xfrm>
        </p:spPr>
        <p:txBody>
          <a:bodyPr>
            <a:normAutofit fontScale="25000" lnSpcReduction="20000"/>
          </a:bodyPr>
          <a:lstStyle/>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kumimoji="1" lang="ja-JP" altLang="en-US" sz="8000" dirty="0" smtClean="0"/>
              <a:t>計算の結果、この帰無仮説の棄却域は勝利数</a:t>
            </a:r>
            <a:r>
              <a:rPr lang="en-US" altLang="ja-JP" sz="8000" dirty="0" smtClean="0">
                <a:solidFill>
                  <a:srgbClr val="FF0000"/>
                </a:solidFill>
              </a:rPr>
              <a:t>56</a:t>
            </a:r>
            <a:r>
              <a:rPr lang="ja-JP" altLang="en-US" sz="8000" dirty="0" smtClean="0">
                <a:solidFill>
                  <a:srgbClr val="FF0000"/>
                </a:solidFill>
              </a:rPr>
              <a:t>回以上</a:t>
            </a:r>
            <a:r>
              <a:rPr lang="ja-JP" altLang="en-US" sz="8000" dirty="0" smtClean="0"/>
              <a:t>であった。</a:t>
            </a:r>
            <a:endParaRPr kumimoji="1" lang="en-US" altLang="ja-JP" sz="8000" dirty="0" smtClean="0"/>
          </a:p>
          <a:p>
            <a:pPr marL="0" indent="0">
              <a:buNone/>
            </a:pPr>
            <a:r>
              <a:rPr lang="en-US" altLang="ja-JP" sz="4000" dirty="0" smtClean="0"/>
              <a:t>     </a:t>
            </a:r>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r>
              <a:rPr lang="en-US" altLang="ja-JP" dirty="0"/>
              <a:t>	</a:t>
            </a:r>
            <a:r>
              <a:rPr lang="en-US" altLang="ja-JP" dirty="0" smtClean="0"/>
              <a:t>							</a:t>
            </a:r>
            <a:endParaRPr lang="en-US" altLang="ja-JP" sz="4800" b="1" dirty="0">
              <a:solidFill>
                <a:prstClr val="black">
                  <a:lumMod val="75000"/>
                  <a:lumOff val="25000"/>
                </a:prstClr>
              </a:solidFill>
            </a:endParaRPr>
          </a:p>
          <a:p>
            <a:pPr marL="0" indent="0">
              <a:buNone/>
            </a:pPr>
            <a:r>
              <a:rPr lang="en-US" altLang="ja-JP" dirty="0" smtClean="0"/>
              <a:t>				</a:t>
            </a:r>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r>
              <a:rPr lang="ja-JP" altLang="en-US" sz="6400" dirty="0" smtClean="0"/>
              <a:t>→</a:t>
            </a:r>
            <a:r>
              <a:rPr lang="en-US" altLang="ja-JP" sz="6400" dirty="0" smtClean="0"/>
              <a:t>56</a:t>
            </a:r>
            <a:r>
              <a:rPr lang="ja-JP" altLang="en-US" sz="6400" dirty="0" smtClean="0"/>
              <a:t>回以下の勝利は無かった</a:t>
            </a:r>
            <a:endParaRPr lang="en-US" altLang="ja-JP" sz="6400" dirty="0" smtClean="0"/>
          </a:p>
          <a:p>
            <a:pPr marL="0" indent="0">
              <a:buNone/>
            </a:pPr>
            <a:r>
              <a:rPr lang="en-US" altLang="ja-JP" sz="6400" dirty="0"/>
              <a:t>	</a:t>
            </a:r>
            <a:r>
              <a:rPr lang="ja-JP" altLang="en-US" sz="6400" dirty="0" smtClean="0"/>
              <a:t>→結果から全てのケースで帰無仮説は</a:t>
            </a:r>
            <a:r>
              <a:rPr lang="ja-JP" altLang="en-US" sz="12800" b="1" dirty="0" smtClean="0">
                <a:solidFill>
                  <a:srgbClr val="FF0000"/>
                </a:solidFill>
              </a:rPr>
              <a:t>棄却される</a:t>
            </a:r>
            <a:endParaRPr lang="en-US" altLang="ja-JP" sz="12800" b="1" dirty="0" smtClean="0">
              <a:solidFill>
                <a:srgbClr val="FF0000"/>
              </a:solidFill>
            </a:endParaRPr>
          </a:p>
          <a:p>
            <a:pPr marL="0" indent="0">
              <a:buNone/>
            </a:pPr>
            <a:r>
              <a:rPr lang="en-US" altLang="ja-JP" dirty="0" smtClean="0"/>
              <a:t>								</a:t>
            </a:r>
            <a:r>
              <a:rPr lang="ja-JP" altLang="en-US" sz="12800" dirty="0" smtClean="0"/>
              <a:t>↓</a:t>
            </a:r>
            <a:endParaRPr lang="en-US" altLang="ja-JP" dirty="0" smtClean="0"/>
          </a:p>
          <a:p>
            <a:pPr marL="0" indent="0">
              <a:buNone/>
            </a:pPr>
            <a:r>
              <a:rPr lang="ja-JP" altLang="en-US" sz="9600" dirty="0" smtClean="0">
                <a:latin typeface="游ゴシック" panose="020B0400000000000000" pitchFamily="50" charset="-128"/>
                <a:ea typeface="游ゴシック" panose="020B0400000000000000" pitchFamily="50" charset="-128"/>
              </a:rPr>
              <a:t>故に</a:t>
            </a:r>
            <a:endParaRPr lang="en-US" altLang="ja-JP" sz="9600" dirty="0">
              <a:latin typeface="游ゴシック" panose="020B0400000000000000" pitchFamily="50" charset="-128"/>
              <a:ea typeface="游ゴシック" panose="020B0400000000000000" pitchFamily="50" charset="-128"/>
            </a:endParaRPr>
          </a:p>
          <a:p>
            <a:pPr marL="0" indent="0">
              <a:buNone/>
            </a:pPr>
            <a:r>
              <a:rPr lang="ja-JP" altLang="en-US" sz="9600" dirty="0">
                <a:latin typeface="游ゴシック" panose="020B0400000000000000" pitchFamily="50" charset="-128"/>
                <a:ea typeface="游ゴシック" panose="020B0400000000000000" pitchFamily="50" charset="-128"/>
              </a:rPr>
              <a:t>エンジン</a:t>
            </a:r>
            <a:r>
              <a:rPr lang="en-US" altLang="ja-JP" sz="9600" dirty="0">
                <a:latin typeface="游ゴシック" panose="020B0400000000000000" pitchFamily="50" charset="-128"/>
                <a:ea typeface="游ゴシック" panose="020B0400000000000000" pitchFamily="50" charset="-128"/>
              </a:rPr>
              <a:t>1 &gt; </a:t>
            </a:r>
            <a:r>
              <a:rPr lang="ja-JP" altLang="en-US" sz="9600" dirty="0">
                <a:latin typeface="游ゴシック" panose="020B0400000000000000" pitchFamily="50" charset="-128"/>
                <a:ea typeface="游ゴシック" panose="020B0400000000000000" pitchFamily="50" charset="-128"/>
              </a:rPr>
              <a:t>エンジン</a:t>
            </a:r>
            <a:r>
              <a:rPr lang="en-US" altLang="ja-JP" sz="9600" dirty="0">
                <a:latin typeface="游ゴシック" panose="020B0400000000000000" pitchFamily="50" charset="-128"/>
                <a:ea typeface="游ゴシック" panose="020B0400000000000000" pitchFamily="50" charset="-128"/>
              </a:rPr>
              <a:t>2  &gt; </a:t>
            </a:r>
            <a:r>
              <a:rPr lang="ja-JP" altLang="en-US" sz="9600" dirty="0">
                <a:latin typeface="游ゴシック" panose="020B0400000000000000" pitchFamily="50" charset="-128"/>
                <a:ea typeface="游ゴシック" panose="020B0400000000000000" pitchFamily="50" charset="-128"/>
              </a:rPr>
              <a:t>エンジン</a:t>
            </a:r>
            <a:r>
              <a:rPr lang="en-US" altLang="ja-JP" sz="9600" dirty="0">
                <a:latin typeface="游ゴシック" panose="020B0400000000000000" pitchFamily="50" charset="-128"/>
                <a:ea typeface="游ゴシック" panose="020B0400000000000000" pitchFamily="50" charset="-128"/>
              </a:rPr>
              <a:t>3 &gt; </a:t>
            </a:r>
            <a:r>
              <a:rPr lang="ja-JP" altLang="en-US" sz="9600" dirty="0">
                <a:latin typeface="游ゴシック" panose="020B0400000000000000" pitchFamily="50" charset="-128"/>
                <a:ea typeface="游ゴシック" panose="020B0400000000000000" pitchFamily="50" charset="-128"/>
              </a:rPr>
              <a:t>エンジン</a:t>
            </a:r>
            <a:r>
              <a:rPr lang="en-US" altLang="ja-JP" sz="9600" dirty="0">
                <a:latin typeface="游ゴシック" panose="020B0400000000000000" pitchFamily="50" charset="-128"/>
                <a:ea typeface="游ゴシック" panose="020B0400000000000000" pitchFamily="50" charset="-128"/>
              </a:rPr>
              <a:t>4</a:t>
            </a:r>
          </a:p>
          <a:p>
            <a:pPr marL="0" indent="0">
              <a:buNone/>
            </a:pPr>
            <a:r>
              <a:rPr lang="ja-JP" altLang="en-US" sz="9600" dirty="0">
                <a:latin typeface="游ゴシック" panose="020B0400000000000000" pitchFamily="50" charset="-128"/>
                <a:ea typeface="游ゴシック" panose="020B0400000000000000" pitchFamily="50" charset="-128"/>
              </a:rPr>
              <a:t>であると考えられる。</a:t>
            </a:r>
            <a:endParaRPr lang="en-US" altLang="ja-JP" sz="9600" dirty="0">
              <a:latin typeface="游ゴシック" panose="020B0400000000000000" pitchFamily="50" charset="-128"/>
              <a:ea typeface="游ゴシック" panose="020B0400000000000000" pitchFamily="50" charset="-128"/>
            </a:endParaRPr>
          </a:p>
          <a:p>
            <a:pPr marL="0" indent="0">
              <a:buNone/>
            </a:pPr>
            <a:endParaRPr lang="en-US" altLang="ja-JP" sz="9600" dirty="0"/>
          </a:p>
          <a:p>
            <a:pPr marL="0" indent="0">
              <a:buNone/>
            </a:pPr>
            <a:r>
              <a:rPr lang="en-US" altLang="ja-JP" sz="9600" dirty="0" smtClean="0"/>
              <a:t>	</a:t>
            </a:r>
            <a:endParaRPr lang="en-US" altLang="ja-JP" sz="9600" dirty="0"/>
          </a:p>
          <a:p>
            <a:pPr marL="0" indent="0">
              <a:buNone/>
            </a:pPr>
            <a:endParaRPr kumimoji="1" lang="en-US" altLang="ja-JP" dirty="0" smtClean="0"/>
          </a:p>
          <a:p>
            <a:endParaRPr lang="en-US" altLang="ja-JP" dirty="0"/>
          </a:p>
          <a:p>
            <a:endParaRPr kumimoji="1" lang="ja-JP" altLang="en-US" dirty="0"/>
          </a:p>
        </p:txBody>
      </p:sp>
      <p:graphicFrame>
        <p:nvGraphicFramePr>
          <p:cNvPr id="6" name="コンテンツ プレースホルダー 3"/>
          <p:cNvGraphicFramePr>
            <a:graphicFrameLocks/>
          </p:cNvGraphicFramePr>
          <p:nvPr>
            <p:extLst>
              <p:ext uri="{D42A27DB-BD31-4B8C-83A1-F6EECF244321}">
                <p14:modId xmlns:p14="http://schemas.microsoft.com/office/powerpoint/2010/main" val="661239302"/>
              </p:ext>
            </p:extLst>
          </p:nvPr>
        </p:nvGraphicFramePr>
        <p:xfrm>
          <a:off x="677334" y="2300818"/>
          <a:ext cx="5877340" cy="1467252"/>
        </p:xfrm>
        <a:graphic>
          <a:graphicData uri="http://schemas.openxmlformats.org/drawingml/2006/table">
            <a:tbl>
              <a:tblPr/>
              <a:tblGrid>
                <a:gridCol w="785455"/>
                <a:gridCol w="1993204"/>
                <a:gridCol w="904480"/>
                <a:gridCol w="904480"/>
                <a:gridCol w="1289721"/>
              </a:tblGrid>
              <a:tr h="733626">
                <a:tc>
                  <a:txBody>
                    <a:bodyPr/>
                    <a:lstStyle/>
                    <a:p>
                      <a:pPr algn="ctr" fontAlgn="ctr"/>
                      <a:r>
                        <a:rPr lang="ja-JP" altLang="en-US" sz="13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回数</a:t>
                      </a:r>
                      <a:endParaRPr lang="ja-JP" altLang="en-US" sz="13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992" marR="5992" marT="59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300" b="0" i="0" u="none" strike="noStrike" dirty="0">
                          <a:solidFill>
                            <a:srgbClr val="000000"/>
                          </a:solidFill>
                          <a:effectLst/>
                          <a:latin typeface="ＭＳ Ｐゴシック" panose="020B0600070205080204" pitchFamily="50" charset="-128"/>
                          <a:ea typeface="ＭＳ Ｐゴシック" panose="020B0600070205080204" pitchFamily="50" charset="-128"/>
                        </a:rPr>
                        <a:t>10</a:t>
                      </a:r>
                    </a:p>
                  </a:txBody>
                  <a:tcPr marL="5992" marR="5992" marT="59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300" b="0" i="0" u="none" strike="noStrike" dirty="0">
                          <a:solidFill>
                            <a:srgbClr val="000000"/>
                          </a:solidFill>
                          <a:effectLst/>
                          <a:latin typeface="ＭＳ Ｐゴシック" panose="020B0600070205080204" pitchFamily="50" charset="-128"/>
                          <a:ea typeface="ＭＳ Ｐゴシック" panose="020B0600070205080204" pitchFamily="50" charset="-128"/>
                        </a:rPr>
                        <a:t>30</a:t>
                      </a:r>
                    </a:p>
                  </a:txBody>
                  <a:tcPr marL="5992" marR="5992" marT="59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300" b="0" i="0" u="none" strike="noStrike" dirty="0">
                          <a:solidFill>
                            <a:srgbClr val="000000"/>
                          </a:solidFill>
                          <a:effectLst/>
                          <a:latin typeface="ＭＳ Ｐゴシック" panose="020B0600070205080204" pitchFamily="50" charset="-128"/>
                          <a:ea typeface="ＭＳ Ｐゴシック" panose="020B0600070205080204" pitchFamily="50" charset="-128"/>
                        </a:rPr>
                        <a:t>50</a:t>
                      </a:r>
                    </a:p>
                  </a:txBody>
                  <a:tcPr marL="5992" marR="5992" marT="59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300" b="0" i="0" u="none" strike="noStrike" dirty="0">
                          <a:solidFill>
                            <a:srgbClr val="000000"/>
                          </a:solidFill>
                          <a:effectLst/>
                          <a:latin typeface="ＭＳ Ｐゴシック" panose="020B0600070205080204" pitchFamily="50" charset="-128"/>
                          <a:ea typeface="ＭＳ Ｐゴシック" panose="020B0600070205080204" pitchFamily="50" charset="-128"/>
                        </a:rPr>
                        <a:t>56</a:t>
                      </a:r>
                    </a:p>
                  </a:txBody>
                  <a:tcPr marL="5992" marR="5992" marT="59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33626">
                <a:tc>
                  <a:txBody>
                    <a:bodyPr/>
                    <a:lstStyle/>
                    <a:p>
                      <a:pPr algn="ctr" fontAlgn="ctr"/>
                      <a:r>
                        <a:rPr lang="ja-JP" altLang="en-US" sz="13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勝ち数が</a:t>
                      </a:r>
                      <a:endParaRPr lang="en-US" altLang="ja-JP" sz="1300" b="0" i="0" u="none" strike="noStrike" dirty="0" smtClean="0">
                        <a:solidFill>
                          <a:srgbClr val="000000"/>
                        </a:solidFill>
                        <a:effectLst/>
                        <a:latin typeface="ＭＳ Ｐゴシック" panose="020B0600070205080204" pitchFamily="50" charset="-128"/>
                        <a:ea typeface="ＭＳ Ｐゴシック" panose="020B0600070205080204" pitchFamily="50" charset="-128"/>
                      </a:endParaRPr>
                    </a:p>
                    <a:p>
                      <a:pPr algn="ctr" fontAlgn="ctr"/>
                      <a:r>
                        <a:rPr lang="ja-JP" altLang="en-US" sz="13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～回以下の確率</a:t>
                      </a:r>
                      <a:endParaRPr lang="ja-JP" altLang="en-US" sz="13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992" marR="5992" marT="59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300" b="0" i="0" u="none" strike="noStrike" dirty="0">
                          <a:solidFill>
                            <a:srgbClr val="000000"/>
                          </a:solidFill>
                          <a:effectLst/>
                          <a:latin typeface="ＭＳ Ｐゴシック" panose="020B0600070205080204" pitchFamily="50" charset="-128"/>
                          <a:ea typeface="ＭＳ Ｐゴシック" panose="020B0600070205080204" pitchFamily="50" charset="-128"/>
                        </a:rPr>
                        <a:t>2.88E-16</a:t>
                      </a:r>
                    </a:p>
                  </a:txBody>
                  <a:tcPr marL="5992" marR="5992" marT="59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300" b="0" i="0" u="none" strike="noStrike" dirty="0">
                          <a:solidFill>
                            <a:srgbClr val="000000"/>
                          </a:solidFill>
                          <a:effectLst/>
                          <a:latin typeface="ＭＳ Ｐゴシック" panose="020B0600070205080204" pitchFamily="50" charset="-128"/>
                          <a:ea typeface="ＭＳ Ｐゴシック" panose="020B0600070205080204" pitchFamily="50" charset="-128"/>
                        </a:rPr>
                        <a:t>2.12E-04</a:t>
                      </a:r>
                    </a:p>
                  </a:txBody>
                  <a:tcPr marL="5992" marR="5992" marT="59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300" b="0" i="0" u="none" strike="noStrike" dirty="0">
                          <a:solidFill>
                            <a:srgbClr val="000000"/>
                          </a:solidFill>
                          <a:effectLst/>
                          <a:latin typeface="ＭＳ Ｐゴシック" panose="020B0600070205080204" pitchFamily="50" charset="-128"/>
                          <a:ea typeface="ＭＳ Ｐゴシック" panose="020B0600070205080204" pitchFamily="50" charset="-128"/>
                        </a:rPr>
                        <a:t>7.31E-01</a:t>
                      </a:r>
                    </a:p>
                  </a:txBody>
                  <a:tcPr marL="5992" marR="5992" marT="59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300" b="1" i="0" u="none" strike="noStrike" dirty="0">
                          <a:solidFill>
                            <a:srgbClr val="000000"/>
                          </a:solidFill>
                          <a:effectLst/>
                          <a:latin typeface="ＭＳ Ｐゴシック" panose="020B0600070205080204" pitchFamily="50" charset="-128"/>
                          <a:ea typeface="ＭＳ Ｐゴシック" panose="020B0600070205080204" pitchFamily="50" charset="-128"/>
                        </a:rPr>
                        <a:t>9.68E-01</a:t>
                      </a:r>
                    </a:p>
                  </a:txBody>
                  <a:tcPr marL="5992" marR="5992" marT="59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bl>
          </a:graphicData>
        </a:graphic>
      </p:graphicFrame>
      <p:sp>
        <p:nvSpPr>
          <p:cNvPr id="7" name="タイトル 1"/>
          <p:cNvSpPr>
            <a:spLocks noGrp="1"/>
          </p:cNvSpPr>
          <p:nvPr>
            <p:ph type="title"/>
          </p:nvPr>
        </p:nvSpPr>
        <p:spPr>
          <a:xfrm>
            <a:off x="677334" y="609600"/>
            <a:ext cx="8596668" cy="1023258"/>
          </a:xfrm>
        </p:spPr>
        <p:txBody>
          <a:bodyPr/>
          <a:lstStyle/>
          <a:p>
            <a:r>
              <a:rPr lang="ja-JP" altLang="en-US" dirty="0" smtClean="0"/>
              <a:t>検定の結果</a:t>
            </a:r>
            <a:endParaRPr kumimoji="1" lang="ja-JP" alt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363257006"/>
              </p:ext>
            </p:extLst>
          </p:nvPr>
        </p:nvGraphicFramePr>
        <p:xfrm>
          <a:off x="6782224" y="2300818"/>
          <a:ext cx="3211857" cy="1515552"/>
        </p:xfrm>
        <a:graphic>
          <a:graphicData uri="http://schemas.openxmlformats.org/presentationml/2006/ole">
            <mc:AlternateContent xmlns:mc="http://schemas.openxmlformats.org/markup-compatibility/2006">
              <mc:Choice xmlns:v="urn:schemas-microsoft-com:vml" Requires="v">
                <p:oleObj spid="_x0000_s8278" name="Worksheet" r:id="rId4" imgW="2200288" imgH="1038165" progId="Excel.Sheet.12">
                  <p:embed/>
                </p:oleObj>
              </mc:Choice>
              <mc:Fallback>
                <p:oleObj name="Worksheet" r:id="rId4" imgW="2200288" imgH="1038165" progId="Excel.Sheet.12">
                  <p:embed/>
                  <p:pic>
                    <p:nvPicPr>
                      <p:cNvPr id="0" name=""/>
                      <p:cNvPicPr/>
                      <p:nvPr/>
                    </p:nvPicPr>
                    <p:blipFill>
                      <a:blip r:embed="rId5"/>
                      <a:stretch>
                        <a:fillRect/>
                      </a:stretch>
                    </p:blipFill>
                    <p:spPr>
                      <a:xfrm>
                        <a:off x="6782224" y="2300818"/>
                        <a:ext cx="3211857" cy="1515552"/>
                      </a:xfrm>
                      <a:prstGeom prst="rect">
                        <a:avLst/>
                      </a:prstGeom>
                    </p:spPr>
                  </p:pic>
                </p:oleObj>
              </mc:Fallback>
            </mc:AlternateContent>
          </a:graphicData>
        </a:graphic>
      </p:graphicFrame>
      <p:sp>
        <p:nvSpPr>
          <p:cNvPr id="2" name="スライド番号プレースホルダー 1"/>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5586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21" end="21"/>
                                            </p:txEl>
                                          </p:spTgt>
                                        </p:tgtEl>
                                        <p:attrNameLst>
                                          <p:attrName>style.visibility</p:attrName>
                                        </p:attrNameLst>
                                      </p:cBhvr>
                                      <p:to>
                                        <p:strVal val="visible"/>
                                      </p:to>
                                    </p:set>
                                    <p:animEffect transition="in" filter="fade">
                                      <p:cBhvr>
                                        <p:cTn id="7" dur="500"/>
                                        <p:tgtEl>
                                          <p:spTgt spid="3">
                                            <p:txEl>
                                              <p:pRg st="21" end="2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2" end="22"/>
                                            </p:txEl>
                                          </p:spTgt>
                                        </p:tgtEl>
                                        <p:attrNameLst>
                                          <p:attrName>style.visibility</p:attrName>
                                        </p:attrNameLst>
                                      </p:cBhvr>
                                      <p:to>
                                        <p:strVal val="visible"/>
                                      </p:to>
                                    </p:set>
                                    <p:animEffect transition="in" filter="fade">
                                      <p:cBhvr>
                                        <p:cTn id="10" dur="5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1126435" y="2404531"/>
            <a:ext cx="8147568" cy="1646302"/>
          </a:xfrm>
        </p:spPr>
        <p:txBody>
          <a:bodyPr>
            <a:normAutofit/>
          </a:bodyPr>
          <a:lstStyle/>
          <a:p>
            <a:pPr algn="l"/>
            <a:r>
              <a:rPr lang="en-US" altLang="ja-JP" sz="4800" dirty="0" err="1">
                <a:latin typeface="游ゴシック" panose="020B0400000000000000" pitchFamily="50" charset="-128"/>
                <a:ea typeface="游ゴシック" panose="020B0400000000000000" pitchFamily="50" charset="-128"/>
              </a:rPr>
              <a:t>nDCG</a:t>
            </a:r>
            <a:r>
              <a:rPr lang="ja-JP" altLang="en-US" sz="4800" dirty="0">
                <a:latin typeface="游ゴシック" panose="020B0400000000000000" pitchFamily="50" charset="-128"/>
                <a:ea typeface="游ゴシック" panose="020B0400000000000000" pitchFamily="50" charset="-128"/>
              </a:rPr>
              <a:t>の高くなる</a:t>
            </a:r>
            <a:r>
              <a:rPr lang="ja-JP" altLang="en-US" sz="4800" dirty="0" smtClean="0">
                <a:latin typeface="游ゴシック" panose="020B0400000000000000" pitchFamily="50" charset="-128"/>
                <a:ea typeface="游ゴシック" panose="020B0400000000000000" pitchFamily="50" charset="-128"/>
              </a:rPr>
              <a:t>条件</a:t>
            </a:r>
            <a:r>
              <a:rPr lang="en-US" altLang="ja-JP" sz="4800" dirty="0" smtClean="0">
                <a:latin typeface="游ゴシック" panose="020B0400000000000000" pitchFamily="50" charset="-128"/>
                <a:ea typeface="游ゴシック" panose="020B0400000000000000" pitchFamily="50" charset="-128"/>
              </a:rPr>
              <a:t/>
            </a:r>
            <a:br>
              <a:rPr lang="en-US" altLang="ja-JP" sz="4800" dirty="0" smtClean="0">
                <a:latin typeface="游ゴシック" panose="020B0400000000000000" pitchFamily="50" charset="-128"/>
                <a:ea typeface="游ゴシック" panose="020B0400000000000000" pitchFamily="50" charset="-128"/>
              </a:rPr>
            </a:br>
            <a:r>
              <a:rPr lang="en-US" altLang="ja-JP" sz="4800" dirty="0" smtClean="0">
                <a:latin typeface="游ゴシック" panose="020B0400000000000000" pitchFamily="50" charset="-128"/>
                <a:ea typeface="游ゴシック" panose="020B0400000000000000" pitchFamily="50" charset="-128"/>
              </a:rPr>
              <a:t>				 </a:t>
            </a:r>
            <a:r>
              <a:rPr lang="ja-JP" altLang="en-US" sz="4800" dirty="0" smtClean="0">
                <a:latin typeface="游ゴシック" panose="020B0400000000000000" pitchFamily="50" charset="-128"/>
                <a:ea typeface="游ゴシック" panose="020B0400000000000000" pitchFamily="50" charset="-128"/>
              </a:rPr>
              <a:t>低くなる条件の</a:t>
            </a:r>
            <a:r>
              <a:rPr lang="ja-JP" altLang="en-US" sz="4800" dirty="0">
                <a:latin typeface="游ゴシック" panose="020B0400000000000000" pitchFamily="50" charset="-128"/>
                <a:ea typeface="游ゴシック" panose="020B0400000000000000" pitchFamily="50" charset="-128"/>
              </a:rPr>
              <a:t>考察</a:t>
            </a:r>
            <a:endParaRPr kumimoji="1" lang="ja-JP" altLang="en-US" sz="4800" dirty="0">
              <a:latin typeface="游ゴシック" panose="020B0400000000000000" pitchFamily="50" charset="-128"/>
              <a:ea typeface="游ゴシック" panose="020B0400000000000000" pitchFamily="50" charset="-128"/>
            </a:endParaRPr>
          </a:p>
        </p:txBody>
      </p:sp>
      <p:sp>
        <p:nvSpPr>
          <p:cNvPr id="5" name="テキスト プレースホルダー 4"/>
          <p:cNvSpPr>
            <a:spLocks noGrp="1"/>
          </p:cNvSpPr>
          <p:nvPr>
            <p:ph type="subTitle" idx="1"/>
          </p:nvPr>
        </p:nvSpPr>
        <p:spPr/>
        <p:txBody>
          <a:bodyPr>
            <a:normAutofit/>
          </a:bodyPr>
          <a:lstStyle/>
          <a:p>
            <a:pPr algn="l"/>
            <a:endParaRPr kumimoji="1" lang="ja-JP" altLang="en-US" sz="3200" dirty="0"/>
          </a:p>
        </p:txBody>
      </p:sp>
      <p:sp>
        <p:nvSpPr>
          <p:cNvPr id="2" name="スライド番号プレースホルダー 1"/>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2719291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游ゴシック" panose="020B0400000000000000" pitchFamily="50" charset="-128"/>
                <a:ea typeface="游ゴシック" panose="020B0400000000000000" pitchFamily="50" charset="-128"/>
              </a:rPr>
              <a:t>各エンジンの</a:t>
            </a:r>
            <a:r>
              <a:rPr kumimoji="1" lang="en-US" altLang="ja-JP" dirty="0" err="1" smtClean="0">
                <a:latin typeface="游ゴシック" panose="020B0400000000000000" pitchFamily="50" charset="-128"/>
                <a:ea typeface="游ゴシック" panose="020B0400000000000000" pitchFamily="50" charset="-128"/>
              </a:rPr>
              <a:t>nDCG</a:t>
            </a:r>
            <a:r>
              <a:rPr lang="ja-JP" altLang="en-US" dirty="0">
                <a:latin typeface="游ゴシック" panose="020B0400000000000000" pitchFamily="50" charset="-128"/>
                <a:ea typeface="游ゴシック" panose="020B0400000000000000" pitchFamily="50" charset="-128"/>
              </a:rPr>
              <a:t>が</a:t>
            </a:r>
            <a:r>
              <a:rPr kumimoji="1" lang="en-US" altLang="ja-JP" dirty="0" smtClean="0">
                <a:latin typeface="游ゴシック" panose="020B0400000000000000" pitchFamily="50" charset="-128"/>
                <a:ea typeface="游ゴシック" panose="020B0400000000000000" pitchFamily="50" charset="-128"/>
              </a:rPr>
              <a:t>Top3 Worst3</a:t>
            </a:r>
            <a:br>
              <a:rPr kumimoji="1" lang="en-US" altLang="ja-JP" dirty="0" smtClean="0">
                <a:latin typeface="游ゴシック" panose="020B0400000000000000" pitchFamily="50" charset="-128"/>
                <a:ea typeface="游ゴシック" panose="020B0400000000000000" pitchFamily="50" charset="-128"/>
              </a:rPr>
            </a:br>
            <a:r>
              <a:rPr lang="ja-JP" altLang="en-US" dirty="0">
                <a:latin typeface="游ゴシック" panose="020B0400000000000000" pitchFamily="50" charset="-128"/>
                <a:ea typeface="游ゴシック" panose="020B0400000000000000" pitchFamily="50" charset="-128"/>
              </a:rPr>
              <a:t>となる</a:t>
            </a:r>
            <a:r>
              <a:rPr lang="ja-JP" altLang="en-US" dirty="0" smtClean="0">
                <a:latin typeface="游ゴシック" panose="020B0400000000000000" pitchFamily="50" charset="-128"/>
                <a:ea typeface="游ゴシック" panose="020B0400000000000000" pitchFamily="50" charset="-128"/>
              </a:rPr>
              <a:t>クエリ</a:t>
            </a:r>
            <a:endParaRPr kumimoji="1" lang="ja-JP" altLang="en-US" dirty="0">
              <a:latin typeface="游ゴシック" panose="020B0400000000000000" pitchFamily="50" charset="-128"/>
              <a:ea typeface="游ゴシック" panose="020B0400000000000000"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3089905945"/>
              </p:ext>
            </p:extLst>
          </p:nvPr>
        </p:nvGraphicFramePr>
        <p:xfrm>
          <a:off x="677334" y="2728686"/>
          <a:ext cx="8945139" cy="2482179"/>
        </p:xfrm>
        <a:graphic>
          <a:graphicData uri="http://schemas.openxmlformats.org/presentationml/2006/ole">
            <mc:AlternateContent xmlns:mc="http://schemas.openxmlformats.org/markup-compatibility/2006">
              <mc:Choice xmlns:v="urn:schemas-microsoft-com:vml" Requires="v">
                <p:oleObj spid="_x0000_s6266" name="Worksheet" r:id="rId4" imgW="8363038" imgH="1581271" progId="Excel.Sheet.12">
                  <p:embed/>
                </p:oleObj>
              </mc:Choice>
              <mc:Fallback>
                <p:oleObj name="Worksheet" r:id="rId4" imgW="8363038" imgH="1581271" progId="Excel.Sheet.12">
                  <p:embed/>
                  <p:pic>
                    <p:nvPicPr>
                      <p:cNvPr id="0" name=""/>
                      <p:cNvPicPr/>
                      <p:nvPr/>
                    </p:nvPicPr>
                    <p:blipFill>
                      <a:blip r:embed="rId5"/>
                      <a:stretch>
                        <a:fillRect/>
                      </a:stretch>
                    </p:blipFill>
                    <p:spPr>
                      <a:xfrm>
                        <a:off x="677334" y="2728686"/>
                        <a:ext cx="8945139" cy="2482179"/>
                      </a:xfrm>
                      <a:prstGeom prst="rect">
                        <a:avLst/>
                      </a:prstGeom>
                    </p:spPr>
                  </p:pic>
                </p:oleObj>
              </mc:Fallback>
            </mc:AlternateContent>
          </a:graphicData>
        </a:graphic>
      </p:graphicFrame>
      <p:sp>
        <p:nvSpPr>
          <p:cNvPr id="5" name="スライド番号プレースホルダー 4"/>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482597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諸値の算出結果</a:t>
            </a:r>
            <a:endParaRPr kumimoji="1" lang="en-US" altLang="ja-JP" sz="2800" dirty="0" smtClean="0"/>
          </a:p>
          <a:p>
            <a:r>
              <a:rPr lang="ja-JP" altLang="en-US" sz="2800" dirty="0"/>
              <a:t>検索</a:t>
            </a:r>
            <a:r>
              <a:rPr lang="ja-JP" altLang="en-US" sz="2800" dirty="0" smtClean="0"/>
              <a:t>エンジンの評価</a:t>
            </a:r>
            <a:endParaRPr lang="en-US" altLang="ja-JP" sz="2800" dirty="0" smtClean="0"/>
          </a:p>
          <a:p>
            <a:r>
              <a:rPr lang="ja-JP" altLang="en-US" sz="2800" dirty="0" smtClean="0"/>
              <a:t>考察</a:t>
            </a:r>
            <a:endParaRPr lang="en-US" altLang="ja-JP" sz="2800" dirty="0" smtClean="0"/>
          </a:p>
          <a:p>
            <a:r>
              <a:rPr lang="ja-JP" altLang="en-US" sz="2800" dirty="0"/>
              <a:t>結論</a:t>
            </a:r>
            <a:endParaRPr lang="en-US" altLang="ja-JP" sz="2800" dirty="0" smtClean="0"/>
          </a:p>
          <a:p>
            <a:r>
              <a:rPr lang="ja-JP" altLang="en-US" sz="2800" dirty="0"/>
              <a:t>メンバ</a:t>
            </a:r>
            <a:r>
              <a:rPr lang="ja-JP" altLang="en-US" sz="2800" dirty="0" smtClean="0"/>
              <a:t>の役割</a:t>
            </a:r>
            <a:endParaRPr kumimoji="1" lang="en-US" altLang="ja-JP" sz="2800" dirty="0" smtClean="0"/>
          </a:p>
          <a:p>
            <a:endParaRPr kumimoji="1" lang="ja-JP" altLang="en-US" sz="28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644980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latin typeface="游ゴシック" panose="020B0400000000000000" pitchFamily="50" charset="-128"/>
                <a:ea typeface="游ゴシック" panose="020B0400000000000000" pitchFamily="50" charset="-128"/>
              </a:rPr>
              <a:t>nDCG</a:t>
            </a:r>
            <a:r>
              <a:rPr lang="ja-JP" altLang="en-US" dirty="0">
                <a:latin typeface="游ゴシック" panose="020B0400000000000000" pitchFamily="50" charset="-128"/>
                <a:ea typeface="游ゴシック" panose="020B0400000000000000" pitchFamily="50" charset="-128"/>
              </a:rPr>
              <a:t>の高くなる</a:t>
            </a:r>
            <a:r>
              <a:rPr lang="ja-JP" altLang="en-US" dirty="0" smtClean="0">
                <a:latin typeface="游ゴシック" panose="020B0400000000000000" pitchFamily="50" charset="-128"/>
                <a:ea typeface="游ゴシック" panose="020B0400000000000000" pitchFamily="50" charset="-128"/>
              </a:rPr>
              <a:t>条件の考察</a:t>
            </a:r>
            <a:r>
              <a:rPr lang="en-US" altLang="ja-JP" dirty="0">
                <a:latin typeface="游ゴシック" panose="020B0400000000000000" pitchFamily="50" charset="-128"/>
                <a:ea typeface="游ゴシック" panose="020B0400000000000000" pitchFamily="50" charset="-128"/>
              </a:rPr>
              <a:t/>
            </a:r>
            <a:br>
              <a:rPr lang="en-US" altLang="ja-JP" dirty="0">
                <a:latin typeface="游ゴシック" panose="020B0400000000000000" pitchFamily="50" charset="-128"/>
                <a:ea typeface="游ゴシック" panose="020B0400000000000000" pitchFamily="50" charset="-128"/>
              </a:rPr>
            </a:br>
            <a:endParaRPr kumimoji="1" lang="ja-JP" altLang="en-US" dirty="0">
              <a:latin typeface="游ゴシック" panose="020B0400000000000000" pitchFamily="50" charset="-128"/>
              <a:ea typeface="游ゴシック" panose="020B0400000000000000" pitchFamily="50" charset="-128"/>
            </a:endParaRPr>
          </a:p>
        </p:txBody>
      </p:sp>
      <p:sp>
        <p:nvSpPr>
          <p:cNvPr id="3" name="コンテンツ プレースホルダー 2"/>
          <p:cNvSpPr>
            <a:spLocks noGrp="1"/>
          </p:cNvSpPr>
          <p:nvPr>
            <p:ph idx="1"/>
          </p:nvPr>
        </p:nvSpPr>
        <p:spPr>
          <a:xfrm>
            <a:off x="677334" y="2160589"/>
            <a:ext cx="8596668" cy="4306472"/>
          </a:xfrm>
        </p:spPr>
        <p:txBody>
          <a:bodyPr>
            <a:normAutofit/>
          </a:bodyPr>
          <a:lstStyle/>
          <a:p>
            <a:pPr marL="0" indent="0">
              <a:buNone/>
            </a:pPr>
            <a:r>
              <a:rPr lang="ja-JP" altLang="en-US" dirty="0"/>
              <a:t>様々な条件で切れ目がわかりやすいことが</a:t>
            </a:r>
            <a:r>
              <a:rPr lang="en-US" altLang="ja-JP" dirty="0" err="1"/>
              <a:t>nDCG</a:t>
            </a:r>
            <a:r>
              <a:rPr lang="ja-JP" altLang="en-US" dirty="0"/>
              <a:t>が高くなる条件の</a:t>
            </a:r>
            <a:r>
              <a:rPr lang="en-US" altLang="ja-JP" dirty="0"/>
              <a:t>1</a:t>
            </a:r>
            <a:r>
              <a:rPr lang="ja-JP" altLang="en-US" dirty="0"/>
              <a:t>つと</a:t>
            </a:r>
            <a:r>
              <a:rPr lang="ja-JP" altLang="en-US" dirty="0" smtClean="0"/>
              <a:t>考えられる。例えば</a:t>
            </a:r>
            <a:r>
              <a:rPr lang="en-US" altLang="ja-JP" dirty="0" smtClean="0"/>
              <a:t>…</a:t>
            </a:r>
            <a:endParaRPr lang="en-US" altLang="ja-JP" dirty="0"/>
          </a:p>
          <a:p>
            <a:r>
              <a:rPr lang="ja-JP" altLang="en-US" dirty="0" smtClean="0"/>
              <a:t>「ハヤシライス</a:t>
            </a:r>
            <a:r>
              <a:rPr lang="ja-JP" altLang="en-US" b="1" dirty="0">
                <a:solidFill>
                  <a:srgbClr val="FF0000"/>
                </a:solidFill>
              </a:rPr>
              <a:t>の</a:t>
            </a:r>
            <a:r>
              <a:rPr lang="ja-JP" altLang="en-US" dirty="0" smtClean="0"/>
              <a:t>作り方」  「プラズマ</a:t>
            </a:r>
            <a:r>
              <a:rPr lang="ja-JP" altLang="en-US" b="1" dirty="0">
                <a:solidFill>
                  <a:srgbClr val="FF0000"/>
                </a:solidFill>
              </a:rPr>
              <a:t>と</a:t>
            </a:r>
            <a:r>
              <a:rPr lang="ja-JP" altLang="en-US" dirty="0"/>
              <a:t>液晶</a:t>
            </a:r>
            <a:r>
              <a:rPr lang="ja-JP" altLang="en-US" b="1" dirty="0">
                <a:solidFill>
                  <a:srgbClr val="FF0000"/>
                </a:solidFill>
              </a:rPr>
              <a:t>の</a:t>
            </a:r>
            <a:r>
              <a:rPr lang="ja-JP" altLang="en-US" dirty="0" smtClean="0"/>
              <a:t>違い」 のように</a:t>
            </a:r>
            <a:endParaRPr lang="en-US" altLang="ja-JP" dirty="0" smtClean="0"/>
          </a:p>
          <a:p>
            <a:pPr marL="0" indent="0">
              <a:buNone/>
            </a:pPr>
            <a:r>
              <a:rPr lang="ja-JP" altLang="en-US" dirty="0" smtClean="0"/>
              <a:t>助詞が入っていて言葉の切れ目がわかりやすいこと</a:t>
            </a:r>
            <a:endParaRPr lang="en-US" altLang="ja-JP" dirty="0" smtClean="0"/>
          </a:p>
          <a:p>
            <a:pPr marL="0" indent="0">
              <a:buNone/>
            </a:pPr>
            <a:endParaRPr lang="en-US" altLang="ja-JP" dirty="0"/>
          </a:p>
          <a:p>
            <a:r>
              <a:rPr lang="ja-JP" altLang="en-US" dirty="0" smtClean="0"/>
              <a:t>「</a:t>
            </a:r>
            <a:r>
              <a:rPr lang="ja-JP" altLang="en-US" dirty="0" smtClean="0">
                <a:solidFill>
                  <a:srgbClr val="FF0000"/>
                </a:solidFill>
              </a:rPr>
              <a:t>戦国</a:t>
            </a:r>
            <a:r>
              <a:rPr lang="ja-JP" altLang="en-US" dirty="0" smtClean="0">
                <a:solidFill>
                  <a:srgbClr val="00B0F0"/>
                </a:solidFill>
              </a:rPr>
              <a:t>グッズ</a:t>
            </a:r>
            <a:r>
              <a:rPr lang="ja-JP" altLang="en-US" dirty="0" smtClean="0"/>
              <a:t>」 のように漢字とカタカナで構成されていて</a:t>
            </a:r>
            <a:r>
              <a:rPr lang="ja-JP" altLang="en-US" dirty="0"/>
              <a:t>言葉の切れ目がわかりやすいこと</a:t>
            </a:r>
            <a:endParaRPr lang="en-US" altLang="ja-JP" dirty="0"/>
          </a:p>
          <a:p>
            <a:endParaRPr lang="en-US" altLang="ja-JP" dirty="0" smtClean="0"/>
          </a:p>
          <a:p>
            <a:r>
              <a:rPr lang="ja-JP" altLang="en-US" dirty="0"/>
              <a:t>「</a:t>
            </a:r>
            <a:r>
              <a:rPr lang="ja-JP" altLang="en-US" dirty="0" smtClean="0"/>
              <a:t>アン</a:t>
            </a:r>
            <a:r>
              <a:rPr lang="en-US" altLang="ja-JP" dirty="0" smtClean="0">
                <a:solidFill>
                  <a:srgbClr val="FF0000"/>
                </a:solidFill>
              </a:rPr>
              <a:t>(</a:t>
            </a:r>
            <a:r>
              <a:rPr lang="ja-JP" altLang="en-US" dirty="0" smtClean="0">
                <a:solidFill>
                  <a:srgbClr val="FF0000"/>
                </a:solidFill>
              </a:rPr>
              <a:t>スペース</a:t>
            </a:r>
            <a:r>
              <a:rPr lang="en-US" altLang="ja-JP" dirty="0" smtClean="0">
                <a:solidFill>
                  <a:srgbClr val="FF0000"/>
                </a:solidFill>
              </a:rPr>
              <a:t>)</a:t>
            </a:r>
            <a:r>
              <a:rPr lang="ja-JP" altLang="en-US" dirty="0" smtClean="0"/>
              <a:t>ハサウェイ</a:t>
            </a:r>
            <a:r>
              <a:rPr lang="en-US" altLang="ja-JP" dirty="0">
                <a:solidFill>
                  <a:srgbClr val="FF0000"/>
                </a:solidFill>
              </a:rPr>
              <a:t>(</a:t>
            </a:r>
            <a:r>
              <a:rPr lang="ja-JP" altLang="en-US" dirty="0">
                <a:solidFill>
                  <a:srgbClr val="FF0000"/>
                </a:solidFill>
              </a:rPr>
              <a:t>スペース</a:t>
            </a:r>
            <a:r>
              <a:rPr lang="en-US" altLang="ja-JP" dirty="0">
                <a:solidFill>
                  <a:srgbClr val="FF0000"/>
                </a:solidFill>
              </a:rPr>
              <a:t>)</a:t>
            </a:r>
            <a:r>
              <a:rPr lang="ja-JP" altLang="en-US" dirty="0" smtClean="0"/>
              <a:t>写真</a:t>
            </a:r>
            <a:r>
              <a:rPr lang="ja-JP" altLang="en-US" dirty="0"/>
              <a:t>」</a:t>
            </a:r>
            <a:endParaRPr lang="en-US" altLang="ja-JP" dirty="0" smtClean="0"/>
          </a:p>
          <a:p>
            <a:pPr marL="0" indent="0">
              <a:buNone/>
            </a:pPr>
            <a:r>
              <a:rPr lang="en-US" altLang="ja-JP" dirty="0" smtClean="0"/>
              <a:t> </a:t>
            </a:r>
            <a:r>
              <a:rPr lang="ja-JP" altLang="en-US" dirty="0" err="1" smtClean="0"/>
              <a:t>のように</a:t>
            </a:r>
            <a:r>
              <a:rPr lang="ja-JP" altLang="en-US" dirty="0" smtClean="0"/>
              <a:t>スペースで区切られていて</a:t>
            </a:r>
            <a:r>
              <a:rPr lang="ja-JP" altLang="en-US" dirty="0"/>
              <a:t>言葉の切れ目がわかりやすいこと</a:t>
            </a:r>
            <a:endParaRPr lang="en-US" altLang="ja-JP" dirty="0"/>
          </a:p>
          <a:p>
            <a:pPr marL="0" indent="0">
              <a:buNone/>
            </a:pP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035777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latin typeface="游ゴシック" panose="020B0400000000000000" pitchFamily="50" charset="-128"/>
                <a:ea typeface="游ゴシック" panose="020B0400000000000000" pitchFamily="50" charset="-128"/>
              </a:rPr>
              <a:t>nDCG</a:t>
            </a:r>
            <a:r>
              <a:rPr lang="ja-JP" altLang="en-US" dirty="0" smtClean="0">
                <a:latin typeface="游ゴシック" panose="020B0400000000000000" pitchFamily="50" charset="-128"/>
                <a:ea typeface="游ゴシック" panose="020B0400000000000000" pitchFamily="50" charset="-128"/>
              </a:rPr>
              <a:t>の</a:t>
            </a:r>
            <a:r>
              <a:rPr lang="ja-JP" altLang="en-US" dirty="0">
                <a:latin typeface="游ゴシック" panose="020B0400000000000000" pitchFamily="50" charset="-128"/>
                <a:ea typeface="游ゴシック" panose="020B0400000000000000" pitchFamily="50" charset="-128"/>
              </a:rPr>
              <a:t>低く</a:t>
            </a:r>
            <a:r>
              <a:rPr lang="ja-JP" altLang="en-US" dirty="0" smtClean="0">
                <a:latin typeface="游ゴシック" panose="020B0400000000000000" pitchFamily="50" charset="-128"/>
                <a:ea typeface="游ゴシック" panose="020B0400000000000000" pitchFamily="50" charset="-128"/>
              </a:rPr>
              <a:t>なる条件の考察</a:t>
            </a:r>
            <a:r>
              <a:rPr lang="en-US" altLang="ja-JP" dirty="0">
                <a:latin typeface="游ゴシック" panose="020B0400000000000000" pitchFamily="50" charset="-128"/>
                <a:ea typeface="游ゴシック" panose="020B0400000000000000" pitchFamily="50" charset="-128"/>
              </a:rPr>
              <a:t/>
            </a:r>
            <a:br>
              <a:rPr lang="en-US" altLang="ja-JP" dirty="0">
                <a:latin typeface="游ゴシック" panose="020B0400000000000000" pitchFamily="50" charset="-128"/>
                <a:ea typeface="游ゴシック" panose="020B0400000000000000" pitchFamily="50" charset="-128"/>
              </a:rPr>
            </a:br>
            <a:endParaRPr kumimoji="1" lang="ja-JP" altLang="en-US" dirty="0">
              <a:latin typeface="游ゴシック" panose="020B0400000000000000" pitchFamily="50" charset="-128"/>
              <a:ea typeface="游ゴシック" panose="020B0400000000000000" pitchFamily="50" charset="-128"/>
            </a:endParaRPr>
          </a:p>
        </p:txBody>
      </p:sp>
      <p:sp>
        <p:nvSpPr>
          <p:cNvPr id="3" name="コンテンツ プレースホルダー 2"/>
          <p:cNvSpPr>
            <a:spLocks noGrp="1"/>
          </p:cNvSpPr>
          <p:nvPr>
            <p:ph idx="1"/>
          </p:nvPr>
        </p:nvSpPr>
        <p:spPr>
          <a:xfrm>
            <a:off x="677334" y="2160589"/>
            <a:ext cx="8596668" cy="4306472"/>
          </a:xfrm>
        </p:spPr>
        <p:txBody>
          <a:bodyPr>
            <a:normAutofit/>
          </a:bodyPr>
          <a:lstStyle/>
          <a:p>
            <a:pPr marL="0" indent="0">
              <a:buNone/>
            </a:pPr>
            <a:r>
              <a:rPr lang="ja-JP" altLang="en-US" dirty="0">
                <a:latin typeface="游ゴシック" panose="020B0400000000000000" pitchFamily="50" charset="-128"/>
                <a:ea typeface="游ゴシック" panose="020B0400000000000000" pitchFamily="50" charset="-128"/>
              </a:rPr>
              <a:t>逆</a:t>
            </a:r>
            <a:r>
              <a:rPr lang="ja-JP" altLang="en-US" dirty="0" smtClean="0">
                <a:latin typeface="游ゴシック" panose="020B0400000000000000" pitchFamily="50" charset="-128"/>
                <a:ea typeface="游ゴシック" panose="020B0400000000000000" pitchFamily="50" charset="-128"/>
              </a:rPr>
              <a:t>に</a:t>
            </a:r>
            <a:r>
              <a:rPr lang="ja-JP" altLang="en-US" dirty="0">
                <a:latin typeface="游ゴシック" panose="020B0400000000000000" pitchFamily="50" charset="-128"/>
                <a:ea typeface="游ゴシック" panose="020B0400000000000000" pitchFamily="50" charset="-128"/>
              </a:rPr>
              <a:t>様々な条件で切れ目がわかりにくいことが</a:t>
            </a:r>
            <a:r>
              <a:rPr lang="en-US" altLang="ja-JP" dirty="0" err="1">
                <a:latin typeface="游ゴシック" panose="020B0400000000000000" pitchFamily="50" charset="-128"/>
                <a:ea typeface="游ゴシック" panose="020B0400000000000000" pitchFamily="50" charset="-128"/>
              </a:rPr>
              <a:t>nDCG</a:t>
            </a:r>
            <a:r>
              <a:rPr lang="ja-JP" altLang="en-US" dirty="0">
                <a:latin typeface="游ゴシック" panose="020B0400000000000000" pitchFamily="50" charset="-128"/>
                <a:ea typeface="游ゴシック" panose="020B0400000000000000" pitchFamily="50" charset="-128"/>
              </a:rPr>
              <a:t>が低くなる条件の</a:t>
            </a:r>
            <a:r>
              <a:rPr lang="en-US" altLang="ja-JP" dirty="0">
                <a:latin typeface="游ゴシック" panose="020B0400000000000000" pitchFamily="50" charset="-128"/>
                <a:ea typeface="游ゴシック" panose="020B0400000000000000" pitchFamily="50" charset="-128"/>
              </a:rPr>
              <a:t>1</a:t>
            </a:r>
            <a:r>
              <a:rPr lang="ja-JP" altLang="en-US" dirty="0">
                <a:latin typeface="游ゴシック" panose="020B0400000000000000" pitchFamily="50" charset="-128"/>
                <a:ea typeface="游ゴシック" panose="020B0400000000000000" pitchFamily="50" charset="-128"/>
              </a:rPr>
              <a:t>つと</a:t>
            </a:r>
            <a:r>
              <a:rPr lang="ja-JP" altLang="en-US" dirty="0" smtClean="0">
                <a:latin typeface="游ゴシック" panose="020B0400000000000000" pitchFamily="50" charset="-128"/>
                <a:ea typeface="游ゴシック" panose="020B0400000000000000" pitchFamily="50" charset="-128"/>
              </a:rPr>
              <a:t>考えられる。例えば</a:t>
            </a:r>
            <a:r>
              <a:rPr lang="en-US" altLang="ja-JP" dirty="0" smtClean="0">
                <a:latin typeface="游ゴシック" panose="020B0400000000000000" pitchFamily="50" charset="-128"/>
                <a:ea typeface="游ゴシック" panose="020B0400000000000000" pitchFamily="50" charset="-128"/>
              </a:rPr>
              <a:t>…</a:t>
            </a:r>
            <a:endParaRPr lang="ja-JP" altLang="en-US" dirty="0">
              <a:latin typeface="游ゴシック" panose="020B0400000000000000" pitchFamily="50" charset="-128"/>
              <a:ea typeface="游ゴシック" panose="020B0400000000000000" pitchFamily="50" charset="-128"/>
            </a:endParaRPr>
          </a:p>
          <a:p>
            <a:pPr marL="0" indent="0">
              <a:buNone/>
            </a:pPr>
            <a:endParaRPr lang="en-US" altLang="ja-JP" dirty="0">
              <a:latin typeface="游ゴシック" panose="020B0400000000000000" pitchFamily="50" charset="-128"/>
              <a:ea typeface="游ゴシック" panose="020B0400000000000000" pitchFamily="50" charset="-128"/>
            </a:endParaRPr>
          </a:p>
          <a:p>
            <a:r>
              <a:rPr lang="ja-JP" altLang="en-US" dirty="0" smtClean="0">
                <a:latin typeface="游ゴシック" panose="020B0400000000000000" pitchFamily="50" charset="-128"/>
                <a:ea typeface="游ゴシック" panose="020B0400000000000000" pitchFamily="50" charset="-128"/>
              </a:rPr>
              <a:t>助詞が入っていなくて言葉の切れ目がわかりにくいこと</a:t>
            </a:r>
            <a:endParaRPr lang="en-US" altLang="ja-JP" dirty="0" smtClean="0">
              <a:latin typeface="游ゴシック" panose="020B0400000000000000" pitchFamily="50" charset="-128"/>
              <a:ea typeface="游ゴシック" panose="020B0400000000000000" pitchFamily="50" charset="-128"/>
            </a:endParaRPr>
          </a:p>
          <a:p>
            <a:pPr marL="0" indent="0">
              <a:buNone/>
            </a:pPr>
            <a:endParaRPr lang="en-US" altLang="ja-JP" dirty="0" smtClean="0">
              <a:latin typeface="游ゴシック" panose="020B0400000000000000" pitchFamily="50" charset="-128"/>
              <a:ea typeface="游ゴシック" panose="020B0400000000000000" pitchFamily="50" charset="-128"/>
            </a:endParaRPr>
          </a:p>
          <a:p>
            <a:r>
              <a:rPr lang="ja-JP" altLang="en-US" dirty="0" smtClean="0">
                <a:latin typeface="游ゴシック" panose="020B0400000000000000" pitchFamily="50" charset="-128"/>
                <a:ea typeface="游ゴシック" panose="020B0400000000000000" pitchFamily="50" charset="-128"/>
              </a:rPr>
              <a:t>「</a:t>
            </a:r>
            <a:r>
              <a:rPr lang="ja-JP" altLang="en-US" dirty="0">
                <a:solidFill>
                  <a:srgbClr val="FF0000"/>
                </a:solidFill>
                <a:latin typeface="游ゴシック" panose="020B0400000000000000" pitchFamily="50" charset="-128"/>
                <a:ea typeface="游ゴシック" panose="020B0400000000000000" pitchFamily="50" charset="-128"/>
              </a:rPr>
              <a:t>早稲田大学法科大学院</a:t>
            </a:r>
            <a:r>
              <a:rPr lang="ja-JP" altLang="en-US" dirty="0">
                <a:latin typeface="游ゴシック" panose="020B0400000000000000" pitchFamily="50" charset="-128"/>
                <a:ea typeface="游ゴシック" panose="020B0400000000000000" pitchFamily="50" charset="-128"/>
              </a:rPr>
              <a:t>トップページ </a:t>
            </a:r>
            <a:r>
              <a:rPr lang="ja-JP" altLang="en-US" dirty="0" smtClean="0">
                <a:latin typeface="游ゴシック" panose="020B0400000000000000" pitchFamily="50" charset="-128"/>
                <a:ea typeface="游ゴシック" panose="020B0400000000000000" pitchFamily="50" charset="-128"/>
              </a:rPr>
              <a:t>」 や 「</a:t>
            </a:r>
            <a:r>
              <a:rPr lang="ja-JP" altLang="en-US" dirty="0">
                <a:solidFill>
                  <a:srgbClr val="FF0000"/>
                </a:solidFill>
                <a:latin typeface="游ゴシック" panose="020B0400000000000000" pitchFamily="50" charset="-128"/>
                <a:ea typeface="游ゴシック" panose="020B0400000000000000" pitchFamily="50" charset="-128"/>
              </a:rPr>
              <a:t>横浜市役所</a:t>
            </a:r>
            <a:r>
              <a:rPr lang="ja-JP" altLang="en-US" dirty="0">
                <a:latin typeface="游ゴシック" panose="020B0400000000000000" pitchFamily="50" charset="-128"/>
                <a:ea typeface="游ゴシック" panose="020B0400000000000000" pitchFamily="50" charset="-128"/>
              </a:rPr>
              <a:t>トップページ </a:t>
            </a:r>
            <a:r>
              <a:rPr lang="ja-JP" altLang="en-US" dirty="0" smtClean="0">
                <a:latin typeface="游ゴシック" panose="020B0400000000000000" pitchFamily="50" charset="-128"/>
                <a:ea typeface="游ゴシック" panose="020B0400000000000000" pitchFamily="50" charset="-128"/>
              </a:rPr>
              <a:t>」のように多く漢字が続いていて漢字の切れ目がわかりにくいこと</a:t>
            </a:r>
            <a:endParaRPr lang="en-US" altLang="ja-JP" dirty="0" smtClean="0">
              <a:latin typeface="游ゴシック" panose="020B0400000000000000" pitchFamily="50" charset="-128"/>
              <a:ea typeface="游ゴシック" panose="020B0400000000000000" pitchFamily="50" charset="-128"/>
            </a:endParaRPr>
          </a:p>
          <a:p>
            <a:endParaRPr lang="en-US" altLang="ja-JP" dirty="0" smtClean="0">
              <a:latin typeface="游ゴシック" panose="020B0400000000000000" pitchFamily="50" charset="-128"/>
              <a:ea typeface="游ゴシック" panose="020B0400000000000000" pitchFamily="50" charset="-128"/>
            </a:endParaRPr>
          </a:p>
          <a:p>
            <a:pPr marL="0" indent="0">
              <a:buNone/>
            </a:pPr>
            <a:endParaRPr lang="en-US" altLang="ja-JP" dirty="0" smtClean="0">
              <a:latin typeface="游ゴシック" panose="020B0400000000000000" pitchFamily="50" charset="-128"/>
              <a:ea typeface="游ゴシック" panose="020B0400000000000000" pitchFamily="50" charset="-128"/>
            </a:endParaRP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916712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725714" y="1940074"/>
            <a:ext cx="8984343" cy="1646302"/>
          </a:xfrm>
        </p:spPr>
        <p:txBody>
          <a:bodyPr>
            <a:normAutofit/>
          </a:bodyPr>
          <a:lstStyle/>
          <a:p>
            <a:pPr algn="l"/>
            <a:r>
              <a:rPr lang="en-US" altLang="ja-JP" sz="4800" dirty="0" err="1" smtClean="0">
                <a:latin typeface="游ゴシック" panose="020B0400000000000000" pitchFamily="50" charset="-128"/>
                <a:ea typeface="游ゴシック" panose="020B0400000000000000" pitchFamily="50" charset="-128"/>
              </a:rPr>
              <a:t>nDCG</a:t>
            </a:r>
            <a:r>
              <a:rPr lang="ja-JP" altLang="en-US" sz="4800" dirty="0">
                <a:latin typeface="游ゴシック" panose="020B0400000000000000" pitchFamily="50" charset="-128"/>
                <a:ea typeface="游ゴシック" panose="020B0400000000000000" pitchFamily="50" charset="-128"/>
              </a:rPr>
              <a:t>と</a:t>
            </a:r>
            <a:r>
              <a:rPr lang="en-US" altLang="ja-JP" sz="4800" dirty="0" smtClean="0">
                <a:latin typeface="游ゴシック" panose="020B0400000000000000" pitchFamily="50" charset="-128"/>
                <a:ea typeface="游ゴシック" panose="020B0400000000000000" pitchFamily="50" charset="-128"/>
              </a:rPr>
              <a:t>AP</a:t>
            </a:r>
            <a:r>
              <a:rPr lang="ja-JP" altLang="en-US" sz="4800" dirty="0" smtClean="0">
                <a:latin typeface="游ゴシック" panose="020B0400000000000000" pitchFamily="50" charset="-128"/>
                <a:ea typeface="游ゴシック" panose="020B0400000000000000" pitchFamily="50" charset="-128"/>
              </a:rPr>
              <a:t>との差に関する考察</a:t>
            </a:r>
            <a:endParaRPr kumimoji="1" lang="ja-JP" altLang="en-US" sz="4800" dirty="0">
              <a:latin typeface="游ゴシック" panose="020B0400000000000000" pitchFamily="50" charset="-128"/>
              <a:ea typeface="游ゴシック" panose="020B0400000000000000" pitchFamily="50" charset="-128"/>
            </a:endParaRPr>
          </a:p>
        </p:txBody>
      </p:sp>
      <p:sp>
        <p:nvSpPr>
          <p:cNvPr id="5" name="テキスト プレースホルダー 4"/>
          <p:cNvSpPr>
            <a:spLocks noGrp="1"/>
          </p:cNvSpPr>
          <p:nvPr>
            <p:ph type="subTitle" idx="1"/>
          </p:nvPr>
        </p:nvSpPr>
        <p:spPr/>
        <p:txBody>
          <a:bodyPr>
            <a:normAutofit/>
          </a:bodyPr>
          <a:lstStyle/>
          <a:p>
            <a:pPr algn="l"/>
            <a:endParaRPr kumimoji="1" lang="ja-JP" altLang="en-US" sz="3200" dirty="0"/>
          </a:p>
        </p:txBody>
      </p:sp>
      <p:sp>
        <p:nvSpPr>
          <p:cNvPr id="2" name="スライド番号プレースホルダー 1"/>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9076990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err="1" smtClean="0">
                <a:latin typeface="游明朝" panose="02020400000000000000" pitchFamily="18" charset="-128"/>
                <a:ea typeface="游明朝" panose="02020400000000000000" pitchFamily="18" charset="-128"/>
              </a:rPr>
              <a:t>nDCG</a:t>
            </a:r>
            <a:r>
              <a:rPr lang="ja-JP" altLang="en-US" sz="4000" dirty="0" smtClean="0">
                <a:latin typeface="游明朝" panose="02020400000000000000" pitchFamily="18" charset="-128"/>
                <a:ea typeface="游明朝" panose="02020400000000000000" pitchFamily="18" charset="-128"/>
              </a:rPr>
              <a:t>と</a:t>
            </a:r>
            <a:r>
              <a:rPr lang="en-US" altLang="ja-JP" sz="4000" dirty="0" smtClean="0">
                <a:latin typeface="游明朝" panose="02020400000000000000" pitchFamily="18" charset="-128"/>
                <a:ea typeface="游明朝" panose="02020400000000000000" pitchFamily="18" charset="-128"/>
              </a:rPr>
              <a:t>AP</a:t>
            </a:r>
            <a:r>
              <a:rPr lang="ja-JP" altLang="en-US" sz="4000" dirty="0" smtClean="0">
                <a:latin typeface="游明朝" panose="02020400000000000000" pitchFamily="18" charset="-128"/>
                <a:ea typeface="游明朝" panose="02020400000000000000" pitchFamily="18" charset="-128"/>
              </a:rPr>
              <a:t>の計算の仕方</a:t>
            </a:r>
            <a:r>
              <a:rPr lang="en-US" altLang="ja-JP" sz="4000" dirty="0" smtClean="0">
                <a:latin typeface="游明朝" panose="02020400000000000000" pitchFamily="18" charset="-128"/>
                <a:ea typeface="游明朝" panose="02020400000000000000" pitchFamily="18" charset="-128"/>
              </a:rPr>
              <a:t/>
            </a:r>
            <a:br>
              <a:rPr lang="en-US" altLang="ja-JP" sz="4000" dirty="0" smtClean="0">
                <a:latin typeface="游明朝" panose="02020400000000000000" pitchFamily="18" charset="-128"/>
                <a:ea typeface="游明朝" panose="02020400000000000000" pitchFamily="18" charset="-128"/>
              </a:rPr>
            </a:br>
            <a:r>
              <a:rPr lang="en-US" altLang="ja-JP" sz="2800" dirty="0" smtClean="0">
                <a:latin typeface="游明朝" panose="02020400000000000000" pitchFamily="18" charset="-128"/>
                <a:ea typeface="游明朝" panose="02020400000000000000" pitchFamily="18" charset="-128"/>
              </a:rPr>
              <a:t>(</a:t>
            </a:r>
            <a:r>
              <a:rPr lang="ja-JP" altLang="en-US" sz="2800" dirty="0" smtClean="0">
                <a:latin typeface="游明朝" panose="02020400000000000000" pitchFamily="18" charset="-128"/>
                <a:ea typeface="游明朝" panose="02020400000000000000" pitchFamily="18" charset="-128"/>
              </a:rPr>
              <a:t>注</a:t>
            </a:r>
            <a:r>
              <a:rPr lang="en-US" altLang="ja-JP" sz="2800" dirty="0" smtClean="0">
                <a:latin typeface="游明朝" panose="02020400000000000000" pitchFamily="18" charset="-128"/>
                <a:ea typeface="游明朝" panose="02020400000000000000" pitchFamily="18" charset="-128"/>
              </a:rPr>
              <a:t>:AP</a:t>
            </a:r>
            <a:r>
              <a:rPr lang="ja-JP" altLang="en-US" sz="2800" dirty="0" smtClean="0">
                <a:latin typeface="游明朝" panose="02020400000000000000" pitchFamily="18" charset="-128"/>
                <a:ea typeface="游明朝" panose="02020400000000000000" pitchFamily="18" charset="-128"/>
              </a:rPr>
              <a:t>→</a:t>
            </a:r>
            <a:r>
              <a:rPr lang="en-US" altLang="ja-JP" sz="2800" dirty="0" smtClean="0">
                <a:latin typeface="游明朝" panose="02020400000000000000" pitchFamily="18" charset="-128"/>
                <a:ea typeface="游明朝" panose="02020400000000000000" pitchFamily="18" charset="-128"/>
              </a:rPr>
              <a:t>Average Precision)</a:t>
            </a:r>
            <a:r>
              <a:rPr kumimoji="1" lang="en-US" altLang="ja-JP" sz="2800" dirty="0" smtClean="0">
                <a:latin typeface="游明朝" panose="02020400000000000000" pitchFamily="18" charset="-128"/>
                <a:ea typeface="游明朝" panose="02020400000000000000" pitchFamily="18" charset="-128"/>
              </a:rPr>
              <a:t/>
            </a:r>
            <a:br>
              <a:rPr kumimoji="1" lang="en-US" altLang="ja-JP" sz="2800" dirty="0" smtClean="0">
                <a:latin typeface="游明朝" panose="02020400000000000000" pitchFamily="18" charset="-128"/>
                <a:ea typeface="游明朝" panose="02020400000000000000" pitchFamily="18" charset="-128"/>
              </a:rPr>
            </a:br>
            <a:r>
              <a:rPr lang="en-US" altLang="ja-JP" sz="4000" dirty="0" smtClean="0">
                <a:latin typeface="游明朝" panose="02020400000000000000" pitchFamily="18" charset="-128"/>
                <a:ea typeface="游明朝" panose="02020400000000000000" pitchFamily="18" charset="-128"/>
              </a:rPr>
              <a:t> </a:t>
            </a:r>
            <a:endParaRPr kumimoji="1" lang="ja-JP" altLang="en-US" sz="4000" dirty="0">
              <a:latin typeface="游明朝" panose="02020400000000000000" pitchFamily="18" charset="-128"/>
              <a:ea typeface="游明朝" panose="02020400000000000000" pitchFamily="18" charset="-128"/>
            </a:endParaRPr>
          </a:p>
        </p:txBody>
      </p:sp>
      <p:sp>
        <p:nvSpPr>
          <p:cNvPr id="8" name="テキスト プレースホルダー 7"/>
          <p:cNvSpPr>
            <a:spLocks noGrp="1"/>
          </p:cNvSpPr>
          <p:nvPr>
            <p:ph type="body" idx="1"/>
          </p:nvPr>
        </p:nvSpPr>
        <p:spPr>
          <a:xfrm>
            <a:off x="675744" y="1843781"/>
            <a:ext cx="4185623" cy="317160"/>
          </a:xfrm>
        </p:spPr>
        <p:txBody>
          <a:bodyPr/>
          <a:lstStyle/>
          <a:p>
            <a:r>
              <a:rPr kumimoji="1" lang="en-US" altLang="ja-JP" sz="1600" dirty="0" err="1" smtClean="0">
                <a:latin typeface="游明朝" panose="02020400000000000000" pitchFamily="18" charset="-128"/>
                <a:ea typeface="游明朝" panose="02020400000000000000" pitchFamily="18" charset="-128"/>
              </a:rPr>
              <a:t>nDCG</a:t>
            </a:r>
            <a:r>
              <a:rPr kumimoji="1" lang="ja-JP" altLang="en-US" sz="1600" dirty="0" smtClean="0">
                <a:latin typeface="游明朝" panose="02020400000000000000" pitchFamily="18" charset="-128"/>
                <a:ea typeface="游明朝" panose="02020400000000000000" pitchFamily="18" charset="-128"/>
              </a:rPr>
              <a:t>の求め方</a:t>
            </a:r>
            <a:r>
              <a:rPr kumimoji="1" lang="en-US" altLang="ja-JP" sz="1600" dirty="0" smtClean="0">
                <a:latin typeface="游明朝" panose="02020400000000000000" pitchFamily="18" charset="-128"/>
                <a:ea typeface="游明朝" panose="02020400000000000000" pitchFamily="18" charset="-128"/>
              </a:rPr>
              <a:t>(</a:t>
            </a:r>
            <a:r>
              <a:rPr kumimoji="1" lang="ja-JP" altLang="en-US" sz="1600" dirty="0" smtClean="0">
                <a:latin typeface="游明朝" panose="02020400000000000000" pitchFamily="18" charset="-128"/>
                <a:ea typeface="游明朝" panose="02020400000000000000" pitchFamily="18" charset="-128"/>
              </a:rPr>
              <a:t>測定長</a:t>
            </a:r>
            <a:r>
              <a:rPr kumimoji="1" lang="en-US" altLang="ja-JP" sz="1600" dirty="0" smtClean="0">
                <a:latin typeface="游明朝" panose="02020400000000000000" pitchFamily="18" charset="-128"/>
                <a:ea typeface="游明朝" panose="02020400000000000000" pitchFamily="18" charset="-128"/>
              </a:rPr>
              <a:t>4</a:t>
            </a:r>
            <a:r>
              <a:rPr kumimoji="1" lang="ja-JP" altLang="en-US" sz="1600" dirty="0" smtClean="0">
                <a:latin typeface="游明朝" panose="02020400000000000000" pitchFamily="18" charset="-128"/>
                <a:ea typeface="游明朝" panose="02020400000000000000" pitchFamily="18" charset="-128"/>
              </a:rPr>
              <a:t>のとき</a:t>
            </a:r>
            <a:r>
              <a:rPr kumimoji="1" lang="en-US" altLang="ja-JP" sz="1600" dirty="0" smtClean="0">
                <a:latin typeface="游明朝" panose="02020400000000000000" pitchFamily="18" charset="-128"/>
                <a:ea typeface="游明朝" panose="02020400000000000000" pitchFamily="18" charset="-128"/>
              </a:rPr>
              <a:t>)</a:t>
            </a:r>
            <a:endParaRPr kumimoji="1" lang="ja-JP" altLang="en-US" sz="1600" dirty="0">
              <a:latin typeface="游明朝" panose="02020400000000000000" pitchFamily="18" charset="-128"/>
              <a:ea typeface="游明朝" panose="02020400000000000000" pitchFamily="18" charset="-128"/>
            </a:endParaRPr>
          </a:p>
        </p:txBody>
      </p:sp>
      <p:sp>
        <p:nvSpPr>
          <p:cNvPr id="9" name="コンテンツ プレースホルダー 8"/>
          <p:cNvSpPr>
            <a:spLocks noGrp="1"/>
          </p:cNvSpPr>
          <p:nvPr>
            <p:ph sz="half" idx="2"/>
          </p:nvPr>
        </p:nvSpPr>
        <p:spPr>
          <a:xfrm>
            <a:off x="610256" y="2158786"/>
            <a:ext cx="4185623" cy="4384958"/>
          </a:xfrm>
        </p:spPr>
        <p:txBody>
          <a:bodyPr/>
          <a:lstStyle/>
          <a:p>
            <a:pPr marL="0" indent="0" algn="ctr">
              <a:buNone/>
            </a:pPr>
            <a:r>
              <a:rPr lang="ja-JP" altLang="en-US" dirty="0" smtClean="0">
                <a:latin typeface="游明朝" panose="02020400000000000000" pitchFamily="18" charset="-128"/>
                <a:ea typeface="游明朝" panose="02020400000000000000" pitchFamily="18" charset="-128"/>
              </a:rPr>
              <a:t>順位 </a:t>
            </a:r>
            <a:r>
              <a:rPr lang="en-US" altLang="ja-JP" dirty="0" smtClean="0">
                <a:latin typeface="游明朝" panose="02020400000000000000" pitchFamily="18" charset="-128"/>
                <a:ea typeface="游明朝" panose="02020400000000000000" pitchFamily="18" charset="-128"/>
              </a:rPr>
              <a:t>r							</a:t>
            </a:r>
            <a:endParaRPr kumimoji="1" lang="ja-JP" altLang="en-US" dirty="0">
              <a:latin typeface="游明朝" panose="02020400000000000000" pitchFamily="18" charset="-128"/>
              <a:ea typeface="游明朝" panose="02020400000000000000" pitchFamily="18" charset="-128"/>
            </a:endParaRPr>
          </a:p>
        </p:txBody>
      </p:sp>
      <p:sp>
        <p:nvSpPr>
          <p:cNvPr id="10" name="テキスト プレースホルダー 9"/>
          <p:cNvSpPr>
            <a:spLocks noGrp="1"/>
          </p:cNvSpPr>
          <p:nvPr>
            <p:ph type="body" sz="quarter" idx="3"/>
          </p:nvPr>
        </p:nvSpPr>
        <p:spPr>
          <a:xfrm>
            <a:off x="5088384" y="1642269"/>
            <a:ext cx="4185618" cy="576262"/>
          </a:xfrm>
        </p:spPr>
        <p:txBody>
          <a:bodyPr/>
          <a:lstStyle/>
          <a:p>
            <a:endParaRPr kumimoji="1" lang="en-US" altLang="ja-JP" sz="2000" dirty="0" smtClean="0">
              <a:latin typeface="游明朝" panose="02020400000000000000" pitchFamily="18" charset="-128"/>
              <a:ea typeface="游明朝" panose="02020400000000000000" pitchFamily="18" charset="-128"/>
            </a:endParaRPr>
          </a:p>
          <a:p>
            <a:endParaRPr lang="en-US" altLang="ja-JP" sz="2000" dirty="0">
              <a:latin typeface="游明朝" panose="02020400000000000000" pitchFamily="18" charset="-128"/>
              <a:ea typeface="游明朝" panose="02020400000000000000" pitchFamily="18" charset="-128"/>
            </a:endParaRPr>
          </a:p>
          <a:p>
            <a:endParaRPr kumimoji="1" lang="en-US" altLang="ja-JP" sz="2000" dirty="0" smtClean="0">
              <a:latin typeface="游明朝" panose="02020400000000000000" pitchFamily="18" charset="-128"/>
              <a:ea typeface="游明朝" panose="02020400000000000000" pitchFamily="18" charset="-128"/>
            </a:endParaRPr>
          </a:p>
          <a:p>
            <a:r>
              <a:rPr lang="en-US" altLang="ja-JP" sz="2000" dirty="0">
                <a:latin typeface="游明朝" panose="02020400000000000000" pitchFamily="18" charset="-128"/>
                <a:ea typeface="游明朝" panose="02020400000000000000" pitchFamily="18" charset="-128"/>
              </a:rPr>
              <a:t>AP</a:t>
            </a:r>
            <a:r>
              <a:rPr lang="ja-JP" altLang="en-US" sz="2000" dirty="0">
                <a:latin typeface="游明朝" panose="02020400000000000000" pitchFamily="18" charset="-128"/>
                <a:ea typeface="游明朝" panose="02020400000000000000" pitchFamily="18" charset="-128"/>
              </a:rPr>
              <a:t>の</a:t>
            </a:r>
            <a:r>
              <a:rPr lang="ja-JP" altLang="en-US" sz="2000" dirty="0" smtClean="0">
                <a:latin typeface="游明朝" panose="02020400000000000000" pitchFamily="18" charset="-128"/>
                <a:ea typeface="游明朝" panose="02020400000000000000" pitchFamily="18" charset="-128"/>
              </a:rPr>
              <a:t>求め方</a:t>
            </a:r>
            <a:r>
              <a:rPr lang="en-US" altLang="ja-JP" sz="2000" dirty="0">
                <a:latin typeface="游明朝" panose="02020400000000000000" pitchFamily="18" charset="-128"/>
                <a:ea typeface="游明朝" panose="02020400000000000000" pitchFamily="18" charset="-128"/>
              </a:rPr>
              <a:t>(</a:t>
            </a:r>
            <a:r>
              <a:rPr lang="ja-JP" altLang="en-US" sz="2000" dirty="0">
                <a:latin typeface="游明朝" panose="02020400000000000000" pitchFamily="18" charset="-128"/>
                <a:ea typeface="游明朝" panose="02020400000000000000" pitchFamily="18" charset="-128"/>
              </a:rPr>
              <a:t>測定長</a:t>
            </a:r>
            <a:r>
              <a:rPr lang="en-US" altLang="ja-JP" sz="2000" dirty="0">
                <a:latin typeface="游明朝" panose="02020400000000000000" pitchFamily="18" charset="-128"/>
                <a:ea typeface="游明朝" panose="02020400000000000000" pitchFamily="18" charset="-128"/>
              </a:rPr>
              <a:t>4</a:t>
            </a:r>
            <a:r>
              <a:rPr lang="ja-JP" altLang="en-US" sz="2000" dirty="0">
                <a:latin typeface="游明朝" panose="02020400000000000000" pitchFamily="18" charset="-128"/>
                <a:ea typeface="游明朝" panose="02020400000000000000" pitchFamily="18" charset="-128"/>
              </a:rPr>
              <a:t>のとき</a:t>
            </a:r>
            <a:r>
              <a:rPr lang="en-US" altLang="ja-JP" sz="2000" dirty="0">
                <a:latin typeface="游明朝" panose="02020400000000000000" pitchFamily="18" charset="-128"/>
                <a:ea typeface="游明朝" panose="02020400000000000000" pitchFamily="18" charset="-128"/>
              </a:rPr>
              <a:t>)</a:t>
            </a:r>
            <a:endParaRPr lang="ja-JP" altLang="en-US" sz="2000" dirty="0">
              <a:latin typeface="游明朝" panose="02020400000000000000" pitchFamily="18" charset="-128"/>
              <a:ea typeface="游明朝" panose="02020400000000000000" pitchFamily="18" charset="-128"/>
            </a:endParaRPr>
          </a:p>
        </p:txBody>
      </p:sp>
      <p:grpSp>
        <p:nvGrpSpPr>
          <p:cNvPr id="16" name="グループ化 15"/>
          <p:cNvGrpSpPr/>
          <p:nvPr/>
        </p:nvGrpSpPr>
        <p:grpSpPr>
          <a:xfrm>
            <a:off x="1652205" y="2529528"/>
            <a:ext cx="1643788" cy="2100530"/>
            <a:chOff x="1186647" y="2877823"/>
            <a:chExt cx="2525486" cy="2336433"/>
          </a:xfrm>
        </p:grpSpPr>
        <p:sp>
          <p:nvSpPr>
            <p:cNvPr id="12" name="正方形/長方形 11"/>
            <p:cNvSpPr/>
            <p:nvPr/>
          </p:nvSpPr>
          <p:spPr>
            <a:xfrm>
              <a:off x="1186647" y="2877823"/>
              <a:ext cx="2525486" cy="5924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高適合</a:t>
              </a:r>
              <a:r>
                <a:rPr kumimoji="1" lang="en-US" altLang="ja-JP" dirty="0" smtClean="0"/>
                <a:t>(g(1))</a:t>
              </a:r>
            </a:p>
          </p:txBody>
        </p:sp>
        <p:sp>
          <p:nvSpPr>
            <p:cNvPr id="13" name="正方形/長方形 12"/>
            <p:cNvSpPr/>
            <p:nvPr/>
          </p:nvSpPr>
          <p:spPr>
            <a:xfrm>
              <a:off x="1186647" y="3427299"/>
              <a:ext cx="2525486" cy="5924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非適合</a:t>
              </a:r>
              <a:r>
                <a:rPr kumimoji="1" lang="en-US" altLang="ja-JP" dirty="0"/>
                <a:t>(</a:t>
              </a:r>
              <a:r>
                <a:rPr kumimoji="1" lang="en-US" altLang="ja-JP" dirty="0" smtClean="0"/>
                <a:t>g(2))</a:t>
              </a:r>
              <a:endParaRPr kumimoji="1" lang="ja-JP" altLang="en-US" dirty="0"/>
            </a:p>
          </p:txBody>
        </p:sp>
        <p:sp>
          <p:nvSpPr>
            <p:cNvPr id="14" name="正方形/長方形 13"/>
            <p:cNvSpPr/>
            <p:nvPr/>
          </p:nvSpPr>
          <p:spPr>
            <a:xfrm>
              <a:off x="1186647" y="4024567"/>
              <a:ext cx="2525486" cy="5924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非適合</a:t>
              </a:r>
              <a:r>
                <a:rPr kumimoji="1" lang="en-US" altLang="ja-JP" dirty="0"/>
                <a:t>(</a:t>
              </a:r>
              <a:r>
                <a:rPr kumimoji="1" lang="en-US" altLang="ja-JP" dirty="0" smtClean="0"/>
                <a:t>g(3))</a:t>
              </a:r>
            </a:p>
          </p:txBody>
        </p:sp>
        <p:sp>
          <p:nvSpPr>
            <p:cNvPr id="15" name="正方形/長方形 14"/>
            <p:cNvSpPr/>
            <p:nvPr/>
          </p:nvSpPr>
          <p:spPr>
            <a:xfrm>
              <a:off x="1186647" y="4621835"/>
              <a:ext cx="2525486" cy="5924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smtClean="0"/>
                <a:t>部分適合</a:t>
              </a:r>
              <a:r>
                <a:rPr kumimoji="1" lang="en-US" altLang="ja-JP" sz="1600" dirty="0"/>
                <a:t>(</a:t>
              </a:r>
              <a:r>
                <a:rPr kumimoji="1" lang="en-US" altLang="ja-JP" sz="1600" dirty="0" smtClean="0"/>
                <a:t>g(4))</a:t>
              </a:r>
              <a:endParaRPr kumimoji="1" lang="ja-JP" altLang="en-US" sz="1600" dirty="0"/>
            </a:p>
          </p:txBody>
        </p:sp>
      </p:grpSp>
      <p:sp>
        <p:nvSpPr>
          <p:cNvPr id="17" name="テキスト ボックス 16"/>
          <p:cNvSpPr txBox="1"/>
          <p:nvPr/>
        </p:nvSpPr>
        <p:spPr>
          <a:xfrm>
            <a:off x="900398" y="2529527"/>
            <a:ext cx="461665" cy="2629383"/>
          </a:xfrm>
          <a:prstGeom prst="rect">
            <a:avLst/>
          </a:prstGeom>
          <a:noFill/>
        </p:spPr>
        <p:txBody>
          <a:bodyPr vert="eaVert" wrap="square" rtlCol="0">
            <a:spAutoFit/>
          </a:bodyPr>
          <a:lstStyle/>
          <a:p>
            <a:r>
              <a:rPr kumimoji="1" lang="en-US" altLang="ja-JP" dirty="0" smtClean="0"/>
              <a:t>1     2    3    4</a:t>
            </a:r>
          </a:p>
        </p:txBody>
      </p:sp>
      <p:sp>
        <p:nvSpPr>
          <p:cNvPr id="18" name="コンテンツ プレースホルダー 8"/>
          <p:cNvSpPr txBox="1">
            <a:spLocks/>
          </p:cNvSpPr>
          <p:nvPr/>
        </p:nvSpPr>
        <p:spPr>
          <a:xfrm>
            <a:off x="4795879" y="2179409"/>
            <a:ext cx="4185623" cy="43849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lgn="ctr">
              <a:buFont typeface="Wingdings 3" charset="2"/>
              <a:buNone/>
            </a:pPr>
            <a:r>
              <a:rPr lang="ja-JP" altLang="en-US" dirty="0" smtClean="0">
                <a:latin typeface="游明朝" panose="02020400000000000000" pitchFamily="18" charset="-128"/>
                <a:ea typeface="游明朝" panose="02020400000000000000" pitchFamily="18" charset="-128"/>
              </a:rPr>
              <a:t>順位 </a:t>
            </a:r>
            <a:r>
              <a:rPr lang="en-US" altLang="ja-JP" dirty="0" smtClean="0">
                <a:latin typeface="游明朝" panose="02020400000000000000" pitchFamily="18" charset="-128"/>
                <a:ea typeface="游明朝" panose="02020400000000000000" pitchFamily="18" charset="-128"/>
              </a:rPr>
              <a:t>r							</a:t>
            </a:r>
            <a:endParaRPr lang="ja-JP" altLang="en-US" dirty="0">
              <a:latin typeface="游明朝" panose="02020400000000000000" pitchFamily="18" charset="-128"/>
              <a:ea typeface="游明朝" panose="02020400000000000000" pitchFamily="18" charset="-128"/>
            </a:endParaRPr>
          </a:p>
        </p:txBody>
      </p:sp>
      <p:grpSp>
        <p:nvGrpSpPr>
          <p:cNvPr id="19" name="グループ化 18"/>
          <p:cNvGrpSpPr/>
          <p:nvPr/>
        </p:nvGrpSpPr>
        <p:grpSpPr>
          <a:xfrm>
            <a:off x="5837827" y="2560439"/>
            <a:ext cx="2043429" cy="2100530"/>
            <a:chOff x="1186647" y="2877823"/>
            <a:chExt cx="2525486" cy="2336433"/>
          </a:xfrm>
        </p:grpSpPr>
        <p:sp>
          <p:nvSpPr>
            <p:cNvPr id="20" name="正方形/長方形 19"/>
            <p:cNvSpPr/>
            <p:nvPr/>
          </p:nvSpPr>
          <p:spPr>
            <a:xfrm>
              <a:off x="1186647" y="2877823"/>
              <a:ext cx="2525486" cy="5924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正解</a:t>
              </a:r>
              <a:r>
                <a:rPr kumimoji="1" lang="en-US" altLang="ja-JP" dirty="0" smtClean="0"/>
                <a:t>1</a:t>
              </a:r>
              <a:r>
                <a:rPr kumimoji="1" lang="ja-JP" altLang="en-US" dirty="0"/>
                <a:t>回目</a:t>
              </a:r>
              <a:r>
                <a:rPr kumimoji="1" lang="en-US" altLang="ja-JP" dirty="0" smtClean="0"/>
                <a:t>(g(1))</a:t>
              </a:r>
            </a:p>
          </p:txBody>
        </p:sp>
        <p:sp>
          <p:nvSpPr>
            <p:cNvPr id="21" name="正方形/長方形 20"/>
            <p:cNvSpPr/>
            <p:nvPr/>
          </p:nvSpPr>
          <p:spPr>
            <a:xfrm>
              <a:off x="1186647" y="3427299"/>
              <a:ext cx="2525486" cy="5924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不正解</a:t>
              </a:r>
              <a:r>
                <a:rPr kumimoji="1" lang="en-US" altLang="ja-JP" dirty="0" smtClean="0"/>
                <a:t>(g(2))</a:t>
              </a:r>
              <a:endParaRPr kumimoji="1" lang="ja-JP" altLang="en-US" dirty="0"/>
            </a:p>
          </p:txBody>
        </p:sp>
        <p:sp>
          <p:nvSpPr>
            <p:cNvPr id="22" name="正方形/長方形 21"/>
            <p:cNvSpPr/>
            <p:nvPr/>
          </p:nvSpPr>
          <p:spPr>
            <a:xfrm>
              <a:off x="1186647" y="4024567"/>
              <a:ext cx="2525486" cy="5924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不正解</a:t>
              </a:r>
              <a:r>
                <a:rPr kumimoji="1" lang="en-US" altLang="ja-JP" dirty="0" smtClean="0"/>
                <a:t>(g(3))</a:t>
              </a:r>
            </a:p>
          </p:txBody>
        </p:sp>
        <p:sp>
          <p:nvSpPr>
            <p:cNvPr id="23" name="正方形/長方形 22"/>
            <p:cNvSpPr/>
            <p:nvPr/>
          </p:nvSpPr>
          <p:spPr>
            <a:xfrm>
              <a:off x="1186647" y="4621835"/>
              <a:ext cx="2525486" cy="5924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smtClean="0"/>
                <a:t>正解</a:t>
              </a:r>
              <a:r>
                <a:rPr kumimoji="1" lang="en-US" altLang="ja-JP" sz="1600" dirty="0" smtClean="0"/>
                <a:t>2</a:t>
              </a:r>
              <a:r>
                <a:rPr kumimoji="1" lang="ja-JP" altLang="en-US" sz="1600" dirty="0" smtClean="0"/>
                <a:t>回目</a:t>
              </a:r>
              <a:r>
                <a:rPr kumimoji="1" lang="en-US" altLang="ja-JP" sz="1600" dirty="0" smtClean="0"/>
                <a:t>(g(4))</a:t>
              </a:r>
              <a:endParaRPr kumimoji="1" lang="ja-JP" altLang="en-US" sz="1600" dirty="0"/>
            </a:p>
          </p:txBody>
        </p:sp>
      </p:grpSp>
      <p:sp>
        <p:nvSpPr>
          <p:cNvPr id="24" name="テキスト ボックス 23"/>
          <p:cNvSpPr txBox="1"/>
          <p:nvPr/>
        </p:nvSpPr>
        <p:spPr>
          <a:xfrm>
            <a:off x="5149151" y="2560439"/>
            <a:ext cx="461665" cy="2629383"/>
          </a:xfrm>
          <a:prstGeom prst="rect">
            <a:avLst/>
          </a:prstGeom>
          <a:noFill/>
        </p:spPr>
        <p:txBody>
          <a:bodyPr vert="eaVert" wrap="square" rtlCol="0">
            <a:spAutoFit/>
          </a:bodyPr>
          <a:lstStyle/>
          <a:p>
            <a:r>
              <a:rPr kumimoji="1" lang="en-US" altLang="ja-JP" dirty="0" smtClean="0"/>
              <a:t>1     2    3    4</a:t>
            </a:r>
          </a:p>
        </p:txBody>
      </p:sp>
      <mc:AlternateContent xmlns:mc="http://schemas.openxmlformats.org/markup-compatibility/2006" xmlns:a14="http://schemas.microsoft.com/office/drawing/2010/main">
        <mc:Choice Requires="a14">
          <p:sp>
            <p:nvSpPr>
              <p:cNvPr id="25" name="テキスト ボックス 24"/>
              <p:cNvSpPr txBox="1"/>
              <p:nvPr/>
            </p:nvSpPr>
            <p:spPr>
              <a:xfrm>
                <a:off x="675744" y="4858444"/>
                <a:ext cx="4473407" cy="1556452"/>
              </a:xfrm>
              <a:prstGeom prst="rect">
                <a:avLst/>
              </a:prstGeom>
              <a:noFill/>
            </p:spPr>
            <p:txBody>
              <a:bodyPr wrap="square" lIns="0" tIns="0" rIns="0" bIns="0" rtlCol="0">
                <a:spAutoFit/>
              </a:bodyPr>
              <a:lstStyle/>
              <a:p>
                <a:r>
                  <a:rPr kumimoji="1" lang="en-US" altLang="ja-JP" b="0" dirty="0" smtClean="0"/>
                  <a:t>nDCG=</a:t>
                </a: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Σ</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4</m:t>
                        </m:r>
                      </m:sup>
                    </m:sSubSup>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𝑟</m:t>
                            </m:r>
                          </m:e>
                        </m:d>
                      </m:num>
                      <m:den>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+1</m:t>
                                </m:r>
                              </m:e>
                            </m:d>
                          </m:e>
                        </m:func>
                      </m:den>
                    </m:f>
                  </m:oMath>
                </a14:m>
                <a:r>
                  <a:rPr kumimoji="1" lang="en-US" altLang="ja-JP" dirty="0" smtClean="0"/>
                  <a:t>/</a:t>
                </a:r>
                <a14:m>
                  <m:oMath xmlns:m="http://schemas.openxmlformats.org/officeDocument/2006/math">
                    <m:r>
                      <a:rPr kumimoji="1" lang="en-US" altLang="ja-JP" b="0" i="0" smtClean="0">
                        <a:latin typeface="Cambria Math" panose="02040503050406030204" pitchFamily="18" charset="0"/>
                      </a:rPr>
                      <m:t>(</m:t>
                    </m:r>
                    <m:sSubSup>
                      <m:sSubSupPr>
                        <m:ctrlPr>
                          <a:rPr kumimoji="1" lang="en-US" altLang="ja-JP" i="1">
                            <a:latin typeface="Cambria Math" panose="02040503050406030204" pitchFamily="18" charset="0"/>
                          </a:rPr>
                        </m:ctrlPr>
                      </m:sSubSupPr>
                      <m:e>
                        <m:r>
                          <m:rPr>
                            <m:sty m:val="p"/>
                          </m:rPr>
                          <a:rPr kumimoji="1" lang="en-US" altLang="ja-JP">
                            <a:latin typeface="Cambria Math" panose="02040503050406030204" pitchFamily="18" charset="0"/>
                          </a:rPr>
                          <m:t>Σ</m:t>
                        </m:r>
                      </m:e>
                      <m:sub>
                        <m:r>
                          <a:rPr kumimoji="1" lang="en-US" altLang="ja-JP" i="1">
                            <a:latin typeface="Cambria Math" panose="02040503050406030204" pitchFamily="18" charset="0"/>
                          </a:rPr>
                          <m:t>1</m:t>
                        </m:r>
                      </m:sub>
                      <m:sup>
                        <m:r>
                          <a:rPr kumimoji="1" lang="en-US" altLang="ja-JP" i="1">
                            <a:latin typeface="Cambria Math" panose="02040503050406030204" pitchFamily="18" charset="0"/>
                          </a:rPr>
                          <m:t>4</m:t>
                        </m:r>
                      </m:sup>
                    </m:sSubSup>
                    <m:f>
                      <m:fPr>
                        <m:ctrlPr>
                          <a:rPr kumimoji="1" lang="en-US" altLang="ja-JP" i="1">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rPr>
                              <m:t>𝑔</m:t>
                            </m:r>
                          </m:e>
                          <m:sup>
                            <m:r>
                              <a:rPr kumimoji="1" lang="en-US" altLang="ja-JP" b="0" i="1" smtClean="0">
                                <a:latin typeface="Cambria Math" panose="02040503050406030204" pitchFamily="18" charset="0"/>
                              </a:rPr>
                              <m:t>∗</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𝑟</m:t>
                            </m:r>
                          </m:e>
                        </m:d>
                      </m:num>
                      <m:den>
                        <m:func>
                          <m:funcPr>
                            <m:ctrlPr>
                              <a:rPr kumimoji="1" lang="en-US" altLang="ja-JP" i="1">
                                <a:latin typeface="Cambria Math" panose="02040503050406030204" pitchFamily="18" charset="0"/>
                              </a:rPr>
                            </m:ctrlPr>
                          </m:funcPr>
                          <m:fName>
                            <m:r>
                              <m:rPr>
                                <m:sty m:val="p"/>
                              </m:rPr>
                              <a:rPr kumimoji="1" lang="en-US" altLang="ja-JP">
                                <a:latin typeface="Cambria Math" panose="02040503050406030204" pitchFamily="18" charset="0"/>
                              </a:rPr>
                              <m:t>log</m:t>
                            </m:r>
                          </m:fName>
                          <m:e>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𝑟</m:t>
                                </m:r>
                                <m:r>
                                  <a:rPr kumimoji="1" lang="en-US" altLang="ja-JP" i="1">
                                    <a:latin typeface="Cambria Math" panose="02040503050406030204" pitchFamily="18" charset="0"/>
                                  </a:rPr>
                                  <m:t>+1</m:t>
                                </m:r>
                              </m:e>
                            </m:d>
                          </m:e>
                        </m:func>
                      </m:den>
                    </m:f>
                  </m:oMath>
                </a14:m>
                <a:r>
                  <a:rPr kumimoji="1" lang="en-US" altLang="ja-JP" dirty="0" smtClean="0"/>
                  <a:t>)</a:t>
                </a:r>
              </a:p>
              <a:p>
                <a:endParaRPr kumimoji="1" lang="en-US" altLang="ja-JP" dirty="0"/>
              </a:p>
              <a:p>
                <a:r>
                  <a:rPr kumimoji="1" lang="en-US" altLang="ja-JP" dirty="0" smtClean="0"/>
                  <a:t>(</a:t>
                </a:r>
                <a:r>
                  <a:rPr kumimoji="1" lang="ja-JP" altLang="en-US" dirty="0" smtClean="0"/>
                  <a:t>注</a:t>
                </a:r>
                <a:r>
                  <a:rPr kumimoji="1" lang="en-US" altLang="ja-JP" dirty="0" smtClean="0"/>
                  <a:t>:g(r)</a:t>
                </a:r>
                <a:r>
                  <a:rPr kumimoji="1" lang="ja-JP" altLang="en-US" dirty="0" smtClean="0"/>
                  <a:t>は高適合、適合、部分適合、非適合のときにそれぞれ</a:t>
                </a:r>
                <a:r>
                  <a:rPr kumimoji="1" lang="en-US" altLang="ja-JP" dirty="0" smtClean="0"/>
                  <a:t>3,2,1,0</a:t>
                </a:r>
                <a:r>
                  <a:rPr kumimoji="1" lang="ja-JP" altLang="en-US" dirty="0" smtClean="0"/>
                  <a:t>を返す関数。</a:t>
                </a:r>
                <a14:m>
                  <m:oMath xmlns:m="http://schemas.openxmlformats.org/officeDocument/2006/math">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𝑔</m:t>
                        </m:r>
                      </m:e>
                      <m:sup>
                        <m:r>
                          <a:rPr kumimoji="1" lang="en-US" altLang="ja-JP" i="1">
                            <a:latin typeface="Cambria Math" panose="02040503050406030204" pitchFamily="18" charset="0"/>
                          </a:rPr>
                          <m:t>∗</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𝑟</m:t>
                        </m:r>
                      </m:e>
                    </m:d>
                    <m:r>
                      <a:rPr kumimoji="1" lang="en-US" altLang="ja-JP" b="0" i="1" smtClean="0">
                        <a:latin typeface="Cambria Math" panose="02040503050406030204" pitchFamily="18" charset="0"/>
                      </a:rPr>
                      <m:t> </m:t>
                    </m:r>
                    <m:r>
                      <a:rPr kumimoji="1" lang="ja-JP" altLang="en-US" b="0" i="1" smtClean="0">
                        <a:latin typeface="Cambria Math" panose="02040503050406030204" pitchFamily="18" charset="0"/>
                      </a:rPr>
                      <m:t>は</m:t>
                    </m:r>
                    <m:r>
                      <a:rPr kumimoji="1" lang="ja-JP" altLang="en-US" i="1">
                        <a:latin typeface="Cambria Math" panose="02040503050406030204" pitchFamily="18" charset="0"/>
                      </a:rPr>
                      <m:t>理想</m:t>
                    </m:r>
                    <m:r>
                      <a:rPr kumimoji="1" lang="ja-JP" altLang="en-US" b="0" i="1" smtClean="0">
                        <a:latin typeface="Cambria Math" panose="02040503050406030204" pitchFamily="18" charset="0"/>
                      </a:rPr>
                      <m:t>の</m:t>
                    </m:r>
                    <m:r>
                      <a:rPr kumimoji="1" lang="ja-JP" altLang="en-US" i="1">
                        <a:latin typeface="Cambria Math" panose="02040503050406030204" pitchFamily="18" charset="0"/>
                      </a:rPr>
                      <m:t>エンジン</m:t>
                    </m:r>
                    <m:r>
                      <a:rPr kumimoji="1" lang="ja-JP" altLang="en-US" i="1" smtClean="0">
                        <a:latin typeface="Cambria Math" panose="02040503050406030204" pitchFamily="18" charset="0"/>
                      </a:rPr>
                      <m:t>での</m:t>
                    </m:r>
                  </m:oMath>
                </a14:m>
                <a:r>
                  <a:rPr kumimoji="1" lang="en-US" altLang="ja-JP" dirty="0" smtClean="0"/>
                  <a:t>g(r))</a:t>
                </a:r>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675744" y="4858444"/>
                <a:ext cx="4473407" cy="1556452"/>
              </a:xfrm>
              <a:prstGeom prst="rect">
                <a:avLst/>
              </a:prstGeom>
              <a:blipFill rotWithShape="0">
                <a:blip r:embed="rId2"/>
                <a:stretch>
                  <a:fillRect l="-3270" t="-784" r="-2452"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5737835" y="4994255"/>
                <a:ext cx="3596939" cy="1160574"/>
              </a:xfrm>
              <a:prstGeom prst="rect">
                <a:avLst/>
              </a:prstGeom>
              <a:noFill/>
            </p:spPr>
            <p:txBody>
              <a:bodyPr wrap="square" lIns="0" tIns="0" rIns="0" bIns="0" rtlCol="0">
                <a:spAutoFit/>
              </a:bodyPr>
              <a:lstStyle/>
              <a:p>
                <a14:m>
                  <m:oMath xmlns:m="http://schemas.openxmlformats.org/officeDocument/2006/math">
                    <m:r>
                      <a:rPr kumimoji="1" lang="en-US" altLang="ja-JP" b="0" i="1" smtClean="0">
                        <a:latin typeface="Cambria Math" panose="02040503050406030204" pitchFamily="18" charset="0"/>
                      </a:rPr>
                      <m:t>𝐴𝑃</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4</m:t>
                        </m:r>
                      </m:den>
                    </m:f>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Σ</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4</m:t>
                        </m:r>
                      </m:sup>
                    </m:sSubSup>
                  </m:oMath>
                </a14:m>
                <a:r>
                  <a:rPr kumimoji="1" lang="ja-JP" altLang="en-US" dirty="0" smtClean="0"/>
                  <a:t> </a:t>
                </a:r>
                <a:r>
                  <a:rPr kumimoji="1" lang="en-US" altLang="ja-JP" dirty="0" smtClean="0"/>
                  <a:t>l(r) P(r)</a:t>
                </a:r>
              </a:p>
              <a:p>
                <a:r>
                  <a:rPr kumimoji="1" lang="en-US" altLang="ja-JP" sz="1600" dirty="0" smtClean="0"/>
                  <a:t>(</a:t>
                </a:r>
                <a:r>
                  <a:rPr kumimoji="1" lang="ja-JP" altLang="en-US" sz="1600" dirty="0" smtClean="0"/>
                  <a:t>注</a:t>
                </a:r>
                <a:r>
                  <a:rPr kumimoji="1" lang="en-US" altLang="ja-JP" sz="1600" dirty="0" smtClean="0"/>
                  <a:t>:P(r)=(</a:t>
                </a:r>
                <a:r>
                  <a:rPr kumimoji="1" lang="ja-JP" altLang="en-US" sz="1600" dirty="0" smtClean="0"/>
                  <a:t>正解の回数</a:t>
                </a:r>
                <a:r>
                  <a:rPr kumimoji="1" lang="en-US" altLang="ja-JP" sz="1600" dirty="0" smtClean="0"/>
                  <a:t>)/(</a:t>
                </a:r>
                <a:r>
                  <a:rPr kumimoji="1" lang="ja-JP" altLang="en-US" sz="1600" dirty="0" smtClean="0"/>
                  <a:t>順位 </a:t>
                </a:r>
                <a:r>
                  <a:rPr kumimoji="1" lang="en-US" altLang="ja-JP" sz="1600" dirty="0" smtClean="0"/>
                  <a:t>r)  </a:t>
                </a:r>
              </a:p>
              <a:p>
                <a:r>
                  <a:rPr kumimoji="1" lang="en-US" altLang="ja-JP" sz="1600" dirty="0" smtClean="0"/>
                  <a:t>l(r)</a:t>
                </a:r>
                <a:r>
                  <a:rPr kumimoji="1" lang="ja-JP" altLang="en-US" sz="1600" dirty="0" smtClean="0"/>
                  <a:t>は正解のとき</a:t>
                </a:r>
                <a:r>
                  <a:rPr kumimoji="1" lang="en-US" altLang="ja-JP" sz="1600" dirty="0" smtClean="0"/>
                  <a:t>1</a:t>
                </a:r>
                <a:r>
                  <a:rPr kumimoji="1" lang="ja-JP" altLang="en-US" sz="1600" dirty="0" smtClean="0"/>
                  <a:t>をとり</a:t>
                </a:r>
                <a:endParaRPr kumimoji="1" lang="en-US" altLang="ja-JP" sz="1600" dirty="0" smtClean="0"/>
              </a:p>
              <a:p>
                <a:r>
                  <a:rPr kumimoji="1" lang="ja-JP" altLang="en-US" sz="1600" dirty="0" smtClean="0">
                    <a:solidFill>
                      <a:srgbClr val="FF0000"/>
                    </a:solidFill>
                  </a:rPr>
                  <a:t>不正解</a:t>
                </a:r>
                <a:r>
                  <a:rPr kumimoji="1" lang="ja-JP" altLang="en-US" sz="1600" dirty="0">
                    <a:solidFill>
                      <a:srgbClr val="FF0000"/>
                    </a:solidFill>
                  </a:rPr>
                  <a:t>の</a:t>
                </a:r>
                <a:r>
                  <a:rPr kumimoji="1" lang="ja-JP" altLang="en-US" sz="1600" dirty="0" smtClean="0">
                    <a:solidFill>
                      <a:srgbClr val="FF0000"/>
                    </a:solidFill>
                  </a:rPr>
                  <a:t>とき</a:t>
                </a:r>
                <a:r>
                  <a:rPr kumimoji="1" lang="en-US" altLang="ja-JP" sz="1600" dirty="0" smtClean="0">
                    <a:solidFill>
                      <a:srgbClr val="FF0000"/>
                    </a:solidFill>
                  </a:rPr>
                  <a:t>0</a:t>
                </a:r>
                <a:r>
                  <a:rPr kumimoji="1" lang="ja-JP" altLang="en-US" sz="1600" dirty="0" smtClean="0"/>
                  <a:t>を</a:t>
                </a:r>
                <a:r>
                  <a:rPr kumimoji="1" lang="ja-JP" altLang="en-US" sz="1600" dirty="0"/>
                  <a:t>とる</a:t>
                </a:r>
                <a:r>
                  <a:rPr kumimoji="1" lang="ja-JP" altLang="en-US" sz="1600" dirty="0" smtClean="0"/>
                  <a:t>関数</a:t>
                </a:r>
                <a:r>
                  <a:rPr kumimoji="1" lang="en-US" altLang="ja-JP" sz="1600" dirty="0" smtClean="0"/>
                  <a:t>)</a:t>
                </a: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5737835" y="4994255"/>
                <a:ext cx="3596939" cy="1160574"/>
              </a:xfrm>
              <a:prstGeom prst="rect">
                <a:avLst/>
              </a:prstGeom>
              <a:blipFill rotWithShape="0">
                <a:blip r:embed="rId3"/>
                <a:stretch>
                  <a:fillRect l="-3390" t="-2618" b="-7853"/>
                </a:stretch>
              </a:blipFill>
            </p:spPr>
            <p:txBody>
              <a:bodyPr/>
              <a:lstStyle/>
              <a:p>
                <a:r>
                  <a:rPr lang="ja-JP" altLang="en-US">
                    <a:noFill/>
                  </a:rPr>
                  <a:t> </a:t>
                </a:r>
              </a:p>
            </p:txBody>
          </p:sp>
        </mc:Fallback>
      </mc:AlternateContent>
      <p:sp>
        <p:nvSpPr>
          <p:cNvPr id="3" name="スライド番号プレースホルダー 2"/>
          <p:cNvSpPr>
            <a:spLocks noGrp="1"/>
          </p:cNvSpPr>
          <p:nvPr>
            <p:ph type="sldNum" sz="quarter" idx="12"/>
          </p:nvPr>
        </p:nvSpPr>
        <p:spPr>
          <a:xfrm>
            <a:off x="7539586" y="580631"/>
            <a:ext cx="683339" cy="365125"/>
          </a:xfrm>
        </p:spPr>
        <p:txBody>
          <a:bodyPr/>
          <a:lstStyle/>
          <a:p>
            <a:fld id="{D57F1E4F-1CFF-5643-939E-217C01CDF565}" type="slidenum">
              <a:rPr lang="en-US" smtClean="0">
                <a:solidFill>
                  <a:srgbClr val="FF0000"/>
                </a:solidFill>
              </a:rPr>
              <a:pPr/>
              <a:t>23</a:t>
            </a:fld>
            <a:endParaRPr lang="en-US" dirty="0">
              <a:solidFill>
                <a:srgbClr val="FF0000"/>
              </a:solidFill>
            </a:endParaRPr>
          </a:p>
        </p:txBody>
      </p:sp>
    </p:spTree>
    <p:extLst>
      <p:ext uri="{BB962C8B-B14F-4D97-AF65-F5344CB8AC3E}">
        <p14:creationId xmlns:p14="http://schemas.microsoft.com/office/powerpoint/2010/main" val="36213636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nDCG</a:t>
            </a:r>
            <a:r>
              <a:rPr kumimoji="1" lang="ja-JP" altLang="en-US" dirty="0" smtClean="0"/>
              <a:t>との比較</a:t>
            </a:r>
            <a:endParaRPr kumimoji="1" lang="ja-JP" alt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1942390493"/>
              </p:ext>
            </p:extLst>
          </p:nvPr>
        </p:nvGraphicFramePr>
        <p:xfrm>
          <a:off x="600518" y="3994025"/>
          <a:ext cx="8750300" cy="1855787"/>
        </p:xfrm>
        <a:graphic>
          <a:graphicData uri="http://schemas.openxmlformats.org/presentationml/2006/ole">
            <mc:AlternateContent xmlns:mc="http://schemas.openxmlformats.org/markup-compatibility/2006">
              <mc:Choice xmlns:v="urn:schemas-microsoft-com:vml" Requires="v">
                <p:oleObj spid="_x0000_s10319" name="Worksheet" r:id="rId4" imgW="3676595" imgH="923983" progId="Excel.Sheet.12">
                  <p:embed/>
                </p:oleObj>
              </mc:Choice>
              <mc:Fallback>
                <p:oleObj name="Worksheet" r:id="rId4" imgW="3676595" imgH="923983" progId="Excel.Sheet.12">
                  <p:embed/>
                  <p:pic>
                    <p:nvPicPr>
                      <p:cNvPr id="0" name=""/>
                      <p:cNvPicPr/>
                      <p:nvPr/>
                    </p:nvPicPr>
                    <p:blipFill>
                      <a:blip r:embed="rId5"/>
                      <a:stretch>
                        <a:fillRect/>
                      </a:stretch>
                    </p:blipFill>
                    <p:spPr>
                      <a:xfrm>
                        <a:off x="600518" y="3994025"/>
                        <a:ext cx="8750300" cy="1855787"/>
                      </a:xfrm>
                      <a:prstGeom prst="rect">
                        <a:avLst/>
                      </a:prstGeom>
                    </p:spPr>
                  </p:pic>
                </p:oleObj>
              </mc:Fallback>
            </mc:AlternateContent>
          </a:graphicData>
        </a:graphic>
      </p:graphicFrame>
      <p:graphicFrame>
        <p:nvGraphicFramePr>
          <p:cNvPr id="5" name="表 4"/>
          <p:cNvGraphicFramePr>
            <a:graphicFrameLocks noGrp="1"/>
          </p:cNvGraphicFramePr>
          <p:nvPr>
            <p:extLst>
              <p:ext uri="{D42A27DB-BD31-4B8C-83A1-F6EECF244321}">
                <p14:modId xmlns:p14="http://schemas.microsoft.com/office/powerpoint/2010/main" val="809027340"/>
              </p:ext>
            </p:extLst>
          </p:nvPr>
        </p:nvGraphicFramePr>
        <p:xfrm>
          <a:off x="677334" y="2046514"/>
          <a:ext cx="8750830" cy="1715283"/>
        </p:xfrm>
        <a:graphic>
          <a:graphicData uri="http://schemas.openxmlformats.org/drawingml/2006/table">
            <a:tbl>
              <a:tblPr/>
              <a:tblGrid>
                <a:gridCol w="1750166"/>
                <a:gridCol w="1750166"/>
                <a:gridCol w="1750166"/>
                <a:gridCol w="1750166"/>
                <a:gridCol w="1750166"/>
              </a:tblGrid>
              <a:tr h="407049">
                <a:tc>
                  <a:txBody>
                    <a:bodyPr/>
                    <a:lstStyle/>
                    <a:p>
                      <a:pPr algn="l" fontAlgn="ctr"/>
                      <a:r>
                        <a:rPr lang="en-US" altLang="ja-JP" sz="2300" b="0" i="0" u="none" strike="noStrike" dirty="0" smtClean="0">
                          <a:solidFill>
                            <a:srgbClr val="000000"/>
                          </a:solidFill>
                          <a:effectLst/>
                          <a:latin typeface="游明朝" panose="02020400000000000000" pitchFamily="18" charset="-128"/>
                          <a:ea typeface="游明朝" panose="02020400000000000000" pitchFamily="18" charset="-128"/>
                        </a:rPr>
                        <a:t>AP</a:t>
                      </a:r>
                      <a:r>
                        <a:rPr lang="ja-JP" altLang="en-US" sz="2300" b="0" i="0" u="none" strike="noStrike" dirty="0" smtClean="0">
                          <a:solidFill>
                            <a:srgbClr val="000000"/>
                          </a:solidFill>
                          <a:effectLst/>
                          <a:latin typeface="游明朝" panose="02020400000000000000" pitchFamily="18" charset="-128"/>
                          <a:ea typeface="游明朝" panose="02020400000000000000" pitchFamily="18" charset="-128"/>
                        </a:rPr>
                        <a:t>の諸値</a:t>
                      </a:r>
                      <a:endParaRPr lang="ja-JP" altLang="en-US" sz="2300" b="0" i="0" u="none" strike="noStrike" dirty="0">
                        <a:solidFill>
                          <a:srgbClr val="000000"/>
                        </a:solidFill>
                        <a:effectLst/>
                        <a:latin typeface="游明朝" panose="02020400000000000000" pitchFamily="18" charset="-128"/>
                        <a:ea typeface="游明朝" panose="02020400000000000000" pitchFamily="18" charset="-128"/>
                      </a:endParaRPr>
                    </a:p>
                  </a:txBody>
                  <a:tcPr marL="20090" marR="20090" marT="200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2300" b="0" i="0" u="none" strike="noStrike">
                          <a:solidFill>
                            <a:srgbClr val="000000"/>
                          </a:solidFill>
                          <a:effectLst/>
                          <a:latin typeface="游明朝" panose="02020400000000000000" pitchFamily="18" charset="-128"/>
                          <a:ea typeface="游明朝" panose="02020400000000000000" pitchFamily="18" charset="-128"/>
                        </a:rPr>
                        <a:t>エンジン</a:t>
                      </a:r>
                      <a:r>
                        <a:rPr lang="en-US" altLang="ja-JP" sz="2300" b="0" i="0" u="none" strike="noStrike">
                          <a:solidFill>
                            <a:srgbClr val="000000"/>
                          </a:solidFill>
                          <a:effectLst/>
                          <a:latin typeface="游明朝" panose="02020400000000000000" pitchFamily="18" charset="-128"/>
                          <a:ea typeface="游明朝" panose="02020400000000000000" pitchFamily="18" charset="-128"/>
                        </a:rPr>
                        <a:t>1</a:t>
                      </a:r>
                    </a:p>
                  </a:txBody>
                  <a:tcPr marL="20090" marR="20090" marT="200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2300" b="0" i="0" u="none" strike="noStrike" dirty="0">
                          <a:solidFill>
                            <a:srgbClr val="000000"/>
                          </a:solidFill>
                          <a:effectLst/>
                          <a:latin typeface="游明朝" panose="02020400000000000000" pitchFamily="18" charset="-128"/>
                          <a:ea typeface="游明朝" panose="02020400000000000000" pitchFamily="18" charset="-128"/>
                        </a:rPr>
                        <a:t>エンジン</a:t>
                      </a:r>
                      <a:r>
                        <a:rPr lang="en-US" altLang="ja-JP" sz="2300" b="0" i="0" u="none" strike="noStrike" dirty="0">
                          <a:solidFill>
                            <a:srgbClr val="000000"/>
                          </a:solidFill>
                          <a:effectLst/>
                          <a:latin typeface="游明朝" panose="02020400000000000000" pitchFamily="18" charset="-128"/>
                          <a:ea typeface="游明朝" panose="02020400000000000000" pitchFamily="18" charset="-128"/>
                        </a:rPr>
                        <a:t>2</a:t>
                      </a:r>
                    </a:p>
                  </a:txBody>
                  <a:tcPr marL="20090" marR="20090" marT="200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2300" b="0" i="0" u="none" strike="noStrike">
                          <a:solidFill>
                            <a:srgbClr val="000000"/>
                          </a:solidFill>
                          <a:effectLst/>
                          <a:latin typeface="游明朝" panose="02020400000000000000" pitchFamily="18" charset="-128"/>
                          <a:ea typeface="游明朝" panose="02020400000000000000" pitchFamily="18" charset="-128"/>
                        </a:rPr>
                        <a:t>エンジン</a:t>
                      </a:r>
                      <a:r>
                        <a:rPr lang="en-US" altLang="ja-JP" sz="2300" b="0" i="0" u="none" strike="noStrike">
                          <a:solidFill>
                            <a:srgbClr val="000000"/>
                          </a:solidFill>
                          <a:effectLst/>
                          <a:latin typeface="游明朝" panose="02020400000000000000" pitchFamily="18" charset="-128"/>
                          <a:ea typeface="游明朝" panose="02020400000000000000" pitchFamily="18" charset="-128"/>
                        </a:rPr>
                        <a:t>3</a:t>
                      </a:r>
                    </a:p>
                  </a:txBody>
                  <a:tcPr marL="20090" marR="20090" marT="200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2300" b="0" i="0" u="none" strike="noStrike">
                          <a:solidFill>
                            <a:srgbClr val="000000"/>
                          </a:solidFill>
                          <a:effectLst/>
                          <a:latin typeface="游明朝" panose="02020400000000000000" pitchFamily="18" charset="-128"/>
                          <a:ea typeface="游明朝" panose="02020400000000000000" pitchFamily="18" charset="-128"/>
                        </a:rPr>
                        <a:t>エンジン</a:t>
                      </a:r>
                      <a:r>
                        <a:rPr lang="en-US" altLang="ja-JP" sz="2300" b="0" i="0" u="none" strike="noStrike">
                          <a:solidFill>
                            <a:srgbClr val="000000"/>
                          </a:solidFill>
                          <a:effectLst/>
                          <a:latin typeface="游明朝" panose="02020400000000000000" pitchFamily="18" charset="-128"/>
                          <a:ea typeface="游明朝" panose="02020400000000000000" pitchFamily="18" charset="-128"/>
                        </a:rPr>
                        <a:t>4</a:t>
                      </a:r>
                    </a:p>
                  </a:txBody>
                  <a:tcPr marL="20090" marR="20090" marT="200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6078">
                <a:tc>
                  <a:txBody>
                    <a:bodyPr/>
                    <a:lstStyle/>
                    <a:p>
                      <a:pPr algn="l" fontAlgn="ctr"/>
                      <a:r>
                        <a:rPr lang="ja-JP" altLang="en-US" sz="2300" b="0" i="0" u="none" strike="noStrike" dirty="0">
                          <a:solidFill>
                            <a:srgbClr val="000000"/>
                          </a:solidFill>
                          <a:effectLst/>
                          <a:latin typeface="游明朝" panose="02020400000000000000" pitchFamily="18" charset="-128"/>
                          <a:ea typeface="游明朝" panose="02020400000000000000" pitchFamily="18" charset="-128"/>
                        </a:rPr>
                        <a:t>合計</a:t>
                      </a:r>
                    </a:p>
                  </a:txBody>
                  <a:tcPr marL="20090" marR="20090" marT="200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2300" b="0" i="0" u="none" strike="noStrike" dirty="0">
                          <a:solidFill>
                            <a:srgbClr val="000000"/>
                          </a:solidFill>
                          <a:effectLst/>
                          <a:latin typeface="游明朝" panose="02020400000000000000" pitchFamily="18" charset="-128"/>
                          <a:ea typeface="游明朝" panose="02020400000000000000" pitchFamily="18" charset="-128"/>
                        </a:rPr>
                        <a:t>45.335</a:t>
                      </a:r>
                    </a:p>
                  </a:txBody>
                  <a:tcPr marL="20090" marR="20090" marT="200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2300" b="0" i="0" u="none" strike="noStrike" dirty="0">
                          <a:solidFill>
                            <a:srgbClr val="000000"/>
                          </a:solidFill>
                          <a:effectLst/>
                          <a:latin typeface="游明朝" panose="02020400000000000000" pitchFamily="18" charset="-128"/>
                          <a:ea typeface="游明朝" panose="02020400000000000000" pitchFamily="18" charset="-128"/>
                        </a:rPr>
                        <a:t>46.2283</a:t>
                      </a:r>
                    </a:p>
                  </a:txBody>
                  <a:tcPr marL="20090" marR="20090" marT="200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2300" b="0" i="0" u="none" strike="noStrike">
                          <a:solidFill>
                            <a:srgbClr val="000000"/>
                          </a:solidFill>
                          <a:effectLst/>
                          <a:latin typeface="游明朝" panose="02020400000000000000" pitchFamily="18" charset="-128"/>
                          <a:ea typeface="游明朝" panose="02020400000000000000" pitchFamily="18" charset="-128"/>
                        </a:rPr>
                        <a:t>40.7279</a:t>
                      </a:r>
                    </a:p>
                  </a:txBody>
                  <a:tcPr marL="20090" marR="20090" marT="200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2300" b="0" i="0" u="none" strike="noStrike" dirty="0">
                          <a:solidFill>
                            <a:srgbClr val="000000"/>
                          </a:solidFill>
                          <a:effectLst/>
                          <a:latin typeface="游明朝" panose="02020400000000000000" pitchFamily="18" charset="-128"/>
                          <a:ea typeface="游明朝" panose="02020400000000000000" pitchFamily="18" charset="-128"/>
                        </a:rPr>
                        <a:t>38.0828</a:t>
                      </a:r>
                    </a:p>
                  </a:txBody>
                  <a:tcPr marL="20090" marR="20090" marT="200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6078">
                <a:tc>
                  <a:txBody>
                    <a:bodyPr/>
                    <a:lstStyle/>
                    <a:p>
                      <a:pPr algn="l" fontAlgn="ctr"/>
                      <a:r>
                        <a:rPr lang="ja-JP" altLang="en-US" sz="2300" b="0" i="0" u="none" strike="noStrike" dirty="0">
                          <a:solidFill>
                            <a:srgbClr val="000000"/>
                          </a:solidFill>
                          <a:effectLst/>
                          <a:latin typeface="游明朝" panose="02020400000000000000" pitchFamily="18" charset="-128"/>
                          <a:ea typeface="游明朝" panose="02020400000000000000" pitchFamily="18" charset="-128"/>
                        </a:rPr>
                        <a:t>平均</a:t>
                      </a:r>
                    </a:p>
                  </a:txBody>
                  <a:tcPr marL="20090" marR="20090" marT="200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2300" b="0" i="0" u="none" strike="noStrike" dirty="0">
                          <a:solidFill>
                            <a:schemeClr val="tx1"/>
                          </a:solidFill>
                          <a:effectLst/>
                          <a:latin typeface="游明朝" panose="02020400000000000000" pitchFamily="18" charset="-128"/>
                          <a:ea typeface="游明朝" panose="02020400000000000000" pitchFamily="18" charset="-128"/>
                        </a:rPr>
                        <a:t>0.477211</a:t>
                      </a:r>
                    </a:p>
                  </a:txBody>
                  <a:tcPr marL="20090" marR="20090" marT="200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2300" b="0" i="0" u="none" strike="noStrike" dirty="0">
                          <a:solidFill>
                            <a:srgbClr val="000000"/>
                          </a:solidFill>
                          <a:effectLst/>
                          <a:latin typeface="游明朝" panose="02020400000000000000" pitchFamily="18" charset="-128"/>
                          <a:ea typeface="游明朝" panose="02020400000000000000" pitchFamily="18" charset="-128"/>
                        </a:rPr>
                        <a:t>0.486614</a:t>
                      </a:r>
                    </a:p>
                  </a:txBody>
                  <a:tcPr marL="20090" marR="20090" marT="200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2300" b="0" i="0" u="none" strike="noStrike">
                          <a:solidFill>
                            <a:srgbClr val="000000"/>
                          </a:solidFill>
                          <a:effectLst/>
                          <a:latin typeface="游明朝" panose="02020400000000000000" pitchFamily="18" charset="-128"/>
                          <a:ea typeface="游明朝" panose="02020400000000000000" pitchFamily="18" charset="-128"/>
                        </a:rPr>
                        <a:t>0.428715</a:t>
                      </a:r>
                    </a:p>
                  </a:txBody>
                  <a:tcPr marL="20090" marR="20090" marT="200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2300" b="0" i="0" u="none" strike="noStrike" dirty="0">
                          <a:solidFill>
                            <a:srgbClr val="000000"/>
                          </a:solidFill>
                          <a:effectLst/>
                          <a:latin typeface="游明朝" panose="02020400000000000000" pitchFamily="18" charset="-128"/>
                          <a:ea typeface="游明朝" panose="02020400000000000000" pitchFamily="18" charset="-128"/>
                        </a:rPr>
                        <a:t>0.400872</a:t>
                      </a:r>
                    </a:p>
                  </a:txBody>
                  <a:tcPr marL="20090" marR="20090" marT="200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6078">
                <a:tc>
                  <a:txBody>
                    <a:bodyPr/>
                    <a:lstStyle/>
                    <a:p>
                      <a:pPr algn="l" fontAlgn="ctr"/>
                      <a:r>
                        <a:rPr lang="ja-JP" altLang="en-US" sz="2300" b="0" i="0" u="none" strike="noStrike">
                          <a:solidFill>
                            <a:srgbClr val="000000"/>
                          </a:solidFill>
                          <a:effectLst/>
                          <a:latin typeface="游明朝" panose="02020400000000000000" pitchFamily="18" charset="-128"/>
                          <a:ea typeface="游明朝" panose="02020400000000000000" pitchFamily="18" charset="-128"/>
                        </a:rPr>
                        <a:t>分散</a:t>
                      </a:r>
                    </a:p>
                  </a:txBody>
                  <a:tcPr marL="20090" marR="20090" marT="200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2300" b="0" i="0" u="none" strike="noStrike" dirty="0">
                          <a:solidFill>
                            <a:srgbClr val="FF0000"/>
                          </a:solidFill>
                          <a:effectLst/>
                          <a:latin typeface="游明朝" panose="02020400000000000000" pitchFamily="18" charset="-128"/>
                          <a:ea typeface="游明朝" panose="02020400000000000000" pitchFamily="18" charset="-128"/>
                        </a:rPr>
                        <a:t>0.039349</a:t>
                      </a:r>
                    </a:p>
                  </a:txBody>
                  <a:tcPr marL="20090" marR="20090" marT="200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2300" b="0" i="0" u="none" strike="noStrike" dirty="0">
                          <a:solidFill>
                            <a:srgbClr val="000000"/>
                          </a:solidFill>
                          <a:effectLst/>
                          <a:latin typeface="游明朝" panose="02020400000000000000" pitchFamily="18" charset="-128"/>
                          <a:ea typeface="游明朝" panose="02020400000000000000" pitchFamily="18" charset="-128"/>
                        </a:rPr>
                        <a:t>0.031037</a:t>
                      </a:r>
                    </a:p>
                  </a:txBody>
                  <a:tcPr marL="20090" marR="20090" marT="200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2300" b="0" i="0" u="none" strike="noStrike" dirty="0">
                          <a:solidFill>
                            <a:srgbClr val="000000"/>
                          </a:solidFill>
                          <a:effectLst/>
                          <a:latin typeface="游明朝" panose="02020400000000000000" pitchFamily="18" charset="-128"/>
                          <a:ea typeface="游明朝" panose="02020400000000000000" pitchFamily="18" charset="-128"/>
                        </a:rPr>
                        <a:t>0.031024</a:t>
                      </a:r>
                    </a:p>
                  </a:txBody>
                  <a:tcPr marL="20090" marR="20090" marT="200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2300" b="0" i="0" u="none" strike="noStrike" dirty="0">
                          <a:solidFill>
                            <a:srgbClr val="000000"/>
                          </a:solidFill>
                          <a:effectLst/>
                          <a:latin typeface="游明朝" panose="02020400000000000000" pitchFamily="18" charset="-128"/>
                          <a:ea typeface="游明朝" panose="02020400000000000000" pitchFamily="18" charset="-128"/>
                        </a:rPr>
                        <a:t>0.032233</a:t>
                      </a:r>
                    </a:p>
                  </a:txBody>
                  <a:tcPr marL="20090" marR="20090" marT="200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正方形/長方形 7"/>
          <p:cNvSpPr/>
          <p:nvPr/>
        </p:nvSpPr>
        <p:spPr>
          <a:xfrm>
            <a:off x="600518" y="1284069"/>
            <a:ext cx="5665333" cy="646331"/>
          </a:xfrm>
          <a:prstGeom prst="rect">
            <a:avLst/>
          </a:prstGeom>
        </p:spPr>
        <p:txBody>
          <a:bodyPr wrap="none">
            <a:spAutoFit/>
          </a:bodyPr>
          <a:lstStyle/>
          <a:p>
            <a:r>
              <a:rPr kumimoji="1" lang="en-US" altLang="ja-JP" sz="3600" b="1" dirty="0">
                <a:solidFill>
                  <a:prstClr val="black">
                    <a:lumMod val="75000"/>
                    <a:lumOff val="25000"/>
                  </a:prstClr>
                </a:solidFill>
                <a:latin typeface="游明朝" panose="02020400000000000000" pitchFamily="18" charset="-128"/>
                <a:ea typeface="游明朝" panose="02020400000000000000" pitchFamily="18" charset="-128"/>
              </a:rPr>
              <a:t>95</a:t>
            </a:r>
            <a:r>
              <a:rPr kumimoji="1" lang="ja-JP" altLang="en-US" sz="3600" b="1" dirty="0">
                <a:solidFill>
                  <a:prstClr val="black">
                    <a:lumMod val="75000"/>
                    <a:lumOff val="25000"/>
                  </a:prstClr>
                </a:solidFill>
                <a:latin typeface="游明朝" panose="02020400000000000000" pitchFamily="18" charset="-128"/>
                <a:ea typeface="游明朝" panose="02020400000000000000" pitchFamily="18" charset="-128"/>
              </a:rPr>
              <a:t>個のクエリに</a:t>
            </a:r>
            <a:r>
              <a:rPr kumimoji="1" lang="ja-JP" altLang="en-US" sz="3600" b="1" dirty="0" smtClean="0">
                <a:solidFill>
                  <a:prstClr val="black">
                    <a:lumMod val="75000"/>
                    <a:lumOff val="25000"/>
                  </a:prstClr>
                </a:solidFill>
                <a:latin typeface="游明朝" panose="02020400000000000000" pitchFamily="18" charset="-128"/>
                <a:ea typeface="游明朝" panose="02020400000000000000" pitchFamily="18" charset="-128"/>
              </a:rPr>
              <a:t>対する諸値</a:t>
            </a:r>
            <a:endParaRPr lang="ja-JP" altLang="en-US" dirty="0"/>
          </a:p>
        </p:txBody>
      </p:sp>
      <p:sp>
        <p:nvSpPr>
          <p:cNvPr id="3" name="スライド番号プレースホルダー 2"/>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2077365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nDCG</a:t>
            </a:r>
            <a:r>
              <a:rPr kumimoji="1" lang="ja-JP" altLang="en-US" dirty="0" smtClean="0"/>
              <a:t>と</a:t>
            </a:r>
            <a:r>
              <a:rPr kumimoji="1" lang="en-US" altLang="ja-JP" dirty="0" smtClean="0"/>
              <a:t>AP</a:t>
            </a:r>
            <a:r>
              <a:rPr kumimoji="1" lang="ja-JP" altLang="en-US" dirty="0" smtClean="0"/>
              <a:t>の分散の差について</a:t>
            </a:r>
            <a:endParaRPr kumimoji="1" lang="ja-JP" altLang="en-US" dirty="0"/>
          </a:p>
        </p:txBody>
      </p:sp>
      <p:sp>
        <p:nvSpPr>
          <p:cNvPr id="3" name="コンテンツ プレースホルダー 2"/>
          <p:cNvSpPr>
            <a:spLocks noGrp="1"/>
          </p:cNvSpPr>
          <p:nvPr>
            <p:ph idx="1"/>
          </p:nvPr>
        </p:nvSpPr>
        <p:spPr>
          <a:xfrm>
            <a:off x="677334" y="1440092"/>
            <a:ext cx="8596668" cy="3880773"/>
          </a:xfrm>
        </p:spPr>
        <p:txBody>
          <a:bodyPr>
            <a:normAutofit/>
          </a:bodyPr>
          <a:lstStyle/>
          <a:p>
            <a:pPr marL="0" indent="0">
              <a:buNone/>
            </a:pPr>
            <a:r>
              <a:rPr kumimoji="1" lang="ja-JP" altLang="en-US" dirty="0" smtClean="0"/>
              <a:t>各評価方法について</a:t>
            </a:r>
            <a:endParaRPr kumimoji="1" lang="en-US" altLang="ja-JP" dirty="0" smtClean="0"/>
          </a:p>
          <a:p>
            <a:pPr marL="0" indent="0">
              <a:buNone/>
            </a:pPr>
            <a:endParaRPr lang="en-US" altLang="ja-JP" dirty="0"/>
          </a:p>
          <a:p>
            <a:pPr marL="0" indent="0">
              <a:buNone/>
            </a:pPr>
            <a:r>
              <a:rPr kumimoji="1" lang="en-US" altLang="ja-JP" dirty="0" err="1" smtClean="0"/>
              <a:t>nDCG</a:t>
            </a:r>
            <a:r>
              <a:rPr kumimoji="1" lang="ja-JP" altLang="en-US" dirty="0" smtClean="0"/>
              <a:t>は</a:t>
            </a:r>
            <a:r>
              <a:rPr lang="ja-JP" altLang="en-US" dirty="0"/>
              <a:t>各クエリによる検索結果に</a:t>
            </a:r>
            <a:r>
              <a:rPr lang="ja-JP" altLang="en-US" dirty="0" smtClean="0"/>
              <a:t>対して</a:t>
            </a:r>
            <a:r>
              <a:rPr lang="ja-JP" altLang="en-US" dirty="0" smtClean="0">
                <a:solidFill>
                  <a:srgbClr val="FF0000"/>
                </a:solidFill>
              </a:rPr>
              <a:t>高適合、適合、部分適合、不適合</a:t>
            </a:r>
            <a:r>
              <a:rPr lang="ja-JP" altLang="en-US" dirty="0" smtClean="0"/>
              <a:t>等</a:t>
            </a:r>
            <a:endParaRPr lang="en-US" altLang="ja-JP" dirty="0" smtClean="0"/>
          </a:p>
          <a:p>
            <a:pPr marL="0" indent="0">
              <a:buNone/>
            </a:pPr>
            <a:r>
              <a:rPr lang="ja-JP" altLang="en-US" dirty="0" err="1" smtClean="0"/>
              <a:t>で評</a:t>
            </a:r>
            <a:r>
              <a:rPr lang="ja-JP" altLang="en-US" dirty="0" smtClean="0"/>
              <a:t>価してそれに基づき</a:t>
            </a:r>
            <a:r>
              <a:rPr kumimoji="1" lang="ja-JP" altLang="en-US" dirty="0" smtClean="0"/>
              <a:t>点を付け</a:t>
            </a:r>
            <a:r>
              <a:rPr lang="ja-JP" altLang="en-US" dirty="0" smtClean="0"/>
              <a:t>る</a:t>
            </a:r>
            <a:r>
              <a:rPr kumimoji="1" lang="ja-JP" altLang="en-US" dirty="0" smtClean="0"/>
              <a:t> →細かく点数が付く</a:t>
            </a:r>
            <a:endParaRPr lang="en-US" altLang="ja-JP" dirty="0"/>
          </a:p>
          <a:p>
            <a:pPr marL="0" indent="0">
              <a:buNone/>
            </a:pPr>
            <a:endParaRPr lang="en-US" altLang="ja-JP" dirty="0"/>
          </a:p>
          <a:p>
            <a:pPr marL="0" indent="0">
              <a:buNone/>
            </a:pPr>
            <a:r>
              <a:rPr kumimoji="1" lang="en-US" altLang="ja-JP" dirty="0" smtClean="0"/>
              <a:t>AP</a:t>
            </a:r>
            <a:r>
              <a:rPr kumimoji="1" lang="ja-JP" altLang="en-US" dirty="0" smtClean="0"/>
              <a:t>は各クエリ</a:t>
            </a:r>
            <a:r>
              <a:rPr lang="ja-JP" altLang="en-US" dirty="0"/>
              <a:t>による</a:t>
            </a:r>
            <a:r>
              <a:rPr kumimoji="1" lang="ja-JP" altLang="en-US" dirty="0" smtClean="0"/>
              <a:t>検索結果に対して</a:t>
            </a:r>
            <a:r>
              <a:rPr lang="ja-JP" altLang="en-US" dirty="0">
                <a:solidFill>
                  <a:srgbClr val="FF0000"/>
                </a:solidFill>
              </a:rPr>
              <a:t>正解</a:t>
            </a:r>
            <a:r>
              <a:rPr kumimoji="1" lang="ja-JP" altLang="en-US" dirty="0" smtClean="0">
                <a:solidFill>
                  <a:srgbClr val="FF0000"/>
                </a:solidFill>
              </a:rPr>
              <a:t>、不正解</a:t>
            </a:r>
            <a:r>
              <a:rPr kumimoji="1" lang="ja-JP" altLang="en-US" dirty="0" smtClean="0"/>
              <a:t>の</a:t>
            </a:r>
            <a:r>
              <a:rPr kumimoji="1" lang="en-US" altLang="ja-JP" dirty="0" smtClean="0"/>
              <a:t>2</a:t>
            </a:r>
            <a:r>
              <a:rPr kumimoji="1" lang="ja-JP" altLang="en-US" dirty="0" smtClean="0"/>
              <a:t>択のみで評価して</a:t>
            </a:r>
            <a:endParaRPr kumimoji="1" lang="en-US" altLang="ja-JP" dirty="0" smtClean="0"/>
          </a:p>
          <a:p>
            <a:pPr marL="0" indent="0">
              <a:buNone/>
            </a:pPr>
            <a:r>
              <a:rPr lang="ja-JP" altLang="en-US" dirty="0"/>
              <a:t>それに基づき</a:t>
            </a:r>
            <a:r>
              <a:rPr kumimoji="1" lang="ja-JP" altLang="en-US" dirty="0" smtClean="0"/>
              <a:t>点を付ける →比較的</a:t>
            </a:r>
            <a:r>
              <a:rPr kumimoji="1" lang="ja-JP" altLang="en-US" dirty="0" smtClean="0">
                <a:solidFill>
                  <a:srgbClr val="FF0000"/>
                </a:solidFill>
              </a:rPr>
              <a:t>大雑把</a:t>
            </a:r>
            <a:r>
              <a:rPr kumimoji="1" lang="ja-JP" altLang="en-US" dirty="0" smtClean="0"/>
              <a:t>に点数が付く</a:t>
            </a:r>
            <a:endParaRPr kumimoji="1" lang="en-US" altLang="ja-JP" dirty="0" smtClean="0"/>
          </a:p>
          <a:p>
            <a:pPr marL="0" indent="0">
              <a:buNone/>
            </a:pPr>
            <a:endParaRPr kumimoji="1" lang="en-US" altLang="ja-JP" dirty="0" smtClean="0"/>
          </a:p>
          <a:p>
            <a:pPr marL="0" indent="0">
              <a:buNone/>
            </a:pPr>
            <a:r>
              <a:rPr lang="ja-JP" altLang="en-US" dirty="0" smtClean="0"/>
              <a:t>→この</a:t>
            </a:r>
            <a:r>
              <a:rPr lang="ja-JP" altLang="en-US" dirty="0" smtClean="0">
                <a:solidFill>
                  <a:srgbClr val="FF0000"/>
                </a:solidFill>
              </a:rPr>
              <a:t>大雑把さ</a:t>
            </a:r>
            <a:r>
              <a:rPr lang="ja-JP" altLang="en-US" dirty="0" smtClean="0"/>
              <a:t>が分散が大きくなる原因と考えられる</a:t>
            </a:r>
            <a:r>
              <a:rPr kumimoji="1" lang="en-US" altLang="ja-JP" dirty="0" smtClean="0"/>
              <a:t>								</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969611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a:t>
            </a:r>
            <a:r>
              <a:rPr kumimoji="1" lang="ja-JP" altLang="en-US" dirty="0" smtClean="0"/>
              <a:t>の問題点</a:t>
            </a:r>
            <a:endParaRPr kumimoji="1" lang="ja-JP" altLang="en-US" dirty="0"/>
          </a:p>
        </p:txBody>
      </p:sp>
      <p:sp>
        <p:nvSpPr>
          <p:cNvPr id="3" name="コンテンツ プレースホルダー 2"/>
          <p:cNvSpPr>
            <a:spLocks noGrp="1"/>
          </p:cNvSpPr>
          <p:nvPr>
            <p:ph idx="1"/>
          </p:nvPr>
        </p:nvSpPr>
        <p:spPr>
          <a:xfrm>
            <a:off x="677334" y="1639889"/>
            <a:ext cx="8596668" cy="4379911"/>
          </a:xfrm>
        </p:spPr>
        <p:txBody>
          <a:bodyPr>
            <a:normAutofit fontScale="92500" lnSpcReduction="10000"/>
          </a:bodyPr>
          <a:lstStyle/>
          <a:p>
            <a:pPr algn="ctr"/>
            <a:r>
              <a:rPr lang="ja-JP" altLang="en-US" sz="3200" dirty="0">
                <a:solidFill>
                  <a:srgbClr val="FF0000"/>
                </a:solidFill>
              </a:rPr>
              <a:t>正解</a:t>
            </a:r>
            <a:r>
              <a:rPr lang="ja-JP" altLang="en-US" sz="3200" dirty="0" smtClean="0">
                <a:solidFill>
                  <a:srgbClr val="FF0000"/>
                </a:solidFill>
              </a:rPr>
              <a:t>、不正解</a:t>
            </a:r>
            <a:r>
              <a:rPr lang="ja-JP" altLang="en-US" sz="3200" dirty="0" smtClean="0"/>
              <a:t>の</a:t>
            </a:r>
            <a:r>
              <a:rPr lang="en-US" altLang="ja-JP" sz="3200" dirty="0"/>
              <a:t>2</a:t>
            </a:r>
            <a:r>
              <a:rPr lang="ja-JP" altLang="en-US" sz="3200" dirty="0" smtClean="0"/>
              <a:t>択で</a:t>
            </a:r>
            <a:r>
              <a:rPr kumimoji="1" lang="ja-JP" altLang="en-US" sz="3200" dirty="0" smtClean="0"/>
              <a:t>大雑把である→ </a:t>
            </a:r>
            <a:endParaRPr kumimoji="1" lang="en-US" altLang="ja-JP" sz="3200" dirty="0" smtClean="0"/>
          </a:p>
          <a:p>
            <a:pPr marL="0" indent="0" algn="ctr">
              <a:buNone/>
            </a:pPr>
            <a:r>
              <a:rPr kumimoji="1" lang="ja-JP" altLang="en-US" sz="3200" dirty="0" smtClean="0"/>
              <a:t>完璧に適合しても、微妙に適合しても、</a:t>
            </a:r>
            <a:endParaRPr kumimoji="1" lang="en-US" altLang="ja-JP" sz="3200" dirty="0" smtClean="0"/>
          </a:p>
          <a:p>
            <a:pPr marL="0" indent="0" algn="ctr">
              <a:buNone/>
            </a:pPr>
            <a:r>
              <a:rPr kumimoji="1" lang="ja-JP" altLang="en-US" sz="3200" dirty="0" smtClean="0"/>
              <a:t>同じ正解として扱われる</a:t>
            </a:r>
            <a:endParaRPr kumimoji="1" lang="en-US" altLang="ja-JP" sz="3200" dirty="0" smtClean="0"/>
          </a:p>
          <a:p>
            <a:pPr marL="0" indent="0" algn="ctr">
              <a:buNone/>
            </a:pPr>
            <a:r>
              <a:rPr kumimoji="1" lang="ja-JP" altLang="en-US" sz="3200" dirty="0" smtClean="0"/>
              <a:t>→この点をカバーして</a:t>
            </a:r>
            <a:r>
              <a:rPr kumimoji="1" lang="ja-JP" altLang="en-US" sz="3200" dirty="0" smtClean="0">
                <a:solidFill>
                  <a:srgbClr val="FF0000"/>
                </a:solidFill>
              </a:rPr>
              <a:t>細かい評価</a:t>
            </a:r>
            <a:r>
              <a:rPr kumimoji="1" lang="ja-JP" altLang="en-US" sz="3200" dirty="0" smtClean="0"/>
              <a:t>をしている点で</a:t>
            </a:r>
            <a:r>
              <a:rPr kumimoji="1" lang="en-US" altLang="ja-JP" sz="3200" dirty="0" err="1" smtClean="0"/>
              <a:t>nDCG</a:t>
            </a:r>
            <a:r>
              <a:rPr lang="ja-JP" altLang="en-US" sz="3200" dirty="0"/>
              <a:t>は</a:t>
            </a:r>
            <a:r>
              <a:rPr lang="ja-JP" altLang="en-US" sz="3200" dirty="0" smtClean="0"/>
              <a:t>優れている</a:t>
            </a:r>
            <a:endParaRPr lang="en-US" altLang="ja-JP" sz="3200" dirty="0" smtClean="0"/>
          </a:p>
          <a:p>
            <a:pPr marL="0" indent="0" algn="ctr">
              <a:buNone/>
            </a:pPr>
            <a:r>
              <a:rPr lang="en-US" altLang="ja-JP" sz="3200" dirty="0" smtClean="0"/>
              <a:t>								  </a:t>
            </a:r>
            <a:r>
              <a:rPr lang="ja-JP" altLang="en-US" sz="4000" b="1" dirty="0" smtClean="0"/>
              <a:t>↓</a:t>
            </a:r>
            <a:r>
              <a:rPr lang="en-US" altLang="ja-JP" sz="4000" b="1" dirty="0"/>
              <a:t>	</a:t>
            </a:r>
            <a:r>
              <a:rPr lang="en-US" altLang="ja-JP" sz="3200" dirty="0" smtClean="0"/>
              <a:t>								</a:t>
            </a:r>
          </a:p>
          <a:p>
            <a:pPr marL="0" indent="0" algn="ctr">
              <a:buNone/>
            </a:pPr>
            <a:r>
              <a:rPr lang="en-US" altLang="ja-JP" sz="3200" dirty="0" smtClean="0"/>
              <a:t>	</a:t>
            </a:r>
            <a:r>
              <a:rPr lang="ja-JP" altLang="en-US" sz="3200" dirty="0" smtClean="0"/>
              <a:t>更に細かい評価をできれば更に良い</a:t>
            </a:r>
            <a:endParaRPr lang="en-US" altLang="ja-JP" sz="3200" dirty="0" smtClean="0"/>
          </a:p>
          <a:p>
            <a:pPr marL="0" indent="0" algn="ctr">
              <a:buNone/>
            </a:pPr>
            <a:r>
              <a:rPr kumimoji="1" lang="ja-JP" altLang="en-US" sz="3200" dirty="0" smtClean="0"/>
              <a:t>評価が期待できると考えられる。</a:t>
            </a:r>
            <a:r>
              <a:rPr kumimoji="1" lang="en-US" altLang="ja-JP" sz="3200" dirty="0" smtClean="0"/>
              <a:t>	</a:t>
            </a:r>
            <a:endParaRPr kumimoji="1" lang="ja-JP" altLang="en-US" sz="32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59764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游ゴシック" panose="020B0400000000000000" pitchFamily="50" charset="-128"/>
                <a:ea typeface="游ゴシック" panose="020B0400000000000000" pitchFamily="50" charset="-128"/>
              </a:rPr>
              <a:t>全体の結論</a:t>
            </a:r>
            <a:endParaRPr kumimoji="1" lang="ja-JP" altLang="en-US" dirty="0">
              <a:latin typeface="游ゴシック" panose="020B0400000000000000" pitchFamily="50" charset="-128"/>
              <a:ea typeface="游ゴシック" panose="020B0400000000000000" pitchFamily="50" charset="-128"/>
            </a:endParaRPr>
          </a:p>
        </p:txBody>
      </p:sp>
      <p:sp>
        <p:nvSpPr>
          <p:cNvPr id="3" name="コンテンツ プレースホルダー 2"/>
          <p:cNvSpPr>
            <a:spLocks noGrp="1"/>
          </p:cNvSpPr>
          <p:nvPr>
            <p:ph idx="1"/>
          </p:nvPr>
        </p:nvSpPr>
        <p:spPr>
          <a:xfrm>
            <a:off x="677334" y="1611087"/>
            <a:ext cx="8596668" cy="4430276"/>
          </a:xfrm>
        </p:spPr>
        <p:txBody>
          <a:bodyPr>
            <a:normAutofit/>
          </a:bodyPr>
          <a:lstStyle/>
          <a:p>
            <a:endParaRPr kumimoji="1" lang="en-US" altLang="ja-JP" dirty="0" smtClean="0"/>
          </a:p>
          <a:p>
            <a:pPr marL="0" indent="0">
              <a:buNone/>
            </a:pPr>
            <a:r>
              <a:rPr lang="ja-JP" altLang="en-US" dirty="0" smtClean="0">
                <a:latin typeface="游ゴシック" panose="020B0400000000000000" pitchFamily="50" charset="-128"/>
                <a:ea typeface="游ゴシック" panose="020B0400000000000000" pitchFamily="50" charset="-128"/>
              </a:rPr>
              <a:t>・エンジンの性能は二種類の比較方法より</a:t>
            </a:r>
            <a:endParaRPr lang="en-US" altLang="ja-JP" dirty="0">
              <a:latin typeface="游ゴシック" panose="020B0400000000000000" pitchFamily="50" charset="-128"/>
              <a:ea typeface="游ゴシック" panose="020B0400000000000000" pitchFamily="50" charset="-128"/>
            </a:endParaRPr>
          </a:p>
          <a:p>
            <a:pPr marL="0" indent="0">
              <a:buNone/>
            </a:pPr>
            <a:r>
              <a:rPr lang="ja-JP" altLang="en-US" dirty="0">
                <a:latin typeface="游ゴシック" panose="020B0400000000000000" pitchFamily="50" charset="-128"/>
                <a:ea typeface="游ゴシック" panose="020B0400000000000000" pitchFamily="50" charset="-128"/>
              </a:rPr>
              <a:t>エンジン</a:t>
            </a:r>
            <a:r>
              <a:rPr lang="en-US" altLang="ja-JP" dirty="0">
                <a:latin typeface="游ゴシック" panose="020B0400000000000000" pitchFamily="50" charset="-128"/>
                <a:ea typeface="游ゴシック" panose="020B0400000000000000" pitchFamily="50" charset="-128"/>
              </a:rPr>
              <a:t>1 &gt; </a:t>
            </a:r>
            <a:r>
              <a:rPr lang="ja-JP" altLang="en-US" dirty="0">
                <a:latin typeface="游ゴシック" panose="020B0400000000000000" pitchFamily="50" charset="-128"/>
                <a:ea typeface="游ゴシック" panose="020B0400000000000000" pitchFamily="50" charset="-128"/>
              </a:rPr>
              <a:t>エンジン</a:t>
            </a:r>
            <a:r>
              <a:rPr lang="en-US" altLang="ja-JP" dirty="0">
                <a:latin typeface="游ゴシック" panose="020B0400000000000000" pitchFamily="50" charset="-128"/>
                <a:ea typeface="游ゴシック" panose="020B0400000000000000" pitchFamily="50" charset="-128"/>
              </a:rPr>
              <a:t>2  &gt; </a:t>
            </a:r>
            <a:r>
              <a:rPr lang="ja-JP" altLang="en-US" dirty="0">
                <a:latin typeface="游ゴシック" panose="020B0400000000000000" pitchFamily="50" charset="-128"/>
                <a:ea typeface="游ゴシック" panose="020B0400000000000000" pitchFamily="50" charset="-128"/>
              </a:rPr>
              <a:t>エンジン</a:t>
            </a:r>
            <a:r>
              <a:rPr lang="en-US" altLang="ja-JP" dirty="0">
                <a:latin typeface="游ゴシック" panose="020B0400000000000000" pitchFamily="50" charset="-128"/>
                <a:ea typeface="游ゴシック" panose="020B0400000000000000" pitchFamily="50" charset="-128"/>
              </a:rPr>
              <a:t>3 &gt; </a:t>
            </a:r>
            <a:r>
              <a:rPr lang="ja-JP" altLang="en-US" dirty="0">
                <a:latin typeface="游ゴシック" panose="020B0400000000000000" pitchFamily="50" charset="-128"/>
                <a:ea typeface="游ゴシック" panose="020B0400000000000000" pitchFamily="50" charset="-128"/>
              </a:rPr>
              <a:t>エンジン</a:t>
            </a:r>
            <a:r>
              <a:rPr lang="en-US" altLang="ja-JP" dirty="0">
                <a:latin typeface="游ゴシック" panose="020B0400000000000000" pitchFamily="50" charset="-128"/>
                <a:ea typeface="游ゴシック" panose="020B0400000000000000" pitchFamily="50" charset="-128"/>
              </a:rPr>
              <a:t>4</a:t>
            </a:r>
          </a:p>
          <a:p>
            <a:pPr marL="0" indent="0">
              <a:buNone/>
            </a:pPr>
            <a:r>
              <a:rPr kumimoji="1" lang="ja-JP" altLang="en-US" dirty="0" smtClean="0">
                <a:latin typeface="游ゴシック" panose="020B0400000000000000" pitchFamily="50" charset="-128"/>
                <a:ea typeface="游ゴシック" panose="020B0400000000000000" pitchFamily="50" charset="-128"/>
              </a:rPr>
              <a:t>である。</a:t>
            </a:r>
            <a:endParaRPr kumimoji="1" lang="en-US" altLang="ja-JP" dirty="0" smtClean="0">
              <a:latin typeface="游ゴシック" panose="020B0400000000000000" pitchFamily="50" charset="-128"/>
              <a:ea typeface="游ゴシック" panose="020B0400000000000000" pitchFamily="50" charset="-128"/>
            </a:endParaRPr>
          </a:p>
          <a:p>
            <a:pPr marL="0" indent="0">
              <a:buNone/>
            </a:pPr>
            <a:r>
              <a:rPr kumimoji="1" lang="en-US" altLang="ja-JP" dirty="0" smtClean="0">
                <a:latin typeface="游ゴシック" panose="020B0400000000000000" pitchFamily="50" charset="-128"/>
                <a:ea typeface="游ゴシック" panose="020B0400000000000000" pitchFamily="50" charset="-128"/>
              </a:rPr>
              <a:t> </a:t>
            </a:r>
          </a:p>
          <a:p>
            <a:pPr marL="0" indent="0">
              <a:buNone/>
            </a:pPr>
            <a:r>
              <a:rPr kumimoji="1" lang="ja-JP" altLang="en-US" dirty="0" smtClean="0">
                <a:latin typeface="游ゴシック" panose="020B0400000000000000" pitchFamily="50" charset="-128"/>
                <a:ea typeface="游ゴシック" panose="020B0400000000000000" pitchFamily="50" charset="-128"/>
              </a:rPr>
              <a:t>・</a:t>
            </a:r>
            <a:r>
              <a:rPr kumimoji="1" lang="en-US" altLang="ja-JP" dirty="0" err="1" smtClean="0">
                <a:latin typeface="游ゴシック" panose="020B0400000000000000" pitchFamily="50" charset="-128"/>
                <a:ea typeface="游ゴシック" panose="020B0400000000000000" pitchFamily="50" charset="-128"/>
              </a:rPr>
              <a:t>nDCG</a:t>
            </a:r>
            <a:r>
              <a:rPr kumimoji="1" lang="ja-JP" altLang="en-US" dirty="0" smtClean="0">
                <a:latin typeface="游ゴシック" panose="020B0400000000000000" pitchFamily="50" charset="-128"/>
                <a:ea typeface="游ゴシック" panose="020B0400000000000000" pitchFamily="50" charset="-128"/>
              </a:rPr>
              <a:t>の大小には文の区切りがうまくいくかにかかっている部分がある</a:t>
            </a:r>
            <a:r>
              <a:rPr lang="ja-JP" altLang="en-US" dirty="0">
                <a:latin typeface="游ゴシック" panose="020B0400000000000000" pitchFamily="50" charset="-128"/>
                <a:ea typeface="游ゴシック" panose="020B0400000000000000" pitchFamily="50" charset="-128"/>
              </a:rPr>
              <a:t>。</a:t>
            </a:r>
            <a:endParaRPr kumimoji="1" lang="en-US" altLang="ja-JP" dirty="0" smtClean="0">
              <a:latin typeface="游ゴシック" panose="020B0400000000000000" pitchFamily="50" charset="-128"/>
              <a:ea typeface="游ゴシック" panose="020B0400000000000000" pitchFamily="50" charset="-128"/>
            </a:endParaRPr>
          </a:p>
          <a:p>
            <a:pPr marL="0" indent="0">
              <a:buNone/>
            </a:pPr>
            <a:r>
              <a:rPr lang="ja-JP" altLang="en-US" dirty="0" smtClean="0">
                <a:latin typeface="游ゴシック" panose="020B0400000000000000" pitchFamily="50" charset="-128"/>
                <a:ea typeface="游ゴシック" panose="020B0400000000000000" pitchFamily="50" charset="-128"/>
              </a:rPr>
              <a:t>よって、より上手く文を区切る</a:t>
            </a:r>
            <a:r>
              <a:rPr lang="ja-JP" altLang="en-US" dirty="0">
                <a:latin typeface="游ゴシック" panose="020B0400000000000000" pitchFamily="50" charset="-128"/>
                <a:ea typeface="游ゴシック" panose="020B0400000000000000" pitchFamily="50" charset="-128"/>
              </a:rPr>
              <a:t>事</a:t>
            </a:r>
            <a:r>
              <a:rPr lang="ja-JP" altLang="en-US" dirty="0" smtClean="0">
                <a:latin typeface="游ゴシック" panose="020B0400000000000000" pitchFamily="50" charset="-128"/>
                <a:ea typeface="游ゴシック" panose="020B0400000000000000" pitchFamily="50" charset="-128"/>
              </a:rPr>
              <a:t>ができるアルゴリズムを作ることができれば</a:t>
            </a:r>
            <a:endParaRPr lang="en-US" altLang="ja-JP" dirty="0" smtClean="0">
              <a:latin typeface="游ゴシック" panose="020B0400000000000000" pitchFamily="50" charset="-128"/>
              <a:ea typeface="游ゴシック" panose="020B0400000000000000" pitchFamily="50" charset="-128"/>
            </a:endParaRPr>
          </a:p>
          <a:p>
            <a:pPr marL="0" indent="0">
              <a:buNone/>
            </a:pPr>
            <a:r>
              <a:rPr kumimoji="1" lang="ja-JP" altLang="en-US" dirty="0" smtClean="0">
                <a:latin typeface="游ゴシック" panose="020B0400000000000000" pitchFamily="50" charset="-128"/>
                <a:ea typeface="游ゴシック" panose="020B0400000000000000" pitchFamily="50" charset="-128"/>
              </a:rPr>
              <a:t>検索エンジンの性能の向上へ繋げる事ができるであろう。</a:t>
            </a:r>
            <a:endParaRPr kumimoji="1" lang="en-US" altLang="ja-JP" dirty="0" smtClean="0">
              <a:latin typeface="游ゴシック" panose="020B0400000000000000" pitchFamily="50" charset="-128"/>
              <a:ea typeface="游ゴシック" panose="020B0400000000000000" pitchFamily="50" charset="-128"/>
            </a:endParaRPr>
          </a:p>
          <a:p>
            <a:pPr marL="0" indent="0">
              <a:buNone/>
            </a:pPr>
            <a:endParaRPr lang="en-US" altLang="ja-JP" dirty="0">
              <a:latin typeface="游ゴシック" panose="020B0400000000000000" pitchFamily="50" charset="-128"/>
              <a:ea typeface="游ゴシック" panose="020B0400000000000000" pitchFamily="50" charset="-128"/>
            </a:endParaRPr>
          </a:p>
          <a:p>
            <a:pPr marL="0" indent="0">
              <a:buNone/>
            </a:pPr>
            <a:r>
              <a:rPr lang="ja-JP" altLang="en-US" dirty="0" smtClean="0">
                <a:latin typeface="游ゴシック" panose="020B0400000000000000" pitchFamily="50" charset="-128"/>
                <a:ea typeface="游ゴシック" panose="020B0400000000000000" pitchFamily="50" charset="-128"/>
              </a:rPr>
              <a:t>・</a:t>
            </a:r>
            <a:r>
              <a:rPr lang="en-US" altLang="ja-JP" dirty="0" err="1" smtClean="0">
                <a:latin typeface="游ゴシック" panose="020B0400000000000000" pitchFamily="50" charset="-128"/>
                <a:ea typeface="游ゴシック" panose="020B0400000000000000" pitchFamily="50" charset="-128"/>
              </a:rPr>
              <a:t>nDCG</a:t>
            </a:r>
            <a:r>
              <a:rPr lang="ja-JP" altLang="en-US" dirty="0" smtClean="0">
                <a:latin typeface="游ゴシック" panose="020B0400000000000000" pitchFamily="50" charset="-128"/>
                <a:ea typeface="游ゴシック" panose="020B0400000000000000" pitchFamily="50" charset="-128"/>
              </a:rPr>
              <a:t>は、適合にも種類を設けることでよりよくエンジンを評価できる。</a:t>
            </a:r>
            <a:endParaRPr lang="en-US" altLang="ja-JP" dirty="0" smtClean="0">
              <a:latin typeface="游ゴシック" panose="020B0400000000000000" pitchFamily="50" charset="-128"/>
              <a:ea typeface="游ゴシック" panose="020B0400000000000000" pitchFamily="50" charset="-128"/>
            </a:endParaRPr>
          </a:p>
          <a:p>
            <a:pPr marL="0" indent="0">
              <a:buNone/>
            </a:pPr>
            <a:r>
              <a:rPr lang="ja-JP" altLang="en-US" dirty="0" smtClean="0">
                <a:latin typeface="游ゴシック" panose="020B0400000000000000" pitchFamily="50" charset="-128"/>
                <a:ea typeface="游ゴシック" panose="020B0400000000000000" pitchFamily="50" charset="-128"/>
              </a:rPr>
              <a:t>更に種類を増やせば更に良く評価できることが期待される。</a:t>
            </a:r>
            <a:endParaRPr lang="en-US" altLang="ja-JP" dirty="0" smtClean="0">
              <a:latin typeface="游ゴシック" panose="020B0400000000000000" pitchFamily="50" charset="-128"/>
              <a:ea typeface="游ゴシック" panose="020B0400000000000000" pitchFamily="50" charset="-128"/>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4026860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677334" y="246743"/>
            <a:ext cx="8596668" cy="1320800"/>
          </a:xfrm>
        </p:spPr>
        <p:txBody>
          <a:bodyPr>
            <a:normAutofit/>
          </a:bodyPr>
          <a:lstStyle/>
          <a:p>
            <a:pPr algn="ctr"/>
            <a:r>
              <a:rPr kumimoji="1" lang="ja-JP" altLang="en-US" sz="4800" dirty="0" smtClean="0"/>
              <a:t>メンバの役割と感想</a:t>
            </a:r>
            <a:endParaRPr kumimoji="1" lang="ja-JP" altLang="en-US" sz="4800" dirty="0"/>
          </a:p>
        </p:txBody>
      </p:sp>
      <p:sp>
        <p:nvSpPr>
          <p:cNvPr id="2" name="コンテンツ プレースホルダー 1"/>
          <p:cNvSpPr>
            <a:spLocks noGrp="1"/>
          </p:cNvSpPr>
          <p:nvPr>
            <p:ph idx="1"/>
          </p:nvPr>
        </p:nvSpPr>
        <p:spPr>
          <a:xfrm>
            <a:off x="677334" y="1045029"/>
            <a:ext cx="8596668" cy="5647871"/>
          </a:xfrm>
        </p:spPr>
        <p:txBody>
          <a:bodyPr>
            <a:normAutofit/>
          </a:bodyPr>
          <a:lstStyle/>
          <a:p>
            <a:r>
              <a:rPr lang="ja-JP" altLang="en-US" sz="1400" dirty="0"/>
              <a:t>小島 </a:t>
            </a:r>
            <a:r>
              <a:rPr lang="ja-JP" altLang="en-US" sz="1400" dirty="0" smtClean="0"/>
              <a:t>智樹 </a:t>
            </a:r>
            <a:r>
              <a:rPr lang="en-US" altLang="ja-JP" sz="1400" dirty="0"/>
              <a:t>1w143040-8</a:t>
            </a:r>
            <a:r>
              <a:rPr lang="ja-JP" altLang="en-US" sz="1400" dirty="0" smtClean="0"/>
              <a:t>  諸値算出→</a:t>
            </a:r>
            <a:r>
              <a:rPr lang="en-US" altLang="ja-JP" sz="1400" dirty="0" smtClean="0"/>
              <a:t>R</a:t>
            </a:r>
            <a:r>
              <a:rPr lang="ja-JP" altLang="en-US" sz="1400" dirty="0" smtClean="0"/>
              <a:t>や</a:t>
            </a:r>
            <a:r>
              <a:rPr lang="en-US" altLang="ja-JP" sz="1400" dirty="0" smtClean="0"/>
              <a:t>excel</a:t>
            </a:r>
            <a:r>
              <a:rPr lang="ja-JP" altLang="en-US" sz="1400" dirty="0" smtClean="0"/>
              <a:t>で分散や平均等を計算</a:t>
            </a:r>
            <a:r>
              <a:rPr lang="en-US" altLang="ja-JP" sz="1400" dirty="0"/>
              <a:t> </a:t>
            </a:r>
            <a:endParaRPr lang="en-US" altLang="ja-JP" sz="1400" dirty="0" smtClean="0"/>
          </a:p>
          <a:p>
            <a:pPr marL="0" indent="0">
              <a:buNone/>
            </a:pPr>
            <a:r>
              <a:rPr lang="ja-JP" altLang="en-US" sz="1400" dirty="0" smtClean="0"/>
              <a:t>パワポ作成→全体的に考察等を含めて作成</a:t>
            </a:r>
            <a:endParaRPr lang="en-US" altLang="ja-JP" sz="1400" dirty="0"/>
          </a:p>
          <a:p>
            <a:pPr marL="0" indent="0">
              <a:buNone/>
            </a:pPr>
            <a:r>
              <a:rPr lang="ja-JP" altLang="en-US" sz="1400" dirty="0" smtClean="0"/>
              <a:t>感想</a:t>
            </a:r>
            <a:r>
              <a:rPr lang="en-US" altLang="ja-JP" sz="1400" dirty="0" smtClean="0"/>
              <a:t>: </a:t>
            </a:r>
            <a:r>
              <a:rPr lang="ja-JP" altLang="en-US" sz="1400" dirty="0" smtClean="0"/>
              <a:t>今回学んだ検定や統計の知識を将来に活かしたいと思った。</a:t>
            </a:r>
            <a:endParaRPr lang="ja-JP" altLang="en-US" sz="1400" dirty="0"/>
          </a:p>
          <a:p>
            <a:r>
              <a:rPr lang="ja-JP" altLang="en-US" sz="1400" dirty="0"/>
              <a:t>塚越 裕太 </a:t>
            </a:r>
            <a:r>
              <a:rPr lang="en-US" altLang="ja-JP" sz="1400" dirty="0"/>
              <a:t>1w142248-1</a:t>
            </a:r>
            <a:r>
              <a:rPr lang="ja-JP" altLang="en-US" sz="1400" dirty="0" smtClean="0"/>
              <a:t> 信頼</a:t>
            </a:r>
            <a:r>
              <a:rPr lang="ja-JP" altLang="en-US" sz="1400" dirty="0"/>
              <a:t>区間の検算、</a:t>
            </a:r>
            <a:r>
              <a:rPr lang="ja-JP" altLang="en-US" sz="1400" dirty="0" smtClean="0"/>
              <a:t>プレゼン</a:t>
            </a:r>
            <a:endParaRPr lang="en-US" altLang="ja-JP" sz="1400" dirty="0" smtClean="0"/>
          </a:p>
          <a:p>
            <a:pPr marL="0" indent="0">
              <a:buNone/>
            </a:pPr>
            <a:r>
              <a:rPr lang="ja-JP" altLang="en-US" sz="1400" dirty="0" smtClean="0"/>
              <a:t>感想</a:t>
            </a:r>
            <a:r>
              <a:rPr lang="en-US" altLang="ja-JP" sz="1400" dirty="0" smtClean="0"/>
              <a:t>:</a:t>
            </a:r>
            <a:r>
              <a:rPr lang="ja-JP" altLang="en-US" sz="1400" dirty="0"/>
              <a:t>諸値の算出を行う中で、検索エンジンは、あるクエリに対して適合しやすいかどうかでその検索エンジンの性能を評価してしまってはいけないことが分かった</a:t>
            </a:r>
            <a:r>
              <a:rPr lang="ja-JP" altLang="en-US" sz="1400" dirty="0" smtClean="0"/>
              <a:t>。身</a:t>
            </a:r>
            <a:r>
              <a:rPr lang="ja-JP" altLang="en-US" sz="1400" dirty="0"/>
              <a:t>の回りの他の統計データを題材に</a:t>
            </a:r>
            <a:r>
              <a:rPr lang="ja-JP" altLang="en-US" sz="1400" dirty="0" err="1"/>
              <a:t>ｔ</a:t>
            </a:r>
            <a:r>
              <a:rPr lang="ja-JP" altLang="en-US" sz="1400" dirty="0"/>
              <a:t>検定を行って、意味があるデータなのかどうかしらべてみたいと感じた。</a:t>
            </a:r>
          </a:p>
          <a:p>
            <a:r>
              <a:rPr lang="ja-JP" altLang="en-US" sz="1400" dirty="0"/>
              <a:t>水野 仁博 </a:t>
            </a:r>
            <a:r>
              <a:rPr lang="en-US" altLang="ja-JP" sz="1400" dirty="0" smtClean="0"/>
              <a:t>1w143129-7 </a:t>
            </a:r>
            <a:r>
              <a:rPr lang="ja-JP" altLang="en-US" sz="1400" dirty="0" smtClean="0"/>
              <a:t>プレゼン</a:t>
            </a:r>
            <a:endParaRPr lang="en-US" altLang="ja-JP" sz="1400" dirty="0" smtClean="0"/>
          </a:p>
          <a:p>
            <a:pPr marL="0" indent="0">
              <a:buNone/>
            </a:pPr>
            <a:r>
              <a:rPr lang="ja-JP" altLang="en-US" sz="1400" dirty="0" smtClean="0"/>
              <a:t>感想</a:t>
            </a:r>
            <a:r>
              <a:rPr lang="en-US" altLang="ja-JP" sz="1400" dirty="0" smtClean="0"/>
              <a:t>:</a:t>
            </a:r>
            <a:r>
              <a:rPr lang="ja-JP" altLang="en-US" sz="1400" dirty="0"/>
              <a:t>各</a:t>
            </a:r>
            <a:r>
              <a:rPr lang="en-US" altLang="ja-JP" sz="1400" dirty="0" err="1"/>
              <a:t>nDCG</a:t>
            </a:r>
            <a:r>
              <a:rPr lang="ja-JP" altLang="en-US" sz="1400" dirty="0"/>
              <a:t>の値の大小についてと、</a:t>
            </a:r>
            <a:r>
              <a:rPr lang="en-US" altLang="ja-JP" sz="1400" dirty="0" err="1"/>
              <a:t>nDCG</a:t>
            </a:r>
            <a:r>
              <a:rPr lang="ja-JP" altLang="en-US" sz="1400" dirty="0"/>
              <a:t>と</a:t>
            </a:r>
            <a:r>
              <a:rPr lang="en-US" altLang="ja-JP" sz="1400" dirty="0"/>
              <a:t>AP</a:t>
            </a:r>
            <a:r>
              <a:rPr lang="ja-JP" altLang="en-US" sz="1400" dirty="0"/>
              <a:t>の比較についての考察の発表を担当した。</a:t>
            </a:r>
          </a:p>
          <a:p>
            <a:pPr marL="0" indent="0">
              <a:buNone/>
            </a:pPr>
            <a:r>
              <a:rPr lang="en-US" altLang="ja-JP" sz="1400" dirty="0" err="1"/>
              <a:t>nDCG</a:t>
            </a:r>
            <a:r>
              <a:rPr lang="ja-JP" altLang="en-US" sz="1400" dirty="0"/>
              <a:t>の値が高くなる条件、低くなる条件についての考察をもう少し明確化し、より理解を深めたいと感じた。本田 </a:t>
            </a:r>
            <a:r>
              <a:rPr lang="ja-JP" altLang="en-US" sz="1400" dirty="0" smtClean="0"/>
              <a:t>慧悟 </a:t>
            </a:r>
            <a:r>
              <a:rPr lang="en-US" altLang="ja-JP" sz="1400" dirty="0" smtClean="0"/>
              <a:t>1w142344-2 </a:t>
            </a:r>
            <a:r>
              <a:rPr lang="ja-JP" altLang="en-US" sz="1400" dirty="0" smtClean="0"/>
              <a:t>プレゼン</a:t>
            </a:r>
            <a:endParaRPr lang="en-US" altLang="ja-JP" sz="1400" dirty="0" smtClean="0"/>
          </a:p>
          <a:p>
            <a:pPr marL="0" indent="0">
              <a:buNone/>
            </a:pPr>
            <a:r>
              <a:rPr lang="ja-JP" altLang="en-US" sz="1400" dirty="0" smtClean="0"/>
              <a:t>感想</a:t>
            </a:r>
            <a:r>
              <a:rPr lang="en-US" altLang="ja-JP" sz="1400" dirty="0" smtClean="0"/>
              <a:t>:</a:t>
            </a:r>
            <a:r>
              <a:rPr lang="ja-JP" altLang="en-US" sz="1400" dirty="0"/>
              <a:t>各</a:t>
            </a:r>
            <a:r>
              <a:rPr lang="en-US" altLang="ja-JP" sz="1400" dirty="0" err="1"/>
              <a:t>nDCG</a:t>
            </a:r>
            <a:r>
              <a:rPr lang="ja-JP" altLang="en-US" sz="1400" dirty="0"/>
              <a:t>による比較でのエンジンの性能評価の発表を担当した。</a:t>
            </a:r>
          </a:p>
          <a:p>
            <a:pPr marL="0" indent="0">
              <a:buNone/>
            </a:pPr>
            <a:r>
              <a:rPr lang="ja-JP" altLang="en-US" sz="1400" dirty="0"/>
              <a:t>エンジンの性能の評価はただエンジンごとの</a:t>
            </a:r>
            <a:r>
              <a:rPr lang="en-US" altLang="ja-JP" sz="1400" dirty="0" err="1"/>
              <a:t>nDCG</a:t>
            </a:r>
            <a:r>
              <a:rPr lang="ja-JP" altLang="en-US" sz="1400" dirty="0"/>
              <a:t>の平均を用いたり、同一クエリの</a:t>
            </a:r>
            <a:r>
              <a:rPr lang="en-US" altLang="ja-JP" sz="1400" dirty="0" err="1"/>
              <a:t>nDCG</a:t>
            </a:r>
            <a:r>
              <a:rPr lang="ja-JP" altLang="en-US" sz="1400" dirty="0"/>
              <a:t>を比べればよいわけではないこと、有位な差があるか確認する方法を理解することができた。</a:t>
            </a:r>
          </a:p>
          <a:p>
            <a:pPr marL="0" indent="0">
              <a:buNone/>
            </a:pPr>
            <a:r>
              <a:rPr lang="ja-JP" altLang="en-US" sz="1400" dirty="0"/>
              <a:t>機会があれば</a:t>
            </a:r>
            <a:r>
              <a:rPr lang="en-US" altLang="ja-JP" sz="1400" dirty="0"/>
              <a:t>t</a:t>
            </a:r>
            <a:r>
              <a:rPr lang="ja-JP" altLang="en-US" sz="1400" dirty="0"/>
              <a:t>検定、二項検定を用いて様々なデータの比較をしてみたい。</a:t>
            </a:r>
          </a:p>
          <a:p>
            <a:r>
              <a:rPr lang="ja-JP" altLang="en-US" sz="1400" dirty="0"/>
              <a:t>東 祐太郎 </a:t>
            </a:r>
            <a:r>
              <a:rPr lang="en-US" altLang="ja-JP" sz="1400" dirty="0" smtClean="0"/>
              <a:t>1w143105-3 </a:t>
            </a:r>
            <a:r>
              <a:rPr lang="ja-JP" altLang="en-US" sz="1400" dirty="0" smtClean="0"/>
              <a:t>プレゼン</a:t>
            </a:r>
            <a:r>
              <a:rPr lang="ja-JP" altLang="en-US" sz="1400" dirty="0"/>
              <a:t>の</a:t>
            </a:r>
            <a:r>
              <a:rPr lang="ja-JP" altLang="en-US" sz="1400" dirty="0" smtClean="0"/>
              <a:t>構成</a:t>
            </a:r>
            <a:endParaRPr lang="en-US" altLang="ja-JP" sz="1400" dirty="0" smtClean="0"/>
          </a:p>
          <a:p>
            <a:pPr marL="0" indent="0">
              <a:buNone/>
            </a:pPr>
            <a:r>
              <a:rPr kumimoji="1" lang="ja-JP" altLang="en-US" sz="1400" dirty="0" smtClean="0"/>
              <a:t>感想</a:t>
            </a:r>
            <a:r>
              <a:rPr kumimoji="1" lang="en-US" altLang="ja-JP" sz="1400" dirty="0" smtClean="0"/>
              <a:t>:</a:t>
            </a:r>
            <a:r>
              <a:rPr lang="ja-JP" altLang="en-US" sz="1200" dirty="0" smtClean="0"/>
              <a:t>統計</a:t>
            </a:r>
            <a:r>
              <a:rPr lang="ja-JP" altLang="en-US" sz="1200" dirty="0"/>
              <a:t>に今まで関心がなかったこともあり、</a:t>
            </a:r>
            <a:r>
              <a:rPr lang="ja-JP" altLang="en-US" sz="1200" dirty="0" err="1"/>
              <a:t>ｔ</a:t>
            </a:r>
            <a:r>
              <a:rPr lang="ja-JP" altLang="en-US" sz="1200" dirty="0"/>
              <a:t>検定によってその差が本質的なものであるかどうか数値で検証することが出来るということに、まず驚きを感じた。また、これをきっかけに本を読むなどして統計についてより知りたいと思った。</a:t>
            </a:r>
            <a:endParaRPr kumimoji="1" lang="ja-JP" altLang="en-US" sz="1200" dirty="0"/>
          </a:p>
        </p:txBody>
      </p:sp>
      <p:sp>
        <p:nvSpPr>
          <p:cNvPr id="3" name="スライド番号プレースホルダー 2"/>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711948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677334" y="1269999"/>
            <a:ext cx="8596668" cy="5464629"/>
          </a:xfrm>
        </p:spPr>
        <p:txBody>
          <a:bodyPr>
            <a:normAutofit/>
          </a:bodyPr>
          <a:lstStyle/>
          <a:p>
            <a:pPr marL="0" indent="0">
              <a:buNone/>
            </a:pPr>
            <a:r>
              <a:rPr lang="ja-JP" altLang="en-US" dirty="0" smtClean="0"/>
              <a:t>・</a:t>
            </a:r>
            <a:r>
              <a:rPr lang="zh-TW" altLang="en-US" dirty="0"/>
              <a:t>山田 剛史  </a:t>
            </a:r>
            <a:r>
              <a:rPr lang="en-US" altLang="zh-TW" dirty="0"/>
              <a:t>(</a:t>
            </a:r>
            <a:r>
              <a:rPr lang="zh-TW" altLang="en-US" dirty="0"/>
              <a:t>著</a:t>
            </a:r>
            <a:r>
              <a:rPr lang="en-US" altLang="zh-TW" dirty="0"/>
              <a:t>), </a:t>
            </a:r>
            <a:r>
              <a:rPr lang="zh-TW" altLang="en-US" dirty="0"/>
              <a:t>杉澤 武俊  </a:t>
            </a:r>
            <a:r>
              <a:rPr lang="en-US" altLang="zh-TW" dirty="0"/>
              <a:t>(</a:t>
            </a:r>
            <a:r>
              <a:rPr lang="zh-TW" altLang="en-US" dirty="0"/>
              <a:t>著</a:t>
            </a:r>
            <a:r>
              <a:rPr lang="en-US" altLang="zh-TW" dirty="0"/>
              <a:t>), </a:t>
            </a:r>
            <a:r>
              <a:rPr lang="zh-TW" altLang="en-US" dirty="0"/>
              <a:t>村井 潤一郎  </a:t>
            </a:r>
            <a:r>
              <a:rPr lang="en-US" altLang="zh-TW" dirty="0"/>
              <a:t>(</a:t>
            </a:r>
            <a:r>
              <a:rPr lang="zh-TW" altLang="en-US" dirty="0"/>
              <a:t>著</a:t>
            </a:r>
            <a:r>
              <a:rPr lang="en-US" altLang="zh-TW" dirty="0" smtClean="0"/>
              <a:t>) </a:t>
            </a:r>
            <a:r>
              <a:rPr lang="en-US" altLang="ja-JP" dirty="0" smtClean="0"/>
              <a:t>R</a:t>
            </a:r>
            <a:r>
              <a:rPr lang="ja-JP" altLang="en-US" dirty="0"/>
              <a:t>によるやさしい統計学</a:t>
            </a:r>
            <a:endParaRPr lang="en-US" altLang="ja-JP" dirty="0" smtClean="0"/>
          </a:p>
          <a:p>
            <a:pPr marL="0" indent="0">
              <a:buNone/>
            </a:pPr>
            <a:r>
              <a:rPr lang="ja-JP" altLang="en-US" dirty="0" smtClean="0"/>
              <a:t>オーム社 </a:t>
            </a:r>
            <a:r>
              <a:rPr lang="en-US" altLang="ja-JP" dirty="0" smtClean="0"/>
              <a:t>2008</a:t>
            </a:r>
            <a:endParaRPr lang="en-US" altLang="ja-JP" dirty="0"/>
          </a:p>
          <a:p>
            <a:pPr marL="0" indent="0">
              <a:buNone/>
            </a:pPr>
            <a:endParaRPr lang="en-US" altLang="ja-JP" dirty="0" smtClean="0"/>
          </a:p>
          <a:p>
            <a:pPr marL="0" indent="0">
              <a:buNone/>
            </a:pPr>
            <a:r>
              <a:rPr lang="ja-JP" altLang="en-US" dirty="0" smtClean="0"/>
              <a:t>・酒井 哲也 </a:t>
            </a:r>
            <a:r>
              <a:rPr lang="en-US" altLang="ja-JP" dirty="0" smtClean="0"/>
              <a:t>(2006) </a:t>
            </a:r>
            <a:r>
              <a:rPr lang="ja-JP" altLang="en-US" dirty="0" smtClean="0"/>
              <a:t>より</a:t>
            </a:r>
            <a:r>
              <a:rPr lang="ja-JP" altLang="en-US" dirty="0"/>
              <a:t>よい検索システム実現のために：正解の良し悪しを考慮した情報検索評価の</a:t>
            </a:r>
            <a:r>
              <a:rPr lang="ja-JP" altLang="en-US" dirty="0" smtClean="0"/>
              <a:t>動向</a:t>
            </a:r>
            <a:r>
              <a:rPr lang="zh-TW" altLang="en-US" dirty="0"/>
              <a:t> </a:t>
            </a:r>
            <a:r>
              <a:rPr lang="en-US" altLang="zh-TW" b="1" dirty="0" smtClean="0"/>
              <a:t>47(2</a:t>
            </a:r>
            <a:r>
              <a:rPr lang="en-US" altLang="zh-TW" b="1" dirty="0"/>
              <a:t>)</a:t>
            </a:r>
            <a:r>
              <a:rPr lang="en-US" altLang="zh-TW" dirty="0"/>
              <a:t>, </a:t>
            </a:r>
            <a:r>
              <a:rPr lang="en-US" altLang="zh-TW" dirty="0" smtClean="0"/>
              <a:t>147-158</a:t>
            </a:r>
            <a:endParaRPr lang="en-US" altLang="ja-JP" dirty="0" smtClean="0"/>
          </a:p>
          <a:p>
            <a:pPr marL="0" indent="0">
              <a:buNone/>
            </a:pPr>
            <a:r>
              <a:rPr lang="en-US" altLang="ja-JP" dirty="0" smtClean="0">
                <a:hlinkClick r:id="rId2"/>
              </a:rPr>
              <a:t>http</a:t>
            </a:r>
            <a:r>
              <a:rPr lang="en-US" altLang="ja-JP" dirty="0">
                <a:hlinkClick r:id="rId2"/>
              </a:rPr>
              <a:t>://</a:t>
            </a:r>
            <a:r>
              <a:rPr lang="en-US" altLang="ja-JP" dirty="0" smtClean="0">
                <a:hlinkClick r:id="rId2"/>
              </a:rPr>
              <a:t>petitviolet.hatenablog.com/entry/20110901/1314853107</a:t>
            </a:r>
            <a:endParaRPr lang="en-US" altLang="ja-JP" dirty="0" smtClean="0"/>
          </a:p>
          <a:p>
            <a:pPr marL="0" indent="0">
              <a:buNone/>
            </a:pPr>
            <a:r>
              <a:rPr lang="ja-JP" altLang="en-US" dirty="0" smtClean="0"/>
              <a:t>・酒井 哲也 著 情報アクセス評価方法論 </a:t>
            </a:r>
            <a:r>
              <a:rPr lang="en-US" altLang="ja-JP" dirty="0" smtClean="0"/>
              <a:t>~</a:t>
            </a:r>
            <a:r>
              <a:rPr lang="ja-JP" altLang="en-US" dirty="0" smtClean="0"/>
              <a:t>検索エンジンの進歩のために</a:t>
            </a:r>
            <a:r>
              <a:rPr lang="en-US" altLang="ja-JP" dirty="0" smtClean="0"/>
              <a:t>~</a:t>
            </a:r>
          </a:p>
          <a:p>
            <a:pPr marL="0" indent="0">
              <a:buNone/>
            </a:pPr>
            <a:r>
              <a:rPr kumimoji="1" lang="ja-JP" altLang="en-US" dirty="0" smtClean="0"/>
              <a:t>コロナ社 </a:t>
            </a:r>
            <a:r>
              <a:rPr kumimoji="1" lang="en-US" altLang="ja-JP" dirty="0" smtClean="0"/>
              <a:t>2015</a:t>
            </a:r>
          </a:p>
          <a:p>
            <a:pPr marL="0" indent="0">
              <a:buNone/>
            </a:pPr>
            <a:endParaRPr lang="en-US" altLang="ja-JP" dirty="0"/>
          </a:p>
          <a:p>
            <a:pPr marL="0" indent="0">
              <a:buNone/>
            </a:pPr>
            <a:r>
              <a:rPr lang="ja-JP" altLang="en-US" dirty="0" smtClean="0"/>
              <a:t>・</a:t>
            </a:r>
            <a:r>
              <a:rPr lang="ja-JP" altLang="en-US" dirty="0">
                <a:hlinkClick r:id="rId3" tooltip="miyamamoto"/>
              </a:rPr>
              <a:t>光穂 山本</a:t>
            </a:r>
            <a:r>
              <a:rPr lang="ja-JP" altLang="en-US" dirty="0" smtClean="0"/>
              <a:t>「</a:t>
            </a:r>
            <a:r>
              <a:rPr lang="ja-JP" altLang="en-US" dirty="0"/>
              <a:t>情報検索における評価指標の最新動向と新たな</a:t>
            </a:r>
            <a:r>
              <a:rPr lang="ja-JP" altLang="en-US" dirty="0" smtClean="0"/>
              <a:t>提案」</a:t>
            </a:r>
            <a:endParaRPr lang="ja-JP" altLang="en-US" dirty="0"/>
          </a:p>
          <a:p>
            <a:pPr marL="0" indent="0">
              <a:buNone/>
            </a:pPr>
            <a:r>
              <a:rPr lang="en-US" altLang="ja-JP" dirty="0" smtClean="0">
                <a:hlinkClick r:id="rId4"/>
              </a:rPr>
              <a:t>http</a:t>
            </a:r>
            <a:r>
              <a:rPr lang="en-US" altLang="ja-JP" dirty="0">
                <a:hlinkClick r:id="rId4"/>
              </a:rPr>
              <a:t>://</a:t>
            </a:r>
            <a:r>
              <a:rPr lang="en-US" altLang="ja-JP" dirty="0" smtClean="0">
                <a:hlinkClick r:id="rId4"/>
              </a:rPr>
              <a:t>www.slideshare.net/miyamamoto/ss-42246142</a:t>
            </a:r>
            <a:r>
              <a:rPr lang="en-US" altLang="ja-JP" dirty="0" smtClean="0"/>
              <a:t>  (2016</a:t>
            </a:r>
            <a:r>
              <a:rPr lang="ja-JP" altLang="en-US" dirty="0" smtClean="0"/>
              <a:t>年</a:t>
            </a:r>
            <a:r>
              <a:rPr lang="en-US" altLang="ja-JP" dirty="0" smtClean="0"/>
              <a:t>6</a:t>
            </a:r>
            <a:r>
              <a:rPr lang="ja-JP" altLang="en-US" dirty="0" smtClean="0"/>
              <a:t>月</a:t>
            </a:r>
            <a:r>
              <a:rPr lang="en-US" altLang="ja-JP" dirty="0" smtClean="0"/>
              <a:t>8</a:t>
            </a:r>
            <a:r>
              <a:rPr lang="ja-JP" altLang="en-US" dirty="0" smtClean="0"/>
              <a:t>日アクセス</a:t>
            </a:r>
            <a:r>
              <a:rPr lang="en-US" altLang="ja-JP" dirty="0" smtClean="0"/>
              <a:t>)</a:t>
            </a:r>
          </a:p>
          <a:p>
            <a:pPr marL="0" indent="0">
              <a:buNone/>
            </a:pPr>
            <a:endParaRPr kumimoji="1" lang="en-US" altLang="ja-JP" dirty="0" smtClean="0"/>
          </a:p>
          <a:p>
            <a:pPr marL="0" indent="0">
              <a:buNone/>
            </a:pPr>
            <a:r>
              <a:rPr lang="ja-JP" altLang="en-US" dirty="0" smtClean="0"/>
              <a:t>・早稲田大学基幹理工学部情報理工学科</a:t>
            </a:r>
            <a:r>
              <a:rPr lang="en-US" altLang="ja-JP" dirty="0" smtClean="0"/>
              <a:t>/</a:t>
            </a:r>
            <a:r>
              <a:rPr lang="ja-JP" altLang="en-US" dirty="0" smtClean="0"/>
              <a:t>情報通信学科編 情報理工学実験</a:t>
            </a:r>
            <a:r>
              <a:rPr lang="en-US" altLang="ja-JP" dirty="0" smtClean="0"/>
              <a:t>B/</a:t>
            </a:r>
            <a:r>
              <a:rPr lang="ja-JP" altLang="en-US" dirty="0" smtClean="0"/>
              <a:t>情報通信実験</a:t>
            </a:r>
            <a:r>
              <a:rPr lang="en-US" altLang="ja-JP" dirty="0" smtClean="0"/>
              <a:t>B </a:t>
            </a:r>
            <a:r>
              <a:rPr lang="ja-JP" altLang="en-US" dirty="0" smtClean="0"/>
              <a:t>テキスト </a:t>
            </a:r>
            <a:r>
              <a:rPr lang="en-US" altLang="ja-JP" dirty="0" smtClean="0"/>
              <a:t>p55-p69 2016</a:t>
            </a:r>
            <a:r>
              <a:rPr lang="ja-JP" altLang="en-US" dirty="0">
                <a:latin typeface="こくばん" panose="020B0609070205080204" pitchFamily="49" charset="-128"/>
                <a:ea typeface="こくばん" panose="020B0609070205080204" pitchFamily="49" charset="-128"/>
              </a:rPr>
              <a:t> </a:t>
            </a:r>
            <a:endParaRPr kumimoji="1" lang="en-US" altLang="ja-JP"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370319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3"/>
          <a:stretch>
            <a:fillRect/>
          </a:stretch>
        </p:blipFill>
        <p:spPr>
          <a:xfrm>
            <a:off x="153835" y="1075417"/>
            <a:ext cx="3292287" cy="5256887"/>
          </a:xfrm>
          <a:prstGeom prst="rect">
            <a:avLst/>
          </a:prstGeom>
        </p:spPr>
      </p:pic>
      <p:pic>
        <p:nvPicPr>
          <p:cNvPr id="18" name="図 17"/>
          <p:cNvPicPr>
            <a:picLocks noChangeAspect="1"/>
          </p:cNvPicPr>
          <p:nvPr/>
        </p:nvPicPr>
        <p:blipFill>
          <a:blip r:embed="rId4"/>
          <a:stretch>
            <a:fillRect/>
          </a:stretch>
        </p:blipFill>
        <p:spPr>
          <a:xfrm>
            <a:off x="3689105" y="1654631"/>
            <a:ext cx="2883235" cy="4603743"/>
          </a:xfrm>
          <a:prstGeom prst="rect">
            <a:avLst/>
          </a:prstGeom>
        </p:spPr>
      </p:pic>
      <p:pic>
        <p:nvPicPr>
          <p:cNvPr id="19" name="図 18"/>
          <p:cNvPicPr>
            <a:picLocks noChangeAspect="1"/>
          </p:cNvPicPr>
          <p:nvPr/>
        </p:nvPicPr>
        <p:blipFill>
          <a:blip r:embed="rId5"/>
          <a:stretch>
            <a:fillRect/>
          </a:stretch>
        </p:blipFill>
        <p:spPr>
          <a:xfrm>
            <a:off x="6815323" y="2017485"/>
            <a:ext cx="2655987" cy="4240889"/>
          </a:xfrm>
          <a:prstGeom prst="rect">
            <a:avLst/>
          </a:prstGeom>
        </p:spPr>
      </p:pic>
      <p:sp>
        <p:nvSpPr>
          <p:cNvPr id="21" name="タイトル 20"/>
          <p:cNvSpPr>
            <a:spLocks noGrp="1"/>
          </p:cNvSpPr>
          <p:nvPr>
            <p:ph type="title"/>
          </p:nvPr>
        </p:nvSpPr>
        <p:spPr>
          <a:xfrm>
            <a:off x="691848" y="333831"/>
            <a:ext cx="8596668" cy="1320800"/>
          </a:xfrm>
        </p:spPr>
        <p:txBody>
          <a:bodyPr/>
          <a:lstStyle/>
          <a:p>
            <a:r>
              <a:rPr kumimoji="1" lang="ja-JP" altLang="en-US" dirty="0" smtClean="0"/>
              <a:t>評価指標の計算</a:t>
            </a:r>
            <a:endParaRPr kumimoji="1" lang="ja-JP" altLang="en-US" dirty="0"/>
          </a:p>
        </p:txBody>
      </p:sp>
      <p:sp>
        <p:nvSpPr>
          <p:cNvPr id="2" name="スライド番号プレースホルダー 1"/>
          <p:cNvSpPr>
            <a:spLocks noGrp="1"/>
          </p:cNvSpPr>
          <p:nvPr>
            <p:ph type="sldNum" sz="quarter" idx="12"/>
          </p:nvPr>
        </p:nvSpPr>
        <p:spPr>
          <a:xfrm>
            <a:off x="8261695" y="333831"/>
            <a:ext cx="683339" cy="365125"/>
          </a:xfrm>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4935812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latin typeface="こくばん" panose="020B0609070205080204" pitchFamily="49" charset="-128"/>
                <a:ea typeface="こくばん" panose="020B0609070205080204" pitchFamily="49" charset="-128"/>
              </a:rPr>
              <a:t>    </a:t>
            </a:r>
            <a:endParaRPr kumimoji="1" lang="ja-JP" altLang="en-US" dirty="0">
              <a:solidFill>
                <a:schemeClr val="bg1"/>
              </a:solidFill>
              <a:latin typeface="こくばん" panose="020B0609070205080204" pitchFamily="49" charset="-128"/>
              <a:ea typeface="こくばん" panose="020B0609070205080204" pitchFamily="49" charset="-128"/>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372849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a:xfrm>
            <a:off x="705099" y="1099816"/>
            <a:ext cx="8596668" cy="1320800"/>
          </a:xfrm>
        </p:spPr>
        <p:txBody>
          <a:bodyPr/>
          <a:lstStyle/>
          <a:p>
            <a:r>
              <a:rPr kumimoji="1" lang="ja-JP" altLang="en-US" dirty="0" smtClean="0">
                <a:latin typeface="游ゴシック" panose="020B0400000000000000" pitchFamily="50" charset="-128"/>
                <a:ea typeface="游ゴシック" panose="020B0400000000000000" pitchFamily="50" charset="-128"/>
              </a:rPr>
              <a:t>諸値の算出結果</a:t>
            </a:r>
            <a:endParaRPr kumimoji="1" lang="ja-JP" altLang="en-US" dirty="0">
              <a:latin typeface="游ゴシック" panose="020B0400000000000000" pitchFamily="50" charset="-128"/>
              <a:ea typeface="游ゴシック" panose="020B0400000000000000" pitchFamily="50" charset="-128"/>
            </a:endParaRPr>
          </a:p>
        </p:txBody>
      </p:sp>
      <p:graphicFrame>
        <p:nvGraphicFramePr>
          <p:cNvPr id="12" name="オブジェクト 11"/>
          <p:cNvGraphicFramePr>
            <a:graphicFrameLocks noChangeAspect="1"/>
          </p:cNvGraphicFramePr>
          <p:nvPr>
            <p:extLst>
              <p:ext uri="{D42A27DB-BD31-4B8C-83A1-F6EECF244321}">
                <p14:modId xmlns:p14="http://schemas.microsoft.com/office/powerpoint/2010/main" val="1233509123"/>
              </p:ext>
            </p:extLst>
          </p:nvPr>
        </p:nvGraphicFramePr>
        <p:xfrm>
          <a:off x="705099" y="1907816"/>
          <a:ext cx="8750300" cy="1985963"/>
        </p:xfrm>
        <a:graphic>
          <a:graphicData uri="http://schemas.openxmlformats.org/presentationml/2006/ole">
            <mc:AlternateContent xmlns:mc="http://schemas.openxmlformats.org/markup-compatibility/2006">
              <mc:Choice xmlns:v="urn:schemas-microsoft-com:vml" Requires="v">
                <p:oleObj spid="_x0000_s1282" name="Worksheet" r:id="rId4" imgW="3676595" imgH="695349" progId="Excel.Sheet.12">
                  <p:embed/>
                </p:oleObj>
              </mc:Choice>
              <mc:Fallback>
                <p:oleObj name="Worksheet" r:id="rId4" imgW="3676595" imgH="695349" progId="Excel.Sheet.12">
                  <p:embed/>
                  <p:pic>
                    <p:nvPicPr>
                      <p:cNvPr id="0" name=""/>
                      <p:cNvPicPr/>
                      <p:nvPr/>
                    </p:nvPicPr>
                    <p:blipFill>
                      <a:blip r:embed="rId5"/>
                      <a:stretch>
                        <a:fillRect/>
                      </a:stretch>
                    </p:blipFill>
                    <p:spPr>
                      <a:xfrm>
                        <a:off x="705099" y="1907816"/>
                        <a:ext cx="8750300" cy="1985963"/>
                      </a:xfrm>
                      <a:prstGeom prst="rect">
                        <a:avLst/>
                      </a:prstGeom>
                    </p:spPr>
                  </p:pic>
                </p:oleObj>
              </mc:Fallback>
            </mc:AlternateContent>
          </a:graphicData>
        </a:graphic>
      </p:graphicFrame>
      <p:graphicFrame>
        <p:nvGraphicFramePr>
          <p:cNvPr id="4" name="オブジェクト 3"/>
          <p:cNvGraphicFramePr>
            <a:graphicFrameLocks noChangeAspect="1"/>
          </p:cNvGraphicFramePr>
          <p:nvPr>
            <p:extLst>
              <p:ext uri="{D42A27DB-BD31-4B8C-83A1-F6EECF244321}">
                <p14:modId xmlns:p14="http://schemas.microsoft.com/office/powerpoint/2010/main" val="238384929"/>
              </p:ext>
            </p:extLst>
          </p:nvPr>
        </p:nvGraphicFramePr>
        <p:xfrm>
          <a:off x="711907" y="5130512"/>
          <a:ext cx="8736683" cy="1270327"/>
        </p:xfrm>
        <a:graphic>
          <a:graphicData uri="http://schemas.openxmlformats.org/presentationml/2006/ole">
            <mc:AlternateContent xmlns:mc="http://schemas.openxmlformats.org/markup-compatibility/2006">
              <mc:Choice xmlns:v="urn:schemas-microsoft-com:vml" Requires="v">
                <p:oleObj spid="_x0000_s1283" name="Worksheet" r:id="rId7" imgW="4124427" imgH="352533" progId="Excel.Sheet.12">
                  <p:embed/>
                </p:oleObj>
              </mc:Choice>
              <mc:Fallback>
                <p:oleObj name="Worksheet" r:id="rId7" imgW="4124427" imgH="352533" progId="Excel.Sheet.12">
                  <p:embed/>
                  <p:pic>
                    <p:nvPicPr>
                      <p:cNvPr id="0" name=""/>
                      <p:cNvPicPr/>
                      <p:nvPr/>
                    </p:nvPicPr>
                    <p:blipFill>
                      <a:blip r:embed="rId8"/>
                      <a:stretch>
                        <a:fillRect/>
                      </a:stretch>
                    </p:blipFill>
                    <p:spPr>
                      <a:xfrm>
                        <a:off x="711907" y="5130512"/>
                        <a:ext cx="8736683" cy="1270327"/>
                      </a:xfrm>
                      <a:prstGeom prst="rect">
                        <a:avLst/>
                      </a:prstGeom>
                    </p:spPr>
                  </p:pic>
                </p:oleObj>
              </mc:Fallback>
            </mc:AlternateContent>
          </a:graphicData>
        </a:graphic>
      </p:graphicFrame>
      <p:sp>
        <p:nvSpPr>
          <p:cNvPr id="2" name="正方形/長方形 1"/>
          <p:cNvSpPr/>
          <p:nvPr/>
        </p:nvSpPr>
        <p:spPr>
          <a:xfrm>
            <a:off x="705099" y="4188980"/>
            <a:ext cx="5222905" cy="646331"/>
          </a:xfrm>
          <a:prstGeom prst="rect">
            <a:avLst/>
          </a:prstGeom>
        </p:spPr>
        <p:txBody>
          <a:bodyPr wrap="none">
            <a:spAutoFit/>
          </a:bodyPr>
          <a:lstStyle/>
          <a:p>
            <a:r>
              <a:rPr kumimoji="1" lang="en-US" altLang="ja-JP" sz="3600" dirty="0">
                <a:solidFill>
                  <a:srgbClr val="90C226"/>
                </a:solidFill>
                <a:latin typeface="游ゴシック" panose="020B0400000000000000" pitchFamily="50" charset="-128"/>
                <a:ea typeface="游ゴシック" panose="020B0400000000000000" pitchFamily="50" charset="-128"/>
                <a:cs typeface="+mj-cs"/>
              </a:rPr>
              <a:t>95%</a:t>
            </a:r>
            <a:r>
              <a:rPr kumimoji="1" lang="ja-JP" altLang="en-US" sz="3600" dirty="0">
                <a:solidFill>
                  <a:srgbClr val="90C226"/>
                </a:solidFill>
                <a:latin typeface="游ゴシック" panose="020B0400000000000000" pitchFamily="50" charset="-128"/>
                <a:ea typeface="游ゴシック" panose="020B0400000000000000" pitchFamily="50" charset="-128"/>
                <a:cs typeface="+mj-cs"/>
              </a:rPr>
              <a:t>信頼区間の算出結果</a:t>
            </a:r>
            <a:endParaRPr lang="ja-JP" altLang="en-US" dirty="0">
              <a:latin typeface="游ゴシック" panose="020B0400000000000000" pitchFamily="50" charset="-128"/>
              <a:ea typeface="游ゴシック" panose="020B0400000000000000" pitchFamily="50" charset="-128"/>
            </a:endParaRPr>
          </a:p>
        </p:txBody>
      </p:sp>
      <p:sp>
        <p:nvSpPr>
          <p:cNvPr id="3" name="正方形/長方形 2"/>
          <p:cNvSpPr/>
          <p:nvPr/>
        </p:nvSpPr>
        <p:spPr>
          <a:xfrm>
            <a:off x="159296" y="80053"/>
            <a:ext cx="3057247" cy="584775"/>
          </a:xfrm>
          <a:prstGeom prst="rect">
            <a:avLst/>
          </a:prstGeom>
        </p:spPr>
        <p:txBody>
          <a:bodyPr wrap="none">
            <a:spAutoFit/>
          </a:bodyPr>
          <a:lstStyle/>
          <a:p>
            <a:r>
              <a:rPr kumimoji="1" lang="ja-JP" altLang="en-US" sz="3200" b="1" dirty="0">
                <a:solidFill>
                  <a:schemeClr val="accent1"/>
                </a:solidFill>
                <a:latin typeface="游ゴシック" panose="020B0400000000000000" pitchFamily="50" charset="-128"/>
                <a:ea typeface="游ゴシック" panose="020B0400000000000000" pitchFamily="50" charset="-128"/>
              </a:rPr>
              <a:t>諸値の算出結果</a:t>
            </a:r>
            <a:endParaRPr lang="ja-JP" altLang="en-US" sz="3200" dirty="0">
              <a:solidFill>
                <a:schemeClr val="accent1"/>
              </a:solidFill>
            </a:endParaRPr>
          </a:p>
        </p:txBody>
      </p:sp>
      <p:sp>
        <p:nvSpPr>
          <p:cNvPr id="5" name="スライド番号プレースホルダー 4"/>
          <p:cNvSpPr>
            <a:spLocks noGrp="1"/>
          </p:cNvSpPr>
          <p:nvPr>
            <p:ph type="sldNum" sz="quarter" idx="12"/>
          </p:nvPr>
        </p:nvSpPr>
        <p:spPr>
          <a:xfrm>
            <a:off x="8490295" y="189877"/>
            <a:ext cx="683339" cy="365125"/>
          </a:xfrm>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144037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0" y="1080947"/>
            <a:ext cx="10688202" cy="3780331"/>
          </a:xfrm>
        </p:spPr>
        <p:txBody>
          <a:bodyPr>
            <a:normAutofit/>
          </a:bodyPr>
          <a:lstStyle/>
          <a:p>
            <a:pPr algn="l"/>
            <a:r>
              <a:rPr lang="en-US" altLang="ja-JP" sz="3600" dirty="0" smtClean="0">
                <a:latin typeface="游ゴシック" panose="020B0400000000000000" pitchFamily="50" charset="-128"/>
                <a:ea typeface="游ゴシック" panose="020B0400000000000000" pitchFamily="50" charset="-128"/>
              </a:rPr>
              <a:t>		</a:t>
            </a:r>
            <a:r>
              <a:rPr lang="ja-JP" altLang="en-US" sz="3600" dirty="0" smtClean="0">
                <a:solidFill>
                  <a:schemeClr val="tx1"/>
                </a:solidFill>
                <a:latin typeface="游ゴシック" panose="020B0400000000000000" pitchFamily="50" charset="-128"/>
                <a:ea typeface="游ゴシック" panose="020B0400000000000000" pitchFamily="50" charset="-128"/>
              </a:rPr>
              <a:t>方法</a:t>
            </a:r>
            <a:r>
              <a:rPr lang="en-US" altLang="ja-JP" sz="3600" dirty="0">
                <a:solidFill>
                  <a:schemeClr val="tx1"/>
                </a:solidFill>
                <a:latin typeface="游ゴシック" panose="020B0400000000000000" pitchFamily="50" charset="-128"/>
                <a:ea typeface="游ゴシック" panose="020B0400000000000000" pitchFamily="50" charset="-128"/>
              </a:rPr>
              <a:t>1 </a:t>
            </a:r>
            <a:r>
              <a:rPr lang="en-US" altLang="ja-JP" sz="3600" dirty="0" err="1">
                <a:solidFill>
                  <a:schemeClr val="tx1"/>
                </a:solidFill>
                <a:latin typeface="游ゴシック" panose="020B0400000000000000" pitchFamily="50" charset="-128"/>
                <a:ea typeface="游ゴシック" panose="020B0400000000000000" pitchFamily="50" charset="-128"/>
              </a:rPr>
              <a:t>nDCG</a:t>
            </a:r>
            <a:r>
              <a:rPr lang="ja-JP" altLang="en-US" sz="3600" dirty="0">
                <a:solidFill>
                  <a:schemeClr val="tx1"/>
                </a:solidFill>
                <a:latin typeface="游ゴシック" panose="020B0400000000000000" pitchFamily="50" charset="-128"/>
                <a:ea typeface="游ゴシック" panose="020B0400000000000000" pitchFamily="50" charset="-128"/>
              </a:rPr>
              <a:t>平均による比較</a:t>
            </a:r>
            <a:r>
              <a:rPr lang="ja-JP" altLang="en-US" sz="3600" dirty="0">
                <a:solidFill>
                  <a:srgbClr val="FF0000"/>
                </a:solidFill>
                <a:latin typeface="游ゴシック" panose="020B0400000000000000" pitchFamily="50" charset="-128"/>
                <a:ea typeface="游ゴシック" panose="020B0400000000000000" pitchFamily="50" charset="-128"/>
              </a:rPr>
              <a:t/>
            </a:r>
            <a:br>
              <a:rPr lang="ja-JP" altLang="en-US" sz="3600" dirty="0">
                <a:solidFill>
                  <a:srgbClr val="FF0000"/>
                </a:solidFill>
                <a:latin typeface="游ゴシック" panose="020B0400000000000000" pitchFamily="50" charset="-128"/>
                <a:ea typeface="游ゴシック" panose="020B0400000000000000" pitchFamily="50" charset="-128"/>
              </a:rPr>
            </a:br>
            <a:endParaRPr kumimoji="1" lang="ja-JP" altLang="en-US" sz="3600" dirty="0">
              <a:solidFill>
                <a:srgbClr val="FF0000"/>
              </a:solidFill>
              <a:latin typeface="游ゴシック" panose="020B0400000000000000" pitchFamily="50" charset="-128"/>
              <a:ea typeface="游ゴシック" panose="020B0400000000000000" pitchFamily="50" charset="-128"/>
            </a:endParaRPr>
          </a:p>
        </p:txBody>
      </p:sp>
      <p:sp>
        <p:nvSpPr>
          <p:cNvPr id="3" name="正方形/長方形 2"/>
          <p:cNvSpPr/>
          <p:nvPr/>
        </p:nvSpPr>
        <p:spPr>
          <a:xfrm>
            <a:off x="712150" y="1955449"/>
            <a:ext cx="7109639" cy="1015663"/>
          </a:xfrm>
          <a:prstGeom prst="rect">
            <a:avLst/>
          </a:prstGeom>
        </p:spPr>
        <p:txBody>
          <a:bodyPr wrap="none">
            <a:spAutoFit/>
          </a:bodyPr>
          <a:lstStyle/>
          <a:p>
            <a:r>
              <a:rPr kumimoji="1" lang="ja-JP" altLang="en-US" sz="6000" b="1" dirty="0">
                <a:solidFill>
                  <a:srgbClr val="90C226"/>
                </a:solidFill>
                <a:latin typeface="游ゴシック" panose="020B0400000000000000" pitchFamily="50" charset="-128"/>
                <a:ea typeface="游ゴシック" panose="020B0400000000000000" pitchFamily="50" charset="-128"/>
                <a:cs typeface="+mj-cs"/>
              </a:rPr>
              <a:t>検索エンジンの評価</a:t>
            </a:r>
            <a:endParaRPr lang="ja-JP" altLang="en-US" sz="2400" b="1" dirty="0">
              <a:latin typeface="游ゴシック" panose="020B0400000000000000" pitchFamily="50" charset="-128"/>
              <a:ea typeface="游ゴシック" panose="020B0400000000000000" pitchFamily="50" charset="-128"/>
            </a:endParaRPr>
          </a:p>
        </p:txBody>
      </p:sp>
      <p:sp>
        <p:nvSpPr>
          <p:cNvPr id="2" name="スライド番号プレースホルダー 1"/>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728545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游ゴシック" panose="020B0400000000000000" pitchFamily="50" charset="-128"/>
                <a:ea typeface="游ゴシック" panose="020B0400000000000000" pitchFamily="50" charset="-128"/>
              </a:rPr>
              <a:t>愚直</a:t>
            </a:r>
            <a:r>
              <a:rPr kumimoji="1" lang="ja-JP" altLang="en-US" b="1" dirty="0" smtClean="0">
                <a:latin typeface="游ゴシック" panose="020B0400000000000000" pitchFamily="50" charset="-128"/>
                <a:ea typeface="游ゴシック" panose="020B0400000000000000" pitchFamily="50" charset="-128"/>
              </a:rPr>
              <a:t>な考え方</a:t>
            </a:r>
            <a:endParaRPr kumimoji="1" lang="ja-JP" altLang="en-US" b="1" dirty="0">
              <a:latin typeface="游ゴシック" panose="020B0400000000000000" pitchFamily="50" charset="-128"/>
              <a:ea typeface="游ゴシック" panose="020B0400000000000000" pitchFamily="50" charset="-128"/>
            </a:endParaRPr>
          </a:p>
        </p:txBody>
      </p:sp>
      <p:sp>
        <p:nvSpPr>
          <p:cNvPr id="3" name="コンテンツ プレースホルダー 2"/>
          <p:cNvSpPr>
            <a:spLocks noGrp="1"/>
          </p:cNvSpPr>
          <p:nvPr>
            <p:ph idx="1"/>
          </p:nvPr>
        </p:nvSpPr>
        <p:spPr/>
        <p:txBody>
          <a:bodyPr>
            <a:noAutofit/>
          </a:bodyPr>
          <a:lstStyle/>
          <a:p>
            <a:r>
              <a:rPr kumimoji="1" lang="ja-JP" altLang="en-US" sz="2800" dirty="0" smtClean="0">
                <a:latin typeface="游ゴシック" panose="020B0400000000000000" pitchFamily="50" charset="-128"/>
                <a:ea typeface="游ゴシック" panose="020B0400000000000000" pitchFamily="50" charset="-128"/>
              </a:rPr>
              <a:t>エンジン</a:t>
            </a:r>
            <a:r>
              <a:rPr kumimoji="1" lang="en-US" altLang="ja-JP" sz="2800" dirty="0" smtClean="0">
                <a:latin typeface="游ゴシック" panose="020B0400000000000000" pitchFamily="50" charset="-128"/>
                <a:ea typeface="游ゴシック" panose="020B0400000000000000" pitchFamily="50" charset="-128"/>
              </a:rPr>
              <a:t>1~</a:t>
            </a:r>
            <a:r>
              <a:rPr kumimoji="1" lang="ja-JP" altLang="en-US" sz="2800" dirty="0" smtClean="0">
                <a:latin typeface="游ゴシック" panose="020B0400000000000000" pitchFamily="50" charset="-128"/>
                <a:ea typeface="游ゴシック" panose="020B0400000000000000" pitchFamily="50" charset="-128"/>
              </a:rPr>
              <a:t>エンジン</a:t>
            </a:r>
            <a:r>
              <a:rPr kumimoji="1" lang="en-US" altLang="ja-JP" sz="2800" dirty="0" smtClean="0">
                <a:latin typeface="游ゴシック" panose="020B0400000000000000" pitchFamily="50" charset="-128"/>
                <a:ea typeface="游ゴシック" panose="020B0400000000000000" pitchFamily="50" charset="-128"/>
              </a:rPr>
              <a:t>4</a:t>
            </a:r>
            <a:r>
              <a:rPr kumimoji="1" lang="ja-JP" altLang="en-US" sz="2800" dirty="0" smtClean="0">
                <a:latin typeface="游ゴシック" panose="020B0400000000000000" pitchFamily="50" charset="-128"/>
                <a:ea typeface="游ゴシック" panose="020B0400000000000000" pitchFamily="50" charset="-128"/>
              </a:rPr>
              <a:t>の平均を見ると順に</a:t>
            </a:r>
            <a:endParaRPr kumimoji="1" lang="en-US" altLang="ja-JP" sz="2800" dirty="0" smtClean="0">
              <a:latin typeface="游ゴシック" panose="020B0400000000000000" pitchFamily="50" charset="-128"/>
              <a:ea typeface="游ゴシック" panose="020B0400000000000000" pitchFamily="50" charset="-128"/>
            </a:endParaRPr>
          </a:p>
          <a:p>
            <a:pPr marL="0" indent="0">
              <a:buNone/>
            </a:pPr>
            <a:r>
              <a:rPr lang="en-US" altLang="ja-JP" sz="2800" dirty="0">
                <a:latin typeface="游ゴシック" panose="020B0400000000000000" pitchFamily="50" charset="-128"/>
                <a:ea typeface="游ゴシック" panose="020B0400000000000000" pitchFamily="50" charset="-128"/>
              </a:rPr>
              <a:t>0.710504211	0.664032632	0.611324211	0.575889474</a:t>
            </a:r>
          </a:p>
          <a:p>
            <a:pPr marL="0" indent="0">
              <a:buNone/>
            </a:pPr>
            <a:r>
              <a:rPr kumimoji="1" lang="ja-JP" altLang="en-US" sz="2800" dirty="0" smtClean="0">
                <a:latin typeface="游ゴシック" panose="020B0400000000000000" pitchFamily="50" charset="-128"/>
                <a:ea typeface="游ゴシック" panose="020B0400000000000000" pitchFamily="50" charset="-128"/>
              </a:rPr>
              <a:t>となっており</a:t>
            </a:r>
            <a:r>
              <a:rPr lang="ja-JP" altLang="en-US" sz="2800" b="1" dirty="0">
                <a:solidFill>
                  <a:srgbClr val="FF0000"/>
                </a:solidFill>
                <a:latin typeface="游ゴシック" panose="020B0400000000000000" pitchFamily="50" charset="-128"/>
                <a:ea typeface="游ゴシック" panose="020B0400000000000000" pitchFamily="50" charset="-128"/>
              </a:rPr>
              <a:t>愚直</a:t>
            </a:r>
            <a:r>
              <a:rPr lang="ja-JP" altLang="en-US" sz="2800" dirty="0" smtClean="0">
                <a:latin typeface="游ゴシック" panose="020B0400000000000000" pitchFamily="50" charset="-128"/>
                <a:ea typeface="游ゴシック" panose="020B0400000000000000" pitchFamily="50" charset="-128"/>
              </a:rPr>
              <a:t>に</a:t>
            </a:r>
            <a:r>
              <a:rPr kumimoji="1" lang="ja-JP" altLang="en-US" sz="2800" dirty="0" smtClean="0">
                <a:latin typeface="游ゴシック" panose="020B0400000000000000" pitchFamily="50" charset="-128"/>
                <a:ea typeface="游ゴシック" panose="020B0400000000000000" pitchFamily="50" charset="-128"/>
              </a:rPr>
              <a:t>見れば性能はこのまま</a:t>
            </a:r>
            <a:endParaRPr lang="en-US" altLang="ja-JP" sz="2800" dirty="0" smtClean="0">
              <a:latin typeface="游ゴシック" panose="020B0400000000000000" pitchFamily="50" charset="-128"/>
              <a:ea typeface="游ゴシック" panose="020B0400000000000000" pitchFamily="50" charset="-128"/>
            </a:endParaRPr>
          </a:p>
          <a:p>
            <a:pPr marL="0" indent="0">
              <a:buNone/>
            </a:pPr>
            <a:endParaRPr kumimoji="1" lang="en-US" altLang="ja-JP" sz="2800" dirty="0" smtClean="0">
              <a:latin typeface="游ゴシック" panose="020B0400000000000000" pitchFamily="50" charset="-128"/>
              <a:ea typeface="游ゴシック" panose="020B0400000000000000" pitchFamily="50" charset="-128"/>
            </a:endParaRPr>
          </a:p>
          <a:p>
            <a:pPr marL="0" indent="0">
              <a:buNone/>
            </a:pPr>
            <a:r>
              <a:rPr kumimoji="1" lang="ja-JP" altLang="en-US" sz="2800" dirty="0" smtClean="0">
                <a:latin typeface="游ゴシック" panose="020B0400000000000000" pitchFamily="50" charset="-128"/>
                <a:ea typeface="游ゴシック" panose="020B0400000000000000" pitchFamily="50" charset="-128"/>
              </a:rPr>
              <a:t>エンジン</a:t>
            </a:r>
            <a:r>
              <a:rPr kumimoji="1" lang="en-US" altLang="ja-JP" sz="2800" dirty="0" smtClean="0">
                <a:latin typeface="游ゴシック" panose="020B0400000000000000" pitchFamily="50" charset="-128"/>
                <a:ea typeface="游ゴシック" panose="020B0400000000000000" pitchFamily="50" charset="-128"/>
              </a:rPr>
              <a:t>1&gt;</a:t>
            </a:r>
            <a:r>
              <a:rPr kumimoji="1" lang="ja-JP" altLang="en-US" sz="2800" dirty="0" smtClean="0">
                <a:latin typeface="游ゴシック" panose="020B0400000000000000" pitchFamily="50" charset="-128"/>
                <a:ea typeface="游ゴシック" panose="020B0400000000000000" pitchFamily="50" charset="-128"/>
              </a:rPr>
              <a:t>エンジン</a:t>
            </a:r>
            <a:r>
              <a:rPr kumimoji="1" lang="en-US" altLang="ja-JP" sz="2800" dirty="0" smtClean="0">
                <a:latin typeface="游ゴシック" panose="020B0400000000000000" pitchFamily="50" charset="-128"/>
                <a:ea typeface="游ゴシック" panose="020B0400000000000000" pitchFamily="50" charset="-128"/>
              </a:rPr>
              <a:t>2</a:t>
            </a:r>
            <a:r>
              <a:rPr lang="en-US" altLang="ja-JP" sz="2800" dirty="0">
                <a:latin typeface="游ゴシック" panose="020B0400000000000000" pitchFamily="50" charset="-128"/>
                <a:ea typeface="游ゴシック" panose="020B0400000000000000" pitchFamily="50" charset="-128"/>
              </a:rPr>
              <a:t> &gt;</a:t>
            </a:r>
            <a:r>
              <a:rPr lang="ja-JP" altLang="en-US" sz="2800" dirty="0" smtClean="0">
                <a:latin typeface="游ゴシック" panose="020B0400000000000000" pitchFamily="50" charset="-128"/>
                <a:ea typeface="游ゴシック" panose="020B0400000000000000" pitchFamily="50" charset="-128"/>
              </a:rPr>
              <a:t>エンジン</a:t>
            </a:r>
            <a:r>
              <a:rPr lang="en-US" altLang="ja-JP" sz="2800" dirty="0">
                <a:latin typeface="游ゴシック" panose="020B0400000000000000" pitchFamily="50" charset="-128"/>
                <a:ea typeface="游ゴシック" panose="020B0400000000000000" pitchFamily="50" charset="-128"/>
              </a:rPr>
              <a:t>3</a:t>
            </a:r>
            <a:r>
              <a:rPr lang="en-US" altLang="ja-JP" sz="2800" dirty="0" smtClean="0">
                <a:latin typeface="游ゴシック" panose="020B0400000000000000" pitchFamily="50" charset="-128"/>
                <a:ea typeface="游ゴシック" panose="020B0400000000000000" pitchFamily="50" charset="-128"/>
              </a:rPr>
              <a:t>&gt;</a:t>
            </a:r>
            <a:r>
              <a:rPr lang="ja-JP" altLang="en-US" sz="2800" dirty="0" smtClean="0">
                <a:latin typeface="游ゴシック" panose="020B0400000000000000" pitchFamily="50" charset="-128"/>
                <a:ea typeface="游ゴシック" panose="020B0400000000000000" pitchFamily="50" charset="-128"/>
              </a:rPr>
              <a:t>エンジン</a:t>
            </a:r>
            <a:r>
              <a:rPr lang="en-US" altLang="ja-JP" sz="2800" dirty="0" smtClean="0">
                <a:latin typeface="游ゴシック" panose="020B0400000000000000" pitchFamily="50" charset="-128"/>
                <a:ea typeface="游ゴシック" panose="020B0400000000000000" pitchFamily="50" charset="-128"/>
              </a:rPr>
              <a:t>4</a:t>
            </a:r>
          </a:p>
          <a:p>
            <a:pPr marL="0" indent="0">
              <a:buNone/>
            </a:pPr>
            <a:endParaRPr kumimoji="1" lang="en-US" altLang="ja-JP" sz="2800" dirty="0" smtClean="0">
              <a:latin typeface="游ゴシック" panose="020B0400000000000000" pitchFamily="50" charset="-128"/>
              <a:ea typeface="游ゴシック" panose="020B0400000000000000" pitchFamily="50" charset="-128"/>
            </a:endParaRPr>
          </a:p>
          <a:p>
            <a:pPr marL="0" indent="0">
              <a:buNone/>
            </a:pPr>
            <a:r>
              <a:rPr kumimoji="1" lang="ja-JP" altLang="en-US" sz="2800" dirty="0" smtClean="0">
                <a:latin typeface="游ゴシック" panose="020B0400000000000000" pitchFamily="50" charset="-128"/>
                <a:ea typeface="游ゴシック" panose="020B0400000000000000" pitchFamily="50" charset="-128"/>
              </a:rPr>
              <a:t>と</a:t>
            </a:r>
            <a:r>
              <a:rPr kumimoji="1" lang="ja-JP" altLang="en-US" sz="2800" dirty="0">
                <a:latin typeface="游ゴシック" panose="020B0400000000000000" pitchFamily="50" charset="-128"/>
                <a:ea typeface="游ゴシック" panose="020B0400000000000000" pitchFamily="50" charset="-128"/>
              </a:rPr>
              <a:t>なりそうだ</a:t>
            </a:r>
            <a:r>
              <a:rPr kumimoji="1" lang="ja-JP" altLang="en-US" sz="2800" dirty="0" smtClean="0">
                <a:latin typeface="游ゴシック" panose="020B0400000000000000" pitchFamily="50" charset="-128"/>
                <a:ea typeface="游ゴシック" panose="020B0400000000000000" pitchFamily="50" charset="-128"/>
              </a:rPr>
              <a:t>が</a:t>
            </a:r>
            <a:r>
              <a:rPr kumimoji="1" lang="en-US" altLang="ja-JP" sz="2800" dirty="0" smtClean="0">
                <a:latin typeface="游ゴシック" panose="020B0400000000000000" pitchFamily="50" charset="-128"/>
                <a:ea typeface="游ゴシック" panose="020B0400000000000000" pitchFamily="50" charset="-128"/>
              </a:rPr>
              <a:t>…</a:t>
            </a:r>
          </a:p>
        </p:txBody>
      </p:sp>
      <p:sp>
        <p:nvSpPr>
          <p:cNvPr id="4" name="乗算記号 3"/>
          <p:cNvSpPr/>
          <p:nvPr/>
        </p:nvSpPr>
        <p:spPr>
          <a:xfrm>
            <a:off x="2014331" y="2438884"/>
            <a:ext cx="3140765" cy="2928731"/>
          </a:xfrm>
          <a:prstGeom prst="mathMultiply">
            <a:avLst/>
          </a:prstGeom>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b="1">
              <a:ln w="22225">
                <a:solidFill>
                  <a:schemeClr val="accent2"/>
                </a:solidFill>
                <a:prstDash val="solid"/>
              </a:ln>
              <a:solidFill>
                <a:schemeClr val="accent5">
                  <a:lumMod val="40000"/>
                  <a:lumOff val="60000"/>
                </a:schemeClr>
              </a:solidFill>
            </a:endParaRPr>
          </a:p>
        </p:txBody>
      </p:sp>
      <p:sp>
        <p:nvSpPr>
          <p:cNvPr id="5" name="スライド番号プレースホルダー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21198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游ゴシック" panose="020B0400000000000000" pitchFamily="50" charset="-128"/>
                <a:ea typeface="游ゴシック" panose="020B0400000000000000" pitchFamily="50" charset="-128"/>
              </a:rPr>
              <a:t>なぜ</a:t>
            </a:r>
            <a:r>
              <a:rPr kumimoji="1" lang="ja-JP" altLang="en-US" dirty="0" smtClean="0">
                <a:solidFill>
                  <a:srgbClr val="FF0000"/>
                </a:solidFill>
                <a:latin typeface="游ゴシック" panose="020B0400000000000000" pitchFamily="50" charset="-128"/>
                <a:ea typeface="游ゴシック" panose="020B0400000000000000" pitchFamily="50" charset="-128"/>
              </a:rPr>
              <a:t>愚直</a:t>
            </a:r>
            <a:r>
              <a:rPr kumimoji="1" lang="ja-JP" altLang="en-US" dirty="0" smtClean="0">
                <a:latin typeface="游ゴシック" panose="020B0400000000000000" pitchFamily="50" charset="-128"/>
                <a:ea typeface="游ゴシック" panose="020B0400000000000000" pitchFamily="50" charset="-128"/>
              </a:rPr>
              <a:t>か</a:t>
            </a:r>
            <a:endParaRPr kumimoji="1" lang="ja-JP" altLang="en-US" dirty="0">
              <a:latin typeface="游ゴシック" panose="020B0400000000000000" pitchFamily="50" charset="-128"/>
              <a:ea typeface="游ゴシック" panose="020B0400000000000000" pitchFamily="50" charset="-128"/>
            </a:endParaRPr>
          </a:p>
        </p:txBody>
      </p:sp>
      <p:sp>
        <p:nvSpPr>
          <p:cNvPr id="3" name="コンテンツ プレースホルダー 2"/>
          <p:cNvSpPr>
            <a:spLocks noGrp="1"/>
          </p:cNvSpPr>
          <p:nvPr>
            <p:ph idx="1"/>
          </p:nvPr>
        </p:nvSpPr>
        <p:spPr>
          <a:xfrm>
            <a:off x="0" y="498764"/>
            <a:ext cx="9698783" cy="5459896"/>
          </a:xfrm>
        </p:spPr>
        <p:txBody>
          <a:bodyPr>
            <a:normAutofit fontScale="92500" lnSpcReduction="10000"/>
          </a:bodyPr>
          <a:lstStyle/>
          <a:p>
            <a:endParaRPr kumimoji="1" lang="en-US" altLang="ja-JP" dirty="0" smtClean="0">
              <a:latin typeface="游ゴシック" panose="020B0400000000000000" pitchFamily="50" charset="-128"/>
              <a:ea typeface="游ゴシック" panose="020B0400000000000000" pitchFamily="50" charset="-128"/>
            </a:endParaRPr>
          </a:p>
          <a:p>
            <a:endParaRPr lang="en-US" altLang="ja-JP" b="1" dirty="0">
              <a:latin typeface="游ゴシック" panose="020B0400000000000000" pitchFamily="50" charset="-128"/>
              <a:ea typeface="游ゴシック" panose="020B0400000000000000" pitchFamily="50" charset="-128"/>
            </a:endParaRPr>
          </a:p>
          <a:p>
            <a:pPr marL="0" indent="0" algn="ctr">
              <a:buNone/>
            </a:pPr>
            <a:r>
              <a:rPr kumimoji="1" lang="ja-JP" altLang="en-US" sz="2400" b="1" dirty="0" smtClean="0">
                <a:latin typeface="游ゴシック" panose="020B0400000000000000" pitchFamily="50" charset="-128"/>
                <a:ea typeface="游ゴシック" panose="020B0400000000000000" pitchFamily="50" charset="-128"/>
              </a:rPr>
              <a:t>これはある</a:t>
            </a:r>
            <a:r>
              <a:rPr kumimoji="1" lang="en-US" altLang="ja-JP" sz="2400" b="1" dirty="0" smtClean="0">
                <a:solidFill>
                  <a:srgbClr val="FF0000"/>
                </a:solidFill>
                <a:latin typeface="游ゴシック" panose="020B0400000000000000" pitchFamily="50" charset="-128"/>
                <a:ea typeface="游ゴシック" panose="020B0400000000000000" pitchFamily="50" charset="-128"/>
              </a:rPr>
              <a:t>95</a:t>
            </a:r>
            <a:r>
              <a:rPr kumimoji="1" lang="ja-JP" altLang="en-US" sz="2400" b="1" dirty="0" smtClean="0">
                <a:solidFill>
                  <a:srgbClr val="FF0000"/>
                </a:solidFill>
                <a:latin typeface="游ゴシック" panose="020B0400000000000000" pitchFamily="50" charset="-128"/>
                <a:ea typeface="游ゴシック" panose="020B0400000000000000" pitchFamily="50" charset="-128"/>
              </a:rPr>
              <a:t>個のクエリから得られた平均</a:t>
            </a:r>
            <a:r>
              <a:rPr kumimoji="1" lang="ja-JP" altLang="en-US" sz="2400" b="1" dirty="0" smtClean="0">
                <a:latin typeface="游ゴシック" panose="020B0400000000000000" pitchFamily="50" charset="-128"/>
                <a:ea typeface="游ゴシック" panose="020B0400000000000000" pitchFamily="50" charset="-128"/>
              </a:rPr>
              <a:t>にすぎない</a:t>
            </a:r>
            <a:endParaRPr kumimoji="1" lang="en-US" altLang="ja-JP" sz="2400" b="1" dirty="0" smtClean="0">
              <a:latin typeface="游ゴシック" panose="020B0400000000000000" pitchFamily="50" charset="-128"/>
              <a:ea typeface="游ゴシック" panose="020B0400000000000000" pitchFamily="50" charset="-128"/>
            </a:endParaRPr>
          </a:p>
          <a:p>
            <a:pPr marL="0" indent="0" algn="ctr">
              <a:buNone/>
            </a:pPr>
            <a:r>
              <a:rPr kumimoji="1" lang="en-US" altLang="ja-JP" sz="2400" b="1" dirty="0" smtClean="0">
                <a:latin typeface="游ゴシック" panose="020B0400000000000000" pitchFamily="50" charset="-128"/>
                <a:ea typeface="游ゴシック" panose="020B0400000000000000" pitchFamily="50" charset="-128"/>
              </a:rPr>
              <a:t>(=</a:t>
            </a:r>
            <a:r>
              <a:rPr kumimoji="1" lang="ja-JP" altLang="en-US" sz="2400" b="1" dirty="0" smtClean="0">
                <a:latin typeface="游ゴシック" panose="020B0400000000000000" pitchFamily="50" charset="-128"/>
                <a:ea typeface="游ゴシック" panose="020B0400000000000000" pitchFamily="50" charset="-128"/>
              </a:rPr>
              <a:t>エンジンの本質的な差</a:t>
            </a:r>
            <a:r>
              <a:rPr kumimoji="1" lang="en-US" altLang="ja-JP" sz="2400" b="1" dirty="0" smtClean="0">
                <a:latin typeface="游ゴシック" panose="020B0400000000000000" pitchFamily="50" charset="-128"/>
                <a:ea typeface="游ゴシック" panose="020B0400000000000000" pitchFamily="50" charset="-128"/>
              </a:rPr>
              <a:t>※</a:t>
            </a:r>
            <a:r>
              <a:rPr kumimoji="1" lang="ja-JP" altLang="en-US" sz="2400" b="1" dirty="0" err="1" smtClean="0">
                <a:latin typeface="游ゴシック" panose="020B0400000000000000" pitchFamily="50" charset="-128"/>
                <a:ea typeface="游ゴシック" panose="020B0400000000000000" pitchFamily="50" charset="-128"/>
              </a:rPr>
              <a:t>かは</a:t>
            </a:r>
            <a:r>
              <a:rPr kumimoji="1" lang="ja-JP" altLang="en-US" sz="2400" b="1" dirty="0" smtClean="0">
                <a:latin typeface="游ゴシック" panose="020B0400000000000000" pitchFamily="50" charset="-128"/>
                <a:ea typeface="游ゴシック" panose="020B0400000000000000" pitchFamily="50" charset="-128"/>
              </a:rPr>
              <a:t>わからない</a:t>
            </a:r>
            <a:r>
              <a:rPr kumimoji="1" lang="en-US" altLang="ja-JP" sz="2400" b="1" dirty="0" smtClean="0">
                <a:latin typeface="游ゴシック" panose="020B0400000000000000" pitchFamily="50" charset="-128"/>
                <a:ea typeface="游ゴシック" panose="020B0400000000000000" pitchFamily="50" charset="-128"/>
              </a:rPr>
              <a:t>)</a:t>
            </a:r>
          </a:p>
          <a:p>
            <a:pPr marL="0" indent="0" algn="ctr">
              <a:buNone/>
            </a:pPr>
            <a:r>
              <a:rPr lang="ja-JP" altLang="en-US" sz="2400" b="1" dirty="0" smtClean="0">
                <a:latin typeface="游ゴシック" panose="020B0400000000000000" pitchFamily="50" charset="-128"/>
                <a:ea typeface="游ゴシック" panose="020B0400000000000000" pitchFamily="50" charset="-128"/>
              </a:rPr>
              <a:t>→もし別のクエリを選べば平均は等しかったかもしれない</a:t>
            </a:r>
            <a:endParaRPr lang="en-US" altLang="ja-JP" sz="2400" b="1" dirty="0" smtClean="0">
              <a:latin typeface="游ゴシック" panose="020B0400000000000000" pitchFamily="50" charset="-128"/>
              <a:ea typeface="游ゴシック" panose="020B0400000000000000" pitchFamily="50" charset="-128"/>
            </a:endParaRPr>
          </a:p>
          <a:p>
            <a:pPr marL="0" indent="0">
              <a:buNone/>
            </a:pPr>
            <a:r>
              <a:rPr lang="en-US" altLang="ja-JP" sz="2400" b="1" dirty="0" smtClean="0">
                <a:latin typeface="游ゴシック" panose="020B0400000000000000" pitchFamily="50" charset="-128"/>
                <a:ea typeface="游ゴシック" panose="020B0400000000000000" pitchFamily="50" charset="-128"/>
              </a:rPr>
              <a:t>								</a:t>
            </a:r>
            <a:r>
              <a:rPr lang="en-US" altLang="ja-JP" sz="2400" b="1" dirty="0">
                <a:latin typeface="游ゴシック" panose="020B0400000000000000" pitchFamily="50" charset="-128"/>
                <a:ea typeface="游ゴシック" panose="020B0400000000000000" pitchFamily="50" charset="-128"/>
              </a:rPr>
              <a:t> </a:t>
            </a:r>
            <a:r>
              <a:rPr lang="en-US" altLang="ja-JP" sz="2400" b="1" dirty="0" smtClean="0">
                <a:latin typeface="游ゴシック" panose="020B0400000000000000" pitchFamily="50" charset="-128"/>
                <a:ea typeface="游ゴシック" panose="020B0400000000000000" pitchFamily="50" charset="-128"/>
              </a:rPr>
              <a:t>    </a:t>
            </a:r>
            <a:r>
              <a:rPr kumimoji="1" lang="ja-JP" altLang="en-US" sz="6400" b="1" dirty="0" smtClean="0">
                <a:latin typeface="游ゴシック" panose="020B0400000000000000" pitchFamily="50" charset="-128"/>
                <a:ea typeface="游ゴシック" panose="020B0400000000000000" pitchFamily="50" charset="-128"/>
              </a:rPr>
              <a:t>↓</a:t>
            </a:r>
            <a:endParaRPr kumimoji="1" lang="en-US" altLang="ja-JP" sz="6400" b="1" dirty="0" smtClean="0">
              <a:latin typeface="游ゴシック" panose="020B0400000000000000" pitchFamily="50" charset="-128"/>
              <a:ea typeface="游ゴシック" panose="020B0400000000000000" pitchFamily="50" charset="-128"/>
            </a:endParaRPr>
          </a:p>
          <a:p>
            <a:pPr marL="0" indent="0" algn="ctr">
              <a:buNone/>
            </a:pPr>
            <a:r>
              <a:rPr kumimoji="1" lang="ja-JP" altLang="en-US" sz="2400" b="1" dirty="0" smtClean="0">
                <a:latin typeface="游ゴシック" panose="020B0400000000000000" pitchFamily="50" charset="-128"/>
                <a:ea typeface="游ゴシック" panose="020B0400000000000000" pitchFamily="50" charset="-128"/>
              </a:rPr>
              <a:t>本来なら、</a:t>
            </a:r>
            <a:r>
              <a:rPr lang="ja-JP" altLang="en-US" sz="2400" b="1" dirty="0" smtClean="0">
                <a:latin typeface="游ゴシック" panose="020B0400000000000000" pitchFamily="50" charset="-128"/>
                <a:ea typeface="游ゴシック" panose="020B0400000000000000" pitchFamily="50" charset="-128"/>
              </a:rPr>
              <a:t>あらゆるクエリ</a:t>
            </a:r>
            <a:r>
              <a:rPr lang="ja-JP" altLang="en-US" sz="2400" b="1" dirty="0">
                <a:latin typeface="游ゴシック" panose="020B0400000000000000" pitchFamily="50" charset="-128"/>
                <a:ea typeface="游ゴシック" panose="020B0400000000000000" pitchFamily="50" charset="-128"/>
              </a:rPr>
              <a:t>に</a:t>
            </a:r>
            <a:r>
              <a:rPr lang="ja-JP" altLang="en-US" sz="2400" b="1" dirty="0" smtClean="0">
                <a:latin typeface="游ゴシック" panose="020B0400000000000000" pitchFamily="50" charset="-128"/>
                <a:ea typeface="游ゴシック" panose="020B0400000000000000" pitchFamily="50" charset="-128"/>
              </a:rPr>
              <a:t>対して</a:t>
            </a:r>
            <a:r>
              <a:rPr lang="en-US" altLang="ja-JP" sz="2400" b="1" dirty="0" smtClean="0">
                <a:latin typeface="游ゴシック" panose="020B0400000000000000" pitchFamily="50" charset="-128"/>
                <a:ea typeface="游ゴシック" panose="020B0400000000000000" pitchFamily="50" charset="-128"/>
              </a:rPr>
              <a:t>DCG</a:t>
            </a:r>
            <a:r>
              <a:rPr lang="ja-JP" altLang="en-US" sz="2400" b="1" dirty="0" smtClean="0">
                <a:latin typeface="游ゴシック" panose="020B0400000000000000" pitchFamily="50" charset="-128"/>
                <a:ea typeface="游ゴシック" panose="020B0400000000000000" pitchFamily="50" charset="-128"/>
              </a:rPr>
              <a:t>を求めてその平均</a:t>
            </a:r>
            <a:r>
              <a:rPr lang="en-US" altLang="ja-JP" sz="2400" b="1" dirty="0" smtClean="0">
                <a:latin typeface="游ゴシック" panose="020B0400000000000000" pitchFamily="50" charset="-128"/>
                <a:ea typeface="游ゴシック" panose="020B0400000000000000" pitchFamily="50" charset="-128"/>
              </a:rPr>
              <a:t>(</a:t>
            </a:r>
            <a:r>
              <a:rPr lang="ja-JP" altLang="en-US" sz="2400" b="1" dirty="0" smtClean="0">
                <a:latin typeface="游ゴシック" panose="020B0400000000000000" pitchFamily="50" charset="-128"/>
                <a:ea typeface="游ゴシック" panose="020B0400000000000000" pitchFamily="50" charset="-128"/>
              </a:rPr>
              <a:t>母平均</a:t>
            </a:r>
            <a:r>
              <a:rPr lang="en-US" altLang="ja-JP" sz="2400" b="1" dirty="0" smtClean="0">
                <a:latin typeface="游ゴシック" panose="020B0400000000000000" pitchFamily="50" charset="-128"/>
                <a:ea typeface="游ゴシック" panose="020B0400000000000000" pitchFamily="50" charset="-128"/>
              </a:rPr>
              <a:t>)</a:t>
            </a:r>
            <a:r>
              <a:rPr lang="ja-JP" altLang="en-US" sz="2400" b="1" dirty="0" smtClean="0">
                <a:latin typeface="游ゴシック" panose="020B0400000000000000" pitchFamily="50" charset="-128"/>
                <a:ea typeface="游ゴシック" panose="020B0400000000000000" pitchFamily="50" charset="-128"/>
              </a:rPr>
              <a:t>を比べるべき</a:t>
            </a:r>
            <a:endParaRPr lang="en-US" altLang="ja-JP" sz="2400" b="1" dirty="0" smtClean="0">
              <a:latin typeface="游ゴシック" panose="020B0400000000000000" pitchFamily="50" charset="-128"/>
              <a:ea typeface="游ゴシック" panose="020B0400000000000000" pitchFamily="50" charset="-128"/>
            </a:endParaRPr>
          </a:p>
          <a:p>
            <a:pPr marL="0" indent="0" algn="ctr">
              <a:buNone/>
            </a:pPr>
            <a:r>
              <a:rPr kumimoji="1" lang="ja-JP" altLang="en-US" sz="2400" b="1" dirty="0" smtClean="0">
                <a:latin typeface="游ゴシック" panose="020B0400000000000000" pitchFamily="50" charset="-128"/>
                <a:ea typeface="游ゴシック" panose="020B0400000000000000" pitchFamily="50" charset="-128"/>
              </a:rPr>
              <a:t>→現実的には不可能</a:t>
            </a:r>
            <a:endParaRPr kumimoji="1" lang="en-US" altLang="ja-JP" sz="2400" b="1" dirty="0" smtClean="0">
              <a:latin typeface="游ゴシック" panose="020B0400000000000000" pitchFamily="50" charset="-128"/>
              <a:ea typeface="游ゴシック" panose="020B0400000000000000" pitchFamily="50" charset="-128"/>
            </a:endParaRPr>
          </a:p>
          <a:p>
            <a:pPr marL="0" indent="0">
              <a:buNone/>
            </a:pPr>
            <a:r>
              <a:rPr lang="en-US" altLang="ja-JP" sz="2400" b="1" dirty="0">
                <a:latin typeface="游ゴシック" panose="020B0400000000000000" pitchFamily="50" charset="-128"/>
                <a:ea typeface="游ゴシック" panose="020B0400000000000000" pitchFamily="50" charset="-128"/>
              </a:rPr>
              <a:t> </a:t>
            </a:r>
            <a:r>
              <a:rPr lang="en-US" altLang="ja-JP" sz="2400" b="1" dirty="0" smtClean="0">
                <a:latin typeface="游ゴシック" panose="020B0400000000000000" pitchFamily="50" charset="-128"/>
                <a:ea typeface="游ゴシック" panose="020B0400000000000000" pitchFamily="50" charset="-128"/>
              </a:rPr>
              <a:t>								     </a:t>
            </a:r>
            <a:r>
              <a:rPr lang="ja-JP" altLang="en-US" sz="6400" b="1" dirty="0" smtClean="0">
                <a:latin typeface="游ゴシック" panose="020B0400000000000000" pitchFamily="50" charset="-128"/>
                <a:ea typeface="游ゴシック" panose="020B0400000000000000" pitchFamily="50" charset="-128"/>
              </a:rPr>
              <a:t>↓</a:t>
            </a:r>
            <a:endParaRPr lang="en-US" altLang="ja-JP" sz="6400" b="1" dirty="0" smtClean="0">
              <a:latin typeface="游ゴシック" panose="020B0400000000000000" pitchFamily="50" charset="-128"/>
              <a:ea typeface="游ゴシック" panose="020B0400000000000000" pitchFamily="50" charset="-128"/>
            </a:endParaRPr>
          </a:p>
          <a:p>
            <a:pPr marL="0" indent="0" algn="ctr">
              <a:buNone/>
            </a:pPr>
            <a:r>
              <a:rPr lang="ja-JP" altLang="en-US" sz="2400" b="1" dirty="0">
                <a:latin typeface="游ゴシック" panose="020B0400000000000000" pitchFamily="50" charset="-128"/>
                <a:ea typeface="游ゴシック" panose="020B0400000000000000" pitchFamily="50" charset="-128"/>
              </a:rPr>
              <a:t>仕方</a:t>
            </a:r>
            <a:r>
              <a:rPr lang="ja-JP" altLang="en-US" sz="2400" b="1" dirty="0" smtClean="0">
                <a:latin typeface="游ゴシック" panose="020B0400000000000000" pitchFamily="50" charset="-128"/>
                <a:ea typeface="游ゴシック" panose="020B0400000000000000" pitchFamily="50" charset="-128"/>
              </a:rPr>
              <a:t>が無いので母平均を求める代わりに</a:t>
            </a:r>
            <a:r>
              <a:rPr lang="en-US" altLang="ja-JP" sz="2400" b="1" dirty="0" smtClean="0">
                <a:solidFill>
                  <a:srgbClr val="FF0000"/>
                </a:solidFill>
                <a:latin typeface="游ゴシック" panose="020B0400000000000000" pitchFamily="50" charset="-128"/>
                <a:ea typeface="游ゴシック" panose="020B0400000000000000" pitchFamily="50" charset="-128"/>
              </a:rPr>
              <a:t>t</a:t>
            </a:r>
            <a:r>
              <a:rPr lang="ja-JP" altLang="en-US" sz="2400" b="1" dirty="0" smtClean="0">
                <a:solidFill>
                  <a:srgbClr val="FF0000"/>
                </a:solidFill>
                <a:latin typeface="游ゴシック" panose="020B0400000000000000" pitchFamily="50" charset="-128"/>
                <a:ea typeface="游ゴシック" panose="020B0400000000000000" pitchFamily="50" charset="-128"/>
              </a:rPr>
              <a:t>検定</a:t>
            </a:r>
            <a:r>
              <a:rPr lang="ja-JP" altLang="en-US" sz="2400" b="1" dirty="0" smtClean="0">
                <a:latin typeface="游ゴシック" panose="020B0400000000000000" pitchFamily="50" charset="-128"/>
                <a:ea typeface="游ゴシック" panose="020B0400000000000000" pitchFamily="50" charset="-128"/>
              </a:rPr>
              <a:t>を行う</a:t>
            </a:r>
            <a:endParaRPr lang="en-US" altLang="ja-JP" sz="2400" b="1" dirty="0" smtClean="0">
              <a:latin typeface="游ゴシック" panose="020B0400000000000000" pitchFamily="50" charset="-128"/>
              <a:ea typeface="游ゴシック" panose="020B0400000000000000" pitchFamily="50" charset="-128"/>
            </a:endParaRPr>
          </a:p>
          <a:p>
            <a:pPr marL="0" indent="0">
              <a:buNone/>
            </a:pPr>
            <a:endParaRPr lang="en-US" altLang="ja-JP" sz="2400" b="1" dirty="0">
              <a:latin typeface="游ゴシック" panose="020B0400000000000000" pitchFamily="50" charset="-128"/>
              <a:ea typeface="游ゴシック" panose="020B0400000000000000" pitchFamily="50" charset="-128"/>
            </a:endParaRPr>
          </a:p>
        </p:txBody>
      </p:sp>
      <p:sp>
        <p:nvSpPr>
          <p:cNvPr id="4" name="テキスト ボックス 3"/>
          <p:cNvSpPr txBox="1"/>
          <p:nvPr/>
        </p:nvSpPr>
        <p:spPr>
          <a:xfrm>
            <a:off x="304800" y="6069496"/>
            <a:ext cx="7898296" cy="276999"/>
          </a:xfrm>
          <a:prstGeom prst="rect">
            <a:avLst/>
          </a:prstGeom>
          <a:noFill/>
        </p:spPr>
        <p:txBody>
          <a:bodyPr wrap="square" rtlCol="0">
            <a:spAutoFit/>
          </a:bodyPr>
          <a:lstStyle/>
          <a:p>
            <a:r>
              <a:rPr kumimoji="1" lang="en-US" altLang="ja-JP" sz="1200" dirty="0" smtClean="0"/>
              <a:t>※</a:t>
            </a:r>
            <a:r>
              <a:rPr kumimoji="1" lang="ja-JP" altLang="en-US" sz="1200" dirty="0" smtClean="0"/>
              <a:t>本質的な差があることを「有意な差がある」とも言う</a:t>
            </a:r>
            <a:endParaRPr kumimoji="1" lang="ja-JP" altLang="en-US" sz="1200" dirty="0"/>
          </a:p>
        </p:txBody>
      </p:sp>
      <p:sp>
        <p:nvSpPr>
          <p:cNvPr id="5" name="スライド番号プレースホルダー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12554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a:t>
            </a:r>
            <a:r>
              <a:rPr kumimoji="1" lang="ja-JP" altLang="en-US" dirty="0" smtClean="0"/>
              <a:t>検定とは</a:t>
            </a:r>
            <a:endParaRPr kumimoji="1" lang="ja-JP" altLang="en-US" dirty="0"/>
          </a:p>
        </p:txBody>
      </p:sp>
      <p:sp>
        <p:nvSpPr>
          <p:cNvPr id="5" name="円/楕円 4"/>
          <p:cNvSpPr/>
          <p:nvPr/>
        </p:nvSpPr>
        <p:spPr>
          <a:xfrm>
            <a:off x="6651670" y="1227711"/>
            <a:ext cx="2111743" cy="21117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母集団</a:t>
            </a:r>
            <a:r>
              <a:rPr kumimoji="1" lang="en-US" altLang="ja-JP" dirty="0" smtClean="0"/>
              <a:t>B</a:t>
            </a:r>
            <a:endParaRPr kumimoji="1" lang="ja-JP" altLang="en-US" dirty="0"/>
          </a:p>
        </p:txBody>
      </p:sp>
      <p:sp>
        <p:nvSpPr>
          <p:cNvPr id="6" name="円/楕円 5"/>
          <p:cNvSpPr/>
          <p:nvPr/>
        </p:nvSpPr>
        <p:spPr>
          <a:xfrm>
            <a:off x="1720064" y="1270000"/>
            <a:ext cx="2111974" cy="211197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母集団</a:t>
            </a:r>
            <a:r>
              <a:rPr kumimoji="1" lang="en-US" altLang="ja-JP" dirty="0" smtClean="0"/>
              <a:t>A</a:t>
            </a:r>
          </a:p>
          <a:p>
            <a:pPr algn="ctr"/>
            <a:endParaRPr kumimoji="1" lang="ja-JP" altLang="en-US" dirty="0"/>
          </a:p>
        </p:txBody>
      </p:sp>
      <p:sp>
        <p:nvSpPr>
          <p:cNvPr id="11" name="円/楕円 10"/>
          <p:cNvSpPr/>
          <p:nvPr/>
        </p:nvSpPr>
        <p:spPr>
          <a:xfrm>
            <a:off x="2084039" y="4698355"/>
            <a:ext cx="1384024" cy="13840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標本</a:t>
            </a:r>
            <a:r>
              <a:rPr kumimoji="1" lang="en-US" altLang="ja-JP" dirty="0" smtClean="0">
                <a:solidFill>
                  <a:schemeClr val="tx1"/>
                </a:solidFill>
              </a:rPr>
              <a:t/>
            </a:r>
            <a:br>
              <a:rPr kumimoji="1" lang="en-US" altLang="ja-JP" dirty="0" smtClean="0">
                <a:solidFill>
                  <a:schemeClr val="tx1"/>
                </a:solidFill>
              </a:rPr>
            </a:br>
            <a:r>
              <a:rPr kumimoji="1" lang="en-US" altLang="ja-JP" dirty="0" smtClean="0">
                <a:solidFill>
                  <a:schemeClr val="tx1"/>
                </a:solidFill>
              </a:rPr>
              <a:t>A</a:t>
            </a:r>
          </a:p>
          <a:p>
            <a:pPr algn="ctr"/>
            <a:endParaRPr kumimoji="1" lang="ja-JP" altLang="en-US" dirty="0">
              <a:solidFill>
                <a:schemeClr val="tx1"/>
              </a:solidFill>
            </a:endParaRPr>
          </a:p>
        </p:txBody>
      </p:sp>
      <p:sp>
        <p:nvSpPr>
          <p:cNvPr id="13" name="円/楕円 12"/>
          <p:cNvSpPr/>
          <p:nvPr/>
        </p:nvSpPr>
        <p:spPr>
          <a:xfrm>
            <a:off x="7230464" y="4748051"/>
            <a:ext cx="1334328" cy="13343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標本</a:t>
            </a:r>
            <a:endParaRPr kumimoji="1" lang="en-US" altLang="ja-JP" dirty="0" smtClean="0">
              <a:solidFill>
                <a:schemeClr val="tx1"/>
              </a:solidFill>
            </a:endParaRPr>
          </a:p>
          <a:p>
            <a:pPr algn="ctr"/>
            <a:r>
              <a:rPr kumimoji="1" lang="en-US" altLang="ja-JP" dirty="0" smtClean="0">
                <a:solidFill>
                  <a:schemeClr val="tx1"/>
                </a:solidFill>
              </a:rPr>
              <a:t>B</a:t>
            </a:r>
            <a:endParaRPr kumimoji="1" lang="ja-JP" altLang="en-US" dirty="0">
              <a:solidFill>
                <a:schemeClr val="tx1"/>
              </a:solidFill>
            </a:endParaRPr>
          </a:p>
        </p:txBody>
      </p:sp>
      <p:cxnSp>
        <p:nvCxnSpPr>
          <p:cNvPr id="15" name="直線矢印コネクタ 14"/>
          <p:cNvCxnSpPr/>
          <p:nvPr/>
        </p:nvCxnSpPr>
        <p:spPr>
          <a:xfrm>
            <a:off x="3468063" y="2325987"/>
            <a:ext cx="3619500" cy="0"/>
          </a:xfrm>
          <a:prstGeom prst="straightConnector1">
            <a:avLst/>
          </a:prstGeom>
          <a:ln cap="sq">
            <a:headEnd type="stealth"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3610964" y="5472365"/>
            <a:ext cx="3619500" cy="0"/>
          </a:xfrm>
          <a:prstGeom prst="straightConnector1">
            <a:avLst/>
          </a:prstGeom>
          <a:ln cap="sq">
            <a:headEnd type="stealth"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3975542" y="1658824"/>
            <a:ext cx="2520507" cy="646331"/>
          </a:xfrm>
          <a:prstGeom prst="rect">
            <a:avLst/>
          </a:prstGeom>
          <a:noFill/>
        </p:spPr>
        <p:txBody>
          <a:bodyPr wrap="square" rtlCol="0">
            <a:spAutoFit/>
          </a:bodyPr>
          <a:lstStyle/>
          <a:p>
            <a:r>
              <a:rPr kumimoji="1" lang="ja-JP" altLang="en-US" dirty="0" smtClean="0">
                <a:latin typeface="游ゴシック" panose="020B0400000000000000" pitchFamily="50" charset="-128"/>
                <a:ea typeface="游ゴシック" panose="020B0400000000000000" pitchFamily="50" charset="-128"/>
              </a:rPr>
              <a:t>①この</a:t>
            </a:r>
            <a:r>
              <a:rPr kumimoji="1" lang="en-US" altLang="ja-JP" dirty="0" smtClean="0">
                <a:latin typeface="游ゴシック" panose="020B0400000000000000" pitchFamily="50" charset="-128"/>
                <a:ea typeface="游ゴシック" panose="020B0400000000000000" pitchFamily="50" charset="-128"/>
              </a:rPr>
              <a:t>2</a:t>
            </a:r>
            <a:r>
              <a:rPr kumimoji="1" lang="ja-JP" altLang="en-US" dirty="0" smtClean="0">
                <a:latin typeface="游ゴシック" panose="020B0400000000000000" pitchFamily="50" charset="-128"/>
                <a:ea typeface="游ゴシック" panose="020B0400000000000000" pitchFamily="50" charset="-128"/>
              </a:rPr>
              <a:t>集団の平均を</a:t>
            </a:r>
            <a:r>
              <a:rPr kumimoji="1" lang="en-US" altLang="ja-JP" dirty="0">
                <a:latin typeface="游ゴシック" panose="020B0400000000000000" pitchFamily="50" charset="-128"/>
                <a:ea typeface="游ゴシック" panose="020B0400000000000000" pitchFamily="50" charset="-128"/>
              </a:rPr>
              <a:t> </a:t>
            </a:r>
            <a:r>
              <a:rPr kumimoji="1" lang="en-US" altLang="ja-JP" dirty="0" smtClean="0">
                <a:latin typeface="游ゴシック" panose="020B0400000000000000" pitchFamily="50" charset="-128"/>
                <a:ea typeface="游ゴシック" panose="020B0400000000000000" pitchFamily="50" charset="-128"/>
              </a:rPr>
              <a:t>      </a:t>
            </a:r>
            <a:r>
              <a:rPr kumimoji="1" lang="ja-JP" altLang="en-US" dirty="0" smtClean="0">
                <a:solidFill>
                  <a:srgbClr val="D8B20E"/>
                </a:solidFill>
                <a:latin typeface="游ゴシック" panose="020B0400000000000000" pitchFamily="50" charset="-128"/>
                <a:ea typeface="游ゴシック" panose="020B0400000000000000" pitchFamily="50" charset="-128"/>
              </a:rPr>
              <a:t>求めず</a:t>
            </a:r>
            <a:r>
              <a:rPr kumimoji="1" lang="ja-JP" altLang="en-US" dirty="0" smtClean="0">
                <a:latin typeface="游ゴシック" panose="020B0400000000000000" pitchFamily="50" charset="-128"/>
                <a:ea typeface="游ゴシック" panose="020B0400000000000000" pitchFamily="50" charset="-128"/>
              </a:rPr>
              <a:t>とも</a:t>
            </a:r>
            <a:endParaRPr kumimoji="1" lang="ja-JP" altLang="en-US" dirty="0">
              <a:latin typeface="游ゴシック" panose="020B0400000000000000" pitchFamily="50" charset="-128"/>
              <a:ea typeface="游ゴシック" panose="020B0400000000000000" pitchFamily="50" charset="-128"/>
            </a:endParaRPr>
          </a:p>
        </p:txBody>
      </p:sp>
      <p:cxnSp>
        <p:nvCxnSpPr>
          <p:cNvPr id="22" name="直線矢印コネクタ 21"/>
          <p:cNvCxnSpPr/>
          <p:nvPr/>
        </p:nvCxnSpPr>
        <p:spPr>
          <a:xfrm>
            <a:off x="2762250" y="2647950"/>
            <a:ext cx="0" cy="1714500"/>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7696200" y="2628900"/>
            <a:ext cx="0" cy="179070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3995484" y="4698355"/>
            <a:ext cx="2850460" cy="646331"/>
          </a:xfrm>
          <a:prstGeom prst="rect">
            <a:avLst/>
          </a:prstGeom>
        </p:spPr>
        <p:txBody>
          <a:bodyPr wrap="none">
            <a:spAutoFit/>
          </a:bodyPr>
          <a:lstStyle/>
          <a:p>
            <a:r>
              <a:rPr kumimoji="1" lang="ja-JP" altLang="en-US" dirty="0" smtClean="0">
                <a:latin typeface="游ゴシック" panose="020B0400000000000000" pitchFamily="50" charset="-128"/>
                <a:ea typeface="游ゴシック" panose="020B0400000000000000" pitchFamily="50" charset="-128"/>
              </a:rPr>
              <a:t>②この</a:t>
            </a:r>
            <a:r>
              <a:rPr kumimoji="1" lang="en-US" altLang="ja-JP" dirty="0">
                <a:latin typeface="游ゴシック" panose="020B0400000000000000" pitchFamily="50" charset="-128"/>
                <a:ea typeface="游ゴシック" panose="020B0400000000000000" pitchFamily="50" charset="-128"/>
              </a:rPr>
              <a:t>2</a:t>
            </a:r>
            <a:r>
              <a:rPr kumimoji="1" lang="ja-JP" altLang="en-US" dirty="0">
                <a:latin typeface="游ゴシック" panose="020B0400000000000000" pitchFamily="50" charset="-128"/>
                <a:ea typeface="游ゴシック" panose="020B0400000000000000" pitchFamily="50" charset="-128"/>
              </a:rPr>
              <a:t>集団の平均を</a:t>
            </a:r>
            <a:r>
              <a:rPr kumimoji="1" lang="en-US" altLang="ja-JP" dirty="0">
                <a:latin typeface="游ゴシック" panose="020B0400000000000000" pitchFamily="50" charset="-128"/>
                <a:ea typeface="游ゴシック" panose="020B0400000000000000" pitchFamily="50" charset="-128"/>
              </a:rPr>
              <a:t>       </a:t>
            </a:r>
            <a:endParaRPr kumimoji="1" lang="en-US" altLang="ja-JP" dirty="0" smtClean="0">
              <a:latin typeface="游ゴシック" panose="020B0400000000000000" pitchFamily="50" charset="-128"/>
              <a:ea typeface="游ゴシック" panose="020B0400000000000000" pitchFamily="50" charset="-128"/>
            </a:endParaRPr>
          </a:p>
          <a:p>
            <a:r>
              <a:rPr kumimoji="1" lang="ja-JP" altLang="en-US" dirty="0" smtClean="0">
                <a:latin typeface="游ゴシック" panose="020B0400000000000000" pitchFamily="50" charset="-128"/>
                <a:ea typeface="游ゴシック" panose="020B0400000000000000" pitchFamily="50" charset="-128"/>
              </a:rPr>
              <a:t>求めて少し計算すると</a:t>
            </a:r>
            <a:endParaRPr kumimoji="1" lang="ja-JP" altLang="en-US" dirty="0">
              <a:latin typeface="游ゴシック" panose="020B0400000000000000" pitchFamily="50" charset="-128"/>
              <a:ea typeface="游ゴシック" panose="020B0400000000000000" pitchFamily="50" charset="-128"/>
            </a:endParaRPr>
          </a:p>
        </p:txBody>
      </p:sp>
      <p:sp>
        <p:nvSpPr>
          <p:cNvPr id="26" name="正方形/長方形 25"/>
          <p:cNvSpPr/>
          <p:nvPr/>
        </p:nvSpPr>
        <p:spPr>
          <a:xfrm>
            <a:off x="3975542" y="2555596"/>
            <a:ext cx="2850460" cy="646331"/>
          </a:xfrm>
          <a:prstGeom prst="rect">
            <a:avLst/>
          </a:prstGeom>
        </p:spPr>
        <p:txBody>
          <a:bodyPr wrap="none">
            <a:spAutoFit/>
          </a:bodyPr>
          <a:lstStyle/>
          <a:p>
            <a:r>
              <a:rPr kumimoji="1" lang="ja-JP" altLang="en-US" dirty="0" smtClean="0">
                <a:latin typeface="游ゴシック" panose="020B0400000000000000" pitchFamily="50" charset="-128"/>
                <a:ea typeface="游ゴシック" panose="020B0400000000000000" pitchFamily="50" charset="-128"/>
              </a:rPr>
              <a:t>③この</a:t>
            </a:r>
            <a:r>
              <a:rPr kumimoji="1" lang="en-US" altLang="ja-JP" dirty="0">
                <a:latin typeface="游ゴシック" panose="020B0400000000000000" pitchFamily="50" charset="-128"/>
                <a:ea typeface="游ゴシック" panose="020B0400000000000000" pitchFamily="50" charset="-128"/>
              </a:rPr>
              <a:t>2</a:t>
            </a:r>
            <a:r>
              <a:rPr kumimoji="1" lang="ja-JP" altLang="en-US" dirty="0">
                <a:latin typeface="游ゴシック" panose="020B0400000000000000" pitchFamily="50" charset="-128"/>
                <a:ea typeface="游ゴシック" panose="020B0400000000000000" pitchFamily="50" charset="-128"/>
              </a:rPr>
              <a:t>集団の</a:t>
            </a:r>
            <a:r>
              <a:rPr kumimoji="1" lang="ja-JP" altLang="en-US" dirty="0" smtClean="0">
                <a:latin typeface="游ゴシック" panose="020B0400000000000000" pitchFamily="50" charset="-128"/>
                <a:ea typeface="游ゴシック" panose="020B0400000000000000" pitchFamily="50" charset="-128"/>
              </a:rPr>
              <a:t>平均に</a:t>
            </a:r>
            <a:r>
              <a:rPr kumimoji="1" lang="en-US" altLang="ja-JP" dirty="0" smtClean="0">
                <a:latin typeface="游ゴシック" panose="020B0400000000000000" pitchFamily="50" charset="-128"/>
                <a:ea typeface="游ゴシック" panose="020B0400000000000000" pitchFamily="50" charset="-128"/>
              </a:rPr>
              <a:t>       </a:t>
            </a:r>
          </a:p>
          <a:p>
            <a:r>
              <a:rPr kumimoji="1" lang="ja-JP" altLang="en-US" dirty="0">
                <a:solidFill>
                  <a:srgbClr val="D8B20E"/>
                </a:solidFill>
                <a:latin typeface="游ゴシック" panose="020B0400000000000000" pitchFamily="50" charset="-128"/>
                <a:ea typeface="游ゴシック" panose="020B0400000000000000" pitchFamily="50" charset="-128"/>
              </a:rPr>
              <a:t>差がある</a:t>
            </a:r>
            <a:r>
              <a:rPr kumimoji="1" lang="ja-JP" altLang="en-US" dirty="0" smtClean="0">
                <a:solidFill>
                  <a:srgbClr val="D8B20E"/>
                </a:solidFill>
                <a:latin typeface="游ゴシック" panose="020B0400000000000000" pitchFamily="50" charset="-128"/>
                <a:ea typeface="游ゴシック" panose="020B0400000000000000" pitchFamily="50" charset="-128"/>
              </a:rPr>
              <a:t>かが分かる</a:t>
            </a:r>
            <a:endParaRPr kumimoji="1" lang="ja-JP" altLang="en-US" dirty="0">
              <a:latin typeface="游ゴシック" panose="020B0400000000000000" pitchFamily="50" charset="-128"/>
              <a:ea typeface="游ゴシック" panose="020B0400000000000000" pitchFamily="50" charset="-128"/>
            </a:endParaRPr>
          </a:p>
        </p:txBody>
      </p:sp>
      <p:sp>
        <p:nvSpPr>
          <p:cNvPr id="3" name="スライド番号プレースホルダー 2"/>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621777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游ゴシック" panose="020B0400000000000000" pitchFamily="50" charset="-128"/>
                <a:ea typeface="游ゴシック" panose="020B0400000000000000" pitchFamily="50" charset="-128"/>
              </a:rPr>
              <a:t>対応のある</a:t>
            </a:r>
            <a:r>
              <a:rPr kumimoji="1" lang="en-US" altLang="ja-JP" dirty="0" smtClean="0">
                <a:latin typeface="游ゴシック" panose="020B0400000000000000" pitchFamily="50" charset="-128"/>
                <a:ea typeface="游ゴシック" panose="020B0400000000000000" pitchFamily="50" charset="-128"/>
              </a:rPr>
              <a:t>t</a:t>
            </a:r>
            <a:r>
              <a:rPr kumimoji="1" lang="ja-JP" altLang="en-US" dirty="0" smtClean="0">
                <a:latin typeface="游ゴシック" panose="020B0400000000000000" pitchFamily="50" charset="-128"/>
                <a:ea typeface="游ゴシック" panose="020B0400000000000000" pitchFamily="50" charset="-128"/>
              </a:rPr>
              <a:t>検定の手順</a:t>
            </a:r>
            <a:endParaRPr kumimoji="1" lang="ja-JP" altLang="en-US" dirty="0">
              <a:latin typeface="游ゴシック" panose="020B0400000000000000" pitchFamily="50" charset="-128"/>
              <a:ea typeface="游ゴシック" panose="020B0400000000000000" pitchFamily="50" charset="-128"/>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57456" y="1458224"/>
                <a:ext cx="8596668" cy="5399776"/>
              </a:xfrm>
            </p:spPr>
            <p:txBody>
              <a:bodyPr>
                <a:normAutofit lnSpcReduction="10000"/>
              </a:bodyPr>
              <a:lstStyle/>
              <a:p>
                <a:pPr marL="0" indent="0">
                  <a:buNone/>
                </a:pPr>
                <a:r>
                  <a:rPr lang="ja-JP" altLang="en-US" dirty="0" smtClean="0">
                    <a:latin typeface="游ゴシック" panose="020B0400000000000000" pitchFamily="50" charset="-128"/>
                    <a:ea typeface="游ゴシック" panose="020B0400000000000000" pitchFamily="50" charset="-128"/>
                  </a:rPr>
                  <a:t>①仮説をたてる</a:t>
                </a:r>
                <a:endParaRPr lang="en-US" altLang="ja-JP" dirty="0" smtClean="0">
                  <a:latin typeface="游ゴシック" panose="020B0400000000000000" pitchFamily="50" charset="-128"/>
                  <a:ea typeface="游ゴシック" panose="020B0400000000000000" pitchFamily="50" charset="-128"/>
                </a:endParaRPr>
              </a:p>
              <a:p>
                <a:r>
                  <a:rPr lang="ja-JP" altLang="en-US" dirty="0" smtClean="0">
                    <a:latin typeface="游ゴシック" panose="020B0400000000000000" pitchFamily="50" charset="-128"/>
                    <a:ea typeface="游ゴシック" panose="020B0400000000000000" pitchFamily="50" charset="-128"/>
                  </a:rPr>
                  <a:t>帰無仮説 </a:t>
                </a:r>
                <a:r>
                  <a:rPr lang="en-US" altLang="ja-JP" dirty="0" smtClean="0">
                    <a:latin typeface="游ゴシック" panose="020B0400000000000000" pitchFamily="50" charset="-128"/>
                    <a:ea typeface="游ゴシック" panose="020B0400000000000000" pitchFamily="50" charset="-128"/>
                  </a:rPr>
                  <a:t>H0 </a:t>
                </a:r>
                <a:r>
                  <a:rPr lang="ja-JP" altLang="en-US" dirty="0" smtClean="0">
                    <a:latin typeface="游ゴシック" panose="020B0400000000000000" pitchFamily="50" charset="-128"/>
                    <a:ea typeface="游ゴシック" panose="020B0400000000000000" pitchFamily="50" charset="-128"/>
                  </a:rPr>
                  <a:t>→母平均に差は無い</a:t>
                </a:r>
                <a:endParaRPr lang="en-US" altLang="ja-JP" dirty="0" smtClean="0">
                  <a:latin typeface="游ゴシック" panose="020B0400000000000000" pitchFamily="50" charset="-128"/>
                  <a:ea typeface="游ゴシック" panose="020B0400000000000000" pitchFamily="50" charset="-128"/>
                </a:endParaRPr>
              </a:p>
              <a:p>
                <a:r>
                  <a:rPr lang="ja-JP" altLang="en-US" dirty="0">
                    <a:latin typeface="游ゴシック" panose="020B0400000000000000" pitchFamily="50" charset="-128"/>
                    <a:ea typeface="游ゴシック" panose="020B0400000000000000" pitchFamily="50" charset="-128"/>
                  </a:rPr>
                  <a:t>対立</a:t>
                </a:r>
                <a:r>
                  <a:rPr lang="ja-JP" altLang="en-US" dirty="0" smtClean="0">
                    <a:latin typeface="游ゴシック" panose="020B0400000000000000" pitchFamily="50" charset="-128"/>
                    <a:ea typeface="游ゴシック" panose="020B0400000000000000" pitchFamily="50" charset="-128"/>
                  </a:rPr>
                  <a:t>仮説 </a:t>
                </a:r>
                <a:r>
                  <a:rPr lang="en-US" altLang="ja-JP" dirty="0" smtClean="0">
                    <a:latin typeface="游ゴシック" panose="020B0400000000000000" pitchFamily="50" charset="-128"/>
                    <a:ea typeface="游ゴシック" panose="020B0400000000000000" pitchFamily="50" charset="-128"/>
                  </a:rPr>
                  <a:t>H1 </a:t>
                </a:r>
                <a:r>
                  <a:rPr lang="ja-JP" altLang="en-US" dirty="0" smtClean="0">
                    <a:latin typeface="游ゴシック" panose="020B0400000000000000" pitchFamily="50" charset="-128"/>
                    <a:ea typeface="游ゴシック" panose="020B0400000000000000" pitchFamily="50" charset="-128"/>
                  </a:rPr>
                  <a:t>→母平均</a:t>
                </a:r>
                <a:r>
                  <a:rPr lang="ja-JP" altLang="en-US" dirty="0">
                    <a:latin typeface="游ゴシック" panose="020B0400000000000000" pitchFamily="50" charset="-128"/>
                    <a:ea typeface="游ゴシック" panose="020B0400000000000000" pitchFamily="50" charset="-128"/>
                  </a:rPr>
                  <a:t>に差</a:t>
                </a:r>
                <a:r>
                  <a:rPr lang="ja-JP" altLang="en-US" dirty="0" smtClean="0">
                    <a:latin typeface="游ゴシック" panose="020B0400000000000000" pitchFamily="50" charset="-128"/>
                    <a:ea typeface="游ゴシック" panose="020B0400000000000000" pitchFamily="50" charset="-128"/>
                  </a:rPr>
                  <a:t>はある</a:t>
                </a:r>
                <a:r>
                  <a:rPr lang="en-US" altLang="ja-JP" dirty="0" smtClean="0">
                    <a:latin typeface="游ゴシック" panose="020B0400000000000000" pitchFamily="50" charset="-128"/>
                    <a:ea typeface="游ゴシック" panose="020B0400000000000000" pitchFamily="50" charset="-128"/>
                  </a:rPr>
                  <a:t>		</a:t>
                </a:r>
              </a:p>
              <a:p>
                <a:pPr marL="0" indent="0">
                  <a:buNone/>
                </a:pPr>
                <a:r>
                  <a:rPr lang="en-US" altLang="ja-JP" dirty="0" smtClean="0">
                    <a:latin typeface="游ゴシック" panose="020B0400000000000000" pitchFamily="50" charset="-128"/>
                    <a:ea typeface="游ゴシック" panose="020B0400000000000000" pitchFamily="50" charset="-128"/>
                  </a:rPr>
                  <a:t>	</a:t>
                </a:r>
              </a:p>
              <a:p>
                <a:pPr marL="0" indent="0">
                  <a:buNone/>
                </a:pPr>
                <a:r>
                  <a:rPr kumimoji="1" lang="ja-JP" altLang="en-US" dirty="0" smtClean="0">
                    <a:latin typeface="游ゴシック" panose="020B0400000000000000" pitchFamily="50" charset="-128"/>
                    <a:ea typeface="游ゴシック" panose="020B0400000000000000" pitchFamily="50" charset="-128"/>
                  </a:rPr>
                  <a:t>②帰無仮説</a:t>
                </a:r>
                <a:r>
                  <a:rPr lang="en-US" altLang="ja-JP" dirty="0">
                    <a:latin typeface="游ゴシック" panose="020B0400000000000000" pitchFamily="50" charset="-128"/>
                    <a:ea typeface="游ゴシック" panose="020B0400000000000000" pitchFamily="50" charset="-128"/>
                  </a:rPr>
                  <a:t>H0</a:t>
                </a:r>
                <a:r>
                  <a:rPr kumimoji="1" lang="ja-JP" altLang="en-US" dirty="0" smtClean="0">
                    <a:latin typeface="游ゴシック" panose="020B0400000000000000" pitchFamily="50" charset="-128"/>
                    <a:ea typeface="游ゴシック" panose="020B0400000000000000" pitchFamily="50" charset="-128"/>
                  </a:rPr>
                  <a:t>が正しいと</a:t>
                </a:r>
                <a:r>
                  <a:rPr kumimoji="1" lang="ja-JP" altLang="en-US" dirty="0" smtClean="0">
                    <a:solidFill>
                      <a:srgbClr val="FF0000"/>
                    </a:solidFill>
                    <a:latin typeface="游ゴシック" panose="020B0400000000000000" pitchFamily="50" charset="-128"/>
                    <a:ea typeface="游ゴシック" panose="020B0400000000000000" pitchFamily="50" charset="-128"/>
                  </a:rPr>
                  <a:t>仮定</a:t>
                </a:r>
                <a:r>
                  <a:rPr kumimoji="1" lang="ja-JP" altLang="en-US" dirty="0" smtClean="0">
                    <a:latin typeface="游ゴシック" panose="020B0400000000000000" pitchFamily="50" charset="-128"/>
                    <a:ea typeface="游ゴシック" panose="020B0400000000000000" pitchFamily="50" charset="-128"/>
                  </a:rPr>
                  <a:t>して</a:t>
                </a:r>
                <a:r>
                  <a:rPr kumimoji="1" lang="en-US" altLang="ja-JP" dirty="0" smtClean="0">
                    <a:latin typeface="游ゴシック" panose="020B0400000000000000" pitchFamily="50" charset="-128"/>
                    <a:ea typeface="游ゴシック" panose="020B0400000000000000" pitchFamily="50" charset="-128"/>
                  </a:rPr>
                  <a:t>p</a:t>
                </a:r>
                <a:r>
                  <a:rPr lang="ja-JP" altLang="en-US" dirty="0">
                    <a:latin typeface="游ゴシック" panose="020B0400000000000000" pitchFamily="50" charset="-128"/>
                    <a:ea typeface="游ゴシック" panose="020B0400000000000000" pitchFamily="50" charset="-128"/>
                  </a:rPr>
                  <a:t>値</a:t>
                </a:r>
                <a:r>
                  <a:rPr lang="ja-JP" altLang="en-US" dirty="0" smtClean="0">
                    <a:latin typeface="游ゴシック" panose="020B0400000000000000" pitchFamily="50" charset="-128"/>
                    <a:ea typeface="游ゴシック" panose="020B0400000000000000" pitchFamily="50" charset="-128"/>
                  </a:rPr>
                  <a:t>を求める</a:t>
                </a:r>
                <a:endParaRPr lang="en-US" altLang="ja-JP" dirty="0" smtClean="0">
                  <a:latin typeface="游ゴシック" panose="020B0400000000000000" pitchFamily="50" charset="-128"/>
                  <a:ea typeface="游ゴシック" panose="020B0400000000000000" pitchFamily="50" charset="-128"/>
                </a:endParaRPr>
              </a:p>
              <a:p>
                <a:pPr marL="0" indent="0">
                  <a:buNone/>
                </a:pPr>
                <a:r>
                  <a:rPr lang="en-US" altLang="ja-JP" dirty="0" smtClean="0">
                    <a:latin typeface="游ゴシック" panose="020B0400000000000000" pitchFamily="50" charset="-128"/>
                    <a:ea typeface="游ゴシック" panose="020B0400000000000000" pitchFamily="50" charset="-128"/>
                  </a:rPr>
                  <a:t>※p</a:t>
                </a:r>
                <a:r>
                  <a:rPr lang="ja-JP" altLang="en-US" dirty="0" smtClean="0">
                    <a:latin typeface="游ゴシック" panose="020B0400000000000000" pitchFamily="50" charset="-128"/>
                    <a:ea typeface="游ゴシック" panose="020B0400000000000000" pitchFamily="50" charset="-128"/>
                  </a:rPr>
                  <a:t>値とは→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𝑑</m:t>
                            </m:r>
                          </m:e>
                        </m:acc>
                      </m:num>
                      <m:den>
                        <m:rad>
                          <m:radPr>
                            <m:degHide m:val="on"/>
                            <m:ctrlPr>
                              <a:rPr lang="en-US" altLang="ja-JP" b="0" i="1" smtClean="0">
                                <a:latin typeface="Cambria Math" panose="02040503050406030204" pitchFamily="18" charset="0"/>
                              </a:rPr>
                            </m:ctrlPr>
                          </m:radPr>
                          <m:deg/>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𝑉</m:t>
                                </m:r>
                              </m:num>
                              <m:den>
                                <m:r>
                                  <a:rPr lang="en-US" altLang="ja-JP" b="0" i="1" smtClean="0">
                                    <a:latin typeface="Cambria Math" panose="02040503050406030204" pitchFamily="18" charset="0"/>
                                  </a:rPr>
                                  <m:t>𝑛</m:t>
                                </m:r>
                              </m:den>
                            </m:f>
                          </m:e>
                        </m:rad>
                      </m:den>
                    </m:f>
                  </m:oMath>
                </a14:m>
                <a:r>
                  <a:rPr lang="en-US" altLang="ja-JP" dirty="0" smtClean="0">
                    <a:latin typeface="游ゴシック" panose="020B0400000000000000" pitchFamily="50" charset="-128"/>
                    <a:ea typeface="游ゴシック" panose="020B0400000000000000" pitchFamily="50" charset="-128"/>
                  </a:rPr>
                  <a:t>  </a:t>
                </a:r>
                <a:r>
                  <a:rPr lang="ja-JP" altLang="en-US" dirty="0" smtClean="0">
                    <a:latin typeface="游ゴシック" panose="020B0400000000000000" pitchFamily="50" charset="-128"/>
                    <a:ea typeface="游ゴシック" panose="020B0400000000000000" pitchFamily="50" charset="-128"/>
                  </a:rPr>
                  <a:t>で求められる検定統計量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oMath>
                </a14:m>
                <a:r>
                  <a:rPr lang="ja-JP" altLang="en-US" dirty="0" smtClean="0">
                    <a:latin typeface="游ゴシック" panose="020B0400000000000000" pitchFamily="50" charset="-128"/>
                    <a:ea typeface="游ゴシック" panose="020B0400000000000000" pitchFamily="50" charset="-128"/>
                  </a:rPr>
                  <a:t>を求める。</a:t>
                </a:r>
                <a:r>
                  <a:rPr kumimoji="1" lang="ja-JP" altLang="en-US" dirty="0" smtClean="0">
                    <a:solidFill>
                      <a:schemeClr val="tx1"/>
                    </a:solidFill>
                    <a:latin typeface="游ゴシック" panose="020B0400000000000000" pitchFamily="50" charset="-128"/>
                    <a:ea typeface="游ゴシック" panose="020B0400000000000000" pitchFamily="50" charset="-128"/>
                  </a:rPr>
                  <a:t>この</a:t>
                </a:r>
                <a:r>
                  <a:rPr kumimoji="1" lang="en-US" altLang="ja-JP" dirty="0" smtClean="0">
                    <a:solidFill>
                      <a:schemeClr val="tx1"/>
                    </a:solidFill>
                    <a:latin typeface="游ゴシック" panose="020B0400000000000000" pitchFamily="50" charset="-128"/>
                    <a:ea typeface="游ゴシック" panose="020B0400000000000000" pitchFamily="50" charset="-128"/>
                  </a:rPr>
                  <a:t>t0</a:t>
                </a:r>
                <a:r>
                  <a:rPr kumimoji="1" lang="ja-JP" altLang="en-US" dirty="0" smtClean="0">
                    <a:solidFill>
                      <a:schemeClr val="tx1"/>
                    </a:solidFill>
                    <a:latin typeface="游ゴシック" panose="020B0400000000000000" pitchFamily="50" charset="-128"/>
                    <a:ea typeface="游ゴシック" panose="020B0400000000000000" pitchFamily="50" charset="-128"/>
                  </a:rPr>
                  <a:t>の値のあり得る可能性の大きさが</a:t>
                </a:r>
                <a:r>
                  <a:rPr kumimoji="1" lang="en-US" altLang="ja-JP" dirty="0" smtClean="0">
                    <a:solidFill>
                      <a:schemeClr val="tx1"/>
                    </a:solidFill>
                    <a:latin typeface="游ゴシック" panose="020B0400000000000000" pitchFamily="50" charset="-128"/>
                    <a:ea typeface="游ゴシック" panose="020B0400000000000000" pitchFamily="50" charset="-128"/>
                  </a:rPr>
                  <a:t>p</a:t>
                </a:r>
                <a:r>
                  <a:rPr lang="ja-JP" altLang="en-US" dirty="0" smtClean="0">
                    <a:solidFill>
                      <a:schemeClr val="tx1"/>
                    </a:solidFill>
                    <a:latin typeface="游ゴシック" panose="020B0400000000000000" pitchFamily="50" charset="-128"/>
                    <a:ea typeface="游ゴシック" panose="020B0400000000000000" pitchFamily="50" charset="-128"/>
                  </a:rPr>
                  <a:t>値</a:t>
                </a:r>
                <a:r>
                  <a:rPr lang="en-US" altLang="ja-JP" dirty="0" smtClean="0">
                    <a:solidFill>
                      <a:schemeClr val="tx1"/>
                    </a:solidFill>
                    <a:latin typeface="游ゴシック" panose="020B0400000000000000" pitchFamily="50" charset="-128"/>
                    <a:ea typeface="游ゴシック" panose="020B0400000000000000" pitchFamily="50" charset="-128"/>
                  </a:rPr>
                  <a:t>(0 </a:t>
                </a:r>
                <a:r>
                  <a:rPr lang="ja-JP" altLang="en-US" dirty="0" smtClean="0">
                    <a:solidFill>
                      <a:schemeClr val="tx1"/>
                    </a:solidFill>
                    <a:latin typeface="游ゴシック" panose="020B0400000000000000" pitchFamily="50" charset="-128"/>
                    <a:ea typeface="游ゴシック" panose="020B0400000000000000" pitchFamily="50" charset="-128"/>
                  </a:rPr>
                  <a:t>≦</a:t>
                </a:r>
                <a:r>
                  <a:rPr lang="en-US" altLang="ja-JP" dirty="0" smtClean="0">
                    <a:solidFill>
                      <a:schemeClr val="tx1"/>
                    </a:solidFill>
                    <a:latin typeface="游ゴシック" panose="020B0400000000000000" pitchFamily="50" charset="-128"/>
                    <a:ea typeface="游ゴシック" panose="020B0400000000000000" pitchFamily="50" charset="-128"/>
                  </a:rPr>
                  <a:t>p</a:t>
                </a:r>
                <a:r>
                  <a:rPr lang="ja-JP" altLang="en-US" dirty="0" smtClean="0">
                    <a:solidFill>
                      <a:schemeClr val="tx1"/>
                    </a:solidFill>
                    <a:latin typeface="游ゴシック" panose="020B0400000000000000" pitchFamily="50" charset="-128"/>
                    <a:ea typeface="游ゴシック" panose="020B0400000000000000" pitchFamily="50" charset="-128"/>
                  </a:rPr>
                  <a:t>≦</a:t>
                </a:r>
                <a:r>
                  <a:rPr lang="en-US" altLang="ja-JP" dirty="0" smtClean="0">
                    <a:solidFill>
                      <a:schemeClr val="tx1"/>
                    </a:solidFill>
                    <a:latin typeface="游ゴシック" panose="020B0400000000000000" pitchFamily="50" charset="-128"/>
                    <a:ea typeface="游ゴシック" panose="020B0400000000000000" pitchFamily="50" charset="-128"/>
                  </a:rPr>
                  <a:t>1)</a:t>
                </a:r>
                <a:r>
                  <a:rPr lang="ja-JP" altLang="en-US" dirty="0" smtClean="0">
                    <a:solidFill>
                      <a:schemeClr val="tx1"/>
                    </a:solidFill>
                    <a:latin typeface="游ゴシック" panose="020B0400000000000000" pitchFamily="50" charset="-128"/>
                    <a:ea typeface="游ゴシック" panose="020B0400000000000000" pitchFamily="50" charset="-128"/>
                  </a:rPr>
                  <a:t>であり、この値は</a:t>
                </a:r>
                <a:r>
                  <a:rPr lang="en-US" altLang="ja-JP" dirty="0" smtClean="0">
                    <a:solidFill>
                      <a:schemeClr val="tx1"/>
                    </a:solidFill>
                    <a:latin typeface="游ゴシック" panose="020B0400000000000000" pitchFamily="50" charset="-128"/>
                    <a:ea typeface="游ゴシック" panose="020B0400000000000000" pitchFamily="50" charset="-128"/>
                  </a:rPr>
                  <a:t>t</a:t>
                </a:r>
                <a:r>
                  <a:rPr lang="ja-JP" altLang="en-US" dirty="0" smtClean="0">
                    <a:solidFill>
                      <a:schemeClr val="tx1"/>
                    </a:solidFill>
                    <a:latin typeface="游ゴシック" panose="020B0400000000000000" pitchFamily="50" charset="-128"/>
                    <a:ea typeface="游ゴシック" panose="020B0400000000000000" pitchFamily="50" charset="-128"/>
                  </a:rPr>
                  <a:t>分布からわかる。</a:t>
                </a:r>
                <a:endParaRPr lang="en-US" altLang="ja-JP" dirty="0" smtClean="0">
                  <a:latin typeface="游ゴシック" panose="020B0400000000000000" pitchFamily="50" charset="-128"/>
                  <a:ea typeface="游ゴシック" panose="020B0400000000000000" pitchFamily="50" charset="-128"/>
                </a:endParaRPr>
              </a:p>
              <a:p>
                <a:pPr marL="0" indent="0">
                  <a:buNone/>
                </a:pPr>
                <a:endParaRPr lang="en-US" altLang="ja-JP" dirty="0" smtClean="0">
                  <a:latin typeface="游ゴシック" panose="020B0400000000000000" pitchFamily="50" charset="-128"/>
                  <a:ea typeface="游ゴシック" panose="020B0400000000000000" pitchFamily="50" charset="-128"/>
                </a:endParaRPr>
              </a:p>
              <a:p>
                <a:pPr marL="0" indent="0">
                  <a:buNone/>
                </a:pPr>
                <a:r>
                  <a:rPr lang="ja-JP" altLang="en-US" dirty="0" smtClean="0">
                    <a:latin typeface="游ゴシック" panose="020B0400000000000000" pitchFamily="50" charset="-128"/>
                    <a:ea typeface="游ゴシック" panose="020B0400000000000000" pitchFamily="50" charset="-128"/>
                  </a:rPr>
                  <a:t>③ </a:t>
                </a:r>
                <a:r>
                  <a:rPr lang="ja-JP" altLang="en-US" dirty="0">
                    <a:latin typeface="游ゴシック" panose="020B0400000000000000" pitchFamily="50" charset="-128"/>
                    <a:ea typeface="游ゴシック" panose="020B0400000000000000" pitchFamily="50" charset="-128"/>
                  </a:rPr>
                  <a:t>今回</a:t>
                </a:r>
                <a:r>
                  <a:rPr lang="ja-JP" altLang="en-US" dirty="0" smtClean="0">
                    <a:latin typeface="游ゴシック" panose="020B0400000000000000" pitchFamily="50" charset="-128"/>
                    <a:ea typeface="游ゴシック" panose="020B0400000000000000" pitchFamily="50" charset="-128"/>
                  </a:rPr>
                  <a:t>は</a:t>
                </a:r>
                <a:r>
                  <a:rPr lang="en-US" altLang="ja-JP" dirty="0" smtClean="0">
                    <a:latin typeface="游ゴシック" panose="020B0400000000000000" pitchFamily="50" charset="-128"/>
                    <a:ea typeface="游ゴシック" panose="020B0400000000000000" pitchFamily="50" charset="-128"/>
                  </a:rPr>
                  <a:t>95%</a:t>
                </a:r>
                <a:r>
                  <a:rPr lang="ja-JP" altLang="en-US" dirty="0" smtClean="0">
                    <a:latin typeface="游ゴシック" panose="020B0400000000000000" pitchFamily="50" charset="-128"/>
                    <a:ea typeface="游ゴシック" panose="020B0400000000000000" pitchFamily="50" charset="-128"/>
                  </a:rPr>
                  <a:t>信頼区間を選択したため</a:t>
                </a:r>
                <a:endParaRPr lang="en-US" altLang="ja-JP" dirty="0" smtClean="0">
                  <a:latin typeface="游ゴシック" panose="020B0400000000000000" pitchFamily="50" charset="-128"/>
                  <a:ea typeface="游ゴシック" panose="020B0400000000000000" pitchFamily="50" charset="-128"/>
                </a:endParaRPr>
              </a:p>
              <a:p>
                <a:pPr marL="0" indent="0">
                  <a:buNone/>
                </a:pPr>
                <a:r>
                  <a:rPr lang="en-US" altLang="ja-JP" dirty="0" smtClean="0">
                    <a:latin typeface="游ゴシック" panose="020B0400000000000000" pitchFamily="50" charset="-128"/>
                    <a:ea typeface="游ゴシック" panose="020B0400000000000000" pitchFamily="50" charset="-128"/>
                  </a:rPr>
                  <a:t>p</a:t>
                </a:r>
                <a:r>
                  <a:rPr lang="ja-JP" altLang="en-US" dirty="0" smtClean="0">
                    <a:latin typeface="游ゴシック" panose="020B0400000000000000" pitchFamily="50" charset="-128"/>
                    <a:ea typeface="游ゴシック" panose="020B0400000000000000" pitchFamily="50" charset="-128"/>
                  </a:rPr>
                  <a:t>値が</a:t>
                </a:r>
                <a:r>
                  <a:rPr lang="en-US" altLang="ja-JP" dirty="0" smtClean="0">
                    <a:latin typeface="游ゴシック" panose="020B0400000000000000" pitchFamily="50" charset="-128"/>
                    <a:ea typeface="游ゴシック" panose="020B0400000000000000" pitchFamily="50" charset="-128"/>
                  </a:rPr>
                  <a:t>0.05</a:t>
                </a:r>
                <a:r>
                  <a:rPr lang="ja-JP" altLang="en-US" dirty="0" smtClean="0">
                    <a:latin typeface="游ゴシック" panose="020B0400000000000000" pitchFamily="50" charset="-128"/>
                    <a:ea typeface="游ゴシック" panose="020B0400000000000000" pitchFamily="50" charset="-128"/>
                  </a:rPr>
                  <a:t>以上のとき→帰無仮説</a:t>
                </a:r>
                <a:r>
                  <a:rPr lang="en-US" altLang="ja-JP" dirty="0">
                    <a:latin typeface="游ゴシック" panose="020B0400000000000000" pitchFamily="50" charset="-128"/>
                    <a:ea typeface="游ゴシック" panose="020B0400000000000000" pitchFamily="50" charset="-128"/>
                  </a:rPr>
                  <a:t>H0</a:t>
                </a:r>
                <a:r>
                  <a:rPr lang="ja-JP" altLang="en-US" dirty="0" smtClean="0">
                    <a:latin typeface="游ゴシック" panose="020B0400000000000000" pitchFamily="50" charset="-128"/>
                    <a:ea typeface="游ゴシック" panose="020B0400000000000000" pitchFamily="50" charset="-128"/>
                  </a:rPr>
                  <a:t>が正しいという状況は十分有り得る</a:t>
                </a:r>
                <a:endParaRPr lang="en-US" altLang="ja-JP" dirty="0" smtClean="0">
                  <a:latin typeface="游ゴシック" panose="020B0400000000000000" pitchFamily="50" charset="-128"/>
                  <a:ea typeface="游ゴシック" panose="020B0400000000000000" pitchFamily="50" charset="-128"/>
                </a:endParaRPr>
              </a:p>
              <a:p>
                <a:pPr marL="0" indent="0">
                  <a:buNone/>
                </a:pPr>
                <a:r>
                  <a:rPr kumimoji="1" lang="ja-JP" altLang="en-US" dirty="0" smtClean="0">
                    <a:latin typeface="游ゴシック" panose="020B0400000000000000" pitchFamily="50" charset="-128"/>
                    <a:ea typeface="游ゴシック" panose="020B0400000000000000" pitchFamily="50" charset="-128"/>
                  </a:rPr>
                  <a:t>→</a:t>
                </a:r>
                <a:r>
                  <a:rPr lang="en-US" altLang="ja-JP" dirty="0">
                    <a:latin typeface="游ゴシック" panose="020B0400000000000000" pitchFamily="50" charset="-128"/>
                    <a:ea typeface="游ゴシック" panose="020B0400000000000000" pitchFamily="50" charset="-128"/>
                  </a:rPr>
                  <a:t> </a:t>
                </a:r>
                <a:r>
                  <a:rPr lang="en-US" altLang="ja-JP" dirty="0" smtClean="0">
                    <a:latin typeface="游ゴシック" panose="020B0400000000000000" pitchFamily="50" charset="-128"/>
                    <a:ea typeface="游ゴシック" panose="020B0400000000000000" pitchFamily="50" charset="-128"/>
                  </a:rPr>
                  <a:t>H0</a:t>
                </a:r>
                <a:r>
                  <a:rPr lang="ja-JP" altLang="en-US" dirty="0" smtClean="0">
                    <a:latin typeface="游ゴシック" panose="020B0400000000000000" pitchFamily="50" charset="-128"/>
                    <a:ea typeface="游ゴシック" panose="020B0400000000000000" pitchFamily="50" charset="-128"/>
                  </a:rPr>
                  <a:t>は棄却されず、母平均</a:t>
                </a:r>
                <a:r>
                  <a:rPr lang="ja-JP" altLang="en-US" dirty="0">
                    <a:latin typeface="游ゴシック" panose="020B0400000000000000" pitchFamily="50" charset="-128"/>
                    <a:ea typeface="游ゴシック" panose="020B0400000000000000" pitchFamily="50" charset="-128"/>
                  </a:rPr>
                  <a:t>に</a:t>
                </a:r>
                <a:r>
                  <a:rPr lang="ja-JP" altLang="en-US" dirty="0">
                    <a:solidFill>
                      <a:srgbClr val="FF0000"/>
                    </a:solidFill>
                    <a:latin typeface="游ゴシック" panose="020B0400000000000000" pitchFamily="50" charset="-128"/>
                    <a:ea typeface="游ゴシック" panose="020B0400000000000000" pitchFamily="50" charset="-128"/>
                  </a:rPr>
                  <a:t>差は</a:t>
                </a:r>
                <a:r>
                  <a:rPr lang="ja-JP" altLang="en-US" dirty="0" smtClean="0">
                    <a:solidFill>
                      <a:srgbClr val="FF0000"/>
                    </a:solidFill>
                    <a:latin typeface="游ゴシック" panose="020B0400000000000000" pitchFamily="50" charset="-128"/>
                    <a:ea typeface="游ゴシック" panose="020B0400000000000000" pitchFamily="50" charset="-128"/>
                  </a:rPr>
                  <a:t>無い</a:t>
                </a:r>
                <a:r>
                  <a:rPr lang="ja-JP" altLang="en-US" dirty="0" smtClean="0">
                    <a:solidFill>
                      <a:schemeClr val="tx1"/>
                    </a:solidFill>
                    <a:latin typeface="游ゴシック" panose="020B0400000000000000" pitchFamily="50" charset="-128"/>
                    <a:ea typeface="游ゴシック" panose="020B0400000000000000" pitchFamily="50" charset="-128"/>
                  </a:rPr>
                  <a:t>という結論となる</a:t>
                </a:r>
                <a:endParaRPr lang="en-US" altLang="ja-JP" dirty="0" smtClean="0">
                  <a:solidFill>
                    <a:schemeClr val="tx1"/>
                  </a:solidFill>
                  <a:latin typeface="游ゴシック" panose="020B0400000000000000" pitchFamily="50" charset="-128"/>
                  <a:ea typeface="游ゴシック" panose="020B0400000000000000" pitchFamily="50" charset="-128"/>
                </a:endParaRPr>
              </a:p>
              <a:p>
                <a:pPr marL="0" indent="0">
                  <a:buNone/>
                </a:pPr>
                <a:r>
                  <a:rPr lang="en-US" altLang="ja-JP" dirty="0">
                    <a:latin typeface="游ゴシック" panose="020B0400000000000000" pitchFamily="50" charset="-128"/>
                    <a:ea typeface="游ゴシック" panose="020B0400000000000000" pitchFamily="50" charset="-128"/>
                  </a:rPr>
                  <a:t>p</a:t>
                </a:r>
                <a:r>
                  <a:rPr lang="ja-JP" altLang="en-US" dirty="0">
                    <a:latin typeface="游ゴシック" panose="020B0400000000000000" pitchFamily="50" charset="-128"/>
                    <a:ea typeface="游ゴシック" panose="020B0400000000000000" pitchFamily="50" charset="-128"/>
                  </a:rPr>
                  <a:t>値が</a:t>
                </a:r>
                <a:r>
                  <a:rPr lang="en-US" altLang="ja-JP" dirty="0" smtClean="0">
                    <a:latin typeface="游ゴシック" panose="020B0400000000000000" pitchFamily="50" charset="-128"/>
                    <a:ea typeface="游ゴシック" panose="020B0400000000000000" pitchFamily="50" charset="-128"/>
                  </a:rPr>
                  <a:t>0.05</a:t>
                </a:r>
                <a:r>
                  <a:rPr lang="ja-JP" altLang="en-US" dirty="0" smtClean="0">
                    <a:latin typeface="游ゴシック" panose="020B0400000000000000" pitchFamily="50" charset="-128"/>
                    <a:ea typeface="游ゴシック" panose="020B0400000000000000" pitchFamily="50" charset="-128"/>
                  </a:rPr>
                  <a:t>未満のとき→</a:t>
                </a:r>
                <a:r>
                  <a:rPr lang="ja-JP" altLang="en-US" dirty="0">
                    <a:latin typeface="游ゴシック" panose="020B0400000000000000" pitchFamily="50" charset="-128"/>
                    <a:ea typeface="游ゴシック" panose="020B0400000000000000" pitchFamily="50" charset="-128"/>
                  </a:rPr>
                  <a:t>帰無仮説</a:t>
                </a:r>
                <a:r>
                  <a:rPr lang="en-US" altLang="ja-JP" dirty="0">
                    <a:latin typeface="游ゴシック" panose="020B0400000000000000" pitchFamily="50" charset="-128"/>
                    <a:ea typeface="游ゴシック" panose="020B0400000000000000" pitchFamily="50" charset="-128"/>
                  </a:rPr>
                  <a:t>H0</a:t>
                </a:r>
                <a:r>
                  <a:rPr lang="ja-JP" altLang="en-US" dirty="0">
                    <a:latin typeface="游ゴシック" panose="020B0400000000000000" pitchFamily="50" charset="-128"/>
                    <a:ea typeface="游ゴシック" panose="020B0400000000000000" pitchFamily="50" charset="-128"/>
                  </a:rPr>
                  <a:t>が正しいという状況</a:t>
                </a:r>
                <a:r>
                  <a:rPr lang="ja-JP" altLang="en-US" dirty="0" smtClean="0">
                    <a:latin typeface="游ゴシック" panose="020B0400000000000000" pitchFamily="50" charset="-128"/>
                    <a:ea typeface="游ゴシック" panose="020B0400000000000000" pitchFamily="50" charset="-128"/>
                  </a:rPr>
                  <a:t>は</a:t>
                </a:r>
                <a:r>
                  <a:rPr lang="ja-JP" altLang="en-US" dirty="0">
                    <a:latin typeface="游ゴシック" panose="020B0400000000000000" pitchFamily="50" charset="-128"/>
                    <a:ea typeface="游ゴシック" panose="020B0400000000000000" pitchFamily="50" charset="-128"/>
                  </a:rPr>
                  <a:t>ほぼ</a:t>
                </a:r>
                <a:r>
                  <a:rPr lang="ja-JP" altLang="en-US" dirty="0" smtClean="0">
                    <a:latin typeface="游ゴシック" panose="020B0400000000000000" pitchFamily="50" charset="-128"/>
                    <a:ea typeface="游ゴシック" panose="020B0400000000000000" pitchFamily="50" charset="-128"/>
                  </a:rPr>
                  <a:t>有り得ない</a:t>
                </a:r>
                <a:endParaRPr lang="en-US" altLang="ja-JP" dirty="0">
                  <a:latin typeface="游ゴシック" panose="020B0400000000000000" pitchFamily="50" charset="-128"/>
                  <a:ea typeface="游ゴシック" panose="020B0400000000000000" pitchFamily="50" charset="-128"/>
                </a:endParaRPr>
              </a:p>
              <a:p>
                <a:pPr marL="0" indent="0">
                  <a:buNone/>
                </a:pPr>
                <a:r>
                  <a:rPr lang="ja-JP" altLang="en-US" dirty="0" smtClean="0">
                    <a:latin typeface="游ゴシック" panose="020B0400000000000000" pitchFamily="50" charset="-128"/>
                    <a:ea typeface="游ゴシック" panose="020B0400000000000000" pitchFamily="50" charset="-128"/>
                  </a:rPr>
                  <a:t>→</a:t>
                </a:r>
                <a:r>
                  <a:rPr lang="en-US" altLang="ja-JP" dirty="0">
                    <a:latin typeface="游ゴシック" panose="020B0400000000000000" pitchFamily="50" charset="-128"/>
                    <a:ea typeface="游ゴシック" panose="020B0400000000000000" pitchFamily="50" charset="-128"/>
                  </a:rPr>
                  <a:t> H0</a:t>
                </a:r>
                <a:r>
                  <a:rPr lang="ja-JP" altLang="en-US" dirty="0">
                    <a:latin typeface="游ゴシック" panose="020B0400000000000000" pitchFamily="50" charset="-128"/>
                    <a:ea typeface="游ゴシック" panose="020B0400000000000000" pitchFamily="50" charset="-128"/>
                  </a:rPr>
                  <a:t>は棄却</a:t>
                </a:r>
                <a:r>
                  <a:rPr lang="ja-JP" altLang="en-US" dirty="0" smtClean="0">
                    <a:latin typeface="游ゴシック" panose="020B0400000000000000" pitchFamily="50" charset="-128"/>
                    <a:ea typeface="游ゴシック" panose="020B0400000000000000" pitchFamily="50" charset="-128"/>
                  </a:rPr>
                  <a:t>され、母平均に</a:t>
                </a:r>
                <a:r>
                  <a:rPr lang="ja-JP" altLang="en-US" dirty="0" smtClean="0">
                    <a:solidFill>
                      <a:srgbClr val="FF0000"/>
                    </a:solidFill>
                    <a:latin typeface="游ゴシック" panose="020B0400000000000000" pitchFamily="50" charset="-128"/>
                    <a:ea typeface="游ゴシック" panose="020B0400000000000000" pitchFamily="50" charset="-128"/>
                  </a:rPr>
                  <a:t>差がある</a:t>
                </a:r>
                <a:r>
                  <a:rPr lang="ja-JP" altLang="en-US" dirty="0" smtClean="0">
                    <a:solidFill>
                      <a:schemeClr val="tx1"/>
                    </a:solidFill>
                    <a:latin typeface="游ゴシック" panose="020B0400000000000000" pitchFamily="50" charset="-128"/>
                    <a:ea typeface="游ゴシック" panose="020B0400000000000000" pitchFamily="50" charset="-128"/>
                  </a:rPr>
                  <a:t>という結論になる</a:t>
                </a:r>
                <a:endParaRPr kumimoji="1" lang="ja-JP" altLang="en-US" sz="600" dirty="0">
                  <a:latin typeface="游ゴシック" panose="020B0400000000000000" pitchFamily="50" charset="-128"/>
                  <a:ea typeface="游ゴシック" panose="020B0400000000000000" pitchFamily="50" charset="-128"/>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57456" y="1458224"/>
                <a:ext cx="8596668" cy="5399776"/>
              </a:xfrm>
              <a:blipFill rotWithShape="0">
                <a:blip r:embed="rId2"/>
                <a:stretch>
                  <a:fillRect l="-638" t="-1016" r="-355"/>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097232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19145</TotalTime>
  <Words>1675</Words>
  <Application>Microsoft Office PowerPoint</Application>
  <PresentationFormat>ワイド画面</PresentationFormat>
  <Paragraphs>312</Paragraphs>
  <Slides>30</Slides>
  <Notes>3</Notes>
  <HiddenSlides>0</HiddenSlides>
  <MMClips>0</MMClips>
  <ScaleCrop>false</ScaleCrop>
  <HeadingPairs>
    <vt:vector size="8" baseType="variant">
      <vt:variant>
        <vt:lpstr>使用されているフォント</vt:lpstr>
      </vt:variant>
      <vt:variant>
        <vt:i4>11</vt:i4>
      </vt:variant>
      <vt:variant>
        <vt:lpstr>テーマ</vt:lpstr>
      </vt:variant>
      <vt:variant>
        <vt:i4>1</vt:i4>
      </vt:variant>
      <vt:variant>
        <vt:lpstr>埋め込まれた OLE サーバー</vt:lpstr>
      </vt:variant>
      <vt:variant>
        <vt:i4>1</vt:i4>
      </vt:variant>
      <vt:variant>
        <vt:lpstr>スライド タイトル</vt:lpstr>
      </vt:variant>
      <vt:variant>
        <vt:i4>30</vt:i4>
      </vt:variant>
    </vt:vector>
  </HeadingPairs>
  <TitlesOfParts>
    <vt:vector size="43" baseType="lpstr">
      <vt:lpstr>微軟正黑體</vt:lpstr>
      <vt:lpstr>ＭＳ Ｐゴシック</vt:lpstr>
      <vt:lpstr>こくばん</vt:lpstr>
      <vt:lpstr>メイリオ</vt:lpstr>
      <vt:lpstr>游ゴシック</vt:lpstr>
      <vt:lpstr>游明朝</vt:lpstr>
      <vt:lpstr>Arial</vt:lpstr>
      <vt:lpstr>Calibri</vt:lpstr>
      <vt:lpstr>Cambria Math</vt:lpstr>
      <vt:lpstr>Trebuchet MS</vt:lpstr>
      <vt:lpstr>Wingdings 3</vt:lpstr>
      <vt:lpstr>ファセット</vt:lpstr>
      <vt:lpstr>Worksheet</vt:lpstr>
      <vt:lpstr>検索エンジン評価</vt:lpstr>
      <vt:lpstr>概要</vt:lpstr>
      <vt:lpstr>評価指標の計算</vt:lpstr>
      <vt:lpstr>諸値の算出結果</vt:lpstr>
      <vt:lpstr>  方法1 nDCG平均による比較 </vt:lpstr>
      <vt:lpstr>愚直な考え方</vt:lpstr>
      <vt:lpstr>なぜ愚直か</vt:lpstr>
      <vt:lpstr>t検定とは</vt:lpstr>
      <vt:lpstr>対応のあるt検定の手順</vt:lpstr>
      <vt:lpstr>t検定の結果</vt:lpstr>
      <vt:lpstr>nDCG平均による比較の結論</vt:lpstr>
      <vt:lpstr>4つのエンジンの性能の比較 </vt:lpstr>
      <vt:lpstr>やり方</vt:lpstr>
      <vt:lpstr>95個のクエリに対する各エンジンの 勝数 </vt:lpstr>
      <vt:lpstr>二項検定</vt:lpstr>
      <vt:lpstr>二項検定の手順</vt:lpstr>
      <vt:lpstr>検定の結果</vt:lpstr>
      <vt:lpstr>nDCGの高くなる条件      低くなる条件の考察</vt:lpstr>
      <vt:lpstr>各エンジンのnDCGがTop3 Worst3 となるクエリ</vt:lpstr>
      <vt:lpstr>nDCGの高くなる条件の考察 </vt:lpstr>
      <vt:lpstr>nDCGの低くなる条件の考察 </vt:lpstr>
      <vt:lpstr>nDCGとAPとの差に関する考察</vt:lpstr>
      <vt:lpstr>nDCGとAPの計算の仕方 (注:AP→Average Precision)  </vt:lpstr>
      <vt:lpstr>nDCGとの比較</vt:lpstr>
      <vt:lpstr>nDCGとAPの分散の差について</vt:lpstr>
      <vt:lpstr>APの問題点</vt:lpstr>
      <vt:lpstr>全体の結論</vt:lpstr>
      <vt:lpstr>メンバの役割と感想</vt:lpstr>
      <vt:lpstr>参考文献</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検索エンジン評価</dc:title>
  <dc:creator>小島智樹</dc:creator>
  <cp:lastModifiedBy>小島智樹</cp:lastModifiedBy>
  <cp:revision>199</cp:revision>
  <dcterms:created xsi:type="dcterms:W3CDTF">2016-04-24T17:32:28Z</dcterms:created>
  <dcterms:modified xsi:type="dcterms:W3CDTF">2017-05-04T01:21:10Z</dcterms:modified>
</cp:coreProperties>
</file>