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84" r:id="rId10"/>
    <p:sldId id="264" r:id="rId11"/>
    <p:sldId id="265" r:id="rId12"/>
    <p:sldId id="266" r:id="rId13"/>
    <p:sldId id="285" r:id="rId14"/>
    <p:sldId id="267" r:id="rId15"/>
    <p:sldId id="268" r:id="rId16"/>
    <p:sldId id="286" r:id="rId17"/>
    <p:sldId id="280" r:id="rId18"/>
    <p:sldId id="275" r:id="rId19"/>
    <p:sldId id="276" r:id="rId20"/>
    <p:sldId id="277" r:id="rId21"/>
    <p:sldId id="278" r:id="rId22"/>
    <p:sldId id="271" r:id="rId23"/>
    <p:sldId id="272" r:id="rId24"/>
    <p:sldId id="269" r:id="rId25"/>
    <p:sldId id="270" r:id="rId26"/>
    <p:sldId id="282" r:id="rId27"/>
    <p:sldId id="273" r:id="rId28"/>
    <p:sldId id="283" r:id="rId29"/>
    <p:sldId id="288" r:id="rId30"/>
    <p:sldId id="289" r:id="rId31"/>
    <p:sldId id="287" r:id="rId32"/>
    <p:sldId id="279"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200" d="100"/>
          <a:sy n="200" d="100"/>
        </p:scale>
        <p:origin x="-72" y="3330"/>
      </p:cViewPr>
      <p:guideLst>
        <p:guide orient="horz" pos="2160"/>
        <p:guide pos="2880"/>
      </p:guideLst>
    </p:cSldViewPr>
  </p:slideViewPr>
  <p:outlineViewPr>
    <p:cViewPr>
      <p:scale>
        <a:sx n="33" d="100"/>
        <a:sy n="33" d="100"/>
      </p:scale>
      <p:origin x="0" y="613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emf"/><Relationship Id="rId1" Type="http://schemas.openxmlformats.org/officeDocument/2006/relationships/image" Target="../media/image13.emf"/><Relationship Id="rId4"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99701C-7E49-CB42-8FF5-2E73CC1A5F64}" type="datetimeFigureOut">
              <a:rPr lang="en-US" smtClean="0"/>
              <a:pPr/>
              <a:t>11/14/2011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779B36-EA86-704A-8D28-2B466058CB72}" type="slidenum">
              <a:rPr lang="en-US" smtClean="0"/>
              <a:pPr/>
              <a:t>‹#›</a:t>
            </a:fld>
            <a:endParaRPr lang="en-US"/>
          </a:p>
        </p:txBody>
      </p:sp>
    </p:spTree>
    <p:extLst>
      <p:ext uri="{BB962C8B-B14F-4D97-AF65-F5344CB8AC3E}">
        <p14:creationId xmlns:p14="http://schemas.microsoft.com/office/powerpoint/2010/main" val="4487068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ED4D94-C9D5-2042-9424-0365EFF6C68F}" type="slidenum">
              <a:rPr lang="en-US"/>
              <a:pPr/>
              <a:t>9</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4DDE64-2D4B-6841-B794-C950AD687B6D}" type="slidenum">
              <a:rPr lang="en-US"/>
              <a:pPr/>
              <a:t>26</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DA7848-B515-AD4C-9935-5C8B5568F02F}" type="slidenum">
              <a:rPr lang="en-US"/>
              <a:pPr/>
              <a:t>28</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7FD70F-762F-3F45-9679-72D29D3964EC}" type="datetimeFigureOut">
              <a:rPr lang="en-US" smtClean="0"/>
              <a:pPr/>
              <a:t>11/14/2011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708FD-4376-2D42-B47C-ADEA64D17E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FD70F-762F-3F45-9679-72D29D3964EC}" type="datetimeFigureOut">
              <a:rPr lang="en-US" smtClean="0"/>
              <a:pPr/>
              <a:t>11/14/2011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708FD-4376-2D42-B47C-ADEA64D17E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FD70F-762F-3F45-9679-72D29D3964EC}" type="datetimeFigureOut">
              <a:rPr lang="en-US" smtClean="0"/>
              <a:pPr/>
              <a:t>11/14/2011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708FD-4376-2D42-B47C-ADEA64D17E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FD70F-762F-3F45-9679-72D29D3964EC}" type="datetimeFigureOut">
              <a:rPr lang="en-US" smtClean="0"/>
              <a:pPr/>
              <a:t>11/14/2011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708FD-4376-2D42-B47C-ADEA64D17E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7FD70F-762F-3F45-9679-72D29D3964EC}" type="datetimeFigureOut">
              <a:rPr lang="en-US" smtClean="0"/>
              <a:pPr/>
              <a:t>11/14/2011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708FD-4376-2D42-B47C-ADEA64D17E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7FD70F-762F-3F45-9679-72D29D3964EC}" type="datetimeFigureOut">
              <a:rPr lang="en-US" smtClean="0"/>
              <a:pPr/>
              <a:t>11/14/2011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708FD-4376-2D42-B47C-ADEA64D17E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7FD70F-762F-3F45-9679-72D29D3964EC}" type="datetimeFigureOut">
              <a:rPr lang="en-US" smtClean="0"/>
              <a:pPr/>
              <a:t>11/14/2011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7708FD-4376-2D42-B47C-ADEA64D17E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7FD70F-762F-3F45-9679-72D29D3964EC}" type="datetimeFigureOut">
              <a:rPr lang="en-US" smtClean="0"/>
              <a:pPr/>
              <a:t>11/14/2011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7708FD-4376-2D42-B47C-ADEA64D17E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7FD70F-762F-3F45-9679-72D29D3964EC}" type="datetimeFigureOut">
              <a:rPr lang="en-US" smtClean="0"/>
              <a:pPr/>
              <a:t>11/14/2011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7708FD-4376-2D42-B47C-ADEA64D17E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7FD70F-762F-3F45-9679-72D29D3964EC}" type="datetimeFigureOut">
              <a:rPr lang="en-US" smtClean="0"/>
              <a:pPr/>
              <a:t>11/14/2011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708FD-4376-2D42-B47C-ADEA64D17E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7FD70F-762F-3F45-9679-72D29D3964EC}" type="datetimeFigureOut">
              <a:rPr lang="en-US" smtClean="0"/>
              <a:pPr/>
              <a:t>11/14/2011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708FD-4376-2D42-B47C-ADEA64D17E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7FD70F-762F-3F45-9679-72D29D3964EC}" type="datetimeFigureOut">
              <a:rPr lang="en-US" smtClean="0"/>
              <a:pPr/>
              <a:t>11/14/2011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708FD-4376-2D42-B47C-ADEA64D17E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emf"/><Relationship Id="rId5" Type="http://schemas.openxmlformats.org/officeDocument/2006/relationships/oleObject" Target="../embeddings/oleObject11.bin"/><Relationship Id="rId10" Type="http://schemas.openxmlformats.org/officeDocument/2006/relationships/image" Target="../media/image16.wmf"/><Relationship Id="rId4" Type="http://schemas.openxmlformats.org/officeDocument/2006/relationships/image" Target="../media/image13.emf"/><Relationship Id="rId9"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21.png"/><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image" Target="../media/image18.wmf"/><Relationship Id="rId4" Type="http://schemas.openxmlformats.org/officeDocument/2006/relationships/oleObject" Target="../embeddings/oleObject14.bin"/><Relationship Id="rId9" Type="http://schemas.openxmlformats.org/officeDocument/2006/relationships/image" Target="../media/image20.wmf"/></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7.png"/><Relationship Id="rId4" Type="http://schemas.openxmlformats.org/officeDocument/2006/relationships/image" Target="../media/image26.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9.wmf"/><Relationship Id="rId5" Type="http://schemas.openxmlformats.org/officeDocument/2006/relationships/oleObject" Target="../embeddings/oleObject19.bin"/><Relationship Id="rId4" Type="http://schemas.openxmlformats.org/officeDocument/2006/relationships/image" Target="../media/image28.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4.wmf"/><Relationship Id="rId4" Type="http://schemas.openxmlformats.org/officeDocument/2006/relationships/oleObject" Target="../embeddings/oleObject20.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35.wmf"/><Relationship Id="rId4" Type="http://schemas.openxmlformats.org/officeDocument/2006/relationships/oleObject" Target="../embeddings/oleObject21.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5.bin"/><Relationship Id="rId4" Type="http://schemas.openxmlformats.org/officeDocument/2006/relationships/image" Target="../media/image5.emf"/></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37.wmf"/><Relationship Id="rId4" Type="http://schemas.openxmlformats.org/officeDocument/2006/relationships/oleObject" Target="../embeddings/oleObject22.bin"/></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39.wmf"/><Relationship Id="rId4" Type="http://schemas.openxmlformats.org/officeDocument/2006/relationships/oleObject" Target="../embeddings/oleObject23.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Numerical Optimization using the </a:t>
            </a:r>
            <a:r>
              <a:rPr lang="en-US" dirty="0" err="1" smtClean="0"/>
              <a:t>Levenberg</a:t>
            </a:r>
            <a:r>
              <a:rPr lang="en-US" dirty="0" smtClean="0"/>
              <a:t>-Marquardt Algorithm</a:t>
            </a:r>
            <a:endParaRPr lang="en-US" dirty="0"/>
          </a:p>
        </p:txBody>
      </p:sp>
      <p:sp>
        <p:nvSpPr>
          <p:cNvPr id="3" name="Subtitle 2"/>
          <p:cNvSpPr>
            <a:spLocks noGrp="1"/>
          </p:cNvSpPr>
          <p:nvPr>
            <p:ph type="subTitle" idx="1"/>
          </p:nvPr>
        </p:nvSpPr>
        <p:spPr/>
        <p:txBody>
          <a:bodyPr/>
          <a:lstStyle/>
          <a:p>
            <a:r>
              <a:rPr lang="en-US" dirty="0" smtClean="0"/>
              <a:t>Leif </a:t>
            </a:r>
            <a:r>
              <a:rPr lang="en-US" dirty="0" err="1" smtClean="0"/>
              <a:t>Zinn-Bjorkman</a:t>
            </a:r>
            <a:endParaRPr lang="en-US" dirty="0" smtClean="0"/>
          </a:p>
          <a:p>
            <a:r>
              <a:rPr lang="en-US" dirty="0" smtClean="0"/>
              <a:t>EES-16</a:t>
            </a:r>
          </a:p>
          <a:p>
            <a:r>
              <a:rPr lang="en-US"/>
              <a:t>LA-UR-11-12010</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Choosing the Damping Parameter (</a:t>
            </a:r>
            <a:r>
              <a:rPr lang="en-US" dirty="0" err="1" smtClean="0"/>
              <a:t>λ</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Choice of </a:t>
            </a:r>
            <a:r>
              <a:rPr lang="en-US" dirty="0" err="1" smtClean="0"/>
              <a:t>λ</a:t>
            </a:r>
            <a:r>
              <a:rPr lang="en-US" dirty="0" smtClean="0"/>
              <a:t> is very important for success rate and efficiency of the LM algorithm.</a:t>
            </a:r>
          </a:p>
          <a:p>
            <a:r>
              <a:rPr lang="en-US" dirty="0" smtClean="0"/>
              <a:t>Increasing </a:t>
            </a:r>
            <a:r>
              <a:rPr lang="en-US" dirty="0" err="1" smtClean="0"/>
              <a:t>λ</a:t>
            </a:r>
            <a:r>
              <a:rPr lang="en-US" dirty="0" smtClean="0"/>
              <a:t> decreases step size, and vice versa. So if a step is unacceptable, </a:t>
            </a:r>
            <a:r>
              <a:rPr lang="en-US" dirty="0" err="1" smtClean="0"/>
              <a:t>λ</a:t>
            </a:r>
            <a:r>
              <a:rPr lang="en-US" dirty="0" smtClean="0"/>
              <a:t> should be increased until a smaller, acceptable step is found. If a step is accepted, we want to increase step size by decreasing </a:t>
            </a:r>
            <a:r>
              <a:rPr lang="en-US" dirty="0" err="1" smtClean="0"/>
              <a:t>λ</a:t>
            </a:r>
            <a:r>
              <a:rPr lang="en-US" dirty="0" smtClean="0"/>
              <a:t>, in order to proceed more quickly in the correct descent direction, speeding up convergence rate.  </a:t>
            </a:r>
            <a:endParaRPr lang="en-US" dirty="0"/>
          </a:p>
        </p:txBody>
      </p:sp>
      <p:sp>
        <p:nvSpPr>
          <p:cNvPr id="4" name="TextBox 3"/>
          <p:cNvSpPr txBox="1"/>
          <p:nvPr/>
        </p:nvSpPr>
        <p:spPr>
          <a:xfrm>
            <a:off x="4876800" y="6126163"/>
            <a:ext cx="4267200" cy="369332"/>
          </a:xfrm>
          <a:prstGeom prst="rect">
            <a:avLst/>
          </a:prstGeom>
          <a:noFill/>
        </p:spPr>
        <p:txBody>
          <a:bodyPr wrap="square" rtlCol="0">
            <a:spAutoFit/>
          </a:bodyPr>
          <a:lstStyle/>
          <a:p>
            <a:r>
              <a:rPr lang="en-US" dirty="0" smtClean="0"/>
              <a:t>Source: </a:t>
            </a:r>
            <a:r>
              <a:rPr lang="en-US" dirty="0" err="1" smtClean="0"/>
              <a:t>Transtrum</a:t>
            </a:r>
            <a:r>
              <a:rPr lang="en-US" dirty="0" smtClean="0"/>
              <a:t> PhD dissertation, 2011</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Schemes for Updating </a:t>
            </a:r>
            <a:r>
              <a:rPr lang="en-US" dirty="0" err="1" smtClean="0"/>
              <a:t>λ</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dirty="0" smtClean="0"/>
              <a:t>Direct method – increase </a:t>
            </a:r>
            <a:r>
              <a:rPr lang="en-US" dirty="0" err="1" smtClean="0"/>
              <a:t>λ</a:t>
            </a:r>
            <a:r>
              <a:rPr lang="en-US" dirty="0" smtClean="0"/>
              <a:t> by a fixed factor for uphill steps, decrease </a:t>
            </a:r>
            <a:r>
              <a:rPr lang="en-US" dirty="0" err="1" smtClean="0"/>
              <a:t>λ</a:t>
            </a:r>
            <a:r>
              <a:rPr lang="en-US" dirty="0" smtClean="0"/>
              <a:t> by the same fixed factor for downhill steps.</a:t>
            </a:r>
          </a:p>
          <a:p>
            <a:r>
              <a:rPr lang="en-US" dirty="0" smtClean="0"/>
              <a:t>Direct method/Delayed gratification – increase </a:t>
            </a:r>
            <a:r>
              <a:rPr lang="en-US" dirty="0" err="1" smtClean="0"/>
              <a:t>λ</a:t>
            </a:r>
            <a:r>
              <a:rPr lang="en-US" dirty="0" smtClean="0"/>
              <a:t> by a </a:t>
            </a:r>
            <a:r>
              <a:rPr lang="en-US" u="sng" dirty="0" smtClean="0"/>
              <a:t>small</a:t>
            </a:r>
            <a:r>
              <a:rPr lang="en-US" dirty="0" smtClean="0"/>
              <a:t> fixed factor for uphill steps, decrease </a:t>
            </a:r>
            <a:r>
              <a:rPr lang="en-US" dirty="0" err="1" smtClean="0"/>
              <a:t>λ</a:t>
            </a:r>
            <a:r>
              <a:rPr lang="en-US" dirty="0" smtClean="0"/>
              <a:t> by a larger fixed factor for downhill steps.</a:t>
            </a:r>
          </a:p>
          <a:p>
            <a:r>
              <a:rPr lang="en-US" dirty="0" smtClean="0"/>
              <a:t>Indirect method – choose an initial step size </a:t>
            </a:r>
            <a:r>
              <a:rPr lang="en-US" dirty="0" err="1" smtClean="0"/>
              <a:t>Δ</a:t>
            </a:r>
            <a:r>
              <a:rPr lang="en-US" dirty="0" smtClean="0"/>
              <a:t>, then find a </a:t>
            </a:r>
            <a:r>
              <a:rPr lang="en-US" dirty="0" err="1" smtClean="0"/>
              <a:t>λ</a:t>
            </a:r>
            <a:r>
              <a:rPr lang="en-US" dirty="0" smtClean="0"/>
              <a:t> such that    </a:t>
            </a:r>
            <a:endParaRPr lang="en-US" dirty="0"/>
          </a:p>
        </p:txBody>
      </p:sp>
      <p:graphicFrame>
        <p:nvGraphicFramePr>
          <p:cNvPr id="22531" name="Object 3"/>
          <p:cNvGraphicFramePr>
            <a:graphicFrameLocks noChangeAspect="1"/>
          </p:cNvGraphicFramePr>
          <p:nvPr/>
        </p:nvGraphicFramePr>
        <p:xfrm>
          <a:off x="4572000" y="5461000"/>
          <a:ext cx="1371600" cy="367990"/>
        </p:xfrm>
        <a:graphic>
          <a:graphicData uri="http://schemas.openxmlformats.org/presentationml/2006/ole">
            <mc:AlternateContent xmlns:mc="http://schemas.openxmlformats.org/markup-compatibility/2006">
              <mc:Choice xmlns:v="urn:schemas-microsoft-com:vml" Requires="v">
                <p:oleObj spid="_x0000_s22537" name="Equation" r:id="rId3" imgW="520700" imgH="139700" progId="Equation.3">
                  <p:embed/>
                </p:oleObj>
              </mc:Choice>
              <mc:Fallback>
                <p:oleObj name="Equation" r:id="rId3" imgW="520700" imgH="13970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5461000"/>
                        <a:ext cx="1371600" cy="367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Box 5"/>
          <p:cNvSpPr txBox="1"/>
          <p:nvPr/>
        </p:nvSpPr>
        <p:spPr>
          <a:xfrm>
            <a:off x="2438400" y="6126163"/>
            <a:ext cx="6400800" cy="369332"/>
          </a:xfrm>
          <a:prstGeom prst="rect">
            <a:avLst/>
          </a:prstGeom>
          <a:noFill/>
        </p:spPr>
        <p:txBody>
          <a:bodyPr wrap="square" rtlCol="0">
            <a:spAutoFit/>
          </a:bodyPr>
          <a:lstStyle/>
          <a:p>
            <a:r>
              <a:rPr lang="en-US" dirty="0" smtClean="0"/>
              <a:t>Source: </a:t>
            </a:r>
            <a:r>
              <a:rPr lang="en-US" dirty="0" err="1" smtClean="0"/>
              <a:t>Transtrum</a:t>
            </a:r>
            <a:r>
              <a:rPr lang="en-US" dirty="0" smtClean="0"/>
              <a:t> dissertation, </a:t>
            </a:r>
            <a:r>
              <a:rPr lang="en-US" dirty="0" err="1" smtClean="0"/>
              <a:t>Transtrum</a:t>
            </a:r>
            <a:r>
              <a:rPr lang="en-US" dirty="0" smtClean="0"/>
              <a:t>, </a:t>
            </a:r>
            <a:r>
              <a:rPr lang="en-US" dirty="0" err="1" smtClean="0"/>
              <a:t>Machta</a:t>
            </a:r>
            <a:r>
              <a:rPr lang="en-US" dirty="0" smtClean="0"/>
              <a:t>, </a:t>
            </a:r>
            <a:r>
              <a:rPr lang="en-US" dirty="0" err="1" smtClean="0"/>
              <a:t>Sethna</a:t>
            </a:r>
            <a:r>
              <a:rPr lang="en-US" dirty="0" smtClean="0"/>
              <a:t>, 2011</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Motivation for Delayed Gratification Method</a:t>
            </a:r>
            <a:endParaRPr lang="en-US" sz="3200" dirty="0"/>
          </a:p>
        </p:txBody>
      </p:sp>
      <p:sp>
        <p:nvSpPr>
          <p:cNvPr id="3" name="Content Placeholder 2"/>
          <p:cNvSpPr>
            <a:spLocks noGrp="1"/>
          </p:cNvSpPr>
          <p:nvPr>
            <p:ph idx="1"/>
          </p:nvPr>
        </p:nvSpPr>
        <p:spPr/>
        <p:txBody>
          <a:bodyPr>
            <a:normAutofit fontScale="92500" lnSpcReduction="10000"/>
          </a:bodyPr>
          <a:lstStyle/>
          <a:p>
            <a:r>
              <a:rPr lang="en-US" dirty="0" smtClean="0"/>
              <a:t>Direct method with equal up and down adjustments tends to move downhill too quickly, greatly reducing steps that will be allowed at successive iterations, which slows convergence rate (although it appears to have no effect on success rate).</a:t>
            </a:r>
          </a:p>
          <a:p>
            <a:r>
              <a:rPr lang="en-US" dirty="0" smtClean="0"/>
              <a:t>By using delayed gratification, we choose the smallest </a:t>
            </a:r>
            <a:r>
              <a:rPr lang="en-US" dirty="0" err="1" smtClean="0"/>
              <a:t>λ</a:t>
            </a:r>
            <a:r>
              <a:rPr lang="en-US" dirty="0" smtClean="0"/>
              <a:t> that does not produce an uphill step, which slows initial downhill progression but speeds up convergence rate near the solution.</a:t>
            </a:r>
            <a:endParaRPr lang="en-US" dirty="0"/>
          </a:p>
        </p:txBody>
      </p:sp>
      <p:sp>
        <p:nvSpPr>
          <p:cNvPr id="4" name="TextBox 3"/>
          <p:cNvSpPr txBox="1"/>
          <p:nvPr/>
        </p:nvSpPr>
        <p:spPr>
          <a:xfrm>
            <a:off x="4800600" y="6310829"/>
            <a:ext cx="4114800" cy="369332"/>
          </a:xfrm>
          <a:prstGeom prst="rect">
            <a:avLst/>
          </a:prstGeom>
          <a:noFill/>
        </p:spPr>
        <p:txBody>
          <a:bodyPr wrap="square" rtlCol="0">
            <a:spAutoFit/>
          </a:bodyPr>
          <a:lstStyle/>
          <a:p>
            <a:r>
              <a:rPr lang="en-US" dirty="0" smtClean="0"/>
              <a:t>Source: </a:t>
            </a:r>
            <a:r>
              <a:rPr lang="en-US" dirty="0" err="1" smtClean="0"/>
              <a:t>Transtrum</a:t>
            </a:r>
            <a:r>
              <a:rPr lang="en-US" dirty="0" smtClean="0"/>
              <a:t>, </a:t>
            </a:r>
            <a:r>
              <a:rPr lang="en-US" dirty="0" err="1" smtClean="0"/>
              <a:t>Machta</a:t>
            </a:r>
            <a:r>
              <a:rPr lang="en-US" dirty="0" smtClean="0"/>
              <a:t>, </a:t>
            </a:r>
            <a:r>
              <a:rPr lang="en-US" dirty="0" err="1" smtClean="0"/>
              <a:t>Sethna</a:t>
            </a:r>
            <a:r>
              <a:rPr lang="en-US" dirty="0" smtClean="0"/>
              <a:t>, 2011</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59624639"/>
              </p:ext>
            </p:extLst>
          </p:nvPr>
        </p:nvGraphicFramePr>
        <p:xfrm>
          <a:off x="457200" y="274638"/>
          <a:ext cx="8229600" cy="7150122"/>
        </p:xfrm>
        <a:graphic>
          <a:graphicData uri="http://schemas.openxmlformats.org/drawingml/2006/table">
            <a:tbl>
              <a:tblPr firstRow="1" bandRow="1">
                <a:tableStyleId>{5C22544A-7EE6-4342-B048-85BDC9FD1C3A}</a:tableStyleId>
              </a:tblPr>
              <a:tblGrid>
                <a:gridCol w="2057400"/>
                <a:gridCol w="2133600"/>
                <a:gridCol w="1981200"/>
                <a:gridCol w="2057400"/>
              </a:tblGrid>
              <a:tr h="472806">
                <a:tc>
                  <a:txBody>
                    <a:bodyPr/>
                    <a:lstStyle/>
                    <a:p>
                      <a:r>
                        <a:rPr lang="en-US" dirty="0" smtClean="0"/>
                        <a:t>Test Function</a:t>
                      </a:r>
                      <a:endParaRPr lang="en-US" dirty="0"/>
                    </a:p>
                  </a:txBody>
                  <a:tcPr/>
                </a:tc>
                <a:tc>
                  <a:txBody>
                    <a:bodyPr/>
                    <a:lstStyle/>
                    <a:p>
                      <a:r>
                        <a:rPr lang="en-US" dirty="0" smtClean="0"/>
                        <a:t>Method</a:t>
                      </a:r>
                      <a:endParaRPr lang="en-US" dirty="0"/>
                    </a:p>
                  </a:txBody>
                  <a:tcPr/>
                </a:tc>
                <a:tc>
                  <a:txBody>
                    <a:bodyPr/>
                    <a:lstStyle/>
                    <a:p>
                      <a:r>
                        <a:rPr lang="en-US" dirty="0" smtClean="0"/>
                        <a:t>Success</a:t>
                      </a:r>
                      <a:r>
                        <a:rPr lang="en-US" baseline="0" dirty="0" smtClean="0"/>
                        <a:t> Rate</a:t>
                      </a:r>
                      <a:endParaRPr lang="en-US" dirty="0"/>
                    </a:p>
                  </a:txBody>
                  <a:tcPr/>
                </a:tc>
                <a:tc>
                  <a:txBody>
                    <a:bodyPr/>
                    <a:lstStyle/>
                    <a:p>
                      <a:r>
                        <a:rPr lang="en-US" dirty="0" smtClean="0"/>
                        <a:t>Av. </a:t>
                      </a:r>
                      <a:r>
                        <a:rPr lang="en-US" dirty="0" err="1" smtClean="0"/>
                        <a:t>Jacobian</a:t>
                      </a:r>
                      <a:r>
                        <a:rPr lang="en-US" dirty="0" smtClean="0"/>
                        <a:t> </a:t>
                      </a:r>
                      <a:r>
                        <a:rPr lang="en-US" dirty="0" err="1" smtClean="0"/>
                        <a:t>Evals</a:t>
                      </a:r>
                      <a:r>
                        <a:rPr lang="en-US" dirty="0" smtClean="0"/>
                        <a:t>.</a:t>
                      </a:r>
                      <a:endParaRPr lang="en-US" dirty="0"/>
                    </a:p>
                  </a:txBody>
                  <a:tcPr/>
                </a:tc>
              </a:tr>
              <a:tr h="472806">
                <a:tc>
                  <a:txBody>
                    <a:bodyPr/>
                    <a:lstStyle/>
                    <a:p>
                      <a:r>
                        <a:rPr lang="en-US" dirty="0" err="1" smtClean="0"/>
                        <a:t>Rosenbrock</a:t>
                      </a:r>
                      <a:endParaRPr lang="en-US" dirty="0"/>
                    </a:p>
                  </a:txBody>
                  <a:tcPr/>
                </a:tc>
                <a:tc>
                  <a:txBody>
                    <a:bodyPr/>
                    <a:lstStyle/>
                    <a:p>
                      <a:r>
                        <a:rPr lang="en-US" dirty="0" smtClean="0"/>
                        <a:t>Direct</a:t>
                      </a:r>
                      <a:endParaRPr lang="en-US" dirty="0"/>
                    </a:p>
                  </a:txBody>
                  <a:tcPr/>
                </a:tc>
                <a:tc>
                  <a:txBody>
                    <a:bodyPr/>
                    <a:lstStyle/>
                    <a:p>
                      <a:r>
                        <a:rPr lang="en-US" dirty="0" smtClean="0"/>
                        <a:t>0.987</a:t>
                      </a:r>
                      <a:endParaRPr lang="en-US" dirty="0"/>
                    </a:p>
                  </a:txBody>
                  <a:tcPr/>
                </a:tc>
                <a:tc>
                  <a:txBody>
                    <a:bodyPr/>
                    <a:lstStyle/>
                    <a:p>
                      <a:r>
                        <a:rPr lang="en-US" dirty="0" smtClean="0"/>
                        <a:t>17.9</a:t>
                      </a:r>
                      <a:endParaRPr lang="en-US" dirty="0"/>
                    </a:p>
                  </a:txBody>
                  <a:tcPr/>
                </a:tc>
              </a:tr>
              <a:tr h="472806">
                <a:tc>
                  <a:txBody>
                    <a:bodyPr/>
                    <a:lstStyle/>
                    <a:p>
                      <a:endParaRPr lang="en-US"/>
                    </a:p>
                  </a:txBody>
                  <a:tcPr/>
                </a:tc>
                <a:tc>
                  <a:txBody>
                    <a:bodyPr/>
                    <a:lstStyle/>
                    <a:p>
                      <a:r>
                        <a:rPr lang="en-US" dirty="0" smtClean="0"/>
                        <a:t>Delayed Gratification</a:t>
                      </a:r>
                      <a:endParaRPr lang="en-US" dirty="0"/>
                    </a:p>
                  </a:txBody>
                  <a:tcPr/>
                </a:tc>
                <a:tc>
                  <a:txBody>
                    <a:bodyPr/>
                    <a:lstStyle/>
                    <a:p>
                      <a:r>
                        <a:rPr lang="en-US" dirty="0" smtClean="0"/>
                        <a:t>0.965</a:t>
                      </a:r>
                      <a:endParaRPr lang="en-US" dirty="0"/>
                    </a:p>
                  </a:txBody>
                  <a:tcPr/>
                </a:tc>
                <a:tc>
                  <a:txBody>
                    <a:bodyPr/>
                    <a:lstStyle/>
                    <a:p>
                      <a:r>
                        <a:rPr lang="en-US" dirty="0" smtClean="0"/>
                        <a:t>13.4</a:t>
                      </a:r>
                      <a:endParaRPr lang="en-US" dirty="0"/>
                    </a:p>
                  </a:txBody>
                  <a:tcPr/>
                </a:tc>
              </a:tr>
              <a:tr h="472806">
                <a:tc>
                  <a:txBody>
                    <a:bodyPr/>
                    <a:lstStyle/>
                    <a:p>
                      <a:endParaRPr lang="en-US"/>
                    </a:p>
                  </a:txBody>
                  <a:tcPr/>
                </a:tc>
                <a:tc>
                  <a:txBody>
                    <a:bodyPr/>
                    <a:lstStyle/>
                    <a:p>
                      <a:r>
                        <a:rPr lang="en-US" dirty="0" smtClean="0"/>
                        <a:t>Indirect</a:t>
                      </a:r>
                      <a:endParaRPr lang="en-US" dirty="0"/>
                    </a:p>
                  </a:txBody>
                  <a:tcPr/>
                </a:tc>
                <a:tc>
                  <a:txBody>
                    <a:bodyPr/>
                    <a:lstStyle/>
                    <a:p>
                      <a:r>
                        <a:rPr lang="en-US" dirty="0" smtClean="0"/>
                        <a:t>0.946</a:t>
                      </a:r>
                      <a:endParaRPr lang="en-US" dirty="0"/>
                    </a:p>
                  </a:txBody>
                  <a:tcPr/>
                </a:tc>
                <a:tc>
                  <a:txBody>
                    <a:bodyPr/>
                    <a:lstStyle/>
                    <a:p>
                      <a:r>
                        <a:rPr lang="en-US" dirty="0" smtClean="0"/>
                        <a:t>32.6</a:t>
                      </a:r>
                      <a:endParaRPr lang="en-US" dirty="0"/>
                    </a:p>
                  </a:txBody>
                  <a:tcPr/>
                </a:tc>
              </a:tr>
              <a:tr h="472806">
                <a:tc>
                  <a:txBody>
                    <a:bodyPr/>
                    <a:lstStyle/>
                    <a:p>
                      <a:r>
                        <a:rPr lang="en-US" dirty="0" smtClean="0"/>
                        <a:t>Powell’s Quadratic</a:t>
                      </a:r>
                    </a:p>
                  </a:txBody>
                  <a:tcPr/>
                </a:tc>
                <a:tc>
                  <a:txBody>
                    <a:bodyPr/>
                    <a:lstStyle/>
                    <a:p>
                      <a:r>
                        <a:rPr lang="en-US" dirty="0" smtClean="0"/>
                        <a:t>Direct</a:t>
                      </a:r>
                      <a:endParaRPr lang="en-US" dirty="0"/>
                    </a:p>
                  </a:txBody>
                  <a:tcPr/>
                </a:tc>
                <a:tc>
                  <a:txBody>
                    <a:bodyPr/>
                    <a:lstStyle/>
                    <a:p>
                      <a:r>
                        <a:rPr lang="en-US" dirty="0" smtClean="0"/>
                        <a:t>0.783</a:t>
                      </a:r>
                      <a:endParaRPr lang="en-US" dirty="0"/>
                    </a:p>
                  </a:txBody>
                  <a:tcPr/>
                </a:tc>
                <a:tc>
                  <a:txBody>
                    <a:bodyPr/>
                    <a:lstStyle/>
                    <a:p>
                      <a:r>
                        <a:rPr lang="en-US" dirty="0" smtClean="0"/>
                        <a:t>11.8</a:t>
                      </a:r>
                      <a:endParaRPr lang="en-US" dirty="0"/>
                    </a:p>
                  </a:txBody>
                  <a:tcPr/>
                </a:tc>
              </a:tr>
              <a:tr h="472806">
                <a:tc>
                  <a:txBody>
                    <a:bodyPr/>
                    <a:lstStyle/>
                    <a:p>
                      <a:endParaRPr lang="en-US"/>
                    </a:p>
                  </a:txBody>
                  <a:tcPr/>
                </a:tc>
                <a:tc>
                  <a:txBody>
                    <a:bodyPr/>
                    <a:lstStyle/>
                    <a:p>
                      <a:r>
                        <a:rPr lang="en-US" dirty="0" smtClean="0"/>
                        <a:t>Delayed Gratification</a:t>
                      </a:r>
                      <a:endParaRPr lang="en-US" dirty="0"/>
                    </a:p>
                  </a:txBody>
                  <a:tcPr/>
                </a:tc>
                <a:tc>
                  <a:txBody>
                    <a:bodyPr/>
                    <a:lstStyle/>
                    <a:p>
                      <a:r>
                        <a:rPr lang="en-US" dirty="0" smtClean="0"/>
                        <a:t>0.812</a:t>
                      </a:r>
                      <a:endParaRPr lang="en-US" dirty="0"/>
                    </a:p>
                  </a:txBody>
                  <a:tcPr/>
                </a:tc>
                <a:tc>
                  <a:txBody>
                    <a:bodyPr/>
                    <a:lstStyle/>
                    <a:p>
                      <a:r>
                        <a:rPr lang="en-US" dirty="0" smtClean="0"/>
                        <a:t>10.9</a:t>
                      </a:r>
                      <a:endParaRPr lang="en-US" dirty="0"/>
                    </a:p>
                  </a:txBody>
                  <a:tcPr/>
                </a:tc>
              </a:tr>
              <a:tr h="472806">
                <a:tc>
                  <a:txBody>
                    <a:bodyPr/>
                    <a:lstStyle/>
                    <a:p>
                      <a:endParaRPr lang="en-US"/>
                    </a:p>
                  </a:txBody>
                  <a:tcPr/>
                </a:tc>
                <a:tc>
                  <a:txBody>
                    <a:bodyPr/>
                    <a:lstStyle/>
                    <a:p>
                      <a:r>
                        <a:rPr lang="en-US" dirty="0" smtClean="0"/>
                        <a:t>Indirect</a:t>
                      </a:r>
                      <a:endParaRPr lang="en-US" dirty="0"/>
                    </a:p>
                  </a:txBody>
                  <a:tcPr/>
                </a:tc>
                <a:tc>
                  <a:txBody>
                    <a:bodyPr/>
                    <a:lstStyle/>
                    <a:p>
                      <a:r>
                        <a:rPr lang="en-US" dirty="0" smtClean="0"/>
                        <a:t>0.643</a:t>
                      </a:r>
                      <a:endParaRPr lang="en-US" dirty="0"/>
                    </a:p>
                  </a:txBody>
                  <a:tcPr/>
                </a:tc>
                <a:tc>
                  <a:txBody>
                    <a:bodyPr/>
                    <a:lstStyle/>
                    <a:p>
                      <a:r>
                        <a:rPr lang="en-US" dirty="0" smtClean="0"/>
                        <a:t>62.1</a:t>
                      </a:r>
                      <a:endParaRPr lang="en-US" dirty="0"/>
                    </a:p>
                  </a:txBody>
                  <a:tcPr/>
                </a:tc>
              </a:tr>
              <a:tr h="472806">
                <a:tc>
                  <a:txBody>
                    <a:bodyPr/>
                    <a:lstStyle/>
                    <a:p>
                      <a:r>
                        <a:rPr lang="en-US" dirty="0" smtClean="0"/>
                        <a:t>Exponential Data Fitting</a:t>
                      </a:r>
                      <a:r>
                        <a:rPr lang="en-US" baseline="0" dirty="0" smtClean="0"/>
                        <a:t> I</a:t>
                      </a:r>
                      <a:endParaRPr lang="en-US" dirty="0"/>
                    </a:p>
                  </a:txBody>
                  <a:tcPr/>
                </a:tc>
                <a:tc>
                  <a:txBody>
                    <a:bodyPr/>
                    <a:lstStyle/>
                    <a:p>
                      <a:r>
                        <a:rPr lang="en-US" dirty="0" smtClean="0"/>
                        <a:t>Direct</a:t>
                      </a:r>
                      <a:endParaRPr lang="en-US" dirty="0"/>
                    </a:p>
                  </a:txBody>
                  <a:tcPr/>
                </a:tc>
                <a:tc>
                  <a:txBody>
                    <a:bodyPr/>
                    <a:lstStyle/>
                    <a:p>
                      <a:r>
                        <a:rPr lang="en-US" dirty="0" smtClean="0"/>
                        <a:t>0.017</a:t>
                      </a:r>
                      <a:endParaRPr lang="en-US" dirty="0"/>
                    </a:p>
                  </a:txBody>
                  <a:tcPr/>
                </a:tc>
                <a:tc>
                  <a:txBody>
                    <a:bodyPr/>
                    <a:lstStyle/>
                    <a:p>
                      <a:r>
                        <a:rPr lang="en-US" dirty="0" smtClean="0"/>
                        <a:t>61.7</a:t>
                      </a:r>
                      <a:endParaRPr lang="en-US" dirty="0"/>
                    </a:p>
                  </a:txBody>
                  <a:tcPr/>
                </a:tc>
              </a:tr>
              <a:tr h="472806">
                <a:tc>
                  <a:txBody>
                    <a:bodyPr/>
                    <a:lstStyle/>
                    <a:p>
                      <a:endParaRPr lang="en-US"/>
                    </a:p>
                  </a:txBody>
                  <a:tcPr/>
                </a:tc>
                <a:tc>
                  <a:txBody>
                    <a:bodyPr/>
                    <a:lstStyle/>
                    <a:p>
                      <a:r>
                        <a:rPr lang="en-US" dirty="0" smtClean="0"/>
                        <a:t>Delayed Gratification</a:t>
                      </a:r>
                      <a:endParaRPr lang="en-US" dirty="0"/>
                    </a:p>
                  </a:txBody>
                  <a:tcPr/>
                </a:tc>
                <a:tc>
                  <a:txBody>
                    <a:bodyPr/>
                    <a:lstStyle/>
                    <a:p>
                      <a:r>
                        <a:rPr lang="en-US" dirty="0" smtClean="0"/>
                        <a:t>0.161</a:t>
                      </a:r>
                      <a:endParaRPr lang="en-US" dirty="0"/>
                    </a:p>
                  </a:txBody>
                  <a:tcPr/>
                </a:tc>
                <a:tc>
                  <a:txBody>
                    <a:bodyPr/>
                    <a:lstStyle/>
                    <a:p>
                      <a:r>
                        <a:rPr lang="en-US" dirty="0" smtClean="0"/>
                        <a:t>38.5</a:t>
                      </a:r>
                      <a:endParaRPr lang="en-US" dirty="0"/>
                    </a:p>
                  </a:txBody>
                  <a:tcPr/>
                </a:tc>
              </a:tr>
              <a:tr h="472806">
                <a:tc>
                  <a:txBody>
                    <a:bodyPr/>
                    <a:lstStyle/>
                    <a:p>
                      <a:endParaRPr lang="en-US"/>
                    </a:p>
                  </a:txBody>
                  <a:tcPr/>
                </a:tc>
                <a:tc>
                  <a:txBody>
                    <a:bodyPr/>
                    <a:lstStyle/>
                    <a:p>
                      <a:r>
                        <a:rPr lang="en-US" dirty="0" smtClean="0"/>
                        <a:t>Indirect</a:t>
                      </a:r>
                      <a:endParaRPr lang="en-US" dirty="0"/>
                    </a:p>
                  </a:txBody>
                  <a:tcPr/>
                </a:tc>
                <a:tc>
                  <a:txBody>
                    <a:bodyPr/>
                    <a:lstStyle/>
                    <a:p>
                      <a:r>
                        <a:rPr lang="en-US" dirty="0" smtClean="0"/>
                        <a:t>0.054</a:t>
                      </a:r>
                      <a:endParaRPr lang="en-US" dirty="0"/>
                    </a:p>
                  </a:txBody>
                  <a:tcPr/>
                </a:tc>
                <a:tc>
                  <a:txBody>
                    <a:bodyPr/>
                    <a:lstStyle/>
                    <a:p>
                      <a:r>
                        <a:rPr lang="en-US" dirty="0" smtClean="0"/>
                        <a:t>42.3</a:t>
                      </a:r>
                      <a:endParaRPr lang="en-US" dirty="0"/>
                    </a:p>
                  </a:txBody>
                  <a:tcPr/>
                </a:tc>
              </a:tr>
              <a:tr h="472806">
                <a:tc>
                  <a:txBody>
                    <a:bodyPr/>
                    <a:lstStyle/>
                    <a:p>
                      <a:r>
                        <a:rPr lang="en-US" dirty="0" smtClean="0"/>
                        <a:t>Exponential Data Fitting II</a:t>
                      </a:r>
                      <a:endParaRPr lang="en-US" dirty="0"/>
                    </a:p>
                  </a:txBody>
                  <a:tcPr/>
                </a:tc>
                <a:tc>
                  <a:txBody>
                    <a:bodyPr/>
                    <a:lstStyle/>
                    <a:p>
                      <a:r>
                        <a:rPr lang="en-US" dirty="0" smtClean="0"/>
                        <a:t>Direct</a:t>
                      </a:r>
                      <a:endParaRPr lang="en-US" dirty="0"/>
                    </a:p>
                  </a:txBody>
                  <a:tcPr/>
                </a:tc>
                <a:tc>
                  <a:txBody>
                    <a:bodyPr/>
                    <a:lstStyle/>
                    <a:p>
                      <a:r>
                        <a:rPr lang="en-US" dirty="0" smtClean="0"/>
                        <a:t>0.009</a:t>
                      </a:r>
                      <a:endParaRPr lang="en-US" dirty="0"/>
                    </a:p>
                  </a:txBody>
                  <a:tcPr/>
                </a:tc>
                <a:tc>
                  <a:txBody>
                    <a:bodyPr/>
                    <a:lstStyle/>
                    <a:p>
                      <a:r>
                        <a:rPr lang="en-US" dirty="0" smtClean="0"/>
                        <a:t>138</a:t>
                      </a:r>
                      <a:endParaRPr lang="en-US" dirty="0"/>
                    </a:p>
                  </a:txBody>
                  <a:tcPr/>
                </a:tc>
              </a:tr>
              <a:tr h="472806">
                <a:tc>
                  <a:txBody>
                    <a:bodyPr/>
                    <a:lstStyle/>
                    <a:p>
                      <a:endParaRPr lang="en-US"/>
                    </a:p>
                  </a:txBody>
                  <a:tcPr/>
                </a:tc>
                <a:tc>
                  <a:txBody>
                    <a:bodyPr/>
                    <a:lstStyle/>
                    <a:p>
                      <a:r>
                        <a:rPr lang="en-US" dirty="0" smtClean="0"/>
                        <a:t>Delayed Gratification</a:t>
                      </a:r>
                      <a:endParaRPr lang="en-US" dirty="0"/>
                    </a:p>
                  </a:txBody>
                  <a:tcPr/>
                </a:tc>
                <a:tc>
                  <a:txBody>
                    <a:bodyPr/>
                    <a:lstStyle/>
                    <a:p>
                      <a:r>
                        <a:rPr lang="en-US" dirty="0" smtClean="0"/>
                        <a:t>0.008</a:t>
                      </a:r>
                      <a:endParaRPr lang="en-US" dirty="0"/>
                    </a:p>
                  </a:txBody>
                  <a:tcPr/>
                </a:tc>
                <a:tc>
                  <a:txBody>
                    <a:bodyPr/>
                    <a:lstStyle/>
                    <a:p>
                      <a:r>
                        <a:rPr lang="en-US" dirty="0" smtClean="0"/>
                        <a:t>73.2</a:t>
                      </a:r>
                      <a:endParaRPr lang="en-US" dirty="0"/>
                    </a:p>
                  </a:txBody>
                  <a:tcPr/>
                </a:tc>
              </a:tr>
              <a:tr h="472806">
                <a:tc>
                  <a:txBody>
                    <a:bodyPr/>
                    <a:lstStyle/>
                    <a:p>
                      <a:endParaRPr lang="en-US" dirty="0"/>
                    </a:p>
                  </a:txBody>
                  <a:tcPr/>
                </a:tc>
                <a:tc>
                  <a:txBody>
                    <a:bodyPr/>
                    <a:lstStyle/>
                    <a:p>
                      <a:r>
                        <a:rPr lang="en-US" dirty="0" smtClean="0"/>
                        <a:t>Indirect</a:t>
                      </a:r>
                      <a:endParaRPr lang="en-US" dirty="0"/>
                    </a:p>
                  </a:txBody>
                  <a:tcPr/>
                </a:tc>
                <a:tc>
                  <a:txBody>
                    <a:bodyPr/>
                    <a:lstStyle/>
                    <a:p>
                      <a:r>
                        <a:rPr lang="en-US" dirty="0" smtClean="0"/>
                        <a:t>0.013</a:t>
                      </a:r>
                      <a:endParaRPr lang="en-US" dirty="0"/>
                    </a:p>
                  </a:txBody>
                  <a:tcPr/>
                </a:tc>
                <a:tc>
                  <a:txBody>
                    <a:bodyPr/>
                    <a:lstStyle/>
                    <a:p>
                      <a:r>
                        <a:rPr lang="en-US" dirty="0" smtClean="0"/>
                        <a:t>167</a:t>
                      </a:r>
                      <a:endParaRPr 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Rosenbrock Function</a:t>
            </a:r>
            <a:endParaRPr lang="en-US" dirty="0"/>
          </a:p>
        </p:txBody>
      </p:sp>
      <p:sp>
        <p:nvSpPr>
          <p:cNvPr id="5" name="TextBox 4"/>
          <p:cNvSpPr txBox="1"/>
          <p:nvPr/>
        </p:nvSpPr>
        <p:spPr>
          <a:xfrm>
            <a:off x="685800" y="2971800"/>
            <a:ext cx="7696200" cy="2677656"/>
          </a:xfrm>
          <a:prstGeom prst="rect">
            <a:avLst/>
          </a:prstGeom>
          <a:noFill/>
        </p:spPr>
        <p:txBody>
          <a:bodyPr wrap="square" rtlCol="0">
            <a:spAutoFit/>
          </a:bodyPr>
          <a:lstStyle/>
          <a:p>
            <a:r>
              <a:rPr lang="en-US" sz="2400" dirty="0" smtClean="0"/>
              <a:t>Ideal for testing optimization algorithms because of the difficulty of convergence. Finding the valley that contains the global minimum (1, 1) is trivial, but moving along the valley to the minimum is very difficult.</a:t>
            </a:r>
          </a:p>
          <a:p>
            <a:r>
              <a:rPr lang="en-US" sz="2400" dirty="0" smtClean="0"/>
              <a:t>No local minima, though higher dimensional forms contain several at unknown locations, making it difficult to test them for success rate.</a:t>
            </a:r>
            <a:endParaRPr lang="en-US" sz="2400" dirty="0"/>
          </a:p>
        </p:txBody>
      </p:sp>
      <p:graphicFrame>
        <p:nvGraphicFramePr>
          <p:cNvPr id="6" name="Object 5"/>
          <p:cNvGraphicFramePr>
            <a:graphicFrameLocks noChangeAspect="1"/>
          </p:cNvGraphicFramePr>
          <p:nvPr/>
        </p:nvGraphicFramePr>
        <p:xfrm>
          <a:off x="3937000" y="3270250"/>
          <a:ext cx="1270000" cy="317500"/>
        </p:xfrm>
        <a:graphic>
          <a:graphicData uri="http://schemas.openxmlformats.org/presentationml/2006/ole">
            <mc:AlternateContent xmlns:mc="http://schemas.openxmlformats.org/markup-compatibility/2006">
              <mc:Choice xmlns:v="urn:schemas-microsoft-com:vml" Requires="v">
                <p:oleObj spid="_x0000_s24607" name="Equation" r:id="rId3" imgW="101600" imgH="177800" progId="Equation.3">
                  <p:embed/>
                </p:oleObj>
              </mc:Choice>
              <mc:Fallback>
                <p:oleObj name="Equation" r:id="rId3" imgW="101600" imgH="177800" progId="Equation.3">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7000" y="3270250"/>
                        <a:ext cx="12700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Content Placeholder 8"/>
          <p:cNvGraphicFramePr>
            <a:graphicFrameLocks noGrp="1" noChangeAspect="1"/>
          </p:cNvGraphicFramePr>
          <p:nvPr>
            <p:ph idx="1"/>
          </p:nvPr>
        </p:nvGraphicFramePr>
        <p:xfrm>
          <a:off x="1143000" y="3005138"/>
          <a:ext cx="6858000" cy="1714500"/>
        </p:xfrm>
        <a:graphic>
          <a:graphicData uri="http://schemas.openxmlformats.org/presentationml/2006/ole">
            <mc:AlternateContent xmlns:mc="http://schemas.openxmlformats.org/markup-compatibility/2006">
              <mc:Choice xmlns:v="urn:schemas-microsoft-com:vml" Requires="v">
                <p:oleObj spid="_x0000_s24608" name="Equation" r:id="rId5" imgW="101600" imgH="177800" progId="Equation.3">
                  <p:embed/>
                </p:oleObj>
              </mc:Choice>
              <mc:Fallback>
                <p:oleObj name="Equation" r:id="rId5" imgW="101600" imgH="177800" progId="Equation.3">
                  <p:embed/>
                  <p:pic>
                    <p:nvPicPr>
                      <p:cNvPr id="0" name="Picture 2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3005138"/>
                        <a:ext cx="6858000"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685800" y="2386528"/>
            <a:ext cx="6324600" cy="461665"/>
          </a:xfrm>
          <a:prstGeom prst="rect">
            <a:avLst/>
          </a:prstGeom>
          <a:noFill/>
        </p:spPr>
        <p:txBody>
          <a:bodyPr wrap="square" rtlCol="0">
            <a:spAutoFit/>
          </a:bodyPr>
          <a:lstStyle/>
          <a:p>
            <a:r>
              <a:rPr lang="en-US" sz="2400" dirty="0" smtClean="0"/>
              <a:t>A controls the narrowness of the canyon </a:t>
            </a:r>
            <a:endParaRPr lang="en-US" sz="2400" dirty="0"/>
          </a:p>
        </p:txBody>
      </p:sp>
      <p:graphicFrame>
        <p:nvGraphicFramePr>
          <p:cNvPr id="24601" name="Object 25"/>
          <p:cNvGraphicFramePr>
            <a:graphicFrameLocks noChangeAspect="1"/>
          </p:cNvGraphicFramePr>
          <p:nvPr/>
        </p:nvGraphicFramePr>
        <p:xfrm>
          <a:off x="914400" y="1549400"/>
          <a:ext cx="5037138" cy="563563"/>
        </p:xfrm>
        <a:graphic>
          <a:graphicData uri="http://schemas.openxmlformats.org/presentationml/2006/ole">
            <mc:AlternateContent xmlns:mc="http://schemas.openxmlformats.org/markup-compatibility/2006">
              <mc:Choice xmlns:v="urn:schemas-microsoft-com:vml" Requires="v">
                <p:oleObj spid="_x0000_s24609" name="Equation" r:id="rId7" imgW="1816100" imgH="203200" progId="Equation.3">
                  <p:embed/>
                </p:oleObj>
              </mc:Choice>
              <mc:Fallback>
                <p:oleObj name="Equation" r:id="rId7" imgW="1816100" imgH="203200" progId="Equation.3">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1549400"/>
                        <a:ext cx="5037138" cy="563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4602" name="Object 26"/>
          <p:cNvGraphicFramePr>
            <a:graphicFrameLocks noChangeAspect="1"/>
          </p:cNvGraphicFramePr>
          <p:nvPr/>
        </p:nvGraphicFramePr>
        <p:xfrm>
          <a:off x="685800" y="5649913"/>
          <a:ext cx="8001000" cy="815975"/>
        </p:xfrm>
        <a:graphic>
          <a:graphicData uri="http://schemas.openxmlformats.org/presentationml/2006/ole">
            <mc:AlternateContent xmlns:mc="http://schemas.openxmlformats.org/markup-compatibility/2006">
              <mc:Choice xmlns:v="urn:schemas-microsoft-com:vml" Requires="v">
                <p:oleObj spid="_x0000_s24610" name="Equation" r:id="rId9" imgW="4356100" imgH="444500" progId="Equation.3">
                  <p:embed/>
                </p:oleObj>
              </mc:Choice>
              <mc:Fallback>
                <p:oleObj name="Equation" r:id="rId9" imgW="4356100" imgH="444500" progId="Equation.3">
                  <p:embed/>
                  <p:pic>
                    <p:nvPicPr>
                      <p:cNvPr id="0" name="Picture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5649913"/>
                        <a:ext cx="8001000" cy="81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1-10-31 at 9.31.43 PM.png"/>
          <p:cNvPicPr>
            <a:picLocks noGrp="1" noChangeAspect="1"/>
          </p:cNvPicPr>
          <p:nvPr>
            <p:ph idx="1"/>
          </p:nvPr>
        </p:nvPicPr>
        <p:blipFill>
          <a:blip r:embed="rId2"/>
          <a:stretch>
            <a:fillRect/>
          </a:stretch>
        </p:blipFill>
        <p:spPr>
          <a:xfrm>
            <a:off x="457200" y="274638"/>
            <a:ext cx="8343984" cy="6202362"/>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of the LM Algorithm on the </a:t>
            </a:r>
            <a:r>
              <a:rPr lang="en-US" dirty="0" err="1" smtClean="0"/>
              <a:t>Rosenbrock</a:t>
            </a:r>
            <a:r>
              <a:rPr lang="en-US" dirty="0" smtClean="0"/>
              <a:t> Function</a:t>
            </a:r>
            <a:endParaRPr lang="en-US" dirty="0"/>
          </a:p>
        </p:txBody>
      </p:sp>
      <p:graphicFrame>
        <p:nvGraphicFramePr>
          <p:cNvPr id="6" name="Content Placeholder 5"/>
          <p:cNvGraphicFramePr>
            <a:graphicFrameLocks noGrp="1"/>
          </p:cNvGraphicFramePr>
          <p:nvPr>
            <p:ph idx="1"/>
          </p:nvPr>
        </p:nvGraphicFramePr>
        <p:xfrm>
          <a:off x="457200" y="1828800"/>
          <a:ext cx="8229600" cy="4724400"/>
        </p:xfrm>
        <a:graphic>
          <a:graphicData uri="http://schemas.openxmlformats.org/drawingml/2006/table">
            <a:tbl>
              <a:tblPr firstRow="1" bandRow="1">
                <a:tableStyleId>{5C22544A-7EE6-4342-B048-85BDC9FD1C3A}</a:tableStyleId>
              </a:tblPr>
              <a:tblGrid>
                <a:gridCol w="2743200"/>
                <a:gridCol w="2743200"/>
                <a:gridCol w="2743200"/>
              </a:tblGrid>
              <a:tr h="472440">
                <a:tc>
                  <a:txBody>
                    <a:bodyPr/>
                    <a:lstStyle/>
                    <a:p>
                      <a:r>
                        <a:rPr lang="en-US" dirty="0" smtClean="0"/>
                        <a:t>Dimension</a:t>
                      </a:r>
                      <a:endParaRPr lang="en-US" dirty="0"/>
                    </a:p>
                  </a:txBody>
                  <a:tcPr/>
                </a:tc>
                <a:tc>
                  <a:txBody>
                    <a:bodyPr/>
                    <a:lstStyle/>
                    <a:p>
                      <a:r>
                        <a:rPr lang="en-US" dirty="0" smtClean="0"/>
                        <a:t>Success Rate</a:t>
                      </a:r>
                      <a:endParaRPr lang="en-US" dirty="0"/>
                    </a:p>
                  </a:txBody>
                  <a:tcPr/>
                </a:tc>
                <a:tc>
                  <a:txBody>
                    <a:bodyPr/>
                    <a:lstStyle/>
                    <a:p>
                      <a:r>
                        <a:rPr lang="en-US" dirty="0" smtClean="0"/>
                        <a:t>Av. </a:t>
                      </a:r>
                      <a:r>
                        <a:rPr lang="en-US" dirty="0" err="1" smtClean="0"/>
                        <a:t>Jacobian</a:t>
                      </a:r>
                      <a:r>
                        <a:rPr lang="en-US" baseline="0" dirty="0" smtClean="0"/>
                        <a:t> </a:t>
                      </a:r>
                      <a:r>
                        <a:rPr lang="en-US" baseline="0" dirty="0" err="1" smtClean="0"/>
                        <a:t>Evals</a:t>
                      </a:r>
                      <a:r>
                        <a:rPr lang="en-US" baseline="0" dirty="0" smtClean="0"/>
                        <a:t>.</a:t>
                      </a:r>
                      <a:endParaRPr lang="en-US" dirty="0"/>
                    </a:p>
                  </a:txBody>
                  <a:tcPr/>
                </a:tc>
              </a:tr>
              <a:tr h="472440">
                <a:tc>
                  <a:txBody>
                    <a:bodyPr/>
                    <a:lstStyle/>
                    <a:p>
                      <a:r>
                        <a:rPr lang="en-US" dirty="0" smtClean="0"/>
                        <a:t>2</a:t>
                      </a:r>
                      <a:endParaRPr lang="en-US" dirty="0"/>
                    </a:p>
                  </a:txBody>
                  <a:tcPr/>
                </a:tc>
                <a:tc>
                  <a:txBody>
                    <a:bodyPr/>
                    <a:lstStyle/>
                    <a:p>
                      <a:r>
                        <a:rPr lang="en-US" dirty="0" smtClean="0"/>
                        <a:t>0.965</a:t>
                      </a:r>
                      <a:endParaRPr lang="en-US" dirty="0"/>
                    </a:p>
                  </a:txBody>
                  <a:tcPr/>
                </a:tc>
                <a:tc>
                  <a:txBody>
                    <a:bodyPr/>
                    <a:lstStyle/>
                    <a:p>
                      <a:r>
                        <a:rPr lang="en-US" dirty="0" smtClean="0"/>
                        <a:t>13.4</a:t>
                      </a:r>
                      <a:endParaRPr lang="en-US" dirty="0"/>
                    </a:p>
                  </a:txBody>
                  <a:tcPr/>
                </a:tc>
              </a:tr>
              <a:tr h="472440">
                <a:tc>
                  <a:txBody>
                    <a:bodyPr/>
                    <a:lstStyle/>
                    <a:p>
                      <a:r>
                        <a:rPr lang="en-US" dirty="0" smtClean="0"/>
                        <a:t>3</a:t>
                      </a:r>
                      <a:endParaRPr lang="en-US" dirty="0"/>
                    </a:p>
                  </a:txBody>
                  <a:tcPr/>
                </a:tc>
                <a:tc>
                  <a:txBody>
                    <a:bodyPr/>
                    <a:lstStyle/>
                    <a:p>
                      <a:r>
                        <a:rPr lang="en-US" dirty="0" smtClean="0"/>
                        <a:t>0.993</a:t>
                      </a:r>
                      <a:endParaRPr lang="en-US" dirty="0"/>
                    </a:p>
                  </a:txBody>
                  <a:tcPr/>
                </a:tc>
                <a:tc>
                  <a:txBody>
                    <a:bodyPr/>
                    <a:lstStyle/>
                    <a:p>
                      <a:r>
                        <a:rPr lang="en-US" dirty="0" smtClean="0"/>
                        <a:t>29.3</a:t>
                      </a:r>
                      <a:endParaRPr lang="en-US" dirty="0"/>
                    </a:p>
                  </a:txBody>
                  <a:tcPr/>
                </a:tc>
              </a:tr>
              <a:tr h="472440">
                <a:tc>
                  <a:txBody>
                    <a:bodyPr/>
                    <a:lstStyle/>
                    <a:p>
                      <a:r>
                        <a:rPr lang="en-US" dirty="0" smtClean="0"/>
                        <a:t>4</a:t>
                      </a:r>
                      <a:endParaRPr lang="en-US" dirty="0"/>
                    </a:p>
                  </a:txBody>
                  <a:tcPr/>
                </a:tc>
                <a:tc>
                  <a:txBody>
                    <a:bodyPr/>
                    <a:lstStyle/>
                    <a:p>
                      <a:r>
                        <a:rPr lang="en-US" dirty="0" smtClean="0"/>
                        <a:t>0.764</a:t>
                      </a:r>
                      <a:endParaRPr lang="en-US" dirty="0"/>
                    </a:p>
                  </a:txBody>
                  <a:tcPr/>
                </a:tc>
                <a:tc>
                  <a:txBody>
                    <a:bodyPr/>
                    <a:lstStyle/>
                    <a:p>
                      <a:r>
                        <a:rPr lang="en-US" dirty="0" smtClean="0"/>
                        <a:t>43.6</a:t>
                      </a:r>
                      <a:endParaRPr lang="en-US" dirty="0"/>
                    </a:p>
                  </a:txBody>
                  <a:tcPr/>
                </a:tc>
              </a:tr>
              <a:tr h="472440">
                <a:tc>
                  <a:txBody>
                    <a:bodyPr/>
                    <a:lstStyle/>
                    <a:p>
                      <a:r>
                        <a:rPr lang="en-US" dirty="0" smtClean="0"/>
                        <a:t>5</a:t>
                      </a:r>
                      <a:endParaRPr lang="en-US" dirty="0"/>
                    </a:p>
                  </a:txBody>
                  <a:tcPr/>
                </a:tc>
                <a:tc>
                  <a:txBody>
                    <a:bodyPr/>
                    <a:lstStyle/>
                    <a:p>
                      <a:r>
                        <a:rPr lang="en-US" dirty="0" smtClean="0"/>
                        <a:t>0.826</a:t>
                      </a:r>
                      <a:endParaRPr lang="en-US" dirty="0"/>
                    </a:p>
                  </a:txBody>
                  <a:tcPr/>
                </a:tc>
                <a:tc>
                  <a:txBody>
                    <a:bodyPr/>
                    <a:lstStyle/>
                    <a:p>
                      <a:r>
                        <a:rPr lang="en-US" dirty="0" smtClean="0"/>
                        <a:t>19.6</a:t>
                      </a:r>
                      <a:endParaRPr lang="en-US" dirty="0"/>
                    </a:p>
                  </a:txBody>
                  <a:tcPr/>
                </a:tc>
              </a:tr>
              <a:tr h="472440">
                <a:tc>
                  <a:txBody>
                    <a:bodyPr/>
                    <a:lstStyle/>
                    <a:p>
                      <a:r>
                        <a:rPr lang="en-US" dirty="0" smtClean="0"/>
                        <a:t>6</a:t>
                      </a:r>
                      <a:endParaRPr lang="en-US" dirty="0"/>
                    </a:p>
                  </a:txBody>
                  <a:tcPr/>
                </a:tc>
                <a:tc>
                  <a:txBody>
                    <a:bodyPr/>
                    <a:lstStyle/>
                    <a:p>
                      <a:r>
                        <a:rPr lang="en-US" dirty="0" smtClean="0"/>
                        <a:t>0.825</a:t>
                      </a:r>
                      <a:endParaRPr lang="en-US" dirty="0"/>
                    </a:p>
                  </a:txBody>
                  <a:tcPr/>
                </a:tc>
                <a:tc>
                  <a:txBody>
                    <a:bodyPr/>
                    <a:lstStyle/>
                    <a:p>
                      <a:r>
                        <a:rPr lang="en-US" dirty="0" smtClean="0"/>
                        <a:t>23.7</a:t>
                      </a:r>
                      <a:endParaRPr lang="en-US" dirty="0"/>
                    </a:p>
                  </a:txBody>
                  <a:tcPr/>
                </a:tc>
              </a:tr>
              <a:tr h="472440">
                <a:tc>
                  <a:txBody>
                    <a:bodyPr/>
                    <a:lstStyle/>
                    <a:p>
                      <a:r>
                        <a:rPr lang="en-US" dirty="0" smtClean="0"/>
                        <a:t>7</a:t>
                      </a:r>
                      <a:endParaRPr lang="en-US" dirty="0"/>
                    </a:p>
                  </a:txBody>
                  <a:tcPr/>
                </a:tc>
                <a:tc>
                  <a:txBody>
                    <a:bodyPr/>
                    <a:lstStyle/>
                    <a:p>
                      <a:r>
                        <a:rPr lang="en-US" dirty="0" smtClean="0"/>
                        <a:t>0.871</a:t>
                      </a:r>
                      <a:endParaRPr lang="en-US" dirty="0"/>
                    </a:p>
                  </a:txBody>
                  <a:tcPr/>
                </a:tc>
                <a:tc>
                  <a:txBody>
                    <a:bodyPr/>
                    <a:lstStyle/>
                    <a:p>
                      <a:r>
                        <a:rPr lang="en-US" dirty="0" smtClean="0"/>
                        <a:t>24.5</a:t>
                      </a:r>
                      <a:endParaRPr lang="en-US" dirty="0"/>
                    </a:p>
                  </a:txBody>
                  <a:tcPr/>
                </a:tc>
              </a:tr>
              <a:tr h="472440">
                <a:tc>
                  <a:txBody>
                    <a:bodyPr/>
                    <a:lstStyle/>
                    <a:p>
                      <a:r>
                        <a:rPr lang="en-US" dirty="0" smtClean="0"/>
                        <a:t>8</a:t>
                      </a:r>
                      <a:endParaRPr lang="en-US" dirty="0"/>
                    </a:p>
                  </a:txBody>
                  <a:tcPr/>
                </a:tc>
                <a:tc>
                  <a:txBody>
                    <a:bodyPr/>
                    <a:lstStyle/>
                    <a:p>
                      <a:r>
                        <a:rPr lang="en-US" dirty="0" smtClean="0"/>
                        <a:t>0.845</a:t>
                      </a:r>
                      <a:endParaRPr lang="en-US" dirty="0"/>
                    </a:p>
                  </a:txBody>
                  <a:tcPr/>
                </a:tc>
                <a:tc>
                  <a:txBody>
                    <a:bodyPr/>
                    <a:lstStyle/>
                    <a:p>
                      <a:r>
                        <a:rPr lang="en-US" dirty="0" smtClean="0"/>
                        <a:t>22.6</a:t>
                      </a:r>
                      <a:endParaRPr lang="en-US" dirty="0"/>
                    </a:p>
                  </a:txBody>
                  <a:tcPr/>
                </a:tc>
              </a:tr>
              <a:tr h="472440">
                <a:tc>
                  <a:txBody>
                    <a:bodyPr/>
                    <a:lstStyle/>
                    <a:p>
                      <a:r>
                        <a:rPr lang="en-US" dirty="0" smtClean="0"/>
                        <a:t>9</a:t>
                      </a:r>
                      <a:endParaRPr lang="en-US" dirty="0"/>
                    </a:p>
                  </a:txBody>
                  <a:tcPr/>
                </a:tc>
                <a:tc>
                  <a:txBody>
                    <a:bodyPr/>
                    <a:lstStyle/>
                    <a:p>
                      <a:r>
                        <a:rPr lang="en-US" dirty="0" smtClean="0"/>
                        <a:t>0.844</a:t>
                      </a:r>
                      <a:endParaRPr lang="en-US" dirty="0"/>
                    </a:p>
                  </a:txBody>
                  <a:tcPr/>
                </a:tc>
                <a:tc>
                  <a:txBody>
                    <a:bodyPr/>
                    <a:lstStyle/>
                    <a:p>
                      <a:r>
                        <a:rPr lang="en-US" dirty="0" smtClean="0"/>
                        <a:t>24.3</a:t>
                      </a:r>
                      <a:endParaRPr lang="en-US" dirty="0"/>
                    </a:p>
                  </a:txBody>
                  <a:tcPr/>
                </a:tc>
              </a:tr>
              <a:tr h="472440">
                <a:tc>
                  <a:txBody>
                    <a:bodyPr/>
                    <a:lstStyle/>
                    <a:p>
                      <a:r>
                        <a:rPr lang="en-US" dirty="0" smtClean="0"/>
                        <a:t>10</a:t>
                      </a:r>
                      <a:endParaRPr lang="en-US" dirty="0"/>
                    </a:p>
                  </a:txBody>
                  <a:tcPr/>
                </a:tc>
                <a:tc>
                  <a:txBody>
                    <a:bodyPr/>
                    <a:lstStyle/>
                    <a:p>
                      <a:r>
                        <a:rPr lang="en-US" dirty="0" smtClean="0"/>
                        <a:t>0.862</a:t>
                      </a:r>
                      <a:endParaRPr lang="en-US" dirty="0"/>
                    </a:p>
                  </a:txBody>
                  <a:tcPr/>
                </a:tc>
                <a:tc>
                  <a:txBody>
                    <a:bodyPr/>
                    <a:lstStyle/>
                    <a:p>
                      <a:r>
                        <a:rPr lang="en-US" dirty="0" smtClean="0"/>
                        <a:t>28.1</a:t>
                      </a:r>
                      <a:endParaRPr lang="en-US"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1-11-02 at 9.17.15 PM.png"/>
          <p:cNvPicPr>
            <a:picLocks noGrp="1" noChangeAspect="1"/>
          </p:cNvPicPr>
          <p:nvPr>
            <p:ph idx="1"/>
          </p:nvPr>
        </p:nvPicPr>
        <p:blipFill>
          <a:blip r:embed="rId3"/>
          <a:stretch>
            <a:fillRect/>
          </a:stretch>
        </p:blipFill>
        <p:spPr>
          <a:xfrm>
            <a:off x="297371" y="655638"/>
            <a:ext cx="8846629" cy="6202362"/>
          </a:xfrm>
        </p:spPr>
      </p:pic>
      <p:graphicFrame>
        <p:nvGraphicFramePr>
          <p:cNvPr id="31747" name="Object 3"/>
          <p:cNvGraphicFramePr>
            <a:graphicFrameLocks noChangeAspect="1"/>
          </p:cNvGraphicFramePr>
          <p:nvPr/>
        </p:nvGraphicFramePr>
        <p:xfrm>
          <a:off x="457200" y="274638"/>
          <a:ext cx="7888941" cy="381000"/>
        </p:xfrm>
        <a:graphic>
          <a:graphicData uri="http://schemas.openxmlformats.org/presentationml/2006/ole">
            <mc:AlternateContent xmlns:mc="http://schemas.openxmlformats.org/markup-compatibility/2006">
              <mc:Choice xmlns:v="urn:schemas-microsoft-com:vml" Requires="v">
                <p:oleObj spid="_x0000_s31755" name="Equation" r:id="rId4" imgW="4470400" imgH="215900" progId="Equation.3">
                  <p:embed/>
                </p:oleObj>
              </mc:Choice>
              <mc:Fallback>
                <p:oleObj name="Equation" r:id="rId4" imgW="4470400" imgH="2159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74638"/>
                        <a:ext cx="7888941"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Oval 4"/>
          <p:cNvSpPr/>
          <p:nvPr/>
        </p:nvSpPr>
        <p:spPr>
          <a:xfrm>
            <a:off x="5181600" y="5410200"/>
            <a:ext cx="152400"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V="1">
            <a:off x="3810000" y="5105400"/>
            <a:ext cx="2362200" cy="533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H="1">
            <a:off x="6172200" y="5105400"/>
            <a:ext cx="152400" cy="152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10800000" flipV="1">
            <a:off x="3962400" y="5257800"/>
            <a:ext cx="2362200" cy="533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16200000" flipV="1">
            <a:off x="3809999" y="5638802"/>
            <a:ext cx="152404" cy="15239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4343400" y="5562600"/>
            <a:ext cx="152400" cy="76200"/>
          </a:xfrm>
          <a:prstGeom prst="ellipse">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26" name="Object 25"/>
          <p:cNvGraphicFramePr>
            <a:graphicFrameLocks noChangeAspect="1"/>
          </p:cNvGraphicFramePr>
          <p:nvPr/>
        </p:nvGraphicFramePr>
        <p:xfrm>
          <a:off x="7200900" y="1533048"/>
          <a:ext cx="381000" cy="230821"/>
        </p:xfrm>
        <a:graphic>
          <a:graphicData uri="http://schemas.openxmlformats.org/presentationml/2006/ole">
            <mc:AlternateContent xmlns:mc="http://schemas.openxmlformats.org/markup-compatibility/2006">
              <mc:Choice xmlns:v="urn:schemas-microsoft-com:vml" Requires="v">
                <p:oleObj spid="_x0000_s31756" name="Equation" r:id="rId6" imgW="114300" imgH="101600" progId="Equation.3">
                  <p:embed/>
                </p:oleObj>
              </mc:Choice>
              <mc:Fallback>
                <p:oleObj name="Equation" r:id="rId6" imgW="114300" imgH="10160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0900" y="1533048"/>
                        <a:ext cx="381000" cy="2308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26"/>
          <p:cNvGraphicFramePr>
            <a:graphicFrameLocks noChangeAspect="1"/>
          </p:cNvGraphicFramePr>
          <p:nvPr/>
        </p:nvGraphicFramePr>
        <p:xfrm>
          <a:off x="5429250" y="6169025"/>
          <a:ext cx="361950" cy="298450"/>
        </p:xfrm>
        <a:graphic>
          <a:graphicData uri="http://schemas.openxmlformats.org/presentationml/2006/ole">
            <mc:AlternateContent xmlns:mc="http://schemas.openxmlformats.org/markup-compatibility/2006">
              <mc:Choice xmlns:v="urn:schemas-microsoft-com:vml" Requires="v">
                <p:oleObj spid="_x0000_s31757" name="Equation" r:id="rId8" imgW="114300" imgH="139700" progId="Equation.3">
                  <p:embed/>
                </p:oleObj>
              </mc:Choice>
              <mc:Fallback>
                <p:oleObj name="Equation" r:id="rId8" imgW="114300" imgH="13970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29250" y="6169025"/>
                        <a:ext cx="361950"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Oval 27"/>
          <p:cNvSpPr/>
          <p:nvPr/>
        </p:nvSpPr>
        <p:spPr>
          <a:xfrm>
            <a:off x="3657600" y="3505200"/>
            <a:ext cx="152400" cy="762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Geodesic Acceleration</a:t>
            </a:r>
            <a:endParaRPr lang="en-US" dirty="0"/>
          </a:p>
        </p:txBody>
      </p:sp>
      <p:sp>
        <p:nvSpPr>
          <p:cNvPr id="3" name="Content Placeholder 2"/>
          <p:cNvSpPr>
            <a:spLocks noGrp="1"/>
          </p:cNvSpPr>
          <p:nvPr>
            <p:ph idx="1"/>
          </p:nvPr>
        </p:nvSpPr>
        <p:spPr/>
        <p:txBody>
          <a:bodyPr>
            <a:normAutofit lnSpcReduction="10000"/>
          </a:bodyPr>
          <a:lstStyle/>
          <a:p>
            <a:r>
              <a:rPr lang="en-US" dirty="0" smtClean="0"/>
              <a:t>Suggested by </a:t>
            </a:r>
            <a:r>
              <a:rPr lang="en-US" dirty="0" err="1" smtClean="0"/>
              <a:t>Transtrum</a:t>
            </a:r>
            <a:r>
              <a:rPr lang="en-US" dirty="0" smtClean="0"/>
              <a:t>, </a:t>
            </a:r>
            <a:r>
              <a:rPr lang="en-US" dirty="0" err="1" smtClean="0"/>
              <a:t>Machta</a:t>
            </a:r>
            <a:r>
              <a:rPr lang="en-US" dirty="0" smtClean="0"/>
              <a:t>, </a:t>
            </a:r>
            <a:r>
              <a:rPr lang="en-US" dirty="0" err="1" smtClean="0"/>
              <a:t>Sethna</a:t>
            </a:r>
            <a:r>
              <a:rPr lang="en-US" dirty="0" smtClean="0"/>
              <a:t> (2011) as a further improvement to the LM algorithm.</a:t>
            </a:r>
          </a:p>
          <a:p>
            <a:r>
              <a:rPr lang="en-US" dirty="0" smtClean="0"/>
              <a:t>Second order correction to step – proposed step represents a truncated Taylor series:</a:t>
            </a:r>
          </a:p>
          <a:p>
            <a:endParaRPr lang="en-US" dirty="0" smtClean="0"/>
          </a:p>
          <a:p>
            <a:endParaRPr lang="en-US" dirty="0" smtClean="0"/>
          </a:p>
          <a:p>
            <a:r>
              <a:rPr lang="en-US" dirty="0" smtClean="0"/>
              <a:t>In order to accept a step with acceleration added, need                  where </a:t>
            </a:r>
            <a:r>
              <a:rPr lang="en-US" dirty="0" err="1" smtClean="0"/>
              <a:t>α</a:t>
            </a:r>
            <a:r>
              <a:rPr lang="en-US" dirty="0" smtClean="0"/>
              <a:t> is of order 1. </a:t>
            </a:r>
            <a:endParaRPr lang="en-US" dirty="0"/>
          </a:p>
        </p:txBody>
      </p:sp>
      <p:pic>
        <p:nvPicPr>
          <p:cNvPr id="6" name="Picture 5" descr="Screen shot 2011-11-01 at 10.48.39 PM.png"/>
          <p:cNvPicPr>
            <a:picLocks noChangeAspect="1"/>
          </p:cNvPicPr>
          <p:nvPr/>
        </p:nvPicPr>
        <p:blipFill>
          <a:blip r:embed="rId2"/>
          <a:stretch>
            <a:fillRect/>
          </a:stretch>
        </p:blipFill>
        <p:spPr>
          <a:xfrm>
            <a:off x="3111500" y="5700713"/>
            <a:ext cx="1460500" cy="850900"/>
          </a:xfrm>
          <a:prstGeom prst="rect">
            <a:avLst/>
          </a:prstGeom>
        </p:spPr>
      </p:pic>
      <p:pic>
        <p:nvPicPr>
          <p:cNvPr id="7" name="Picture 6" descr="Screen shot 2011-11-05 at 11.16.47 AM.png"/>
          <p:cNvPicPr>
            <a:picLocks noChangeAspect="1"/>
          </p:cNvPicPr>
          <p:nvPr/>
        </p:nvPicPr>
        <p:blipFill>
          <a:blip r:embed="rId3"/>
          <a:stretch>
            <a:fillRect/>
          </a:stretch>
        </p:blipFill>
        <p:spPr>
          <a:xfrm>
            <a:off x="1066800" y="4114799"/>
            <a:ext cx="3048000" cy="103870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1-11-01 at 10.51.03 PM.png"/>
          <p:cNvPicPr>
            <a:picLocks noGrp="1" noChangeAspect="1"/>
          </p:cNvPicPr>
          <p:nvPr>
            <p:ph idx="1"/>
          </p:nvPr>
        </p:nvPicPr>
        <p:blipFill>
          <a:blip r:embed="rId2"/>
          <a:stretch>
            <a:fillRect/>
          </a:stretch>
        </p:blipFill>
        <p:spPr>
          <a:xfrm>
            <a:off x="457200" y="0"/>
            <a:ext cx="8001000" cy="6958568"/>
          </a:xfrm>
        </p:spPr>
      </p:pic>
      <p:sp>
        <p:nvSpPr>
          <p:cNvPr id="5" name="TextBox 4"/>
          <p:cNvSpPr txBox="1"/>
          <p:nvPr/>
        </p:nvSpPr>
        <p:spPr>
          <a:xfrm>
            <a:off x="5334000" y="6400800"/>
            <a:ext cx="3581400" cy="369332"/>
          </a:xfrm>
          <a:prstGeom prst="rect">
            <a:avLst/>
          </a:prstGeom>
          <a:noFill/>
        </p:spPr>
        <p:txBody>
          <a:bodyPr wrap="square" rtlCol="0">
            <a:spAutoFit/>
          </a:bodyPr>
          <a:lstStyle/>
          <a:p>
            <a:r>
              <a:rPr lang="en-US" dirty="0" smtClean="0"/>
              <a:t>Source: </a:t>
            </a:r>
            <a:r>
              <a:rPr lang="en-US" dirty="0" err="1" smtClean="0"/>
              <a:t>Transtrum</a:t>
            </a:r>
            <a:r>
              <a:rPr lang="en-US" dirty="0" smtClean="0"/>
              <a:t> PhD dissertation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 Least-Squares Problem</a:t>
            </a:r>
            <a:endParaRPr lang="en-US" dirty="0"/>
          </a:p>
        </p:txBody>
      </p:sp>
      <p:sp>
        <p:nvSpPr>
          <p:cNvPr id="9" name="Content Placeholder 8"/>
          <p:cNvSpPr>
            <a:spLocks noGrp="1"/>
          </p:cNvSpPr>
          <p:nvPr>
            <p:ph idx="1"/>
          </p:nvPr>
        </p:nvSpPr>
        <p:spPr/>
        <p:txBody>
          <a:bodyPr/>
          <a:lstStyle/>
          <a:p>
            <a:pPr lvl="4">
              <a:buNone/>
            </a:pPr>
            <a:r>
              <a:rPr lang="en-US" dirty="0" smtClean="0"/>
              <a:t>		</a:t>
            </a:r>
            <a:endParaRPr lang="en-US" dirty="0"/>
          </a:p>
        </p:txBody>
      </p:sp>
      <p:graphicFrame>
        <p:nvGraphicFramePr>
          <p:cNvPr id="5141" name="Object 21"/>
          <p:cNvGraphicFramePr>
            <a:graphicFrameLocks noChangeAspect="1"/>
          </p:cNvGraphicFramePr>
          <p:nvPr/>
        </p:nvGraphicFramePr>
        <p:xfrm>
          <a:off x="2438400" y="2057400"/>
          <a:ext cx="3787775" cy="609600"/>
        </p:xfrm>
        <a:graphic>
          <a:graphicData uri="http://schemas.openxmlformats.org/presentationml/2006/ole">
            <mc:AlternateContent xmlns:mc="http://schemas.openxmlformats.org/markup-compatibility/2006">
              <mc:Choice xmlns:v="urn:schemas-microsoft-com:vml" Requires="v">
                <p:oleObj spid="_x0000_s5147" name="Equation" r:id="rId3" imgW="1104900" imgH="177800" progId="Equation.3">
                  <p:embed/>
                </p:oleObj>
              </mc:Choice>
              <mc:Fallback>
                <p:oleObj name="Equation" r:id="rId3" imgW="1104900" imgH="177800" progId="Equation.3">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057400"/>
                        <a:ext cx="37877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5142" name="Object 22"/>
          <p:cNvGraphicFramePr>
            <a:graphicFrameLocks noChangeAspect="1"/>
          </p:cNvGraphicFramePr>
          <p:nvPr/>
        </p:nvGraphicFramePr>
        <p:xfrm>
          <a:off x="2438400" y="2828925"/>
          <a:ext cx="2514600" cy="1352550"/>
        </p:xfrm>
        <a:graphic>
          <a:graphicData uri="http://schemas.openxmlformats.org/presentationml/2006/ole">
            <mc:AlternateContent xmlns:mc="http://schemas.openxmlformats.org/markup-compatibility/2006">
              <mc:Choice xmlns:v="urn:schemas-microsoft-com:vml" Requires="v">
                <p:oleObj spid="_x0000_s5148" name="Equation" r:id="rId5" imgW="850900" imgH="457200" progId="Equation.3">
                  <p:embed/>
                </p:oleObj>
              </mc:Choice>
              <mc:Fallback>
                <p:oleObj name="Equation" r:id="rId5" imgW="850900" imgH="457200" progId="Equation.3">
                  <p:embed/>
                  <p:pic>
                    <p:nvPicPr>
                      <p:cNvPr id="0"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2828925"/>
                        <a:ext cx="2514600"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5143" name="Object 23"/>
          <p:cNvGraphicFramePr>
            <a:graphicFrameLocks noChangeAspect="1"/>
          </p:cNvGraphicFramePr>
          <p:nvPr/>
        </p:nvGraphicFramePr>
        <p:xfrm>
          <a:off x="457200" y="4532313"/>
          <a:ext cx="8399463" cy="396875"/>
        </p:xfrm>
        <a:graphic>
          <a:graphicData uri="http://schemas.openxmlformats.org/presentationml/2006/ole">
            <mc:AlternateContent xmlns:mc="http://schemas.openxmlformats.org/markup-compatibility/2006">
              <mc:Choice xmlns:v="urn:schemas-microsoft-com:vml" Requires="v">
                <p:oleObj spid="_x0000_s5149" name="Equation" r:id="rId7" imgW="3759200" imgH="177800" progId="Equation.3">
                  <p:embed/>
                </p:oleObj>
              </mc:Choice>
              <mc:Fallback>
                <p:oleObj name="Equation" r:id="rId7" imgW="3759200" imgH="177800" progId="Equation.3">
                  <p:embed/>
                  <p:pic>
                    <p:nvPicPr>
                      <p:cNvPr id="0"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4532313"/>
                        <a:ext cx="8399463"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2800" dirty="0" smtClean="0"/>
              <a:t>Description (</a:t>
            </a:r>
            <a:r>
              <a:rPr lang="en-US" sz="2800" dirty="0" err="1" smtClean="0"/>
              <a:t>pseudocode</a:t>
            </a:r>
            <a:r>
              <a:rPr lang="en-US" sz="2800" dirty="0" smtClean="0"/>
              <a:t>) of the LM algorithm with acceleration – from </a:t>
            </a:r>
            <a:r>
              <a:rPr lang="en-US" sz="2800" dirty="0" err="1" smtClean="0"/>
              <a:t>Transtrum</a:t>
            </a:r>
            <a:r>
              <a:rPr lang="en-US" sz="2800" dirty="0" smtClean="0"/>
              <a:t>, </a:t>
            </a:r>
            <a:r>
              <a:rPr lang="en-US" sz="2800" dirty="0" err="1" smtClean="0"/>
              <a:t>Machta</a:t>
            </a:r>
            <a:r>
              <a:rPr lang="en-US" sz="2800" dirty="0" smtClean="0"/>
              <a:t>, </a:t>
            </a:r>
            <a:r>
              <a:rPr lang="en-US" sz="2800" dirty="0" err="1" smtClean="0"/>
              <a:t>Sethna</a:t>
            </a:r>
            <a:r>
              <a:rPr lang="en-US" sz="2800" dirty="0" smtClean="0"/>
              <a:t>, 2011</a:t>
            </a:r>
            <a:endParaRPr lang="en-US" sz="2800" dirty="0"/>
          </a:p>
        </p:txBody>
      </p:sp>
      <p:pic>
        <p:nvPicPr>
          <p:cNvPr id="4" name="Content Placeholder 3" descr="Screen shot 2011-11-01 at 10.57.40 PM.png"/>
          <p:cNvPicPr>
            <a:picLocks noGrp="1" noChangeAspect="1"/>
          </p:cNvPicPr>
          <p:nvPr>
            <p:ph idx="1"/>
          </p:nvPr>
        </p:nvPicPr>
        <p:blipFill>
          <a:blip r:embed="rId2"/>
          <a:stretch>
            <a:fillRect/>
          </a:stretch>
        </p:blipFill>
        <p:spPr>
          <a:xfrm>
            <a:off x="1295400" y="1143000"/>
            <a:ext cx="6628221" cy="571500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Computation of Geodesic Acceleration</a:t>
            </a:r>
            <a:endParaRPr lang="en-US" dirty="0"/>
          </a:p>
        </p:txBody>
      </p:sp>
      <p:sp>
        <p:nvSpPr>
          <p:cNvPr id="3" name="Content Placeholder 2"/>
          <p:cNvSpPr>
            <a:spLocks noGrp="1"/>
          </p:cNvSpPr>
          <p:nvPr>
            <p:ph idx="1"/>
          </p:nvPr>
        </p:nvSpPr>
        <p:spPr/>
        <p:txBody>
          <a:bodyPr/>
          <a:lstStyle/>
          <a:p>
            <a:r>
              <a:rPr lang="en-US" dirty="0" smtClean="0"/>
              <a:t>Analytic version – directional second derivative of the residuals in the direction of the velocity.</a:t>
            </a:r>
          </a:p>
          <a:p>
            <a:r>
              <a:rPr lang="en-US" dirty="0" smtClean="0"/>
              <a:t>Finite difference estimation – two additional</a:t>
            </a:r>
          </a:p>
          <a:p>
            <a:pPr>
              <a:buNone/>
            </a:pPr>
            <a:r>
              <a:rPr lang="en-US" dirty="0" smtClean="0"/>
              <a:t>function </a:t>
            </a:r>
            <a:r>
              <a:rPr lang="en-US" dirty="0" err="1" smtClean="0"/>
              <a:t>evals</a:t>
            </a:r>
            <a:r>
              <a:rPr lang="en-US" dirty="0" smtClean="0"/>
              <a:t>:</a:t>
            </a:r>
          </a:p>
          <a:p>
            <a:pPr>
              <a:buNone/>
            </a:pPr>
            <a:endParaRPr lang="en-US" dirty="0" smtClean="0"/>
          </a:p>
          <a:p>
            <a:pPr>
              <a:buNone/>
            </a:pPr>
            <a:r>
              <a:rPr lang="en-US" dirty="0" smtClean="0"/>
              <a:t>   </a:t>
            </a:r>
            <a:endParaRPr lang="en-US" dirty="0"/>
          </a:p>
        </p:txBody>
      </p:sp>
      <p:graphicFrame>
        <p:nvGraphicFramePr>
          <p:cNvPr id="39948" name="Object 12"/>
          <p:cNvGraphicFramePr>
            <a:graphicFrameLocks noChangeAspect="1"/>
          </p:cNvGraphicFramePr>
          <p:nvPr/>
        </p:nvGraphicFramePr>
        <p:xfrm>
          <a:off x="762000" y="4559300"/>
          <a:ext cx="5049838" cy="1249363"/>
        </p:xfrm>
        <a:graphic>
          <a:graphicData uri="http://schemas.openxmlformats.org/presentationml/2006/ole">
            <mc:AlternateContent xmlns:mc="http://schemas.openxmlformats.org/markup-compatibility/2006">
              <mc:Choice xmlns:v="urn:schemas-microsoft-com:vml" Requires="v">
                <p:oleObj spid="_x0000_s39950" name="Equation" r:id="rId3" imgW="2413000" imgH="596900" progId="Equation.3">
                  <p:embed/>
                </p:oleObj>
              </mc:Choice>
              <mc:Fallback>
                <p:oleObj name="Equation" r:id="rId3" imgW="2413000" imgH="596900" progId="Equation.3">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559300"/>
                        <a:ext cx="5049838" cy="1249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6" name="Picture 5" descr="Screen shot 2011-11-05 at 11.18.50 AM.png"/>
          <p:cNvPicPr>
            <a:picLocks noChangeAspect="1"/>
          </p:cNvPicPr>
          <p:nvPr/>
        </p:nvPicPr>
        <p:blipFill>
          <a:blip r:embed="rId5"/>
          <a:stretch>
            <a:fillRect/>
          </a:stretch>
        </p:blipFill>
        <p:spPr>
          <a:xfrm>
            <a:off x="3119438" y="3873500"/>
            <a:ext cx="5384800" cy="889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a:t>
            </a:r>
            <a:r>
              <a:rPr lang="en-US" dirty="0" err="1" smtClean="0"/>
              <a:t>Rosenbrock</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Used to demonstrate effectiveness of adding acceleration to algorithm.</a:t>
            </a:r>
          </a:p>
          <a:p>
            <a:r>
              <a:rPr lang="en-US" dirty="0" smtClean="0"/>
              <a:t>Residuals given by: </a:t>
            </a:r>
            <a:endParaRPr lang="en-US" dirty="0"/>
          </a:p>
        </p:txBody>
      </p:sp>
      <p:sp>
        <p:nvSpPr>
          <p:cNvPr id="10" name="TextBox 9"/>
          <p:cNvSpPr txBox="1"/>
          <p:nvPr/>
        </p:nvSpPr>
        <p:spPr>
          <a:xfrm>
            <a:off x="457200" y="4267200"/>
            <a:ext cx="8458200" cy="830997"/>
          </a:xfrm>
          <a:prstGeom prst="rect">
            <a:avLst/>
          </a:prstGeom>
          <a:noFill/>
        </p:spPr>
        <p:txBody>
          <a:bodyPr wrap="square" rtlCol="0">
            <a:spAutoFit/>
          </a:bodyPr>
          <a:lstStyle/>
          <a:p>
            <a:r>
              <a:rPr lang="en-US" sz="2400" dirty="0" smtClean="0"/>
              <a:t>A and </a:t>
            </a:r>
            <a:r>
              <a:rPr lang="en-US" sz="2400" dirty="0" err="1" smtClean="0"/>
              <a:t>n</a:t>
            </a:r>
            <a:r>
              <a:rPr lang="en-US" sz="2400" dirty="0" smtClean="0"/>
              <a:t> control narrowness of the canyon – as A and </a:t>
            </a:r>
            <a:r>
              <a:rPr lang="en-US" sz="2400" dirty="0" err="1" smtClean="0"/>
              <a:t>n</a:t>
            </a:r>
            <a:r>
              <a:rPr lang="en-US" sz="2400" dirty="0" smtClean="0"/>
              <a:t> increase, canyon narrows. Global minimum at (0,0).</a:t>
            </a:r>
            <a:endParaRPr lang="en-US" sz="2400" dirty="0"/>
          </a:p>
        </p:txBody>
      </p:sp>
      <p:graphicFrame>
        <p:nvGraphicFramePr>
          <p:cNvPr id="32784" name="Object 16"/>
          <p:cNvGraphicFramePr>
            <a:graphicFrameLocks noChangeAspect="1"/>
          </p:cNvGraphicFramePr>
          <p:nvPr/>
        </p:nvGraphicFramePr>
        <p:xfrm>
          <a:off x="4572000" y="2743200"/>
          <a:ext cx="2514600" cy="411163"/>
        </p:xfrm>
        <a:graphic>
          <a:graphicData uri="http://schemas.openxmlformats.org/presentationml/2006/ole">
            <mc:AlternateContent xmlns:mc="http://schemas.openxmlformats.org/markup-compatibility/2006">
              <mc:Choice xmlns:v="urn:schemas-microsoft-com:vml" Requires="v">
                <p:oleObj spid="_x0000_s32788" name="Equation" r:id="rId3" imgW="1244600" imgH="203200" progId="Equation.3">
                  <p:embed/>
                </p:oleObj>
              </mc:Choice>
              <mc:Fallback>
                <p:oleObj name="Equation" r:id="rId3" imgW="1244600" imgH="203200" progId="Equation.3">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743200"/>
                        <a:ext cx="2514600" cy="411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2785" name="Object 17"/>
          <p:cNvGraphicFramePr>
            <a:graphicFrameLocks noChangeAspect="1"/>
          </p:cNvGraphicFramePr>
          <p:nvPr/>
        </p:nvGraphicFramePr>
        <p:xfrm>
          <a:off x="838200" y="3530600"/>
          <a:ext cx="5181600" cy="468313"/>
        </p:xfrm>
        <a:graphic>
          <a:graphicData uri="http://schemas.openxmlformats.org/presentationml/2006/ole">
            <mc:AlternateContent xmlns:mc="http://schemas.openxmlformats.org/markup-compatibility/2006">
              <mc:Choice xmlns:v="urn:schemas-microsoft-com:vml" Requires="v">
                <p:oleObj spid="_x0000_s32789" name="Equation" r:id="rId5" imgW="2247900" imgH="203200" progId="Equation.3">
                  <p:embed/>
                </p:oleObj>
              </mc:Choice>
              <mc:Fallback>
                <p:oleObj name="Equation" r:id="rId5" imgW="2247900" imgH="203200" progId="Equation.3">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530600"/>
                        <a:ext cx="5181600" cy="468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a:t>
            </a:r>
            <a:r>
              <a:rPr lang="en-US" dirty="0" err="1" smtClean="0"/>
              <a:t>Rosenbrock</a:t>
            </a:r>
            <a:r>
              <a:rPr lang="en-US" dirty="0" smtClean="0"/>
              <a:t> Tests</a:t>
            </a:r>
            <a:endParaRPr lang="en-US" dirty="0"/>
          </a:p>
        </p:txBody>
      </p:sp>
      <p:sp>
        <p:nvSpPr>
          <p:cNvPr id="3" name="Content Placeholder 2"/>
          <p:cNvSpPr>
            <a:spLocks noGrp="1"/>
          </p:cNvSpPr>
          <p:nvPr>
            <p:ph idx="1"/>
          </p:nvPr>
        </p:nvSpPr>
        <p:spPr/>
        <p:txBody>
          <a:bodyPr>
            <a:normAutofit/>
          </a:bodyPr>
          <a:lstStyle/>
          <a:p>
            <a:r>
              <a:rPr lang="en-US" sz="2800" dirty="0" smtClean="0"/>
              <a:t>Tested function with 4 different “complexities”:</a:t>
            </a:r>
          </a:p>
          <a:p>
            <a:pPr>
              <a:buNone/>
            </a:pPr>
            <a:r>
              <a:rPr lang="en-US" sz="2800" dirty="0" smtClean="0"/>
              <a:t>1. A = 10, </a:t>
            </a:r>
            <a:r>
              <a:rPr lang="en-US" sz="2800" dirty="0" err="1" smtClean="0"/>
              <a:t>n</a:t>
            </a:r>
            <a:r>
              <a:rPr lang="en-US" sz="2800" dirty="0" smtClean="0"/>
              <a:t> = 2</a:t>
            </a:r>
          </a:p>
          <a:p>
            <a:pPr>
              <a:buNone/>
            </a:pPr>
            <a:r>
              <a:rPr lang="en-US" sz="2800" dirty="0" smtClean="0"/>
              <a:t>2. A = 100, </a:t>
            </a:r>
            <a:r>
              <a:rPr lang="en-US" sz="2800" dirty="0" err="1" smtClean="0"/>
              <a:t>n</a:t>
            </a:r>
            <a:r>
              <a:rPr lang="en-US" sz="2800" dirty="0" smtClean="0"/>
              <a:t> = 3</a:t>
            </a:r>
          </a:p>
          <a:p>
            <a:pPr>
              <a:buNone/>
            </a:pPr>
            <a:r>
              <a:rPr lang="en-US" sz="2800" dirty="0" smtClean="0"/>
              <a:t>3. A = 1000, </a:t>
            </a:r>
            <a:r>
              <a:rPr lang="en-US" sz="2800" dirty="0" err="1" smtClean="0"/>
              <a:t>n</a:t>
            </a:r>
            <a:r>
              <a:rPr lang="en-US" sz="2800" dirty="0" smtClean="0"/>
              <a:t> = 4</a:t>
            </a:r>
          </a:p>
          <a:p>
            <a:pPr>
              <a:buNone/>
            </a:pPr>
            <a:r>
              <a:rPr lang="en-US" sz="2800" dirty="0" smtClean="0"/>
              <a:t>4. A = 1000, </a:t>
            </a:r>
            <a:r>
              <a:rPr lang="en-US" sz="2800" dirty="0" err="1" smtClean="0"/>
              <a:t>n</a:t>
            </a:r>
            <a:r>
              <a:rPr lang="en-US" sz="2800" dirty="0" smtClean="0"/>
              <a:t> = 5</a:t>
            </a:r>
          </a:p>
          <a:p>
            <a:pPr>
              <a:buNone/>
            </a:pPr>
            <a:r>
              <a:rPr lang="en-US" sz="2800" dirty="0" smtClean="0"/>
              <a:t>Initial Guess: (1,1)         Convergence criteria: OF &lt; 1e-12</a:t>
            </a:r>
          </a:p>
          <a:p>
            <a:r>
              <a:rPr lang="en-US" sz="2800" dirty="0" smtClean="0"/>
              <a:t> Comparison between non-acceleration and acceleration versions of algorithm (both with delayed gratification technique for updating </a:t>
            </a:r>
            <a:r>
              <a:rPr lang="en-US" sz="2800" dirty="0" err="1" smtClean="0"/>
              <a:t>λ</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creen shot 2011-11-01 at 8.15.50 PM.png"/>
          <p:cNvPicPr>
            <a:picLocks noChangeAspect="1"/>
          </p:cNvPicPr>
          <p:nvPr/>
        </p:nvPicPr>
        <p:blipFill>
          <a:blip r:embed="rId2"/>
          <a:stretch>
            <a:fillRect/>
          </a:stretch>
        </p:blipFill>
        <p:spPr>
          <a:xfrm>
            <a:off x="228600" y="762000"/>
            <a:ext cx="8779565" cy="53340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Screen shot 2011-11-01 at 8.25.43 PM.png"/>
          <p:cNvPicPr>
            <a:picLocks noChangeAspect="1"/>
          </p:cNvPicPr>
          <p:nvPr/>
        </p:nvPicPr>
        <p:blipFill>
          <a:blip r:embed="rId2"/>
          <a:stretch>
            <a:fillRect/>
          </a:stretch>
        </p:blipFill>
        <p:spPr>
          <a:xfrm>
            <a:off x="539750" y="1130300"/>
            <a:ext cx="8064500" cy="45974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sz="2400"/>
              <a:t>Original LM vs LM w/ accel for Modified Rosenbrock</a:t>
            </a:r>
            <a:endParaRPr lang="en-US"/>
          </a:p>
        </p:txBody>
      </p:sp>
      <p:sp>
        <p:nvSpPr>
          <p:cNvPr id="2051" name="Rectangle 3"/>
          <p:cNvSpPr>
            <a:spLocks noGrp="1" noChangeArrowheads="1"/>
          </p:cNvSpPr>
          <p:nvPr>
            <p:ph type="body" idx="1"/>
          </p:nvPr>
        </p:nvSpPr>
        <p:spPr/>
        <p:txBody>
          <a:bodyPr/>
          <a:lstStyle/>
          <a:p>
            <a:pPr>
              <a:buFontTx/>
              <a:buNone/>
            </a:pPr>
            <a:endParaRPr lang="en-US" dirty="0"/>
          </a:p>
        </p:txBody>
      </p:sp>
      <p:pic>
        <p:nvPicPr>
          <p:cNvPr id="2052" name="Picture 4" descr="Picture 1"/>
          <p:cNvPicPr>
            <a:picLocks noChangeAspect="1" noChangeArrowheads="1"/>
          </p:cNvPicPr>
          <p:nvPr/>
        </p:nvPicPr>
        <p:blipFill>
          <a:blip r:embed="rId3"/>
          <a:srcRect/>
          <a:stretch>
            <a:fillRect/>
          </a:stretch>
        </p:blipFill>
        <p:spPr bwMode="auto">
          <a:xfrm>
            <a:off x="801688" y="1417638"/>
            <a:ext cx="7780182" cy="5166096"/>
          </a:xfrm>
          <a:prstGeom prst="rect">
            <a:avLst/>
          </a:prstGeom>
          <a:noFill/>
        </p:spPr>
      </p:pic>
      <p:sp>
        <p:nvSpPr>
          <p:cNvPr id="2053" name="Text Box 5"/>
          <p:cNvSpPr txBox="1">
            <a:spLocks noChangeArrowheads="1"/>
          </p:cNvSpPr>
          <p:nvPr/>
        </p:nvSpPr>
        <p:spPr bwMode="auto">
          <a:xfrm>
            <a:off x="2133600" y="2438400"/>
            <a:ext cx="3581400" cy="779463"/>
          </a:xfrm>
          <a:prstGeom prst="rect">
            <a:avLst/>
          </a:prstGeom>
          <a:noFill/>
          <a:ln w="9525">
            <a:noFill/>
            <a:miter lim="800000"/>
            <a:headEnd/>
            <a:tailEnd/>
          </a:ln>
        </p:spPr>
        <p:txBody>
          <a:bodyPr>
            <a:prstTxWarp prst="textNoShape">
              <a:avLst/>
            </a:prstTxWarp>
            <a:spAutoFit/>
          </a:bodyPr>
          <a:lstStyle/>
          <a:p>
            <a:pPr>
              <a:spcBef>
                <a:spcPct val="50000"/>
              </a:spcBef>
            </a:pPr>
            <a:r>
              <a:rPr lang="en-US" sz="1800" dirty="0">
                <a:solidFill>
                  <a:srgbClr val="0000FF"/>
                </a:solidFill>
              </a:rPr>
              <a:t>Blue</a:t>
            </a:r>
            <a:r>
              <a:rPr lang="en-US" sz="1800" dirty="0"/>
              <a:t> - original</a:t>
            </a:r>
          </a:p>
          <a:p>
            <a:pPr>
              <a:spcBef>
                <a:spcPct val="50000"/>
              </a:spcBef>
            </a:pPr>
            <a:r>
              <a:rPr lang="en-US" sz="1800" dirty="0">
                <a:solidFill>
                  <a:srgbClr val="BD6F9A"/>
                </a:solidFill>
              </a:rPr>
              <a:t>Pink</a:t>
            </a:r>
            <a:r>
              <a:rPr lang="en-US" sz="1800" dirty="0"/>
              <a:t> - LM </a:t>
            </a:r>
            <a:r>
              <a:rPr lang="en-US" sz="1800" dirty="0" err="1"/>
              <a:t>w</a:t>
            </a:r>
            <a:r>
              <a:rPr lang="en-US" sz="1800" dirty="0"/>
              <a:t>/ acceleration</a:t>
            </a:r>
          </a:p>
        </p:txBody>
      </p:sp>
      <p:sp>
        <p:nvSpPr>
          <p:cNvPr id="2056" name="Text Box 8"/>
          <p:cNvSpPr txBox="1">
            <a:spLocks noChangeArrowheads="1"/>
          </p:cNvSpPr>
          <p:nvPr/>
        </p:nvSpPr>
        <p:spPr bwMode="auto">
          <a:xfrm>
            <a:off x="3429000" y="6248400"/>
            <a:ext cx="3581400" cy="457200"/>
          </a:xfrm>
          <a:prstGeom prst="rect">
            <a:avLst/>
          </a:prstGeom>
          <a:noFill/>
          <a:ln w="9525">
            <a:noFill/>
            <a:miter lim="800000"/>
            <a:headEnd/>
            <a:tailEnd/>
          </a:ln>
        </p:spPr>
        <p:txBody>
          <a:bodyPr>
            <a:prstTxWarp prst="textNoShape">
              <a:avLst/>
            </a:prstTxWarp>
            <a:spAutoFit/>
          </a:bodyPr>
          <a:lstStyle/>
          <a:p>
            <a:pPr>
              <a:spcBef>
                <a:spcPct val="50000"/>
              </a:spcBef>
            </a:pPr>
            <a:r>
              <a:rPr lang="en-US"/>
              <a:t>Complexity</a:t>
            </a:r>
          </a:p>
        </p:txBody>
      </p:sp>
      <p:sp>
        <p:nvSpPr>
          <p:cNvPr id="2057" name="Text Box 9"/>
          <p:cNvSpPr txBox="1">
            <a:spLocks noChangeArrowheads="1"/>
          </p:cNvSpPr>
          <p:nvPr/>
        </p:nvSpPr>
        <p:spPr bwMode="auto">
          <a:xfrm>
            <a:off x="457200" y="2362200"/>
            <a:ext cx="304800" cy="457200"/>
          </a:xfrm>
          <a:prstGeom prst="rect">
            <a:avLst/>
          </a:prstGeom>
          <a:noFill/>
          <a:ln w="9525">
            <a:noFill/>
            <a:miter lim="800000"/>
            <a:headEnd/>
            <a:tailEnd/>
          </a:ln>
        </p:spPr>
        <p:txBody>
          <a:bodyPr>
            <a:prstTxWarp prst="textNoShape">
              <a:avLst/>
            </a:prstTxWarp>
            <a:spAutoFit/>
          </a:bodyPr>
          <a:lstStyle/>
          <a:p>
            <a:pPr>
              <a:spcBef>
                <a:spcPct val="50000"/>
              </a:spcBef>
            </a:pPr>
            <a:endParaRPr lang="en-US"/>
          </a:p>
        </p:txBody>
      </p:sp>
      <p:pic>
        <p:nvPicPr>
          <p:cNvPr id="2058" name="Picture 10" descr="Picture 2"/>
          <p:cNvPicPr>
            <a:picLocks noChangeAspect="1" noChangeArrowheads="1"/>
          </p:cNvPicPr>
          <p:nvPr/>
        </p:nvPicPr>
        <p:blipFill>
          <a:blip r:embed="rId4"/>
          <a:srcRect/>
          <a:stretch>
            <a:fillRect/>
          </a:stretch>
        </p:blipFill>
        <p:spPr bwMode="auto">
          <a:xfrm>
            <a:off x="457200" y="2590800"/>
            <a:ext cx="344488" cy="238442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29200" y="0"/>
            <a:ext cx="4114800" cy="944562"/>
          </a:xfrm>
        </p:spPr>
        <p:txBody>
          <a:bodyPr/>
          <a:lstStyle/>
          <a:p>
            <a:r>
              <a:rPr lang="en-US" dirty="0" smtClean="0"/>
              <a:t>Test functions</a:t>
            </a:r>
            <a:endParaRPr lang="en-US" dirty="0"/>
          </a:p>
        </p:txBody>
      </p:sp>
      <p:sp>
        <p:nvSpPr>
          <p:cNvPr id="5" name="Content Placeholder 4"/>
          <p:cNvSpPr>
            <a:spLocks noGrp="1"/>
          </p:cNvSpPr>
          <p:nvPr>
            <p:ph idx="1"/>
          </p:nvPr>
        </p:nvSpPr>
        <p:spPr/>
        <p:txBody>
          <a:bodyPr/>
          <a:lstStyle/>
          <a:p>
            <a:endParaRPr lang="en-US" dirty="0"/>
          </a:p>
        </p:txBody>
      </p:sp>
      <p:graphicFrame>
        <p:nvGraphicFramePr>
          <p:cNvPr id="34828" name="Object 12"/>
          <p:cNvGraphicFramePr>
            <a:graphicFrameLocks noChangeAspect="1"/>
          </p:cNvGraphicFramePr>
          <p:nvPr/>
        </p:nvGraphicFramePr>
        <p:xfrm>
          <a:off x="317500" y="300038"/>
          <a:ext cx="8369300" cy="6557962"/>
        </p:xfrm>
        <a:graphic>
          <a:graphicData uri="http://schemas.openxmlformats.org/presentationml/2006/ole">
            <mc:AlternateContent xmlns:mc="http://schemas.openxmlformats.org/markup-compatibility/2006">
              <mc:Choice xmlns:v="urn:schemas-microsoft-com:vml" Requires="v">
                <p:oleObj spid="_x0000_s34830" name="Equation" r:id="rId4" imgW="5816600" imgH="4559300" progId="Equation.3">
                  <p:embed/>
                </p:oleObj>
              </mc:Choice>
              <mc:Fallback>
                <p:oleObj name="Equation" r:id="rId4" imgW="5816600" imgH="4559300" progId="Equation.3">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00" y="300038"/>
                        <a:ext cx="8369300" cy="6557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08" name="Group 116"/>
          <p:cNvGraphicFramePr>
            <a:graphicFrameLocks noGrp="1"/>
          </p:cNvGraphicFramePr>
          <p:nvPr/>
        </p:nvGraphicFramePr>
        <p:xfrm>
          <a:off x="609600" y="304800"/>
          <a:ext cx="7848600" cy="6162677"/>
        </p:xfrm>
        <a:graphic>
          <a:graphicData uri="http://schemas.openxmlformats.org/drawingml/2006/table">
            <a:tbl>
              <a:tblPr/>
              <a:tblGrid>
                <a:gridCol w="1447800"/>
                <a:gridCol w="1447800"/>
                <a:gridCol w="1524000"/>
                <a:gridCol w="1676400"/>
                <a:gridCol w="1752600"/>
              </a:tblGrid>
              <a:tr h="542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Function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Success Rate (Original Version)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Success Rate (Accel Version)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Average Jac. Evals. (Original Version)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Average Jac. Evals  (Accel Version)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8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2-D Tripod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0.488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1535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8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2-D Clerc’s F1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0.896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0.909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506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4.7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8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Beale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0.518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0.514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19.4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8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De Jong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6.9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Powell’s Quadratic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0.792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0.810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10.9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Parsopoulos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0.994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Exponential Data Fitting 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0.154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0.068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37.4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17.6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Exponential Data Fitting II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0.006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0.009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74.4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87.5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2-D Rosenbrock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0.965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0.936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13.3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a:ln>
                            <a:noFill/>
                          </a:ln>
                          <a:solidFill>
                            <a:schemeClr val="tx1"/>
                          </a:solidFill>
                          <a:effectLst/>
                          <a:latin typeface="Arial" charset="0"/>
                          <a:ea typeface="ＭＳ Ｐゴシック" charset="-128"/>
                          <a:cs typeface="ＭＳ Ｐゴシック" charset="-128"/>
                        </a:rPr>
                        <a:t>29.8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Screen shot 2011-11-04 at 10.56.56 PM.png"/>
          <p:cNvPicPr>
            <a:picLocks noChangeAspect="1"/>
          </p:cNvPicPr>
          <p:nvPr/>
        </p:nvPicPr>
        <p:blipFill>
          <a:blip r:embed="rId3"/>
          <a:stretch>
            <a:fillRect/>
          </a:stretch>
        </p:blipFill>
        <p:spPr>
          <a:xfrm>
            <a:off x="0" y="1371600"/>
            <a:ext cx="9144000" cy="4845227"/>
          </a:xfrm>
          <a:prstGeom prst="rect">
            <a:avLst/>
          </a:prstGeom>
        </p:spPr>
      </p:pic>
      <p:graphicFrame>
        <p:nvGraphicFramePr>
          <p:cNvPr id="53250" name="Object 2"/>
          <p:cNvGraphicFramePr>
            <a:graphicFrameLocks noChangeAspect="1"/>
          </p:cNvGraphicFramePr>
          <p:nvPr/>
        </p:nvGraphicFramePr>
        <p:xfrm>
          <a:off x="762000" y="457200"/>
          <a:ext cx="4110318" cy="533400"/>
        </p:xfrm>
        <a:graphic>
          <a:graphicData uri="http://schemas.openxmlformats.org/presentationml/2006/ole">
            <mc:AlternateContent xmlns:mc="http://schemas.openxmlformats.org/markup-compatibility/2006">
              <mc:Choice xmlns:v="urn:schemas-microsoft-com:vml" Requires="v">
                <p:oleObj spid="_x0000_s53252" name="Equation" r:id="rId4" imgW="1663700" imgH="215900" progId="Equation.3">
                  <p:embed/>
                </p:oleObj>
              </mc:Choice>
              <mc:Fallback>
                <p:oleObj name="Equation" r:id="rId4" imgW="1663700" imgH="2159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57200"/>
                        <a:ext cx="4110318"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Algorithms</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a:p>
          <a:p>
            <a:pPr>
              <a:buNone/>
            </a:pPr>
            <a:endParaRPr lang="en-US" dirty="0"/>
          </a:p>
        </p:txBody>
      </p:sp>
      <p:graphicFrame>
        <p:nvGraphicFramePr>
          <p:cNvPr id="15362" name="Object 2"/>
          <p:cNvGraphicFramePr>
            <a:graphicFrameLocks noChangeAspect="1"/>
          </p:cNvGraphicFramePr>
          <p:nvPr/>
        </p:nvGraphicFramePr>
        <p:xfrm>
          <a:off x="685799" y="1905000"/>
          <a:ext cx="7576457" cy="457200"/>
        </p:xfrm>
        <a:graphic>
          <a:graphicData uri="http://schemas.openxmlformats.org/presentationml/2006/ole">
            <mc:AlternateContent xmlns:mc="http://schemas.openxmlformats.org/markup-compatibility/2006">
              <mc:Choice xmlns:v="urn:schemas-microsoft-com:vml" Requires="v">
                <p:oleObj spid="_x0000_s15373" name="Equation" r:id="rId3" imgW="2946400" imgH="177800" progId="Equation.3">
                  <p:embed/>
                </p:oleObj>
              </mc:Choice>
              <mc:Fallback>
                <p:oleObj name="Equation" r:id="rId3" imgW="2946400" imgH="177800"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799" y="1905000"/>
                        <a:ext cx="7576457"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5363" name="Object 3"/>
          <p:cNvGraphicFramePr>
            <a:graphicFrameLocks noChangeAspect="1"/>
          </p:cNvGraphicFramePr>
          <p:nvPr/>
        </p:nvGraphicFramePr>
        <p:xfrm>
          <a:off x="685798" y="2590800"/>
          <a:ext cx="4648201" cy="485633"/>
        </p:xfrm>
        <a:graphic>
          <a:graphicData uri="http://schemas.openxmlformats.org/presentationml/2006/ole">
            <mc:AlternateContent xmlns:mc="http://schemas.openxmlformats.org/markup-compatibility/2006">
              <mc:Choice xmlns:v="urn:schemas-microsoft-com:vml" Requires="v">
                <p:oleObj spid="_x0000_s15374" name="Equation" r:id="rId5" imgW="1701800" imgH="177800" progId="Equation.3">
                  <p:embed/>
                </p:oleObj>
              </mc:Choice>
              <mc:Fallback>
                <p:oleObj name="Equation" r:id="rId5" imgW="1701800" imgH="177800" progId="Equation.3">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798" y="2590800"/>
                        <a:ext cx="4648201" cy="485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Box 5"/>
          <p:cNvSpPr txBox="1"/>
          <p:nvPr/>
        </p:nvSpPr>
        <p:spPr>
          <a:xfrm>
            <a:off x="914400" y="3505200"/>
            <a:ext cx="7347856" cy="2554545"/>
          </a:xfrm>
          <a:prstGeom prst="rect">
            <a:avLst/>
          </a:prstGeom>
          <a:noFill/>
        </p:spPr>
        <p:txBody>
          <a:bodyPr wrap="square" rtlCol="0">
            <a:spAutoFit/>
          </a:bodyPr>
          <a:lstStyle/>
          <a:p>
            <a:r>
              <a:rPr lang="en-US" sz="2000" dirty="0" smtClean="0"/>
              <a:t>Advantages: </a:t>
            </a:r>
            <a:r>
              <a:rPr lang="en-US" sz="2000" dirty="0" err="1" smtClean="0"/>
              <a:t>F(x</a:t>
            </a:r>
            <a:r>
              <a:rPr lang="en-US" sz="2000" dirty="0" smtClean="0"/>
              <a:t>) will decrease after every iteration.</a:t>
            </a:r>
          </a:p>
          <a:p>
            <a:r>
              <a:rPr lang="en-US" sz="2000" dirty="0" smtClean="0"/>
              <a:t>	-Decreases cost most quickly for a given change in 	parameter values.</a:t>
            </a:r>
          </a:p>
          <a:p>
            <a:r>
              <a:rPr lang="en-US" sz="2000" dirty="0" smtClean="0"/>
              <a:t>Disadvantages: Algorithm tends to zigzag along the bottom of long narrow canyons. Approaches the best fit very slowly. </a:t>
            </a:r>
          </a:p>
          <a:p>
            <a:endParaRPr lang="en-US" sz="2000" dirty="0"/>
          </a:p>
          <a:p>
            <a:r>
              <a:rPr lang="en-US" sz="2000" dirty="0" smtClean="0"/>
              <a:t>Gradient descent = Steepest descent = First-order gradient-based method </a:t>
            </a:r>
          </a:p>
        </p:txBody>
      </p:sp>
      <p:sp>
        <p:nvSpPr>
          <p:cNvPr id="8" name="TextBox 7"/>
          <p:cNvSpPr txBox="1"/>
          <p:nvPr/>
        </p:nvSpPr>
        <p:spPr>
          <a:xfrm>
            <a:off x="7239000" y="6400800"/>
            <a:ext cx="1905000" cy="369332"/>
          </a:xfrm>
          <a:prstGeom prst="rect">
            <a:avLst/>
          </a:prstGeom>
          <a:noFill/>
        </p:spPr>
        <p:txBody>
          <a:bodyPr wrap="square" rtlCol="0">
            <a:spAutoFit/>
          </a:bodyPr>
          <a:lstStyle/>
          <a:p>
            <a:r>
              <a:rPr lang="en-US" dirty="0" smtClean="0"/>
              <a:t>Source: </a:t>
            </a:r>
            <a:r>
              <a:rPr lang="en-US" dirty="0" err="1" smtClean="0"/>
              <a:t>Wikipedia</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Screen shot 2011-11-04 at 11.01.33 PM.png"/>
          <p:cNvPicPr>
            <a:picLocks noChangeAspect="1"/>
          </p:cNvPicPr>
          <p:nvPr/>
        </p:nvPicPr>
        <p:blipFill>
          <a:blip r:embed="rId3"/>
          <a:stretch>
            <a:fillRect/>
          </a:stretch>
        </p:blipFill>
        <p:spPr>
          <a:xfrm>
            <a:off x="262991" y="0"/>
            <a:ext cx="8618018" cy="6858000"/>
          </a:xfrm>
          <a:prstGeom prst="rect">
            <a:avLst/>
          </a:prstGeom>
        </p:spPr>
      </p:pic>
      <p:graphicFrame>
        <p:nvGraphicFramePr>
          <p:cNvPr id="54274" name="Object 2"/>
          <p:cNvGraphicFramePr>
            <a:graphicFrameLocks noChangeAspect="1"/>
          </p:cNvGraphicFramePr>
          <p:nvPr/>
        </p:nvGraphicFramePr>
        <p:xfrm>
          <a:off x="4808018" y="6248400"/>
          <a:ext cx="4072991" cy="337657"/>
        </p:xfrm>
        <a:graphic>
          <a:graphicData uri="http://schemas.openxmlformats.org/presentationml/2006/ole">
            <mc:AlternateContent xmlns:mc="http://schemas.openxmlformats.org/markup-compatibility/2006">
              <mc:Choice xmlns:v="urn:schemas-microsoft-com:vml" Requires="v">
                <p:oleObj spid="_x0000_s54276" name="Equation" r:id="rId4" imgW="2451100" imgH="203200" progId="Equation.3">
                  <p:embed/>
                </p:oleObj>
              </mc:Choice>
              <mc:Fallback>
                <p:oleObj name="Equation" r:id="rId4" imgW="2451100" imgH="203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8018" y="6248400"/>
                        <a:ext cx="4072991" cy="337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Screen shot 2011-11-04 at 10.38.08 PM.png"/>
          <p:cNvPicPr>
            <a:picLocks noChangeAspect="1"/>
          </p:cNvPicPr>
          <p:nvPr/>
        </p:nvPicPr>
        <p:blipFill>
          <a:blip r:embed="rId3"/>
          <a:stretch>
            <a:fillRect/>
          </a:stretch>
        </p:blipFill>
        <p:spPr>
          <a:xfrm>
            <a:off x="609599" y="1295400"/>
            <a:ext cx="8529221" cy="4648200"/>
          </a:xfrm>
          <a:prstGeom prst="rect">
            <a:avLst/>
          </a:prstGeom>
        </p:spPr>
      </p:pic>
      <p:graphicFrame>
        <p:nvGraphicFramePr>
          <p:cNvPr id="52226" name="Object 2"/>
          <p:cNvGraphicFramePr>
            <a:graphicFrameLocks noChangeAspect="1"/>
          </p:cNvGraphicFramePr>
          <p:nvPr/>
        </p:nvGraphicFramePr>
        <p:xfrm>
          <a:off x="609598" y="457199"/>
          <a:ext cx="7086601" cy="476175"/>
        </p:xfrm>
        <a:graphic>
          <a:graphicData uri="http://schemas.openxmlformats.org/presentationml/2006/ole">
            <mc:AlternateContent xmlns:mc="http://schemas.openxmlformats.org/markup-compatibility/2006">
              <mc:Choice xmlns:v="urn:schemas-microsoft-com:vml" Requires="v">
                <p:oleObj spid="_x0000_s52228" name="Equation" r:id="rId4" imgW="3213100" imgH="215900" progId="Equation.3">
                  <p:embed/>
                </p:oleObj>
              </mc:Choice>
              <mc:Fallback>
                <p:oleObj name="Equation" r:id="rId4" imgW="3213100" imgH="2159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598" y="457199"/>
                        <a:ext cx="7086601" cy="47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smtClean="0"/>
              <a:t>Conclusions</a:t>
            </a:r>
            <a:endParaRPr lang="en-US" dirty="0"/>
          </a:p>
        </p:txBody>
      </p:sp>
      <p:sp>
        <p:nvSpPr>
          <p:cNvPr id="3" name="Content Placeholder 2"/>
          <p:cNvSpPr>
            <a:spLocks noGrp="1"/>
          </p:cNvSpPr>
          <p:nvPr>
            <p:ph idx="1"/>
          </p:nvPr>
        </p:nvSpPr>
        <p:spPr>
          <a:xfrm>
            <a:off x="152400" y="838200"/>
            <a:ext cx="8763000" cy="5791200"/>
          </a:xfrm>
        </p:spPr>
        <p:txBody>
          <a:bodyPr>
            <a:noAutofit/>
          </a:bodyPr>
          <a:lstStyle/>
          <a:p>
            <a:r>
              <a:rPr lang="en-US" sz="2500" dirty="0" err="1" smtClean="0"/>
              <a:t>Levenberg</a:t>
            </a:r>
            <a:r>
              <a:rPr lang="en-US" sz="2500" dirty="0" smtClean="0"/>
              <a:t>-Marquardt algorithm is a very efficient technique for finding minima, and performs well on most test functions.</a:t>
            </a:r>
          </a:p>
          <a:p>
            <a:r>
              <a:rPr lang="en-US" sz="2500" dirty="0" smtClean="0"/>
              <a:t>The algorithm includes many different variables that determine its efficiency and success rate. The ideal values of these variables are very dependent on the test function.</a:t>
            </a:r>
          </a:p>
          <a:p>
            <a:r>
              <a:rPr lang="en-US" sz="2500" dirty="0" smtClean="0"/>
              <a:t>Implementing delayed gratification into the algorithm leads to higher success rate and fewer </a:t>
            </a:r>
            <a:r>
              <a:rPr lang="en-US" sz="2500" dirty="0" err="1" smtClean="0"/>
              <a:t>jacobian</a:t>
            </a:r>
            <a:r>
              <a:rPr lang="en-US" sz="2500" dirty="0" smtClean="0"/>
              <a:t> evaluations.</a:t>
            </a:r>
          </a:p>
          <a:p>
            <a:r>
              <a:rPr lang="en-US" sz="2500" dirty="0" smtClean="0"/>
              <a:t>Acceleration is an effective addition, but only in controlled situations – performance depends greatly on initial guess. Often, delayed gratification alone is enough to ensure an efficient and reliable fit, but for certain problems, acceleration can help a great deal.</a:t>
            </a:r>
          </a:p>
          <a:p>
            <a:r>
              <a:rPr lang="en-US" sz="2500" dirty="0" smtClean="0"/>
              <a:t>Proposed LM improvements and applied </a:t>
            </a:r>
            <a:r>
              <a:rPr lang="en-US" sz="2500" smtClean="0"/>
              <a:t>test functions are </a:t>
            </a:r>
            <a:r>
              <a:rPr lang="en-US" sz="2500" dirty="0" smtClean="0"/>
              <a:t>implemented in MADS (http://</a:t>
            </a:r>
            <a:r>
              <a:rPr lang="en-US" sz="2500" dirty="0" err="1" smtClean="0"/>
              <a:t>mads.lanl.gov</a:t>
            </a:r>
            <a:r>
              <a:rPr lang="en-US" sz="2500" dirty="0" smtClean="0"/>
              <a:t>) </a:t>
            </a:r>
            <a:endParaRPr lang="en-US" sz="25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1-10-30 at 6.18.50 PM.png"/>
          <p:cNvPicPr>
            <a:picLocks noGrp="1" noChangeAspect="1"/>
          </p:cNvPicPr>
          <p:nvPr>
            <p:ph idx="1"/>
          </p:nvPr>
        </p:nvPicPr>
        <p:blipFill>
          <a:blip r:embed="rId2"/>
          <a:stretch>
            <a:fillRect/>
          </a:stretch>
        </p:blipFill>
        <p:spPr>
          <a:xfrm>
            <a:off x="457200" y="274637"/>
            <a:ext cx="8229600" cy="6405113"/>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Algorithms</a:t>
            </a:r>
            <a:endParaRPr lang="en-US" dirty="0"/>
          </a:p>
        </p:txBody>
      </p:sp>
      <p:graphicFrame>
        <p:nvGraphicFramePr>
          <p:cNvPr id="17413" name="Object 5"/>
          <p:cNvGraphicFramePr>
            <a:graphicFrameLocks noChangeAspect="1"/>
          </p:cNvGraphicFramePr>
          <p:nvPr/>
        </p:nvGraphicFramePr>
        <p:xfrm>
          <a:off x="609599" y="1600200"/>
          <a:ext cx="7498753" cy="1935162"/>
        </p:xfrm>
        <a:graphic>
          <a:graphicData uri="http://schemas.openxmlformats.org/presentationml/2006/ole">
            <mc:AlternateContent xmlns:mc="http://schemas.openxmlformats.org/markup-compatibility/2006">
              <mc:Choice xmlns:v="urn:schemas-microsoft-com:vml" Requires="v">
                <p:oleObj spid="_x0000_s17419" name="Equation" r:id="rId3" imgW="3543300" imgH="914400" progId="Equation.3">
                  <p:embed/>
                </p:oleObj>
              </mc:Choice>
              <mc:Fallback>
                <p:oleObj name="Equation" r:id="rId3" imgW="3543300" imgH="914400"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 y="1600200"/>
                        <a:ext cx="7498753" cy="1935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 name="TextBox 7"/>
          <p:cNvSpPr txBox="1"/>
          <p:nvPr/>
        </p:nvSpPr>
        <p:spPr>
          <a:xfrm>
            <a:off x="762000" y="3657600"/>
            <a:ext cx="7346352" cy="369332"/>
          </a:xfrm>
          <a:prstGeom prst="rect">
            <a:avLst/>
          </a:prstGeom>
          <a:noFill/>
        </p:spPr>
        <p:txBody>
          <a:bodyPr wrap="square" rtlCol="0">
            <a:spAutoFit/>
          </a:bodyPr>
          <a:lstStyle/>
          <a:p>
            <a:endParaRPr lang="en-US" dirty="0"/>
          </a:p>
        </p:txBody>
      </p:sp>
      <p:sp>
        <p:nvSpPr>
          <p:cNvPr id="11" name="Content Placeholder 10"/>
          <p:cNvSpPr>
            <a:spLocks noGrp="1"/>
          </p:cNvSpPr>
          <p:nvPr>
            <p:ph idx="1"/>
          </p:nvPr>
        </p:nvSpPr>
        <p:spPr/>
        <p:txBody>
          <a:bodyPr>
            <a:normAutofit fontScale="92500" lnSpcReduction="10000"/>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2000" dirty="0" smtClean="0"/>
              <a:t>Advantages: Decreases cost most efficiently for a change in its </a:t>
            </a:r>
            <a:r>
              <a:rPr lang="en-US" sz="2000" u="sng" dirty="0" smtClean="0"/>
              <a:t>behavior.</a:t>
            </a:r>
            <a:endParaRPr lang="en-US" sz="2000" dirty="0" smtClean="0"/>
          </a:p>
          <a:p>
            <a:pPr>
              <a:buNone/>
            </a:pPr>
            <a:r>
              <a:rPr lang="en-US" sz="2000" dirty="0" smtClean="0"/>
              <a:t>	-Converges quickly in canyons</a:t>
            </a:r>
          </a:p>
          <a:p>
            <a:pPr>
              <a:buNone/>
            </a:pPr>
            <a:r>
              <a:rPr lang="en-US" sz="2000" dirty="0" smtClean="0"/>
              <a:t>Disadvantages: Prone to parameter evaporation (parameters returned by the algorithm are far from reasonable values).</a:t>
            </a:r>
          </a:p>
          <a:p>
            <a:pPr>
              <a:buNone/>
            </a:pPr>
            <a:r>
              <a:rPr lang="en-US" sz="2000" dirty="0" smtClean="0"/>
              <a:t>	-Algorithm converges slowly or not at all if initial guess is far from minimum or matrix is ill-conditioned. </a:t>
            </a:r>
          </a:p>
          <a:p>
            <a:pPr>
              <a:buNone/>
            </a:pPr>
            <a:r>
              <a:rPr lang="en-US" sz="2000" dirty="0" smtClean="0"/>
              <a:t>(JTJ) applied to approximate second-order Hessian matrix.</a:t>
            </a:r>
          </a:p>
          <a:p>
            <a:pPr>
              <a:buNone/>
            </a:pPr>
            <a:r>
              <a:rPr lang="en-US" sz="2000" dirty="0" smtClean="0"/>
              <a:t>Gauss-Newton = Second-order curvature-based method</a:t>
            </a:r>
            <a:endParaRPr lang="en-US" sz="2000" dirty="0"/>
          </a:p>
        </p:txBody>
      </p:sp>
      <p:sp>
        <p:nvSpPr>
          <p:cNvPr id="12" name="TextBox 11"/>
          <p:cNvSpPr txBox="1"/>
          <p:nvPr/>
        </p:nvSpPr>
        <p:spPr>
          <a:xfrm>
            <a:off x="6934200" y="6477000"/>
            <a:ext cx="2209800" cy="369332"/>
          </a:xfrm>
          <a:prstGeom prst="rect">
            <a:avLst/>
          </a:prstGeom>
          <a:noFill/>
        </p:spPr>
        <p:txBody>
          <a:bodyPr wrap="square" rtlCol="0">
            <a:spAutoFit/>
          </a:bodyPr>
          <a:lstStyle/>
          <a:p>
            <a:r>
              <a:rPr lang="en-US" dirty="0" smtClean="0"/>
              <a:t>Source: </a:t>
            </a:r>
            <a:r>
              <a:rPr lang="en-US" dirty="0" err="1" smtClean="0"/>
              <a:t>Wikipedia</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err="1" smtClean="0"/>
              <a:t>Levenberg</a:t>
            </a:r>
            <a:r>
              <a:rPr lang="en-US" dirty="0" smtClean="0"/>
              <a:t>-Marquardt Algorithm</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LM algorithm combines the advantages of gradient-descent and Gauss-Newton methods. 	</a:t>
            </a:r>
          </a:p>
          <a:p>
            <a:pPr>
              <a:buNone/>
            </a:pPr>
            <a:r>
              <a:rPr lang="en-US" dirty="0" smtClean="0"/>
              <a:t>		-LM steps are linear combination </a:t>
            </a:r>
            <a:r>
              <a:rPr lang="en-US" dirty="0"/>
              <a:t>of Gradient-descent </a:t>
            </a:r>
            <a:r>
              <a:rPr lang="en-US" dirty="0" smtClean="0"/>
              <a:t>and </a:t>
            </a:r>
            <a:r>
              <a:rPr lang="en-US" dirty="0"/>
              <a:t>Gauss-Newton </a:t>
            </a:r>
            <a:r>
              <a:rPr lang="en-US" dirty="0" smtClean="0"/>
              <a:t>steps based on adaptive rules</a:t>
            </a:r>
          </a:p>
          <a:p>
            <a:pPr>
              <a:buNone/>
            </a:pPr>
            <a:r>
              <a:rPr lang="en-US" dirty="0" smtClean="0"/>
              <a:t>Gradient-descent dominated steps until the canyon is reached, followed by Gauss-Newton dominated steps.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err="1" smtClean="0"/>
              <a:t>Levenberg</a:t>
            </a:r>
            <a:r>
              <a:rPr lang="en-US" dirty="0" smtClean="0"/>
              <a:t>-Marquardt Algorithm</a:t>
            </a:r>
            <a:endParaRPr lang="en-US" dirty="0"/>
          </a:p>
        </p:txBody>
      </p:sp>
      <p:graphicFrame>
        <p:nvGraphicFramePr>
          <p:cNvPr id="12" name="Content Placeholder 11"/>
          <p:cNvGraphicFramePr>
            <a:graphicFrameLocks noGrp="1" noChangeAspect="1"/>
          </p:cNvGraphicFramePr>
          <p:nvPr>
            <p:ph idx="1"/>
          </p:nvPr>
        </p:nvGraphicFramePr>
        <p:xfrm>
          <a:off x="3409950" y="1830388"/>
          <a:ext cx="2322513" cy="4064000"/>
        </p:xfrm>
        <a:graphic>
          <a:graphicData uri="http://schemas.openxmlformats.org/presentationml/2006/ole">
            <mc:AlternateContent xmlns:mc="http://schemas.openxmlformats.org/markup-compatibility/2006">
              <mc:Choice xmlns:v="urn:schemas-microsoft-com:vml" Requires="v">
                <p:oleObj spid="_x0000_s19476" name="Equation" r:id="rId3" imgW="101600" imgH="177800" progId="Equation.3">
                  <p:embed/>
                </p:oleObj>
              </mc:Choice>
              <mc:Fallback>
                <p:oleObj name="Equation" r:id="rId3" imgW="101600" imgH="177800" progId="Equation.3">
                  <p:embed/>
                  <p:pic>
                    <p:nvPicPr>
                      <p:cNvPr id="0" name="Picture 1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950" y="1830388"/>
                        <a:ext cx="2322513" cy="40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733003" y="3886200"/>
            <a:ext cx="7953797" cy="1323439"/>
          </a:xfrm>
          <a:prstGeom prst="rect">
            <a:avLst/>
          </a:prstGeom>
          <a:noFill/>
        </p:spPr>
        <p:txBody>
          <a:bodyPr wrap="square" rtlCol="0">
            <a:spAutoFit/>
          </a:bodyPr>
          <a:lstStyle/>
          <a:p>
            <a:r>
              <a:rPr lang="en-US" sz="2000" dirty="0" smtClean="0"/>
              <a:t>J = </a:t>
            </a:r>
            <a:r>
              <a:rPr lang="en-US" sz="2000" dirty="0" err="1" smtClean="0"/>
              <a:t>jacobian</a:t>
            </a:r>
            <a:r>
              <a:rPr lang="en-US" sz="2000" dirty="0" smtClean="0"/>
              <a:t> matrix of derivatives of the residuals with respect to the parameters</a:t>
            </a:r>
            <a:br>
              <a:rPr lang="en-US" sz="2000" dirty="0" smtClean="0"/>
            </a:br>
            <a:r>
              <a:rPr lang="en-US" sz="2000" dirty="0" err="1" smtClean="0"/>
              <a:t>λ</a:t>
            </a:r>
            <a:r>
              <a:rPr lang="en-US" sz="2000" dirty="0" smtClean="0"/>
              <a:t> = damping parameter (adaptive balance between the 2 steps)</a:t>
            </a:r>
          </a:p>
          <a:p>
            <a:r>
              <a:rPr lang="en-US" sz="2000" dirty="0" err="1" smtClean="0"/>
              <a:t>r</a:t>
            </a:r>
            <a:r>
              <a:rPr lang="en-US" sz="2000" dirty="0" smtClean="0"/>
              <a:t> = residual vector</a:t>
            </a:r>
            <a:endParaRPr lang="en-US" sz="2000" dirty="0"/>
          </a:p>
        </p:txBody>
      </p:sp>
      <p:graphicFrame>
        <p:nvGraphicFramePr>
          <p:cNvPr id="19473" name="Object 17"/>
          <p:cNvGraphicFramePr>
            <a:graphicFrameLocks noChangeAspect="1"/>
          </p:cNvGraphicFramePr>
          <p:nvPr/>
        </p:nvGraphicFramePr>
        <p:xfrm>
          <a:off x="733425" y="1830388"/>
          <a:ext cx="7267575" cy="1389062"/>
        </p:xfrm>
        <a:graphic>
          <a:graphicData uri="http://schemas.openxmlformats.org/presentationml/2006/ole">
            <mc:AlternateContent xmlns:mc="http://schemas.openxmlformats.org/markup-compatibility/2006">
              <mc:Choice xmlns:v="urn:schemas-microsoft-com:vml" Requires="v">
                <p:oleObj spid="_x0000_s19477" name="Equation" r:id="rId5" imgW="3390900" imgH="647700" progId="Equation.3">
                  <p:embed/>
                </p:oleObj>
              </mc:Choice>
              <mc:Fallback>
                <p:oleObj name="Equation" r:id="rId5" imgW="3390900" imgH="647700" progId="Equation.3">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425" y="1830388"/>
                        <a:ext cx="7267575" cy="1389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Description (</a:t>
            </a:r>
            <a:r>
              <a:rPr lang="en-US" sz="3200" dirty="0" err="1" smtClean="0"/>
              <a:t>pseudocode</a:t>
            </a:r>
            <a:r>
              <a:rPr lang="en-US" sz="3200" dirty="0" smtClean="0"/>
              <a:t>) of the LM algorithm – from </a:t>
            </a:r>
            <a:r>
              <a:rPr lang="en-US" sz="3200" dirty="0" err="1" smtClean="0"/>
              <a:t>Transtrum</a:t>
            </a:r>
            <a:r>
              <a:rPr lang="en-US" sz="3200" dirty="0" smtClean="0"/>
              <a:t>, </a:t>
            </a:r>
            <a:r>
              <a:rPr lang="en-US" sz="3200" dirty="0" err="1" smtClean="0"/>
              <a:t>Machta</a:t>
            </a:r>
            <a:r>
              <a:rPr lang="en-US" sz="3200" dirty="0" smtClean="0"/>
              <a:t>, </a:t>
            </a:r>
            <a:r>
              <a:rPr lang="en-US" sz="3200" dirty="0" err="1" smtClean="0"/>
              <a:t>Sethna</a:t>
            </a:r>
            <a:r>
              <a:rPr lang="en-US" sz="3200" dirty="0" smtClean="0"/>
              <a:t>, 2011</a:t>
            </a:r>
            <a:endParaRPr lang="en-US" sz="3200" dirty="0"/>
          </a:p>
        </p:txBody>
      </p:sp>
      <p:pic>
        <p:nvPicPr>
          <p:cNvPr id="4" name="Content Placeholder 3" descr="Screen shot 2011-10-30 at 7.41.26 PM.png"/>
          <p:cNvPicPr>
            <a:picLocks noGrp="1" noChangeAspect="1"/>
          </p:cNvPicPr>
          <p:nvPr>
            <p:ph idx="1"/>
          </p:nvPr>
        </p:nvPicPr>
        <p:blipFill>
          <a:blip r:embed="rId2"/>
          <a:stretch>
            <a:fillRect/>
          </a:stretch>
        </p:blipFill>
        <p:spPr>
          <a:xfrm>
            <a:off x="1143000" y="1417638"/>
            <a:ext cx="6806432" cy="4906962"/>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3000" dirty="0" smtClean="0"/>
              <a:t>LevMar Convergence Criteria as implemented in MADS</a:t>
            </a:r>
            <a:endParaRPr lang="en-US" dirty="0"/>
          </a:p>
        </p:txBody>
      </p:sp>
      <p:sp>
        <p:nvSpPr>
          <p:cNvPr id="10244" name="Rectangle 4"/>
          <p:cNvSpPr>
            <a:spLocks noGrp="1" noChangeArrowheads="1"/>
          </p:cNvSpPr>
          <p:nvPr>
            <p:ph type="body" idx="1"/>
          </p:nvPr>
        </p:nvSpPr>
        <p:spPr>
          <a:xfrm>
            <a:off x="685800" y="1600200"/>
            <a:ext cx="7772400" cy="4495800"/>
          </a:xfrm>
        </p:spPr>
        <p:txBody>
          <a:bodyPr/>
          <a:lstStyle/>
          <a:p>
            <a:pPr marL="609600" indent="-609600">
              <a:lnSpc>
                <a:spcPct val="90000"/>
              </a:lnSpc>
              <a:buFontTx/>
              <a:buNone/>
            </a:pPr>
            <a:r>
              <a:rPr lang="en-US" sz="2000" dirty="0"/>
              <a:t>Algorithm stops when:</a:t>
            </a:r>
          </a:p>
          <a:p>
            <a:pPr marL="609600" indent="-609600">
              <a:lnSpc>
                <a:spcPct val="90000"/>
              </a:lnSpc>
              <a:buFont typeface="Arial" charset="0"/>
              <a:buAutoNum type="arabicPeriod"/>
            </a:pPr>
            <a:r>
              <a:rPr lang="en-US" sz="2000" dirty="0"/>
              <a:t>Objective function value is below a cutoff value (if </a:t>
            </a:r>
            <a:r>
              <a:rPr lang="en-US" sz="2000" dirty="0" smtClean="0"/>
              <a:t>specified) OR</a:t>
            </a:r>
            <a:endParaRPr lang="en-US" sz="2000" dirty="0"/>
          </a:p>
          <a:p>
            <a:pPr marL="609600" indent="-609600">
              <a:lnSpc>
                <a:spcPct val="90000"/>
              </a:lnSpc>
              <a:buFont typeface="Arial" charset="0"/>
              <a:buAutoNum type="arabicPeriod"/>
            </a:pPr>
            <a:r>
              <a:rPr lang="en-US" sz="2000" dirty="0" err="1"/>
              <a:t>J</a:t>
            </a:r>
            <a:r>
              <a:rPr lang="en-US" sz="2000" baseline="56000" dirty="0" err="1"/>
              <a:t>T</a:t>
            </a:r>
            <a:r>
              <a:rPr lang="en-US" sz="2000" dirty="0" err="1"/>
              <a:t>r</a:t>
            </a:r>
            <a:r>
              <a:rPr lang="en-US" sz="2000" dirty="0"/>
              <a:t> is small (max element &lt;= </a:t>
            </a:r>
            <a:r>
              <a:rPr lang="en-US" sz="2000" dirty="0" err="1"/>
              <a:t>eps</a:t>
            </a:r>
            <a:r>
              <a:rPr lang="en-US" sz="2000" dirty="0"/>
              <a:t>) OR</a:t>
            </a:r>
          </a:p>
          <a:p>
            <a:pPr marL="609600" indent="-609600">
              <a:lnSpc>
                <a:spcPct val="90000"/>
              </a:lnSpc>
              <a:buFont typeface="Arial" charset="0"/>
              <a:buAutoNum type="arabicPeriod"/>
            </a:pPr>
            <a:r>
              <a:rPr lang="en-US" sz="2000" dirty="0"/>
              <a:t>Relative change in </a:t>
            </a:r>
            <a:r>
              <a:rPr lang="en-US" sz="2000" dirty="0" err="1"/>
              <a:t>p</a:t>
            </a:r>
            <a:r>
              <a:rPr lang="en-US" sz="2000" dirty="0"/>
              <a:t> is small (&lt;= eps</a:t>
            </a:r>
            <a:r>
              <a:rPr lang="en-US" sz="2000" baseline="30000" dirty="0"/>
              <a:t>2</a:t>
            </a:r>
            <a:r>
              <a:rPr lang="en-US" sz="2000" dirty="0"/>
              <a:t>||p||) OR</a:t>
            </a:r>
          </a:p>
          <a:p>
            <a:pPr marL="609600" indent="-609600">
              <a:lnSpc>
                <a:spcPct val="90000"/>
              </a:lnSpc>
              <a:buFont typeface="Arial" charset="0"/>
              <a:buAutoNum type="arabicPeriod"/>
            </a:pPr>
            <a:r>
              <a:rPr lang="en-US" sz="2000" dirty="0"/>
              <a:t>Almost singular solution OR</a:t>
            </a:r>
          </a:p>
          <a:p>
            <a:pPr marL="609600" indent="-609600">
              <a:lnSpc>
                <a:spcPct val="90000"/>
              </a:lnSpc>
              <a:buFont typeface="Arial" charset="0"/>
              <a:buAutoNum type="arabicPeriod"/>
            </a:pPr>
            <a:r>
              <a:rPr lang="en-US" sz="2000" dirty="0"/>
              <a:t>Model predictions are within a certain range of the true </a:t>
            </a:r>
            <a:r>
              <a:rPr lang="en-US" sz="2000" dirty="0" err="1"/>
              <a:t>minimizer</a:t>
            </a:r>
            <a:r>
              <a:rPr lang="en-US" sz="2000" dirty="0"/>
              <a:t> (if provided) OR</a:t>
            </a:r>
          </a:p>
          <a:p>
            <a:pPr marL="609600" indent="-609600">
              <a:lnSpc>
                <a:spcPct val="90000"/>
              </a:lnSpc>
              <a:buFont typeface="Arial" charset="0"/>
              <a:buAutoNum type="arabicPeriod"/>
            </a:pPr>
            <a:r>
              <a:rPr lang="en-US" sz="2000" dirty="0"/>
              <a:t>Algorithm returns invalid (</a:t>
            </a:r>
            <a:r>
              <a:rPr lang="en-US" sz="2000" dirty="0" err="1"/>
              <a:t>NaN</a:t>
            </a:r>
            <a:r>
              <a:rPr lang="en-US" sz="2000" dirty="0"/>
              <a:t> or </a:t>
            </a:r>
            <a:r>
              <a:rPr lang="en-US" sz="2000" dirty="0" err="1"/>
              <a:t>inf</a:t>
            </a:r>
            <a:r>
              <a:rPr lang="en-US" sz="2000" dirty="0"/>
              <a:t>) values OR</a:t>
            </a:r>
          </a:p>
          <a:p>
            <a:pPr marL="609600" indent="-609600">
              <a:lnSpc>
                <a:spcPct val="90000"/>
              </a:lnSpc>
              <a:buFont typeface="Arial" charset="0"/>
              <a:buAutoNum type="arabicPeriod"/>
            </a:pPr>
            <a:r>
              <a:rPr lang="en-US" sz="2000" dirty="0"/>
              <a:t>Maximum number of iterations is reached.</a:t>
            </a:r>
          </a:p>
          <a:p>
            <a:pPr marL="609600" indent="-609600">
              <a:lnSpc>
                <a:spcPct val="90000"/>
              </a:lnSpc>
              <a:buFont typeface="Arial" charset="0"/>
              <a:buAutoNum type="arabicPeriod"/>
            </a:pPr>
            <a:endParaRPr lang="en-US" sz="2800" dirty="0"/>
          </a:p>
          <a:p>
            <a:pPr marL="609600" indent="-609600">
              <a:lnSpc>
                <a:spcPct val="90000"/>
              </a:lnSpc>
              <a:buFont typeface="Arial" charset="0"/>
              <a:buAutoNum type="arabicPeriod"/>
            </a:pPr>
            <a:endParaRPr lang="en-US" sz="2800" dirty="0"/>
          </a:p>
          <a:p>
            <a:pPr marL="609600" indent="-609600">
              <a:lnSpc>
                <a:spcPct val="90000"/>
              </a:lnSpc>
              <a:buFont typeface="Arial" charset="0"/>
              <a:buAutoNum type="arabicPeriod"/>
            </a:pPr>
            <a:endParaRPr lang="en-US" sz="2800" dirty="0"/>
          </a:p>
          <a:p>
            <a:pPr marL="609600" indent="-609600">
              <a:lnSpc>
                <a:spcPct val="90000"/>
              </a:lnSpc>
              <a:buFont typeface="Arial" charset="0"/>
              <a:buAutoNum type="arabicPeriod"/>
            </a:pPr>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900</TotalTime>
  <Words>1084</Words>
  <Application>Microsoft Office PowerPoint</Application>
  <PresentationFormat>On-screen Show (4:3)</PresentationFormat>
  <Paragraphs>227</Paragraphs>
  <Slides>32</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Office Theme</vt:lpstr>
      <vt:lpstr>Equation</vt:lpstr>
      <vt:lpstr>Numerical Optimization using the Levenberg-Marquardt Algorithm</vt:lpstr>
      <vt:lpstr>The Basic Least-Squares Problem</vt:lpstr>
      <vt:lpstr>Optimization Algorithms</vt:lpstr>
      <vt:lpstr>PowerPoint Presentation</vt:lpstr>
      <vt:lpstr>Optimization Algorithms</vt:lpstr>
      <vt:lpstr>The Levenberg-Marquardt Algorithm</vt:lpstr>
      <vt:lpstr>The Levenberg-Marquardt Algorithm</vt:lpstr>
      <vt:lpstr>Description (pseudocode) of the LM algorithm – from Transtrum, Machta, Sethna, 2011</vt:lpstr>
      <vt:lpstr>LevMar Convergence Criteria as implemented in MADS</vt:lpstr>
      <vt:lpstr>Choosing the Damping Parameter (λ)</vt:lpstr>
      <vt:lpstr>Schemes for Updating λ </vt:lpstr>
      <vt:lpstr>Motivation for Delayed Gratification Method</vt:lpstr>
      <vt:lpstr>PowerPoint Presentation</vt:lpstr>
      <vt:lpstr>The Rosenbrock Function</vt:lpstr>
      <vt:lpstr>PowerPoint Presentation</vt:lpstr>
      <vt:lpstr>Performance of the LM Algorithm on the Rosenbrock Function</vt:lpstr>
      <vt:lpstr>PowerPoint Presentation</vt:lpstr>
      <vt:lpstr>Geodesic Acceleration</vt:lpstr>
      <vt:lpstr>PowerPoint Presentation</vt:lpstr>
      <vt:lpstr>Description (pseudocode) of the LM algorithm with acceleration – from Transtrum, Machta, Sethna, 2011</vt:lpstr>
      <vt:lpstr>Computation of Geodesic Acceleration</vt:lpstr>
      <vt:lpstr>Modified Rosenbrock Function</vt:lpstr>
      <vt:lpstr>Modified Rosenbrock Tests</vt:lpstr>
      <vt:lpstr>PowerPoint Presentation</vt:lpstr>
      <vt:lpstr>PowerPoint Presentation</vt:lpstr>
      <vt:lpstr>Original LM vs LM w/ accel for Modified Rosenbrock</vt:lpstr>
      <vt:lpstr>Test functions</vt:lpstr>
      <vt:lpstr>PowerPoint Presentation</vt:lpstr>
      <vt:lpstr>PowerPoint Presentation</vt:lpstr>
      <vt:lpstr>PowerPoint Presentation</vt:lpstr>
      <vt:lpstr>PowerPoint Presentation</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Optimization using the Levenberg-Marquardt Algorithm</dc:title>
  <dc:creator>Leif Zinn-Bjorkman</dc:creator>
  <cp:lastModifiedBy>monty</cp:lastModifiedBy>
  <cp:revision>61</cp:revision>
  <dcterms:created xsi:type="dcterms:W3CDTF">2011-11-05T17:27:32Z</dcterms:created>
  <dcterms:modified xsi:type="dcterms:W3CDTF">2011-11-14T22:31:16Z</dcterms:modified>
</cp:coreProperties>
</file>