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Shape 97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Shape 101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Shape 102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Shape 103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hape 105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Shape 110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Shape 111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Shape 112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bg>
      <p:bgPr>
        <a:solidFill>
          <a:srgbClr val="5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456845" y="204769"/>
            <a:ext cx="82287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6845" y="1203141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5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75" y="41875"/>
            <a:ext cx="9051900" cy="47415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8" name="Shape 8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010" y="4554050"/>
            <a:ext cx="665650" cy="66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6882066" y="4685440"/>
            <a:ext cx="2130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75" y="41875"/>
            <a:ext cx="9051900" cy="47415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010" y="4554050"/>
            <a:ext cx="665650" cy="66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0.gif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ithub.tamu.edu/cmdickens/GCATemplates/blob/master/templates/ada/run_bwa_0.7.12_freebayes_2015_12_15_snpeff_4.2_pe_ada.sh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hyperlink" Target="mailto:help@hprc.tamu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prc.tamu.edu/wiki/Ada:NGS:PacBio_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698150"/>
            <a:ext cx="85206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NGS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00356"/>
            <a:ext cx="85725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6845" y="188358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GCATemplate Scripts for Ada from the HPRC wiki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452" y="744177"/>
            <a:ext cx="5007276" cy="397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Shape 363"/>
          <p:cNvCxnSpPr/>
          <p:nvPr/>
        </p:nvCxnSpPr>
        <p:spPr>
          <a:xfrm flipH="1">
            <a:off x="3046224" y="1437207"/>
            <a:ext cx="997800" cy="312600"/>
          </a:xfrm>
          <a:prstGeom prst="straightConnector1">
            <a:avLst/>
          </a:prstGeom>
          <a:noFill/>
          <a:ln cap="flat" cmpd="sng" w="36700">
            <a:solidFill>
              <a:srgbClr val="0099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995650" y="692602"/>
            <a:ext cx="7067700" cy="3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https://hprc.tamu.edu/wiki/index.php/Ada:NGS:Sequence_QC#FastQC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045970" y="1296525"/>
            <a:ext cx="3410400" cy="31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see template script 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675" y="125675"/>
            <a:ext cx="5488474" cy="46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82950" y="531275"/>
            <a:ext cx="8957700" cy="40917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65888" y="-148188"/>
            <a:ext cx="879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GCATemplate Job Script (Ada)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161650" y="511900"/>
            <a:ext cx="8748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-L /bin/bash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-J blastx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-n 1   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"span[ptile=1]"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"rusage[mem=2500]"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-M 2500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-W 2:00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-o stdout.%J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-e stderr.%J     </a:t>
            </a: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 BLAST+/2.2.31-intel-2015B-Python-3.4.3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&lt;&lt;README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BLAST manual: http://www.ncbi.nlm.nih.gov/books/NBK279690/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README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blastx: search protein databases using a translated nucleotide query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blastx -query mrna_seqs_nt.fasta -db /scratch/datasets/blast/nr \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-outfmt 10 -out mrna_seqs_nt_blastout.csv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82950" y="531275"/>
            <a:ext cx="8957700" cy="40917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61650" y="511900"/>
            <a:ext cx="8748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-L /bin/bash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-J blastx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-n 1   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"span[ptile=1]"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"rusage[mem=2500]"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-M 2500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-W 2:00     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-o stdout.%J     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-e stderr.%J     </a:t>
            </a: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 BLAST+/2.2.31-intel-2015B-Python-3.4.3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&lt;&lt;README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BLAST manual: http://www.ncbi.nlm.nih.gov/books/NBK279690/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README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blastx: search protein databases using a translated nucleotide query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blastx -query mrna_seqs_nt.fasta -db /scratch/datasets/blast/nr \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-outfmt 10 -out mrna_seqs_nt_blastout.csv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304842" y="1823769"/>
            <a:ext cx="222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067496" y="3483327"/>
            <a:ext cx="6231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is a single line comment and not run as part of the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Shape 386"/>
          <p:cNvCxnSpPr>
            <a:stCxn id="385" idx="1"/>
          </p:cNvCxnSpPr>
          <p:nvPr/>
        </p:nvCxnSpPr>
        <p:spPr>
          <a:xfrm flipH="1">
            <a:off x="338796" y="3640527"/>
            <a:ext cx="728700" cy="1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3454755" y="1336337"/>
            <a:ext cx="4873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These parameters are read by the job scheduler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185600" y="585374"/>
            <a:ext cx="331800" cy="18024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941" y="0"/>
                  <a:pt x="59882" y="4996"/>
                  <a:pt x="59882" y="9992"/>
                </a:cubicBezTo>
                <a:lnTo>
                  <a:pt x="59882" y="49980"/>
                </a:lnTo>
                <a:cubicBezTo>
                  <a:pt x="59882" y="54976"/>
                  <a:pt x="89823" y="59990"/>
                  <a:pt x="119882" y="59990"/>
                </a:cubicBezTo>
                <a:cubicBezTo>
                  <a:pt x="89823" y="59990"/>
                  <a:pt x="59882" y="64987"/>
                  <a:pt x="59882" y="69983"/>
                </a:cubicBezTo>
                <a:lnTo>
                  <a:pt x="59882" y="109971"/>
                </a:lnTo>
                <a:cubicBezTo>
                  <a:pt x="59882" y="114967"/>
                  <a:pt x="29941" y="119981"/>
                  <a:pt x="0" y="119981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4456728" y="1913219"/>
            <a:ext cx="341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Load the required module(s)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Shape 390"/>
          <p:cNvCxnSpPr/>
          <p:nvPr/>
        </p:nvCxnSpPr>
        <p:spPr>
          <a:xfrm flipH="1">
            <a:off x="4353528" y="2162591"/>
            <a:ext cx="331800" cy="37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x="1037070" y="3939923"/>
            <a:ext cx="4398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is the command to run the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Shape 392"/>
          <p:cNvCxnSpPr>
            <a:stCxn id="391" idx="1"/>
          </p:cNvCxnSpPr>
          <p:nvPr/>
        </p:nvCxnSpPr>
        <p:spPr>
          <a:xfrm flipH="1">
            <a:off x="496170" y="4097123"/>
            <a:ext cx="540900" cy="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6897301" y="3950125"/>
            <a:ext cx="2245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means the command is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continued on the next line;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space before the \ is required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 not put a space after the \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4990454" y="2797718"/>
            <a:ext cx="3126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is a section of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Shape 395"/>
          <p:cNvCxnSpPr/>
          <p:nvPr/>
        </p:nvCxnSpPr>
        <p:spPr>
          <a:xfrm flipH="1">
            <a:off x="1174754" y="2958192"/>
            <a:ext cx="3815700" cy="12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Shape 396"/>
          <p:cNvSpPr txBox="1"/>
          <p:nvPr/>
        </p:nvSpPr>
        <p:spPr>
          <a:xfrm>
            <a:off x="165888" y="-148188"/>
            <a:ext cx="879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GCATemplate Job Script (Ada)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Shape 397"/>
          <p:cNvCxnSpPr/>
          <p:nvPr/>
        </p:nvCxnSpPr>
        <p:spPr>
          <a:xfrm flipH="1">
            <a:off x="6639350" y="4099850"/>
            <a:ext cx="283200" cy="11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456845" y="8818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" sz="3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whenever possible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587466" y="911932"/>
            <a:ext cx="82287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application you are running can utilize a temporary directory for writing temporary files which are deleted when the job ends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temp directory (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automatically assigned for each job which uses the disk(s) on the compute node not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$SCRATCH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shared file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Especially useful when a computational tool writes tens of thousands of temporary files which are deleted when the job is finished and are not needed for the final results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useful since files on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not count against your file quota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use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your software uses temporary files for restarting where it left off if it should stop before completion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significantly speed up an mpiBLAST job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63251" y="3969732"/>
            <a:ext cx="8263500" cy="7800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java -Xmx53g -jar $EBROOTPICARD/FastqToSam.jar TMP_DIR=</a:t>
            </a:r>
            <a:r>
              <a:rPr b="1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$TMPDIR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\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FASTQ=$pe1_1 FASTQ2=$pe1_2 OUTPUT=$outfile SAMPLE_NAME=$sample_name \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SORT_ORDER=$sort_order MAX_RECORDS_IN_RAM='null'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Control (QC)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1706050" y="2680500"/>
            <a:ext cx="5644500" cy="389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FastQC/0.11.5-Java-1.7.0_80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457172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QC Evaluation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914343" y="946445"/>
            <a:ext cx="81690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FastQC to visualize quality scores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quality score distribution of a subset of ~200,000 reads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is a fastq file or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disable grouping (binning) of sequence regions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alert you of poor read characteristics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run as a GUI or a command line interface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909991" y="3179214"/>
            <a:ext cx="7817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will process using one CPU core per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10 fastq files to analyze and 4 cores used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files will start processing and 6 will wait in a queue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only one fastq file to process then using 10 cores does not speed up the process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457172" y="-42888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Report using lynx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00" y="662075"/>
            <a:ext cx="5158773" cy="41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4985565" y="900745"/>
            <a:ext cx="39264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lynx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DR34_R1_fastqc.html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Shape 425"/>
          <p:cNvCxnSpPr/>
          <p:nvPr/>
        </p:nvCxnSpPr>
        <p:spPr>
          <a:xfrm>
            <a:off x="1081625" y="1810450"/>
            <a:ext cx="1093800" cy="210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1081625" y="2648650"/>
            <a:ext cx="1093800" cy="210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456845" y="54353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 Quality Distribution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597825" y="736575"/>
            <a:ext cx="8194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@ERR504787.2.1 M00368:15:000000000-A0HKH:1:5:21261:10968-1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GATCGGAAGAGCACACGTCTGAACTCCAGTCACGATCAGATCTCGTATGCCGTCTTCTGCTTGAAAAAAAAAAAAAAAACAAAAAACATAATGCCGTAAA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+ERR504787.2.1 M00368:15:000000000-A0HKH:1:5:21261:10968-1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=:=4AD=B8A:+&lt;A::1&lt;:AE&lt;C3*?F&lt;B???&lt;?:8:6?B*9BD;/638.=-'-.@7=).=A:6?DDDCBBBB9555&amp;&amp;)+((+2&amp;&amp;+((((((()&amp;&amp;&amp;+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@ERR504787.3.1 M00368:15:000000000-A0HKH:1:3:12724:25677-1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GATGTTTTGTTACTGATTGGAACCATGATTGGTGCTTTACTTGGTTTCTTCCTATTTAACCACAAGCCTGCCAAAGTATTTATGGGAGATGTAGGTAGTT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+ERR504787.3.1 M00368:15:000000000-A0HKH:1:3:12724:25677-1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BCCFDEFFHHHHHJJJJIJJJJJJJJJJIJJJFHIJJJIJJJJJIJJJJJJJIJJJIJIIJJJJJFHJJJJIJJHH=CHHFFFFFFEDDEDEEEDCCDCE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@ERR504787.5.1 M00368:15:000000000-A0HKH:1:2:16161:12630-1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TATTTTAAGTGACCAAGGAATGACTCCCCAATCATGGCTGTATCAACTCCAAAATTTTCTGCAACAGTCGCTGAAATATCTGCAAAATGCCCTTGTGGAA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+ERR504787.5.1 M00368:15:000000000-A0HKH:1:2:16161:12630-1 length=100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CCCFFFFFHHHHHJJJJJJJJJJJJJJJJJJJJJJJJJJJJJJJJJJJJJJJJJJJJJJJJJJIJJJHIJHHGFFFFFFFEEEEEEDDDDDDDDDCDDDD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60556" l="0" r="0" t="15469"/>
          <a:stretch/>
        </p:blipFill>
        <p:spPr>
          <a:xfrm>
            <a:off x="573045" y="3253954"/>
            <a:ext cx="5135824" cy="1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 rot="-5400000">
            <a:off x="-317475" y="1474075"/>
            <a:ext cx="141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3">
            <a:alphaModFix/>
          </a:blip>
          <a:srcRect b="0" l="0" r="0" t="93780"/>
          <a:stretch/>
        </p:blipFill>
        <p:spPr>
          <a:xfrm>
            <a:off x="573050" y="4462850"/>
            <a:ext cx="5011175" cy="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456845" y="5780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 Quality Distribution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Shape 441"/>
          <p:cNvCxnSpPr/>
          <p:nvPr/>
        </p:nvCxnSpPr>
        <p:spPr>
          <a:xfrm>
            <a:off x="7269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2" name="Shape 442"/>
          <p:cNvSpPr/>
          <p:nvPr/>
        </p:nvSpPr>
        <p:spPr>
          <a:xfrm>
            <a:off x="993325" y="2733525"/>
            <a:ext cx="41235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quality score distribution at position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Shape 443"/>
          <p:cNvGrpSpPr/>
          <p:nvPr/>
        </p:nvGrpSpPr>
        <p:grpSpPr>
          <a:xfrm>
            <a:off x="6624868" y="3113900"/>
            <a:ext cx="321900" cy="1487700"/>
            <a:chOff x="6472468" y="2809100"/>
            <a:chExt cx="321900" cy="1487700"/>
          </a:xfrm>
        </p:grpSpPr>
        <p:cxnSp>
          <p:nvCxnSpPr>
            <p:cNvPr id="444" name="Shape 444"/>
            <p:cNvCxnSpPr/>
            <p:nvPr/>
          </p:nvCxnSpPr>
          <p:spPr>
            <a:xfrm>
              <a:off x="6630425" y="2809100"/>
              <a:ext cx="0" cy="148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5" name="Shape 445"/>
            <p:cNvSpPr txBox="1"/>
            <p:nvPr/>
          </p:nvSpPr>
          <p:spPr>
            <a:xfrm>
              <a:off x="6480388" y="3173575"/>
              <a:ext cx="305700" cy="63870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Shape 446"/>
            <p:cNvCxnSpPr/>
            <p:nvPr/>
          </p:nvCxnSpPr>
          <p:spPr>
            <a:xfrm>
              <a:off x="6472468" y="2816515"/>
              <a:ext cx="32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6472468" y="4294886"/>
              <a:ext cx="32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Shape 448"/>
            <p:cNvCxnSpPr/>
            <p:nvPr/>
          </p:nvCxnSpPr>
          <p:spPr>
            <a:xfrm>
              <a:off x="6490924" y="3380486"/>
              <a:ext cx="283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9" name="Shape 449"/>
          <p:cNvSpPr txBox="1"/>
          <p:nvPr/>
        </p:nvSpPr>
        <p:spPr>
          <a:xfrm>
            <a:off x="7279325" y="2877601"/>
            <a:ext cx="14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extreme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279325" y="3160549"/>
            <a:ext cx="14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quartile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7507925" y="3492523"/>
            <a:ext cx="14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7355525" y="4074949"/>
            <a:ext cx="14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quartile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7355525" y="4406923"/>
            <a:ext cx="14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extreme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Shape 454"/>
          <p:cNvCxnSpPr/>
          <p:nvPr/>
        </p:nvCxnSpPr>
        <p:spPr>
          <a:xfrm flipH="1">
            <a:off x="7019075" y="3081400"/>
            <a:ext cx="278700" cy="33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039475" y="3357554"/>
            <a:ext cx="25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Shape 456"/>
          <p:cNvCxnSpPr/>
          <p:nvPr/>
        </p:nvCxnSpPr>
        <p:spPr>
          <a:xfrm rot="10800000">
            <a:off x="6983625" y="3687850"/>
            <a:ext cx="565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7039475" y="4271954"/>
            <a:ext cx="25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Shape 458"/>
          <p:cNvCxnSpPr/>
          <p:nvPr/>
        </p:nvCxnSpPr>
        <p:spPr>
          <a:xfrm rot="10800000">
            <a:off x="7039475" y="4603928"/>
            <a:ext cx="25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60556" l="0" r="0" t="15469"/>
          <a:stretch/>
        </p:blipFill>
        <p:spPr>
          <a:xfrm>
            <a:off x="573045" y="3253954"/>
            <a:ext cx="5135824" cy="1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597825" y="736575"/>
            <a:ext cx="8194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@ERR504787.2.1 M00368:15:000000000-A0HKH:1:5:21261:10968-1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GATCGGAAGAGCACACGTCTGAACTCCAGTCACGATCAGATCTCGTATGCCGTCTTCTGCTTGAAAAAAAAAAAAAAAACAAAAAACATAATGCCGTAAA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+ERR504787.2.1 M00368:15:000000000-A0HKH:1:5:21261:10968-1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:=4AD=B8A:+&lt;A::1&lt;:AE&lt;C3*?F&lt;B???&lt;?:8:6?B*9BD;/638.=-'-.@7=).=A:6?DDDCBBBB9555&amp;&amp;)+((+2&amp;&amp;+((((((()&amp;&amp;&amp;+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@ERR504787.3.1 M00368:15:000000000-A0HKH:1:3:12724:25677-1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GATGTTTTGTTACTGATTGGAACCATGATTGGTGCTTTACTTGGTTTCTTCCTATTTAACCACAAGCCTGCCAAAGTATTTATGGGAGATGTAGGTAGTT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+ERR504787.3.1 M00368:15:000000000-A0HKH:1:3:12724:25677-1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CCFDEFFHHHHHJJJJIJJJJJJJJJJIJJJFHIJJJIJJJJJIJJJJJJJIJJJIJIIJJJJJFHJJJJIJJHH=CHHFFFFFFEDDEDEEEDCCDCE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@ERR504787.5.1 M00368:15:000000000-A0HKH:1:2:16161:12630-1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TATTTTAAGTGACCAAGGAATGACTCCCCAATCATGGCTGTATCAACTCCAAAATTTTCTGCAACAGTCGCTGAAATATCTGCAAAATGCCCTTGTGGAA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+ERR504787.5.1 M00368:15:000000000-A0HKH:1:2:16161:12630-1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CCFFFFFHHHHHJJJJJJJJJJJJJJJJJJJJJJJJJJJJJJJJJJJJJJJJJJJJJJJJJJIJJJHIJHHGFFFFFFFEEEEEEDDDDDDDDDCDDDD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93780"/>
          <a:stretch/>
        </p:blipFill>
        <p:spPr>
          <a:xfrm>
            <a:off x="573050" y="4462850"/>
            <a:ext cx="5011175" cy="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Sequencing Technology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00" y="929679"/>
            <a:ext cx="7476908" cy="364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60500" y="3304229"/>
            <a:ext cx="7476900" cy="248700"/>
          </a:xfrm>
          <a:prstGeom prst="rect">
            <a:avLst/>
          </a:prstGeom>
          <a:noFill/>
          <a:ln cap="flat" cmpd="sng" w="18350">
            <a:solidFill>
              <a:srgbClr val="FF95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311982" y="4527675"/>
            <a:ext cx="677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http://www.illumina.com/systems/sequencing-platforms.html             (Oct 2017)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vaseq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425" y="800823"/>
            <a:ext cx="1073125" cy="106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7819275" y="2174915"/>
            <a:ext cx="13248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HiSeq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 Gb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6.6 billion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150 bp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19 - 40 hrs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737400" y="1677700"/>
            <a:ext cx="1191000" cy="2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NovaSeq 5000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7763225" y="2584900"/>
            <a:ext cx="12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7763225" y="2889700"/>
            <a:ext cx="12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7763225" y="3304667"/>
            <a:ext cx="12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7763225" y="3567235"/>
            <a:ext cx="12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7763225" y="4261300"/>
            <a:ext cx="12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456845" y="5780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 Quality Distribution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7269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60556" l="0" r="0" t="15469"/>
          <a:stretch/>
        </p:blipFill>
        <p:spPr>
          <a:xfrm>
            <a:off x="573045" y="3253954"/>
            <a:ext cx="5135824" cy="1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597825" y="736575"/>
            <a:ext cx="8194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@ERR504787.2.1 M00368:15:000000000-A0HKH:1:5:21261:10968-1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GATCGGAAGAGCACACGTCTGAACTCCAGTCACGATCAGATCTCGTATGCCGTCTTCTGCTTGAAAAAAAAAAAAAAAACAAAAAACATAATGCCGTAAA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+ERR504787.2.1 M00368:15:000000000-A0HKH:1:5:21261:10968-1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=:=4AD=B8A</a:t>
            </a:r>
            <a:r>
              <a:rPr b="1" i="0" lang="en" sz="10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:+&lt;A: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:1&lt;:AE&lt;C3*?F&lt;B???&lt;?:8:6?B*9BD;/638.=-'-.@7=).=A:6?DDDCBBBB9555&amp;&amp;)+((+2&amp;&amp;+((((((()&amp;&amp;&amp;+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@ERR504787.3.1 M00368:15:000000000-A0HKH:1:3:12724:25677-1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GATGTTTTGTTACTGATTGGAACCATGATTGGTGCTTTACTTGGTTTCTTCCTATTTAACCACAAGCCTGCCAAAGTATTTATGGGAGATGTAGGTAGTT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+ERR504787.3.1 M00368:15:000000000-A0HKH:1:3:12724:25677-1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BCCFDEFFHH</a:t>
            </a:r>
            <a:r>
              <a:rPr b="1" i="0" lang="en" sz="10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HHHJJ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JJIJJJJJJJJJJIJJJFHIJJJIJJJJJIJJJJJJJIJJJIJIIJJJJJFHJJJJIJJHH=CHHFFFFFFEDDEDEEEDCCDCE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@ERR504787.5.1 M00368:15:000000000-A0HKH:1:2:16161:12630-1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TATTTTAAGTGACCAAGGAATGACTCCCCAATCATGGCTGTATCAACTCCAAAATTTTCTGCAACAGTCGCTGAAATATCTGCAAAATGCCCTTGTGGAA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+ERR504787.5.1 M00368:15:000000000-A0HKH:1:2:16161:12630-1 length=100</a:t>
            </a:r>
            <a:endParaRPr b="0" i="0" sz="1000" u="none" cap="none" strike="noStrike">
              <a:solidFill>
                <a:srgbClr val="CC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CCCFFFFFHH</a:t>
            </a:r>
            <a:r>
              <a:rPr b="1" i="0" lang="en" sz="10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HHHJJ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JJJJJJJJJJJJJJJJJJJJJJJJJJJJJJJJJJJJJJJJJJJJJJJJIJJJHIJHHGFFFFFFFEEEEEEDDDDDDDDDCDDDD</a:t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70" name="Shape 470"/>
          <p:cNvCxnSpPr/>
          <p:nvPr/>
        </p:nvCxnSpPr>
        <p:spPr>
          <a:xfrm>
            <a:off x="8031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Shape 471"/>
          <p:cNvCxnSpPr/>
          <p:nvPr/>
        </p:nvCxnSpPr>
        <p:spPr>
          <a:xfrm>
            <a:off x="8793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Shape 472"/>
          <p:cNvCxnSpPr/>
          <p:nvPr/>
        </p:nvCxnSpPr>
        <p:spPr>
          <a:xfrm>
            <a:off x="9555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Shape 473"/>
          <p:cNvCxnSpPr/>
          <p:nvPr/>
        </p:nvCxnSpPr>
        <p:spPr>
          <a:xfrm>
            <a:off x="10317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Shape 474"/>
          <p:cNvCxnSpPr/>
          <p:nvPr/>
        </p:nvCxnSpPr>
        <p:spPr>
          <a:xfrm>
            <a:off x="11079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11841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12603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Shape 477"/>
          <p:cNvCxnSpPr/>
          <p:nvPr/>
        </p:nvCxnSpPr>
        <p:spPr>
          <a:xfrm>
            <a:off x="13365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Shape 478"/>
          <p:cNvCxnSpPr/>
          <p:nvPr/>
        </p:nvCxnSpPr>
        <p:spPr>
          <a:xfrm>
            <a:off x="1412700" y="2673225"/>
            <a:ext cx="0" cy="5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Shape 479"/>
          <p:cNvSpPr/>
          <p:nvPr/>
        </p:nvSpPr>
        <p:spPr>
          <a:xfrm>
            <a:off x="2136325" y="2733525"/>
            <a:ext cx="40509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Positions are ‘binned’ after the first few 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 rot="-5400000">
            <a:off x="1580175" y="2527130"/>
            <a:ext cx="109500" cy="34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Shape 481"/>
          <p:cNvCxnSpPr>
            <a:stCxn id="480" idx="1"/>
          </p:cNvCxnSpPr>
          <p:nvPr/>
        </p:nvCxnSpPr>
        <p:spPr>
          <a:xfrm flipH="1">
            <a:off x="1508025" y="2754080"/>
            <a:ext cx="126900" cy="49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93780"/>
          <a:stretch/>
        </p:blipFill>
        <p:spPr>
          <a:xfrm>
            <a:off x="573050" y="4462850"/>
            <a:ext cx="5011175" cy="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700" y="784650"/>
            <a:ext cx="5159925" cy="39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/>
          <p:nvPr/>
        </p:nvSpPr>
        <p:spPr>
          <a:xfrm>
            <a:off x="4925271" y="879763"/>
            <a:ext cx="31998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457172" y="61970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Transposon Insertion Site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981025" y="883093"/>
            <a:ext cx="3110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per_base_sequence_content.png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457172" y="61970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Transposon Insertion Site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964" y="784649"/>
            <a:ext cx="5148449" cy="3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5777053" y="852600"/>
            <a:ext cx="18927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875950" y="858362"/>
            <a:ext cx="1753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kmer_profiles.png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2285339" y="4503837"/>
            <a:ext cx="443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                                   poor quality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925" y="784650"/>
            <a:ext cx="5482975" cy="37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457172" y="22779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Flowcell Quality Image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1638" y="2437290"/>
            <a:ext cx="1525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108" y="4565806"/>
            <a:ext cx="1659000" cy="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3566">
            <a:off x="514306" y="2532170"/>
            <a:ext cx="578400" cy="102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6906473" y="1184575"/>
            <a:ext cx="19926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6917775" y="2022525"/>
            <a:ext cx="214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 quality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per_tile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6979875" y="1189800"/>
            <a:ext cx="1850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per_tile_quality.png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825" y="1055825"/>
            <a:ext cx="6950650" cy="32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/>
          <p:nvPr/>
        </p:nvSpPr>
        <p:spPr>
          <a:xfrm>
            <a:off x="1558650" y="1266975"/>
            <a:ext cx="6480900" cy="1463700"/>
          </a:xfrm>
          <a:prstGeom prst="rect">
            <a:avLst/>
          </a:prstGeom>
          <a:noFill/>
          <a:ln cap="flat" cmpd="sng" w="36700">
            <a:solidFill>
              <a:srgbClr val="99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558550" y="2780046"/>
            <a:ext cx="6480900" cy="13077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318288" y="1437207"/>
            <a:ext cx="1084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of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394488" y="3592641"/>
            <a:ext cx="102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457498" y="22779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Flowcell Quality Image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11638" y="2437290"/>
            <a:ext cx="1525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3566">
            <a:off x="514306" y="2532170"/>
            <a:ext cx="578400" cy="102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2285339" y="4503837"/>
            <a:ext cx="443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                                   poor quality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108" y="4565806"/>
            <a:ext cx="1659000" cy="1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/>
          <p:nvPr/>
        </p:nvSpPr>
        <p:spPr>
          <a:xfrm>
            <a:off x="6906473" y="1184575"/>
            <a:ext cx="19926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6979875" y="1189800"/>
            <a:ext cx="1850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per_tile_quality.png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QC Examples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32318" r="0" t="15045"/>
          <a:stretch/>
        </p:blipFill>
        <p:spPr>
          <a:xfrm>
            <a:off x="1542200" y="1407475"/>
            <a:ext cx="5805600" cy="33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86150" y="1076775"/>
            <a:ext cx="5570700" cy="31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1. Expired MiSeq mate-pair kit (9 months expired)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457172" y="169743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</a:t>
            </a:r>
            <a:b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Per base sequence quality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475" y="1320500"/>
            <a:ext cx="6630300" cy="34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686150" y="1076775"/>
            <a:ext cx="6671100" cy="31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2. Sequence prep adapters still on ends of DNA library fragments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457498" y="169743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</a:t>
            </a:r>
            <a:b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Kmer Content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500" y="1291325"/>
            <a:ext cx="6124200" cy="30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457498" y="169743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</a:t>
            </a:r>
            <a:b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Flowcell: not good per_tile quality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793475" y="1291325"/>
            <a:ext cx="6209100" cy="1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686150" y="1076775"/>
            <a:ext cx="3234900" cy="31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3. Faulty flowcell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814370" y="1291319"/>
            <a:ext cx="216000" cy="30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11638" y="2437290"/>
            <a:ext cx="1525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3566">
            <a:off x="514306" y="2532170"/>
            <a:ext cx="578400" cy="102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2285339" y="4503837"/>
            <a:ext cx="443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                                   poor quality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108" y="4565806"/>
            <a:ext cx="1659000" cy="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380950" y="1068925"/>
            <a:ext cx="84108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quality trimming 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Trimmomatic will maintain paired end read pairing after trimming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reads based on quality scores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the same number of bases from each read 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sliding window to calculate average quality at ends of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if you want to discard reads with Ns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assemblers replace Ns with As or a random base G, C, A or 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adapter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Trimmomatic has a file of Illumina adapter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171651" y="1346690"/>
            <a:ext cx="51426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Trimmomatic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457172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QC Quality Trimming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7009321" y="1340773"/>
            <a:ext cx="1957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tool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Shape 568"/>
          <p:cNvCxnSpPr/>
          <p:nvPr/>
        </p:nvCxnSpPr>
        <p:spPr>
          <a:xfrm rot="10800000">
            <a:off x="6314225" y="1505975"/>
            <a:ext cx="73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9" name="Shape 569"/>
          <p:cNvSpPr/>
          <p:nvPr/>
        </p:nvSpPr>
        <p:spPr>
          <a:xfrm>
            <a:off x="1171650" y="3919350"/>
            <a:ext cx="56355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load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Trimmomatic/0.36-Java-1.8.0_92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1171650" y="4376550"/>
            <a:ext cx="56355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ls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$EBROOTTRIMMOMATIC/adapters/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81915" y="1015691"/>
            <a:ext cx="2716500" cy="36084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800" y="1008832"/>
            <a:ext cx="2752200" cy="36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220800" y="1015691"/>
            <a:ext cx="2752200" cy="36084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8709" y="1015691"/>
            <a:ext cx="2716500" cy="36084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56845" y="-23831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Sequencing Libraries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54836" y="709493"/>
            <a:ext cx="7378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end                          paired ends					   mate pairs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797617" y="503989"/>
            <a:ext cx="140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illumina.com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421950" y="3032999"/>
            <a:ext cx="1134300" cy="314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~2,000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6977419" y="2784309"/>
            <a:ext cx="0" cy="2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Shape 136"/>
          <p:cNvSpPr/>
          <p:nvPr/>
        </p:nvSpPr>
        <p:spPr>
          <a:xfrm>
            <a:off x="3925475" y="3575800"/>
            <a:ext cx="1069200" cy="420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Shape 137"/>
          <p:cNvCxnSpPr/>
          <p:nvPr/>
        </p:nvCxnSpPr>
        <p:spPr>
          <a:xfrm rot="-5400000">
            <a:off x="4528782" y="3768614"/>
            <a:ext cx="399300" cy="34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Shape 138"/>
          <p:cNvSpPr/>
          <p:nvPr/>
        </p:nvSpPr>
        <p:spPr>
          <a:xfrm>
            <a:off x="982275" y="3575800"/>
            <a:ext cx="1062900" cy="420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56799" y="3698275"/>
            <a:ext cx="1088400" cy="420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54469" y="3575794"/>
            <a:ext cx="365400" cy="420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3552" y="4063199"/>
            <a:ext cx="1840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sequenced region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(read length)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899150" y="3698275"/>
            <a:ext cx="1088400" cy="420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899150" y="3575800"/>
            <a:ext cx="365400" cy="42000"/>
          </a:xfrm>
          <a:prstGeom prst="rect">
            <a:avLst/>
          </a:prstGeom>
          <a:solidFill>
            <a:srgbClr val="33FF99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3602513" y="4063199"/>
            <a:ext cx="193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sequenced regions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(read length)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Shape 145"/>
          <p:cNvCxnSpPr>
            <a:stCxn id="144" idx="1"/>
            <a:endCxn id="143" idx="1"/>
          </p:cNvCxnSpPr>
          <p:nvPr/>
        </p:nvCxnSpPr>
        <p:spPr>
          <a:xfrm flipH="1" rot="10800000">
            <a:off x="3602513" y="3596849"/>
            <a:ext cx="296700" cy="739500"/>
          </a:xfrm>
          <a:prstGeom prst="bentConnector3">
            <a:avLst>
              <a:gd fmla="val -8025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6259732" y="4135475"/>
            <a:ext cx="2684100" cy="5463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~400 bp  “fragment size”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~2,000 bp  “insert size”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8479555" y="3890680"/>
            <a:ext cx="0" cy="2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964950" y="3152799"/>
            <a:ext cx="1080300" cy="314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~400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>
            <a:stCxn id="141" idx="1"/>
            <a:endCxn id="140" idx="1"/>
          </p:cNvCxnSpPr>
          <p:nvPr/>
        </p:nvCxnSpPr>
        <p:spPr>
          <a:xfrm flipH="1" rot="10800000">
            <a:off x="663552" y="3596849"/>
            <a:ext cx="291000" cy="739500"/>
          </a:xfrm>
          <a:prstGeom prst="bentConnector3">
            <a:avLst>
              <a:gd fmla="val -8183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" y="1033400"/>
            <a:ext cx="2620525" cy="20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8300" y="1040950"/>
            <a:ext cx="2620500" cy="20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346120" y="3049425"/>
            <a:ext cx="1312200" cy="314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>
            <a:stCxn id="152" idx="1"/>
            <a:endCxn id="148" idx="3"/>
          </p:cNvCxnSpPr>
          <p:nvPr/>
        </p:nvCxnSpPr>
        <p:spPr>
          <a:xfrm flipH="1">
            <a:off x="2045220" y="3206625"/>
            <a:ext cx="300900" cy="103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Shape 154"/>
          <p:cNvCxnSpPr>
            <a:stCxn id="152" idx="3"/>
            <a:endCxn id="155" idx="1"/>
          </p:cNvCxnSpPr>
          <p:nvPr/>
        </p:nvCxnSpPr>
        <p:spPr>
          <a:xfrm>
            <a:off x="3658320" y="3206625"/>
            <a:ext cx="258000" cy="103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3916370" y="3152799"/>
            <a:ext cx="1080300" cy="314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~400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622088" y="3699328"/>
            <a:ext cx="365400" cy="42000"/>
          </a:xfrm>
          <a:prstGeom prst="rect">
            <a:avLst/>
          </a:prstGeom>
          <a:solidFill>
            <a:srgbClr val="33FF99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457172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Shape 576"/>
          <p:cNvCxnSpPr/>
          <p:nvPr/>
        </p:nvCxnSpPr>
        <p:spPr>
          <a:xfrm>
            <a:off x="1334941" y="1259674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1334941" y="1357650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Shape 578"/>
          <p:cNvSpPr txBox="1"/>
          <p:nvPr/>
        </p:nvSpPr>
        <p:spPr>
          <a:xfrm>
            <a:off x="3556355" y="2125085"/>
            <a:ext cx="2276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~400 bp fragment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1032754" y="961828"/>
            <a:ext cx="214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base read length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6279665" y="1598670"/>
            <a:ext cx="214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base read length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1334950" y="1866375"/>
            <a:ext cx="6635400" cy="3198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30039"/>
                  <a:pt x="4995" y="59921"/>
                  <a:pt x="9997" y="59921"/>
                </a:cubicBezTo>
                <a:lnTo>
                  <a:pt x="49997" y="59921"/>
                </a:lnTo>
                <a:cubicBezTo>
                  <a:pt x="54992" y="59921"/>
                  <a:pt x="59994" y="89960"/>
                  <a:pt x="59994" y="119842"/>
                </a:cubicBezTo>
                <a:cubicBezTo>
                  <a:pt x="59994" y="89960"/>
                  <a:pt x="64995" y="59921"/>
                  <a:pt x="69991" y="59921"/>
                </a:cubicBezTo>
                <a:lnTo>
                  <a:pt x="109991" y="59921"/>
                </a:lnTo>
                <a:cubicBezTo>
                  <a:pt x="114992" y="59921"/>
                  <a:pt x="119994" y="30039"/>
                  <a:pt x="119994" y="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355975" y="1403650"/>
            <a:ext cx="2550900" cy="3144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30039"/>
                  <a:pt x="4995" y="59921"/>
                  <a:pt x="9991" y="59921"/>
                </a:cubicBezTo>
                <a:lnTo>
                  <a:pt x="49991" y="59921"/>
                </a:lnTo>
                <a:cubicBezTo>
                  <a:pt x="54986" y="59921"/>
                  <a:pt x="59982" y="89960"/>
                  <a:pt x="59982" y="119842"/>
                </a:cubicBezTo>
                <a:cubicBezTo>
                  <a:pt x="59982" y="89960"/>
                  <a:pt x="64978" y="59921"/>
                  <a:pt x="69973" y="59921"/>
                </a:cubicBezTo>
                <a:lnTo>
                  <a:pt x="109973" y="59921"/>
                </a:lnTo>
                <a:cubicBezTo>
                  <a:pt x="114969" y="59921"/>
                  <a:pt x="119982" y="30039"/>
                  <a:pt x="119982" y="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3981198" y="1642000"/>
            <a:ext cx="9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~200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31776" y="1148716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1039938" y="788656"/>
            <a:ext cx="1637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1 of a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6286848" y="1401004"/>
            <a:ext cx="1637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2 of a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2049109" y="3155155"/>
            <a:ext cx="16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474252" y="2260099"/>
            <a:ext cx="2111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1 pair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74578" y="3484795"/>
            <a:ext cx="2111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2 pair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803316" y="4205943"/>
            <a:ext cx="16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81487" y="2577319"/>
            <a:ext cx="8543100" cy="813300"/>
          </a:xfrm>
          <a:prstGeom prst="rect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81487" y="3777521"/>
            <a:ext cx="8543100" cy="8133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262547" y="2612101"/>
            <a:ext cx="8523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@M00861:1:000000000-A36BE:1:1101:14650:1529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:N:0:8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TTCTTAAAAATACCATAAAAGGCTTAAACTTGCCATTTACGACGGATTAATTCCAACTCTTTTCGGCTATCTTCATCTTTTAAGGTTAAATGACTCATAACGG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FFFHBFFHHIIIIIIHFHHCGEFGHHIHHHIHD/?DGGHHH@DEB,5EGHGHHIIHIF?FGGHHCCBFDGHFHDGHGFFFGDFHH?DFHDFFHHFHFHFFHHH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67772" y="3801280"/>
            <a:ext cx="8625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@M00861:1:000000000-A36BE:1:1101:14650:1529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:N:0:8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ACTAAAAATCAATTTTATCAATTTCAAGCTCTACCTTATTTACTCATTATTTTAGTGATGGCCACTTTAATAAAAATATTGGTAGCATATTTTGCAATAGCGG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BFFHIHHHFHHDGHIHHIHHHGHHHHHFHHDFFHIHIIIHIHDFHHHIHIIIH=AAFHIIIHFGFHHHHHGGHHIHHFGFFFEGGHHHDGHHH/CGHIFFHHH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7540095" y="2270656"/>
            <a:ext cx="1491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 format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Shape 596"/>
          <p:cNvCxnSpPr/>
          <p:nvPr/>
        </p:nvCxnSpPr>
        <p:spPr>
          <a:xfrm flipH="1" rot="10800000">
            <a:off x="1334925" y="1258832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7" name="Shape 597"/>
          <p:cNvCxnSpPr/>
          <p:nvPr/>
        </p:nvCxnSpPr>
        <p:spPr>
          <a:xfrm rot="10800000">
            <a:off x="5925263" y="1355769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470432" y="155743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Trimming PE Short Sequence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570037" y="844248"/>
            <a:ext cx="67992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1 from sequencer			File 2 from sequencer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 bases					 100 bases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 bases    					  50 bases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minimun read length = </a:t>
            </a:r>
            <a:r>
              <a:rPr b="0" i="1" lang="en" sz="15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FASTQ Files with trimmed reads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1 trimmed file 			Paired end 2 trimmed file				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570037" y="1133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Shape 605"/>
          <p:cNvCxnSpPr/>
          <p:nvPr/>
        </p:nvCxnSpPr>
        <p:spPr>
          <a:xfrm>
            <a:off x="1258741" y="204989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Shape 606"/>
          <p:cNvCxnSpPr/>
          <p:nvPr/>
        </p:nvCxnSpPr>
        <p:spPr>
          <a:xfrm>
            <a:off x="1258741" y="302965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Shape 607"/>
          <p:cNvCxnSpPr/>
          <p:nvPr/>
        </p:nvCxnSpPr>
        <p:spPr>
          <a:xfrm>
            <a:off x="1258725" y="208047"/>
            <a:ext cx="20406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8" name="Shape 608"/>
          <p:cNvSpPr txBox="1"/>
          <p:nvPr/>
        </p:nvSpPr>
        <p:spPr>
          <a:xfrm>
            <a:off x="450378" y="104049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Shape 609"/>
          <p:cNvCxnSpPr/>
          <p:nvPr/>
        </p:nvCxnSpPr>
        <p:spPr>
          <a:xfrm>
            <a:off x="738912" y="1344253"/>
            <a:ext cx="20259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Shape 610"/>
          <p:cNvSpPr/>
          <p:nvPr/>
        </p:nvSpPr>
        <p:spPr>
          <a:xfrm>
            <a:off x="3618037" y="1133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Shape 611"/>
          <p:cNvCxnSpPr/>
          <p:nvPr/>
        </p:nvCxnSpPr>
        <p:spPr>
          <a:xfrm>
            <a:off x="3786912" y="1344253"/>
            <a:ext cx="2041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2" name="Shape 612"/>
          <p:cNvSpPr/>
          <p:nvPr/>
        </p:nvSpPr>
        <p:spPr>
          <a:xfrm>
            <a:off x="570037" y="2276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Shape 613"/>
          <p:cNvCxnSpPr/>
          <p:nvPr/>
        </p:nvCxnSpPr>
        <p:spPr>
          <a:xfrm>
            <a:off x="738912" y="2487253"/>
            <a:ext cx="2053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Shape 614"/>
          <p:cNvSpPr/>
          <p:nvPr/>
        </p:nvSpPr>
        <p:spPr>
          <a:xfrm>
            <a:off x="3618037" y="2276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570037" y="43339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618037" y="43339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Shape 617"/>
          <p:cNvCxnSpPr/>
          <p:nvPr/>
        </p:nvCxnSpPr>
        <p:spPr>
          <a:xfrm>
            <a:off x="3786912" y="4544653"/>
            <a:ext cx="1006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Shape 618"/>
          <p:cNvCxnSpPr/>
          <p:nvPr/>
        </p:nvCxnSpPr>
        <p:spPr>
          <a:xfrm>
            <a:off x="3786912" y="2487253"/>
            <a:ext cx="1006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5849063" y="302556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0" name="Shape 620"/>
          <p:cNvSpPr/>
          <p:nvPr/>
        </p:nvSpPr>
        <p:spPr>
          <a:xfrm>
            <a:off x="1471575" y="1778650"/>
            <a:ext cx="967200" cy="465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QC trim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4595775" y="1778650"/>
            <a:ext cx="967200" cy="465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QC trim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22" name="Shape 622"/>
          <p:cNvCxnSpPr/>
          <p:nvPr/>
        </p:nvCxnSpPr>
        <p:spPr>
          <a:xfrm>
            <a:off x="738912" y="4544653"/>
            <a:ext cx="2053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470432" y="155743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Trimming PE Short Sequence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570023" y="844250"/>
            <a:ext cx="8129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1 from sequencer			File 2 from sequencer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 bases					 100 bases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 bases    					 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minimun read length = </a:t>
            </a:r>
            <a:r>
              <a:rPr b="0" i="1" lang="en" sz="15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FASTQ Files with trimmed reads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1 trimmed file 			Paired end 2 trimmed file		Single end reads		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570037" y="1133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Shape 630"/>
          <p:cNvCxnSpPr/>
          <p:nvPr/>
        </p:nvCxnSpPr>
        <p:spPr>
          <a:xfrm>
            <a:off x="1258741" y="204989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Shape 631"/>
          <p:cNvCxnSpPr/>
          <p:nvPr/>
        </p:nvCxnSpPr>
        <p:spPr>
          <a:xfrm>
            <a:off x="1258741" y="302965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Shape 632"/>
          <p:cNvCxnSpPr/>
          <p:nvPr/>
        </p:nvCxnSpPr>
        <p:spPr>
          <a:xfrm flipH="1" rot="10800000">
            <a:off x="1258725" y="204147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Shape 633"/>
          <p:cNvSpPr txBox="1"/>
          <p:nvPr/>
        </p:nvSpPr>
        <p:spPr>
          <a:xfrm>
            <a:off x="450378" y="104049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3618037" y="1133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Shape 635"/>
          <p:cNvCxnSpPr/>
          <p:nvPr/>
        </p:nvCxnSpPr>
        <p:spPr>
          <a:xfrm>
            <a:off x="3786912" y="1344253"/>
            <a:ext cx="2041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6" name="Shape 636"/>
          <p:cNvSpPr/>
          <p:nvPr/>
        </p:nvSpPr>
        <p:spPr>
          <a:xfrm>
            <a:off x="570037" y="2276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618037" y="22765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Shape 638"/>
          <p:cNvCxnSpPr/>
          <p:nvPr/>
        </p:nvCxnSpPr>
        <p:spPr>
          <a:xfrm>
            <a:off x="3786912" y="2487253"/>
            <a:ext cx="42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9" name="Shape 639"/>
          <p:cNvSpPr/>
          <p:nvPr/>
        </p:nvSpPr>
        <p:spPr>
          <a:xfrm>
            <a:off x="1471575" y="1778650"/>
            <a:ext cx="967200" cy="465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QC trim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570037" y="43339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3618037" y="43339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6437437" y="4333947"/>
            <a:ext cx="25956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Shape 643"/>
          <p:cNvCxnSpPr/>
          <p:nvPr/>
        </p:nvCxnSpPr>
        <p:spPr>
          <a:xfrm rot="10800000">
            <a:off x="5849063" y="304028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Shape 644"/>
          <p:cNvSpPr/>
          <p:nvPr/>
        </p:nvSpPr>
        <p:spPr>
          <a:xfrm>
            <a:off x="4595775" y="1778650"/>
            <a:ext cx="967200" cy="465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QC trim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45" name="Shape 645"/>
          <p:cNvCxnSpPr/>
          <p:nvPr/>
        </p:nvCxnSpPr>
        <p:spPr>
          <a:xfrm>
            <a:off x="738912" y="1344253"/>
            <a:ext cx="20259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Shape 646"/>
          <p:cNvCxnSpPr/>
          <p:nvPr/>
        </p:nvCxnSpPr>
        <p:spPr>
          <a:xfrm>
            <a:off x="738912" y="2487253"/>
            <a:ext cx="2053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Shape 647"/>
          <p:cNvCxnSpPr/>
          <p:nvPr/>
        </p:nvCxnSpPr>
        <p:spPr>
          <a:xfrm>
            <a:off x="6606312" y="4544653"/>
            <a:ext cx="2053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601137" y="2177461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332103" y="1859482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332429" y="964080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45782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Overlapping Paired End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165888" y="1748279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Shape 657"/>
          <p:cNvCxnSpPr/>
          <p:nvPr/>
        </p:nvCxnSpPr>
        <p:spPr>
          <a:xfrm>
            <a:off x="165888" y="2725318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Shape 658"/>
          <p:cNvCxnSpPr/>
          <p:nvPr/>
        </p:nvCxnSpPr>
        <p:spPr>
          <a:xfrm>
            <a:off x="1411141" y="1347989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Shape 659"/>
          <p:cNvCxnSpPr/>
          <p:nvPr/>
        </p:nvCxnSpPr>
        <p:spPr>
          <a:xfrm>
            <a:off x="1411141" y="1445965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Shape 660"/>
          <p:cNvCxnSpPr/>
          <p:nvPr/>
        </p:nvCxnSpPr>
        <p:spPr>
          <a:xfrm flipH="1" rot="10800000">
            <a:off x="1411125" y="1347147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1" name="Shape 661"/>
          <p:cNvSpPr txBox="1"/>
          <p:nvPr/>
        </p:nvSpPr>
        <p:spPr>
          <a:xfrm>
            <a:off x="602778" y="1247049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Shape 662"/>
          <p:cNvCxnSpPr/>
          <p:nvPr/>
        </p:nvCxnSpPr>
        <p:spPr>
          <a:xfrm>
            <a:off x="2173141" y="2220156"/>
            <a:ext cx="32985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Shape 663"/>
          <p:cNvCxnSpPr/>
          <p:nvPr/>
        </p:nvCxnSpPr>
        <p:spPr>
          <a:xfrm>
            <a:off x="2173141" y="2318132"/>
            <a:ext cx="32697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Shape 664"/>
          <p:cNvCxnSpPr/>
          <p:nvPr/>
        </p:nvCxnSpPr>
        <p:spPr>
          <a:xfrm flipH="1" rot="10800000">
            <a:off x="2173125" y="2219314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5" name="Shape 665"/>
          <p:cNvCxnSpPr/>
          <p:nvPr/>
        </p:nvCxnSpPr>
        <p:spPr>
          <a:xfrm rot="10800000">
            <a:off x="5999991" y="1445556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6" name="Shape 666"/>
          <p:cNvCxnSpPr/>
          <p:nvPr/>
        </p:nvCxnSpPr>
        <p:spPr>
          <a:xfrm rot="10800000">
            <a:off x="3429571" y="2319195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601137" y="2177461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332103" y="1859482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332429" y="964080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45782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Overlapping Paired End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Shape 675"/>
          <p:cNvCxnSpPr/>
          <p:nvPr/>
        </p:nvCxnSpPr>
        <p:spPr>
          <a:xfrm>
            <a:off x="165888" y="1748279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Shape 676"/>
          <p:cNvCxnSpPr/>
          <p:nvPr/>
        </p:nvCxnSpPr>
        <p:spPr>
          <a:xfrm>
            <a:off x="165888" y="2725318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Shape 677"/>
          <p:cNvCxnSpPr/>
          <p:nvPr/>
        </p:nvCxnSpPr>
        <p:spPr>
          <a:xfrm>
            <a:off x="1411141" y="1347989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Shape 678"/>
          <p:cNvCxnSpPr/>
          <p:nvPr/>
        </p:nvCxnSpPr>
        <p:spPr>
          <a:xfrm>
            <a:off x="1411141" y="1445965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Shape 679"/>
          <p:cNvCxnSpPr/>
          <p:nvPr/>
        </p:nvCxnSpPr>
        <p:spPr>
          <a:xfrm flipH="1" rot="10800000">
            <a:off x="1411125" y="1347147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Shape 680"/>
          <p:cNvSpPr txBox="1"/>
          <p:nvPr/>
        </p:nvSpPr>
        <p:spPr>
          <a:xfrm>
            <a:off x="602778" y="1247049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Shape 681"/>
          <p:cNvCxnSpPr/>
          <p:nvPr/>
        </p:nvCxnSpPr>
        <p:spPr>
          <a:xfrm>
            <a:off x="2173141" y="2220156"/>
            <a:ext cx="32985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Shape 682"/>
          <p:cNvCxnSpPr/>
          <p:nvPr/>
        </p:nvCxnSpPr>
        <p:spPr>
          <a:xfrm>
            <a:off x="2173141" y="2318132"/>
            <a:ext cx="32697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Shape 683"/>
          <p:cNvCxnSpPr/>
          <p:nvPr/>
        </p:nvCxnSpPr>
        <p:spPr>
          <a:xfrm flipH="1" rot="10800000">
            <a:off x="2173125" y="2219314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Shape 684"/>
          <p:cNvCxnSpPr/>
          <p:nvPr/>
        </p:nvCxnSpPr>
        <p:spPr>
          <a:xfrm rot="10800000">
            <a:off x="5999991" y="1445556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Shape 685"/>
          <p:cNvCxnSpPr/>
          <p:nvPr/>
        </p:nvCxnSpPr>
        <p:spPr>
          <a:xfrm rot="10800000">
            <a:off x="3429571" y="2319195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6" name="Shape 686"/>
          <p:cNvSpPr/>
          <p:nvPr/>
        </p:nvSpPr>
        <p:spPr>
          <a:xfrm>
            <a:off x="265225" y="3190950"/>
            <a:ext cx="24930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7" name="Shape 687"/>
          <p:cNvCxnSpPr/>
          <p:nvPr/>
        </p:nvCxnSpPr>
        <p:spPr>
          <a:xfrm>
            <a:off x="434112" y="3401653"/>
            <a:ext cx="20259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Shape 688"/>
          <p:cNvSpPr/>
          <p:nvPr/>
        </p:nvSpPr>
        <p:spPr>
          <a:xfrm>
            <a:off x="2932226" y="3190950"/>
            <a:ext cx="24738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Shape 689"/>
          <p:cNvCxnSpPr/>
          <p:nvPr/>
        </p:nvCxnSpPr>
        <p:spPr>
          <a:xfrm>
            <a:off x="3101112" y="3401653"/>
            <a:ext cx="2039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Shape 690"/>
          <p:cNvSpPr txBox="1"/>
          <p:nvPr/>
        </p:nvSpPr>
        <p:spPr>
          <a:xfrm>
            <a:off x="215350" y="2846925"/>
            <a:ext cx="849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read 1 (left)                      Paired end read 2 (right)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/>
        </p:nvSpPr>
        <p:spPr>
          <a:xfrm>
            <a:off x="601137" y="2177461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332103" y="1859482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332429" y="964080"/>
            <a:ext cx="1222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45782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Overlapping Paired End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Shape 699"/>
          <p:cNvCxnSpPr/>
          <p:nvPr/>
        </p:nvCxnSpPr>
        <p:spPr>
          <a:xfrm>
            <a:off x="165888" y="1748279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Shape 700"/>
          <p:cNvCxnSpPr/>
          <p:nvPr/>
        </p:nvCxnSpPr>
        <p:spPr>
          <a:xfrm>
            <a:off x="165888" y="2725318"/>
            <a:ext cx="870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1411141" y="1347989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1411141" y="1445965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Shape 703"/>
          <p:cNvCxnSpPr/>
          <p:nvPr/>
        </p:nvCxnSpPr>
        <p:spPr>
          <a:xfrm flipH="1" rot="10800000">
            <a:off x="1411125" y="1347147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4" name="Shape 704"/>
          <p:cNvSpPr txBox="1"/>
          <p:nvPr/>
        </p:nvSpPr>
        <p:spPr>
          <a:xfrm>
            <a:off x="602778" y="1247049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Shape 705"/>
          <p:cNvCxnSpPr/>
          <p:nvPr/>
        </p:nvCxnSpPr>
        <p:spPr>
          <a:xfrm>
            <a:off x="2173141" y="2220156"/>
            <a:ext cx="32985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Shape 706"/>
          <p:cNvCxnSpPr/>
          <p:nvPr/>
        </p:nvCxnSpPr>
        <p:spPr>
          <a:xfrm>
            <a:off x="2173141" y="2318132"/>
            <a:ext cx="32697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7" name="Shape 707"/>
          <p:cNvCxnSpPr/>
          <p:nvPr/>
        </p:nvCxnSpPr>
        <p:spPr>
          <a:xfrm flipH="1" rot="10800000">
            <a:off x="2173125" y="2219314"/>
            <a:ext cx="20403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Shape 708"/>
          <p:cNvCxnSpPr/>
          <p:nvPr/>
        </p:nvCxnSpPr>
        <p:spPr>
          <a:xfrm rot="10800000">
            <a:off x="5999991" y="1445556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Shape 709"/>
          <p:cNvCxnSpPr/>
          <p:nvPr/>
        </p:nvCxnSpPr>
        <p:spPr>
          <a:xfrm rot="10800000">
            <a:off x="3429571" y="2319195"/>
            <a:ext cx="20436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0" name="Shape 710"/>
          <p:cNvSpPr/>
          <p:nvPr/>
        </p:nvSpPr>
        <p:spPr>
          <a:xfrm>
            <a:off x="265225" y="3190950"/>
            <a:ext cx="24930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x="434112" y="3401653"/>
            <a:ext cx="20259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2" name="Shape 712"/>
          <p:cNvSpPr/>
          <p:nvPr/>
        </p:nvSpPr>
        <p:spPr>
          <a:xfrm>
            <a:off x="2932226" y="3190950"/>
            <a:ext cx="24738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3101112" y="3401653"/>
            <a:ext cx="2039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4" name="Shape 714"/>
          <p:cNvSpPr txBox="1"/>
          <p:nvPr/>
        </p:nvSpPr>
        <p:spPr>
          <a:xfrm>
            <a:off x="215350" y="2846925"/>
            <a:ext cx="849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read 1 (left)                      Paired end read 2 (right)                   Unpaired ‘merged’ read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5580025" y="3190950"/>
            <a:ext cx="3462000" cy="4023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Shape 716"/>
          <p:cNvCxnSpPr/>
          <p:nvPr/>
        </p:nvCxnSpPr>
        <p:spPr>
          <a:xfrm>
            <a:off x="5701975" y="3408679"/>
            <a:ext cx="32583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Shape 717"/>
          <p:cNvSpPr/>
          <p:nvPr/>
        </p:nvSpPr>
        <p:spPr>
          <a:xfrm>
            <a:off x="4691035" y="3852551"/>
            <a:ext cx="3718200" cy="2277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FLASH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995922" y="4073865"/>
            <a:ext cx="5056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merging overlapping reads: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691035" y="4173691"/>
            <a:ext cx="3718200" cy="2277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Coperead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691035" y="4494829"/>
            <a:ext cx="3718200" cy="2277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PEAR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Shape 725"/>
          <p:cNvPicPr preferRelativeResize="0"/>
          <p:nvPr/>
        </p:nvPicPr>
        <p:blipFill rotWithShape="1">
          <a:blip r:embed="rId3">
            <a:alphaModFix/>
          </a:blip>
          <a:srcRect b="0" l="0" r="0" t="68375"/>
          <a:stretch/>
        </p:blipFill>
        <p:spPr>
          <a:xfrm>
            <a:off x="2988850" y="710050"/>
            <a:ext cx="32277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457172" y="30593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Verifying and Trimming Mate Pair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831952" y="350451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1831952" y="3602493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833911" y="3505497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5979152" y="3603472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1831952" y="255469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1831952" y="265266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1833911" y="255567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5979152" y="2653646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1831952" y="304185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1831952" y="313982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833911" y="304283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979152" y="3140806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831952" y="396990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1831952" y="406787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1833911" y="397088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5979152" y="4068857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4952475" y="350500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4952475" y="3602493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Shape 745"/>
          <p:cNvCxnSpPr/>
          <p:nvPr/>
        </p:nvCxnSpPr>
        <p:spPr>
          <a:xfrm>
            <a:off x="5117057" y="3504762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6" name="Shape 746"/>
          <p:cNvSpPr/>
          <p:nvPr/>
        </p:nvSpPr>
        <p:spPr>
          <a:xfrm>
            <a:off x="3319719" y="2555181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319719" y="265266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Shape 748"/>
          <p:cNvCxnSpPr/>
          <p:nvPr/>
        </p:nvCxnSpPr>
        <p:spPr>
          <a:xfrm>
            <a:off x="3484301" y="2554936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Shape 749"/>
          <p:cNvSpPr/>
          <p:nvPr/>
        </p:nvSpPr>
        <p:spPr>
          <a:xfrm>
            <a:off x="6911782" y="3042341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911782" y="313982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Shape 751"/>
          <p:cNvCxnSpPr/>
          <p:nvPr/>
        </p:nvCxnSpPr>
        <p:spPr>
          <a:xfrm>
            <a:off x="7076364" y="3042096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2" name="Shape 752"/>
          <p:cNvSpPr txBox="1"/>
          <p:nvPr/>
        </p:nvSpPr>
        <p:spPr>
          <a:xfrm>
            <a:off x="96432" y="2429503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96432" y="2916663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1076086" y="3403823"/>
            <a:ext cx="27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6352599" y="1651869"/>
            <a:ext cx="140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illumina.com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2654208" y="2064813"/>
            <a:ext cx="41472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654208" y="2162788"/>
            <a:ext cx="41472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650616" y="2065792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6759" y="1988651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4313741" y="2163768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4495630" y="2065303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4495630" y="2162788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Shape 763"/>
          <p:cNvCxnSpPr/>
          <p:nvPr/>
        </p:nvCxnSpPr>
        <p:spPr>
          <a:xfrm>
            <a:off x="4660212" y="2065058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4" name="Shape 764"/>
          <p:cNvSpPr txBox="1"/>
          <p:nvPr/>
        </p:nvSpPr>
        <p:spPr>
          <a:xfrm>
            <a:off x="1076412" y="3844713"/>
            <a:ext cx="27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4045316" y="4166097"/>
            <a:ext cx="24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(paired end contaminant)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Shape 766"/>
          <p:cNvCxnSpPr/>
          <p:nvPr/>
        </p:nvCxnSpPr>
        <p:spPr>
          <a:xfrm>
            <a:off x="464682" y="1290584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7" name="Shape 767"/>
          <p:cNvSpPr txBox="1"/>
          <p:nvPr/>
        </p:nvSpPr>
        <p:spPr>
          <a:xfrm>
            <a:off x="653429" y="1287155"/>
            <a:ext cx="1276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Biotin junction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300101" y="1535278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669756" y="1470124"/>
            <a:ext cx="193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 sequence 38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5960825" y="4443450"/>
            <a:ext cx="2949000" cy="279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NextClip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1967669" y="4476214"/>
            <a:ext cx="459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for trimming Illumina Nextera mate pairs: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Shape 772"/>
          <p:cNvCxnSpPr/>
          <p:nvPr/>
        </p:nvCxnSpPr>
        <p:spPr>
          <a:xfrm>
            <a:off x="1415425" y="2158384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3" name="Shape 773"/>
          <p:cNvCxnSpPr/>
          <p:nvPr/>
        </p:nvCxnSpPr>
        <p:spPr>
          <a:xfrm>
            <a:off x="1415425" y="2622377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4" name="Shape 774"/>
          <p:cNvCxnSpPr/>
          <p:nvPr/>
        </p:nvCxnSpPr>
        <p:spPr>
          <a:xfrm>
            <a:off x="1414519" y="3120338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5" name="Shape 775"/>
          <p:cNvCxnSpPr/>
          <p:nvPr/>
        </p:nvCxnSpPr>
        <p:spPr>
          <a:xfrm>
            <a:off x="1415425" y="3584332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6" name="Shape 776"/>
          <p:cNvCxnSpPr/>
          <p:nvPr/>
        </p:nvCxnSpPr>
        <p:spPr>
          <a:xfrm>
            <a:off x="1415425" y="4041532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68375"/>
          <a:stretch/>
        </p:blipFill>
        <p:spPr>
          <a:xfrm>
            <a:off x="2988850" y="710050"/>
            <a:ext cx="32277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Shape 782"/>
          <p:cNvSpPr txBox="1"/>
          <p:nvPr/>
        </p:nvSpPr>
        <p:spPr>
          <a:xfrm>
            <a:off x="457172" y="30593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Verifying and Trimming Mate Pair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831952" y="350451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1831952" y="3602493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1833911" y="3505497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5979152" y="3603472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831952" y="255469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1831952" y="265266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833911" y="255567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979152" y="2653646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1831952" y="304185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1831952" y="313982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1833911" y="304283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979152" y="3140806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1831952" y="3969901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1831952" y="4067877"/>
            <a:ext cx="66354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833911" y="3970881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979152" y="4068857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4952475" y="350500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4952475" y="3602493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Shape 801"/>
          <p:cNvCxnSpPr/>
          <p:nvPr/>
        </p:nvCxnSpPr>
        <p:spPr>
          <a:xfrm>
            <a:off x="5117057" y="3504762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Shape 802"/>
          <p:cNvSpPr/>
          <p:nvPr/>
        </p:nvSpPr>
        <p:spPr>
          <a:xfrm>
            <a:off x="3319719" y="2555181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3319719" y="265266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Shape 804"/>
          <p:cNvCxnSpPr/>
          <p:nvPr/>
        </p:nvCxnSpPr>
        <p:spPr>
          <a:xfrm>
            <a:off x="3484301" y="2554936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5" name="Shape 805"/>
          <p:cNvSpPr/>
          <p:nvPr/>
        </p:nvSpPr>
        <p:spPr>
          <a:xfrm>
            <a:off x="6911782" y="3042341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6911782" y="3139827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Shape 807"/>
          <p:cNvCxnSpPr/>
          <p:nvPr/>
        </p:nvCxnSpPr>
        <p:spPr>
          <a:xfrm>
            <a:off x="7076364" y="3042096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8" name="Shape 808"/>
          <p:cNvSpPr txBox="1"/>
          <p:nvPr/>
        </p:nvSpPr>
        <p:spPr>
          <a:xfrm>
            <a:off x="96432" y="2429503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96432" y="2916663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1076086" y="3403823"/>
            <a:ext cx="27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6352599" y="1651869"/>
            <a:ext cx="140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illumina.com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654208" y="2064813"/>
            <a:ext cx="41472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654208" y="2162788"/>
            <a:ext cx="4147200" cy="624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650616" y="2065792"/>
            <a:ext cx="24033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96759" y="1988651"/>
            <a:ext cx="152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mate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4313741" y="2163768"/>
            <a:ext cx="2483400" cy="6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4495630" y="2065303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4495630" y="2162788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9" name="Shape 819"/>
          <p:cNvCxnSpPr/>
          <p:nvPr/>
        </p:nvCxnSpPr>
        <p:spPr>
          <a:xfrm>
            <a:off x="4660212" y="2065058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Shape 820"/>
          <p:cNvSpPr txBox="1"/>
          <p:nvPr/>
        </p:nvSpPr>
        <p:spPr>
          <a:xfrm>
            <a:off x="1076412" y="3844713"/>
            <a:ext cx="27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 txBox="1"/>
          <p:nvPr/>
        </p:nvSpPr>
        <p:spPr>
          <a:xfrm>
            <a:off x="4045316" y="4166097"/>
            <a:ext cx="24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(paired end contaminant)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2" name="Shape 822"/>
          <p:cNvCxnSpPr/>
          <p:nvPr/>
        </p:nvCxnSpPr>
        <p:spPr>
          <a:xfrm>
            <a:off x="464682" y="1290584"/>
            <a:ext cx="0" cy="160200"/>
          </a:xfrm>
          <a:prstGeom prst="straightConnector1">
            <a:avLst/>
          </a:prstGeom>
          <a:noFill/>
          <a:ln cap="flat" cmpd="sng" w="183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3" name="Shape 823"/>
          <p:cNvSpPr txBox="1"/>
          <p:nvPr/>
        </p:nvSpPr>
        <p:spPr>
          <a:xfrm>
            <a:off x="653429" y="1287155"/>
            <a:ext cx="1276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Biotin junction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300101" y="1535278"/>
            <a:ext cx="331800" cy="624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B3B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669756" y="1470124"/>
            <a:ext cx="193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 sequence 38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5960825" y="4443450"/>
            <a:ext cx="2949000" cy="279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NextClip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1967669" y="4476214"/>
            <a:ext cx="459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for trimming Illumina Nextera mate pairs: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Shape 828"/>
          <p:cNvCxnSpPr/>
          <p:nvPr/>
        </p:nvCxnSpPr>
        <p:spPr>
          <a:xfrm>
            <a:off x="1415425" y="2158384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Shape 829"/>
          <p:cNvCxnSpPr/>
          <p:nvPr/>
        </p:nvCxnSpPr>
        <p:spPr>
          <a:xfrm>
            <a:off x="1415425" y="2622377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0" name="Shape 830"/>
          <p:cNvCxnSpPr/>
          <p:nvPr/>
        </p:nvCxnSpPr>
        <p:spPr>
          <a:xfrm>
            <a:off x="1414519" y="3120338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1" name="Shape 831"/>
          <p:cNvCxnSpPr/>
          <p:nvPr/>
        </p:nvCxnSpPr>
        <p:spPr>
          <a:xfrm>
            <a:off x="1415425" y="3584332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Shape 832"/>
          <p:cNvCxnSpPr/>
          <p:nvPr/>
        </p:nvCxnSpPr>
        <p:spPr>
          <a:xfrm>
            <a:off x="1415425" y="4041532"/>
            <a:ext cx="38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Shape 833"/>
          <p:cNvCxnSpPr/>
          <p:nvPr/>
        </p:nvCxnSpPr>
        <p:spPr>
          <a:xfrm>
            <a:off x="8539376" y="4065875"/>
            <a:ext cx="36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Shape 834"/>
          <p:cNvCxnSpPr/>
          <p:nvPr/>
        </p:nvCxnSpPr>
        <p:spPr>
          <a:xfrm rot="10800000">
            <a:off x="4884350" y="1301100"/>
            <a:ext cx="400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5" name="Shape 835"/>
          <p:cNvCxnSpPr/>
          <p:nvPr/>
        </p:nvCxnSpPr>
        <p:spPr>
          <a:xfrm>
            <a:off x="8892650" y="1287351"/>
            <a:ext cx="0" cy="277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Shape 836"/>
          <p:cNvSpPr/>
          <p:nvPr/>
        </p:nvSpPr>
        <p:spPr>
          <a:xfrm>
            <a:off x="4694275" y="1211173"/>
            <a:ext cx="203700" cy="13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Shape 8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84" y="3178630"/>
            <a:ext cx="8882700" cy="14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17" y="960706"/>
            <a:ext cx="8882700" cy="2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Shape 843"/>
          <p:cNvSpPr/>
          <p:nvPr/>
        </p:nvSpPr>
        <p:spPr>
          <a:xfrm>
            <a:off x="130620" y="1650210"/>
            <a:ext cx="1117200" cy="741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spcFirstLastPara="1" rIns="74825" wrap="square" tIns="50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paired-end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417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130620" y="2583673"/>
            <a:ext cx="1007100" cy="741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spcFirstLastPara="1" rIns="74825" wrap="square" tIns="50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mate-pair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2,277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130620" y="3756196"/>
            <a:ext cx="1051800" cy="740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7425" lIns="74825" spcFirstLastPara="1" rIns="74825" wrap="square" tIns="50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mate-pair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10,248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457498" y="1285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Sequencing Libraries Insert Sizes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/>
              <a:t>Sequence Mapping and Visualization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172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End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1334941" y="1259674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1334941" y="1357650"/>
            <a:ext cx="6635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Shape 164"/>
          <p:cNvSpPr txBox="1"/>
          <p:nvPr/>
        </p:nvSpPr>
        <p:spPr>
          <a:xfrm>
            <a:off x="3556355" y="2131878"/>
            <a:ext cx="2276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~400 bp fragment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032754" y="961828"/>
            <a:ext cx="214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base read length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279665" y="1598670"/>
            <a:ext cx="214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base read length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334950" y="1866375"/>
            <a:ext cx="6635400" cy="3198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30039"/>
                  <a:pt x="4995" y="59921"/>
                  <a:pt x="9997" y="59921"/>
                </a:cubicBezTo>
                <a:lnTo>
                  <a:pt x="49997" y="59921"/>
                </a:lnTo>
                <a:cubicBezTo>
                  <a:pt x="54992" y="59921"/>
                  <a:pt x="59994" y="89960"/>
                  <a:pt x="59994" y="119842"/>
                </a:cubicBezTo>
                <a:cubicBezTo>
                  <a:pt x="59994" y="89960"/>
                  <a:pt x="64995" y="59921"/>
                  <a:pt x="69991" y="59921"/>
                </a:cubicBezTo>
                <a:lnTo>
                  <a:pt x="109991" y="59921"/>
                </a:lnTo>
                <a:cubicBezTo>
                  <a:pt x="114992" y="59921"/>
                  <a:pt x="119994" y="30039"/>
                  <a:pt x="119994" y="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355975" y="1403650"/>
            <a:ext cx="2550900" cy="3144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30039"/>
                  <a:pt x="4995" y="59921"/>
                  <a:pt x="9991" y="59921"/>
                </a:cubicBezTo>
                <a:lnTo>
                  <a:pt x="49991" y="59921"/>
                </a:lnTo>
                <a:cubicBezTo>
                  <a:pt x="54986" y="59921"/>
                  <a:pt x="59982" y="89960"/>
                  <a:pt x="59982" y="119842"/>
                </a:cubicBezTo>
                <a:cubicBezTo>
                  <a:pt x="59982" y="89960"/>
                  <a:pt x="64978" y="59921"/>
                  <a:pt x="69973" y="59921"/>
                </a:cubicBezTo>
                <a:lnTo>
                  <a:pt x="109973" y="59921"/>
                </a:lnTo>
                <a:cubicBezTo>
                  <a:pt x="114969" y="59921"/>
                  <a:pt x="119982" y="30039"/>
                  <a:pt x="119982" y="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981198" y="1642000"/>
            <a:ext cx="9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~200 bp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31776" y="1148716"/>
            <a:ext cx="81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dsDNA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039938" y="788656"/>
            <a:ext cx="1637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1 of a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286848" y="1401004"/>
            <a:ext cx="1637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2 of a pair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049109" y="3121187"/>
            <a:ext cx="16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74252" y="2302332"/>
            <a:ext cx="2111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1 pair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74578" y="3527027"/>
            <a:ext cx="2111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2 pair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803316" y="4171976"/>
            <a:ext cx="16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81487" y="2619552"/>
            <a:ext cx="8543100" cy="813300"/>
          </a:xfrm>
          <a:prstGeom prst="rect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81487" y="3819754"/>
            <a:ext cx="8543100" cy="8133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62547" y="2654333"/>
            <a:ext cx="8523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@M00861:1:000000000-A36BE:1:1101:14650:1529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:N:0:8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TTCTTAAAAATACCATAAAAGGCTTAAACTTGCCATTTACGACGGATTAATTCCAACTCTTTTCGGCTATCTTCATCTTTTAAGGTTAAATGACTCATAACGG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FFFHBFFHHIIIIIIHFHHCGEFGHHIHHHIHD/?DGGHHH@DEB,5EGHGHHIIHIF?FGGHHCCBFDGHFHDGHGFFFGDFHH?DFHDFFHHFHFHFFHHH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67772" y="3843513"/>
            <a:ext cx="8625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@M00861:1:000000000-A36BE:1:1101:14650:1529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:N:0:8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ACTAAAAATCAATTTTATCAATTTCAAGCTCTACCTTATTTACTCATTATTTTAGTGATGGCCACTTTAATAAAAATATTGGTAGCATATTTTGCAATAGCGG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BFFHIHHHFHHDGHIHHIHHHGHHHHHFHHDFFHIHIIIHIHDFHHHIHIIIH=AAFHIIIHFGFHHHHHGGHHIHHFGFFFEGGHHHDGHHH/CGHIFFHHH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7540095" y="2312888"/>
            <a:ext cx="1491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 format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1334925" y="1262732"/>
            <a:ext cx="20454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5930700" y="1357125"/>
            <a:ext cx="2042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Reads to a Reference Assembly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760452" y="931235"/>
            <a:ext cx="87090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 reads using bwa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bwa index files for UCSC genomes found here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 reads using bowtie or bowtie2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Bowtie index files for UCSC genomes found here: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Bowtie2 index files for UCSC found here: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841325" y="2081300"/>
            <a:ext cx="6528900" cy="260100"/>
          </a:xfrm>
          <a:prstGeom prst="rect">
            <a:avLst/>
          </a:prstGeom>
          <a:solidFill>
            <a:srgbClr val="FFD32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/scratch/datasets/genome_indexes/ucsc/mm10/bwa_0.7.12_index/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1476906" y="1399890"/>
            <a:ext cx="38985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BWA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1486702" y="2778075"/>
            <a:ext cx="38985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Bowtie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486702" y="3761520"/>
            <a:ext cx="3898500" cy="2562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Bowtie2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839375" y="3448925"/>
            <a:ext cx="6528900" cy="260100"/>
          </a:xfrm>
          <a:prstGeom prst="rect">
            <a:avLst/>
          </a:prstGeom>
          <a:solidFill>
            <a:srgbClr val="FFD32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/scratch/datasets/genome_indexes/ucsc/mm10/bowtie_index/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841325" y="4436800"/>
            <a:ext cx="6528900" cy="260100"/>
          </a:xfrm>
          <a:prstGeom prst="rect">
            <a:avLst/>
          </a:prstGeom>
          <a:solidFill>
            <a:srgbClr val="FFD32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/scratch/datasets/genome_indexes/ucsc/mm10/bowtie2_index/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1260075" y="980175"/>
            <a:ext cx="7755000" cy="371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@HD 	VN:1.3  SO:coordinate</a:t>
            </a:r>
            <a:endParaRPr sz="12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SN:1	LN:3214061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SN:2	LN:2289089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SN:3	LN:1863824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SN:4	LN:1641709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SN:5	LN:1245899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SN:6	LN:1073895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SN:7	LN:1022435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@SQ 	SN:R	LN:2267510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@RG 	ID:uom  LB:pe   SM:dr34 PL:ILLUMINA</a:t>
            </a:r>
            <a:endParaRPr sz="1200">
              <a:solidFill>
                <a:srgbClr val="FF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@PG 	ID:bwa  PN:bwa  VN:0.7.12-r1039 CL:bwa sampe -r @RG\tID:uom\tLB:pe\tSM:dr34\tPL:ILLUMINA C_dubliniensis.fasta pe_1.aln.sai pe_2.aln.sai DR34_R1.fastq.gz DR34_R2.fastq.gz</a:t>
            </a:r>
            <a:endParaRPr sz="1200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M00861:62:000000000-AF1EM:1:2106:14651:23759	97  	1   	14  	0   	111M	=   	14  	111 	GACAAATAGAGTTGTTTATTTTAATTCAGAGAAGAATCAGTTGTTCATTGTTAAGATCACAGACAGAATTCTGTTGTTTGTTTAGTCGCAAAAGAATCAGCTACAATACAG BBCCCBFFFFFFGGGGGGGGGGHHHHHHHHHHHHHHHHHHHHHHHHHHHHHHHHHHHIHHHIHHHHHHHHHHHHHHGHHHHHHHHHHGGGGGHHGHHHHHHHHHHHHHHHH 	RG:Z:uom    	XT:A:R  NM:i:0  SM:i:0  AM:i:0  X0:i:2  X1:i:0  XM:i:0  XO:i:0  	XG:i:0  MD:Z:111    	XA:Z:R,-2263390,111M,0;</a:t>
            </a:r>
            <a:endParaRPr sz="1200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9" name="Shape 869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/>
              <a:t>Sequence Alignment/Map (SAM) Format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48700" y="1097150"/>
            <a:ext cx="190200" cy="217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288261" y="2041467"/>
            <a:ext cx="81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lang="en" sz="1200"/>
              <a:t>eader</a:t>
            </a:r>
            <a:endParaRPr sz="1200"/>
          </a:p>
        </p:txBody>
      </p:sp>
      <p:sp>
        <p:nvSpPr>
          <p:cNvPr id="872" name="Shape 872"/>
          <p:cNvSpPr/>
          <p:nvPr/>
        </p:nvSpPr>
        <p:spPr>
          <a:xfrm>
            <a:off x="948700" y="3298225"/>
            <a:ext cx="190200" cy="1242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 txBox="1"/>
          <p:nvPr/>
        </p:nvSpPr>
        <p:spPr>
          <a:xfrm>
            <a:off x="34314" y="3716390"/>
            <a:ext cx="105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Sequences and mapping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details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456845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Alignment sam/bam Files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674896" y="1159835"/>
            <a:ext cx="85812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Alignment/Map format (sam)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sam files using the UNIX command: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Alignment/Map format (bam)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Compressed (binary) sam files need samtools to 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" sz="1800"/>
              <a:t>Can use samtools or picard tools to create sorted bam file</a:t>
            </a:r>
            <a:endParaRPr sz="1800"/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sam/bam file based on coordinate into bam format for viewing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index of the bam file using samtools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samtools index is needed prior to viewing bam files in browsers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652738" y="1446270"/>
            <a:ext cx="22827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more 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dr34.sam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666825" y="3940010"/>
            <a:ext cx="53355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index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 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651076" y="3134475"/>
            <a:ext cx="68607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sort -@ </a:t>
            </a:r>
            <a:r>
              <a:rPr b="1" lang="en" sz="15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-m 2G -o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 dr34.sam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1645860" y="2282107"/>
            <a:ext cx="52608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load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SAMtools/1.7-GCCcore-6.3.0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001245" y="4315083"/>
            <a:ext cx="2992500" cy="411600"/>
          </a:xfrm>
          <a:prstGeom prst="rect">
            <a:avLst/>
          </a:prstGeom>
          <a:solidFill>
            <a:srgbClr val="83CAFF"/>
          </a:solidFill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dr34.bam.bai</a:t>
            </a:r>
            <a:endParaRPr b="0" i="0" sz="2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/>
        </p:nvSpPr>
        <p:spPr>
          <a:xfrm>
            <a:off x="456845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sam/bam Files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979700" y="1464625"/>
            <a:ext cx="5227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bam files using samtools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742350" y="2170309"/>
            <a:ext cx="53322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dr34.bam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more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742350" y="3340920"/>
            <a:ext cx="5333100" cy="2613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dr34.bam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more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742350" y="2755615"/>
            <a:ext cx="53322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dr34.bam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6107259" y="2170554"/>
            <a:ext cx="217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only alignments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6107259" y="2750600"/>
            <a:ext cx="2511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only header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6101055" y="3356107"/>
            <a:ext cx="300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header + alignments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/>
        </p:nvSpPr>
        <p:spPr>
          <a:xfrm>
            <a:off x="1433801" y="1620517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150000 + 0 in total (QC-passed reads + QC-failed reads)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+ 0 secondary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+ 0 supplementary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+ 0 duplicates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140150 + 0 mapped (93.43% : N/A)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150000 + 0 paired in sequencing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75002 + 0 read1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74998 + 0 read2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85639 + 0 properly paired (57.09% : N/A)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136854 + 0 with itself and mate mapped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3296 + 0 singletons (2.20% : N/A)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909 + 0 with mate mapped to a different chr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56 + 0 with mate mapped to a different chr (mapQ&gt;=5)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535050" y="1879400"/>
            <a:ext cx="3119700" cy="805800"/>
          </a:xfrm>
          <a:custGeom>
            <a:pathLst>
              <a:path extrusionOk="0" h="120000" w="120000">
                <a:moveTo>
                  <a:pt x="5140" y="0"/>
                </a:moveTo>
                <a:cubicBezTo>
                  <a:pt x="2570" y="0"/>
                  <a:pt x="0" y="9976"/>
                  <a:pt x="0" y="19953"/>
                </a:cubicBezTo>
                <a:lnTo>
                  <a:pt x="0" y="99953"/>
                </a:lnTo>
                <a:cubicBezTo>
                  <a:pt x="0" y="109930"/>
                  <a:pt x="2570" y="119953"/>
                  <a:pt x="5140" y="119953"/>
                </a:cubicBezTo>
                <a:lnTo>
                  <a:pt x="114835" y="119953"/>
                </a:lnTo>
                <a:cubicBezTo>
                  <a:pt x="117405" y="119953"/>
                  <a:pt x="119988" y="109930"/>
                  <a:pt x="119988" y="99953"/>
                </a:cubicBezTo>
                <a:lnTo>
                  <a:pt x="119988" y="19953"/>
                </a:lnTo>
                <a:cubicBezTo>
                  <a:pt x="119988" y="9976"/>
                  <a:pt x="117405" y="0"/>
                  <a:pt x="114835" y="0"/>
                </a:cubicBezTo>
                <a:lnTo>
                  <a:pt x="5140" y="0"/>
                </a:lnTo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reads in the pair are mapped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same chromosome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in FR or RF orientation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Statistics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518475" y="1059347"/>
            <a:ext cx="5889000" cy="3162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flagstat 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dr34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.bam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Shape 905"/>
          <p:cNvCxnSpPr/>
          <p:nvPr/>
        </p:nvCxnSpPr>
        <p:spPr>
          <a:xfrm flipH="1">
            <a:off x="4137375" y="2692125"/>
            <a:ext cx="3070500" cy="63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/>
        </p:nvSpPr>
        <p:spPr>
          <a:xfrm>
            <a:off x="248825" y="1718727"/>
            <a:ext cx="8543100" cy="684300"/>
          </a:xfrm>
          <a:prstGeom prst="rect">
            <a:avLst/>
          </a:prstGeom>
          <a:noFill/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631375" y="2359976"/>
            <a:ext cx="88449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bam alignments based on bit in flag (-f and/or -F)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only reads that are 'mapped in proper pair'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all except reads that are 'PCR or optical duplicate'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707573" y="776125"/>
            <a:ext cx="6609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 describe alignments (the flag value is the sum of bits)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823775" y="3749450"/>
            <a:ext cx="81573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-b -f 2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dr34.bam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dr34_paired_reads.bam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 txBox="1"/>
          <p:nvPr/>
        </p:nvSpPr>
        <p:spPr>
          <a:xfrm>
            <a:off x="293896" y="1708426"/>
            <a:ext cx="8790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B06PYABXX110322:2:2202:15484:157177    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1       10016   0       86M15S  =       10063   110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CCCTAACCCTAACCCTAACCACCCTAACCCTAACCCTAACCCTAACCCTAACCCTAACCCTAACCCTA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CDEGEHGHHIFIHIIJFIIIIJGJIIIIGJIIIJGJIJIJGHIJGKFHIJGKGIIHBIGIGHHHE@DF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57      XC:i:86 MD:Z:86 RG:Z:B06PY.2    AM:i:0  NM:i:0  SM:i:0  BQ:Z:BB  MQ:i:0  XT:A:R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3554169" y="1231261"/>
            <a:ext cx="1404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 txBox="1"/>
          <p:nvPr/>
        </p:nvSpPr>
        <p:spPr>
          <a:xfrm>
            <a:off x="5225476" y="1218275"/>
            <a:ext cx="2206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genome coordinate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2916528" y="1231261"/>
            <a:ext cx="4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Shape 918"/>
          <p:cNvCxnSpPr/>
          <p:nvPr/>
        </p:nvCxnSpPr>
        <p:spPr>
          <a:xfrm>
            <a:off x="3222393" y="1518598"/>
            <a:ext cx="24870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9" name="Shape 919"/>
          <p:cNvCxnSpPr/>
          <p:nvPr/>
        </p:nvCxnSpPr>
        <p:spPr>
          <a:xfrm>
            <a:off x="4064058" y="1518598"/>
            <a:ext cx="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0" name="Shape 920"/>
          <p:cNvCxnSpPr/>
          <p:nvPr/>
        </p:nvCxnSpPr>
        <p:spPr>
          <a:xfrm flipH="1">
            <a:off x="5003450" y="1484375"/>
            <a:ext cx="560400" cy="1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1" name="Shape 921"/>
          <p:cNvSpPr txBox="1"/>
          <p:nvPr/>
        </p:nvSpPr>
        <p:spPr>
          <a:xfrm>
            <a:off x="746496" y="1231261"/>
            <a:ext cx="834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id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Shape 922"/>
          <p:cNvCxnSpPr/>
          <p:nvPr/>
        </p:nvCxnSpPr>
        <p:spPr>
          <a:xfrm>
            <a:off x="1244160" y="1518598"/>
            <a:ext cx="16590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3" name="Shape 923"/>
          <p:cNvSpPr/>
          <p:nvPr/>
        </p:nvSpPr>
        <p:spPr>
          <a:xfrm>
            <a:off x="825075" y="4327525"/>
            <a:ext cx="81573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-b -F 1024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dr34.bam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dr34_dedup_reads.bam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 txBox="1"/>
          <p:nvPr/>
        </p:nvSpPr>
        <p:spPr>
          <a:xfrm>
            <a:off x="1161216" y="2490810"/>
            <a:ext cx="7628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" sz="15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4   8   16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32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64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" sz="15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128   256   512   1024   2048</a:t>
            </a:r>
            <a:endParaRPr b="0" i="0" sz="15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7543659" y="1414989"/>
            <a:ext cx="1279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format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340919" y="2504886"/>
            <a:ext cx="5784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3085479" y="2827375"/>
            <a:ext cx="2478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+ 2 + 32 + 64 = </a:t>
            </a:r>
            <a:r>
              <a:rPr b="1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456845" y="-6466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Flags and Bits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Shape 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1" y="686324"/>
            <a:ext cx="5572225" cy="4075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Shape 934"/>
          <p:cNvSpPr/>
          <p:nvPr/>
        </p:nvSpPr>
        <p:spPr>
          <a:xfrm>
            <a:off x="4402175" y="4079475"/>
            <a:ext cx="3369600" cy="48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SAM Flag is the sum of Bits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99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64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456845" y="-6466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Flags and Bits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1408074" y="2930185"/>
            <a:ext cx="490200" cy="16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2048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322650" y="610125"/>
            <a:ext cx="8410200" cy="36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https://broadinstitute.github.io/picard/explain-flags.html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0" y="1636675"/>
            <a:ext cx="8475300" cy="29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 txBox="1"/>
          <p:nvPr/>
        </p:nvSpPr>
        <p:spPr>
          <a:xfrm>
            <a:off x="1658880" y="2737440"/>
            <a:ext cx="296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1766315" y="2829536"/>
            <a:ext cx="230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1417224" y="948400"/>
            <a:ext cx="726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genome represented on top as NNNNNNNNN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456519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without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Shape 948"/>
          <p:cNvCxnSpPr/>
          <p:nvPr/>
        </p:nvCxnSpPr>
        <p:spPr>
          <a:xfrm flipH="1" rot="10800000">
            <a:off x="240668" y="1807422"/>
            <a:ext cx="418500" cy="173400"/>
          </a:xfrm>
          <a:prstGeom prst="straightConnector1">
            <a:avLst/>
          </a:prstGeom>
          <a:noFill/>
          <a:ln cap="flat" cmpd="sng" w="1835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 c_dubliniensis.fa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1658880" y="2737440"/>
            <a:ext cx="296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1766315" y="2829536"/>
            <a:ext cx="23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1809094" y="948404"/>
            <a:ext cx="5652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genome sequ</a:t>
            </a: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</a:t>
            </a: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displayed on top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8" name="Shape 9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25" y="1636200"/>
            <a:ext cx="8476200" cy="293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9" name="Shape 959"/>
          <p:cNvCxnSpPr/>
          <p:nvPr/>
        </p:nvCxnSpPr>
        <p:spPr>
          <a:xfrm flipH="1" rot="10800000">
            <a:off x="244913" y="1804238"/>
            <a:ext cx="418500" cy="173400"/>
          </a:xfrm>
          <a:prstGeom prst="straightConnector1">
            <a:avLst/>
          </a:prstGeom>
          <a:noFill/>
          <a:ln cap="flat" cmpd="sng" w="1835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/>
        </p:nvSpPr>
        <p:spPr>
          <a:xfrm>
            <a:off x="1658880" y="2737440"/>
            <a:ext cx="296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1766315" y="2829536"/>
            <a:ext cx="230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 txBox="1"/>
          <p:nvPr/>
        </p:nvSpPr>
        <p:spPr>
          <a:xfrm>
            <a:off x="560350" y="946450"/>
            <a:ext cx="3794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? for help menu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45619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8" name="Shape 9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25" y="1636200"/>
            <a:ext cx="8476200" cy="29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 c_dubliniensis.fa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2894550" y="1122066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2894550" y="1220042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2522089" y="1466205"/>
            <a:ext cx="4356600" cy="300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1984125" y="1567120"/>
            <a:ext cx="49002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3486083" y="1865701"/>
            <a:ext cx="2117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3450993" y="1963677"/>
            <a:ext cx="2162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2906306" y="2261768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2906306" y="2359743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3193230" y="2658324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2551018" y="2756300"/>
            <a:ext cx="34536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2685543" y="3130591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2685543" y="3228566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Shape 200"/>
          <p:cNvSpPr/>
          <p:nvPr/>
        </p:nvSpPr>
        <p:spPr>
          <a:xfrm>
            <a:off x="248825" y="2998200"/>
            <a:ext cx="1990500" cy="1298100"/>
          </a:xfrm>
          <a:prstGeom prst="rect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69799" y="4359825"/>
            <a:ext cx="3127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Read 1 paired end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57498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Read Pair Order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518700" y="3604317"/>
            <a:ext cx="4197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Fragment lengths will be different but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reads may all be the same length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>
            <a:endCxn id="200" idx="0"/>
          </p:cNvCxnSpPr>
          <p:nvPr/>
        </p:nvCxnSpPr>
        <p:spPr>
          <a:xfrm>
            <a:off x="1244075" y="2088000"/>
            <a:ext cx="0" cy="9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1239356" y="2086802"/>
            <a:ext cx="64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7068854" y="2091897"/>
            <a:ext cx="66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Shape 207"/>
          <p:cNvSpPr txBox="1"/>
          <p:nvPr/>
        </p:nvSpPr>
        <p:spPr>
          <a:xfrm>
            <a:off x="2538609" y="96555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591937" y="130846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094072" y="1724861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538935" y="209227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179729" y="250866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277680" y="2976769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52424" y="2985417"/>
            <a:ext cx="39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52424" y="317351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52424" y="3567903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52424" y="378502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253404" y="3382254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53404" y="399320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326929" y="1088020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7176289" y="1430934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641825" y="1822837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327909" y="2214739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720097" y="2606642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099962" y="3099238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2896063" y="112222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665882" y="3145653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Shape 227"/>
          <p:cNvCxnSpPr/>
          <p:nvPr/>
        </p:nvCxnSpPr>
        <p:spPr>
          <a:xfrm>
            <a:off x="665882" y="3347079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x="665882" y="3538768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Shape 229"/>
          <p:cNvCxnSpPr/>
          <p:nvPr/>
        </p:nvCxnSpPr>
        <p:spPr>
          <a:xfrm>
            <a:off x="665882" y="3733400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Shape 230"/>
          <p:cNvCxnSpPr/>
          <p:nvPr/>
        </p:nvCxnSpPr>
        <p:spPr>
          <a:xfrm>
            <a:off x="665882" y="3926561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665882" y="4122666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Shape 232"/>
          <p:cNvSpPr/>
          <p:nvPr/>
        </p:nvSpPr>
        <p:spPr>
          <a:xfrm>
            <a:off x="6732618" y="2998200"/>
            <a:ext cx="1990500" cy="12981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6121125" y="4359825"/>
            <a:ext cx="3127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Read 2 paired end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Shape 234"/>
          <p:cNvCxnSpPr>
            <a:endCxn id="232" idx="0"/>
          </p:cNvCxnSpPr>
          <p:nvPr/>
        </p:nvCxnSpPr>
        <p:spPr>
          <a:xfrm>
            <a:off x="7727868" y="2088000"/>
            <a:ext cx="0" cy="9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6736226" y="2985425"/>
            <a:ext cx="440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6736218" y="317351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736218" y="3567903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736218" y="378502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37197" y="3382254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6737197" y="399320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7149676" y="3145653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Shape 242"/>
          <p:cNvCxnSpPr/>
          <p:nvPr/>
        </p:nvCxnSpPr>
        <p:spPr>
          <a:xfrm>
            <a:off x="7149676" y="3347079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Shape 243"/>
          <p:cNvCxnSpPr/>
          <p:nvPr/>
        </p:nvCxnSpPr>
        <p:spPr>
          <a:xfrm>
            <a:off x="7149676" y="3538768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Shape 244"/>
          <p:cNvCxnSpPr/>
          <p:nvPr/>
        </p:nvCxnSpPr>
        <p:spPr>
          <a:xfrm>
            <a:off x="7149676" y="3733400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Shape 245"/>
          <p:cNvCxnSpPr/>
          <p:nvPr/>
        </p:nvCxnSpPr>
        <p:spPr>
          <a:xfrm>
            <a:off x="7149676" y="3926561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x="7149676" y="4122666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5148095" y="1221971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1981663" y="1469253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3451315" y="186384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2904328" y="226522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Shape 251"/>
          <p:cNvCxnSpPr/>
          <p:nvPr/>
        </p:nvCxnSpPr>
        <p:spPr>
          <a:xfrm>
            <a:off x="2551974" y="2659807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Shape 252"/>
          <p:cNvCxnSpPr/>
          <p:nvPr/>
        </p:nvCxnSpPr>
        <p:spPr>
          <a:xfrm>
            <a:off x="2690787" y="3130594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5674136" y="1569003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402513" y="1963590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5161116" y="2358177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5437192" y="2756161"/>
            <a:ext cx="1214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4930966" y="3230345"/>
            <a:ext cx="1214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at a Specific Coordinate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66845" y="1244050"/>
            <a:ext cx="8451300" cy="356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dr34.bam c_dubliniensis.fa -p 1:315398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np_tview.png" id="976" name="Shape 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2550"/>
            <a:ext cx="8839203" cy="124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Error Correction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Shape 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76" y="756079"/>
            <a:ext cx="8238600" cy="3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 txBox="1"/>
          <p:nvPr/>
        </p:nvSpPr>
        <p:spPr>
          <a:xfrm>
            <a:off x="457172" y="5780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Sequencing Errors in Short Reads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1176100" y="4415548"/>
            <a:ext cx="3710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for correcting sequencing errors: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482643" y="4080148"/>
            <a:ext cx="1874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genome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Shape 990"/>
          <p:cNvSpPr/>
          <p:nvPr/>
        </p:nvSpPr>
        <p:spPr>
          <a:xfrm>
            <a:off x="2737152" y="1327522"/>
            <a:ext cx="98100" cy="292380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1" name="Shape 991"/>
          <p:cNvCxnSpPr>
            <a:stCxn id="992" idx="3"/>
          </p:cNvCxnSpPr>
          <p:nvPr/>
        </p:nvCxnSpPr>
        <p:spPr>
          <a:xfrm flipH="1" rot="10800000">
            <a:off x="7173900" y="1878275"/>
            <a:ext cx="767700" cy="56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3" name="Shape 993"/>
          <p:cNvCxnSpPr>
            <a:stCxn id="992" idx="3"/>
          </p:cNvCxnSpPr>
          <p:nvPr/>
        </p:nvCxnSpPr>
        <p:spPr>
          <a:xfrm>
            <a:off x="7173900" y="2443775"/>
            <a:ext cx="285300" cy="49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Shape 994"/>
          <p:cNvSpPr txBox="1"/>
          <p:nvPr/>
        </p:nvSpPr>
        <p:spPr>
          <a:xfrm>
            <a:off x="7877394" y="4134572"/>
            <a:ext cx="222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 txBox="1"/>
          <p:nvPr/>
        </p:nvSpPr>
        <p:spPr>
          <a:xfrm>
            <a:off x="7382016" y="4134572"/>
            <a:ext cx="222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4492050" y="4430900"/>
            <a:ext cx="3898500" cy="2805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Lighter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Shape 992"/>
          <p:cNvSpPr/>
          <p:nvPr/>
        </p:nvSpPr>
        <p:spPr>
          <a:xfrm>
            <a:off x="5433300" y="2237075"/>
            <a:ext cx="1740600" cy="41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Sequencing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2464551" y="799800"/>
            <a:ext cx="599400" cy="41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Normalization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824" y="2942902"/>
            <a:ext cx="7362576" cy="1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Normalization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/>
          <p:nvPr/>
        </p:nvSpPr>
        <p:spPr>
          <a:xfrm>
            <a:off x="914375" y="1050975"/>
            <a:ext cx="76473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memory requirements by reducing the number of redundant sequence reads if you have a very high sequencing coverage (&gt; 200x)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2337453" y="2207319"/>
            <a:ext cx="3898500" cy="279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BBMap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1730474" y="2627275"/>
            <a:ext cx="5374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bbnorm.sh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script in the BBMap module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Variant Calling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Variant Calling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 txBox="1"/>
          <p:nvPr/>
        </p:nvSpPr>
        <p:spPr>
          <a:xfrm>
            <a:off x="587792" y="1083635"/>
            <a:ext cx="82287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aligning reads to a 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GATK does not require QC trimming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PCR duplicates with Picard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 between sequencing errors and SNPs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SNPs may require a min read depth of 10x (higher for indels)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variants may require 1/3 of reads to contain SNP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Strand bias may result as a consequence of the sequencing chemistry's response to certain DNA sequence motifs but it can be detected computationally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BLAST reads with SNPs to identify variant calls due to misalignments especially with duplicated 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 Call Format (vcf) – standard format of variant calls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multiple-nucleotide polymorphism (MNP)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SNPs within a single codon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5406700" y="3686002"/>
            <a:ext cx="3271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	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TTT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Phe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 1:		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TT</a:t>
            </a:r>
            <a:r>
              <a:rPr b="1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Leu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 2:		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Tyr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 1 + 2:	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" sz="1500" u="none" cap="none" strike="noStrike">
                <a:solidFill>
                  <a:srgbClr val="FF3333"/>
                </a:solidFill>
                <a:latin typeface="Courier"/>
                <a:ea typeface="Courier"/>
                <a:cs typeface="Courier"/>
                <a:sym typeface="Courier"/>
              </a:rPr>
              <a:t>AA</a:t>
            </a:r>
            <a:r>
              <a:rPr b="1" i="0" lang="en" sz="1500" u="none" cap="none" strike="noStrike">
                <a:solidFill>
                  <a:srgbClr val="FF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" sz="1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Shape 1024"/>
          <p:cNvSpPr txBox="1"/>
          <p:nvPr/>
        </p:nvSpPr>
        <p:spPr>
          <a:xfrm>
            <a:off x="6681026" y="3450600"/>
            <a:ext cx="2334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codon      translation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Marking PCR Duplicates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456845" y="9745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PCR duplicates are artifacts resulting from a PCR amplification step during NGS library preparations.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PCR duplicates should be removed/marked as to not bias the frequency of variants or gene expression levels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picard tools to mark duplicates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■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duplicates are m</a:t>
            </a:r>
            <a:r>
              <a:rPr lang="en" sz="2300"/>
              <a:t>arked not removed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Freebayes will ignore marked duplicates during variant calling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Shape 1031"/>
          <p:cNvSpPr/>
          <p:nvPr/>
        </p:nvSpPr>
        <p:spPr>
          <a:xfrm>
            <a:off x="2968825" y="4289276"/>
            <a:ext cx="3898500" cy="3630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picard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 Calling Tools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457172" y="154630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QC trim reads, the GATK best practices pipeline will perform the necessary steps including marking PCR duplicates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a set of known variants for your species (dbSNP) or you can bootstrap your population to get variant frequency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conjunction with other 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picard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SAMtools and BCFtools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VarScan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FreeBayes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1750087" y="1551985"/>
            <a:ext cx="5806200" cy="279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</a:t>
            </a: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spider</a:t>
            </a: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GATK picard SAMtools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3440725" y="3697577"/>
            <a:ext cx="4752600" cy="3156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</a:t>
            </a: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spider</a:t>
            </a: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BCFtools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3443000" y="4069457"/>
            <a:ext cx="3898500" cy="3156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VarScan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3443000" y="4443650"/>
            <a:ext cx="3898500" cy="3156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FreeBayes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1141300" y="900289"/>
            <a:ext cx="715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bam file of sequence reads aligned to a reference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input for the following four work flows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vcf File Format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4572" y="847543"/>
            <a:ext cx="92214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##fileformat=VCFv4.0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##fileDate=20110705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##reference=1000GenomesPilot-NCBI37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##phasing=partial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##INFO=&lt;ID=NS,Number=1,Type=Integer,Description="Number of Samples With Data"&gt;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##INFO=&lt;ID=DP,Number=1,Type=Integer,Description="Total Depth"&gt;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##INFO=&lt;ID=AF,Number=.,Type=Float,Description="Allele Frequency"&gt;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##INFO=&lt;ID=AA,Number=1,Type=String,Description="Ancestral Allele"&gt;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##INFO=&lt;ID=DB,Number=0,Type=Flag,Description="dbSNP membership, build 129"&gt;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##INFO=&lt;ID=H2,Number=0,Type=Flag,Description="HapMap2 membership"&gt;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##FILTER=&lt;ID=q10,Description="Quality below 10"&gt;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##FILTER=&lt;ID=s50,Description="Less than 50% of samples have data"&gt;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##FORMAT=&lt;ID=GQ,Number=1,Type=Integer,Description="Genotype Quality"&gt;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##FORMAT=&lt;ID=GT,Number=1,Type=String,Description="Genotype"&gt;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##FORMAT=&lt;ID=DP,Number=1,Type=Integer,Description="Read Depth"&gt;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##FORMAT=&lt;ID=HQ,Number=2,Type=Integer,Description="Haplotype Quality"&gt;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#CHROM POS    ID        REF  ALT     QUAL FILTER INFO                              FORMAT       Sample1        Sample2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4370   rs6057    G    A       29   .      NS=2;DP=13;AF=0.5;DB;H2           GT:GQ:DP:HQ  0|0:48:1:52,51 1|0:48:8:51,51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7330   .         T    A       3    q10    NS=5;DP=12;AF=0.017               GT:GQ:DP:HQ  0|0:46:3:58,50 0|1:3:5:65,3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110696 rs6055    A    G,T     67   PASS   NS=2;DP=10;AF=0.333,0.667;AA=T;DB GT:GQ:DP:HQ  1|2:21:6:23,27 2|1:2:0:18,2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130237 .         T    .       47   .      NS=2;DP=16;AA=T                   GT:GQ:DP:HQ  0|0:54:7:56,60 0|0:48:4:56,51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134567 microsat1 GTCT G,GTACT 50   PASS   NS=2;DP=9;AA=G                    GT:GQ:DP     0/1:35:4       0/2:17:2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4748625" y="4194975"/>
            <a:ext cx="4128300" cy="38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more columns not shown due to width of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Shape 1050"/>
          <p:cNvCxnSpPr>
            <a:stCxn id="1049" idx="0"/>
          </p:cNvCxnSpPr>
          <p:nvPr/>
        </p:nvCxnSpPr>
        <p:spPr>
          <a:xfrm flipH="1" rot="10800000">
            <a:off x="6812775" y="3773775"/>
            <a:ext cx="1812900" cy="42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hape 262"/>
          <p:cNvCxnSpPr/>
          <p:nvPr/>
        </p:nvCxnSpPr>
        <p:spPr>
          <a:xfrm>
            <a:off x="2894550" y="1122066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894550" y="1220042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2522089" y="1466205"/>
            <a:ext cx="4356600" cy="300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1984125" y="1567120"/>
            <a:ext cx="49002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3486083" y="1865701"/>
            <a:ext cx="2117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3450993" y="1963677"/>
            <a:ext cx="21624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2906306" y="2261768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2906306" y="2359743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3193230" y="2658324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2551018" y="2756300"/>
            <a:ext cx="34536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2685543" y="3130591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2685543" y="3228566"/>
            <a:ext cx="3462000" cy="0"/>
          </a:xfrm>
          <a:prstGeom prst="straightConnector1">
            <a:avLst/>
          </a:prstGeom>
          <a:noFill/>
          <a:ln cap="flat" cmpd="sng" w="36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Shape 274"/>
          <p:cNvSpPr/>
          <p:nvPr/>
        </p:nvSpPr>
        <p:spPr>
          <a:xfrm>
            <a:off x="248825" y="2998200"/>
            <a:ext cx="1990500" cy="1298100"/>
          </a:xfrm>
          <a:prstGeom prst="rect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69799" y="4359825"/>
            <a:ext cx="3127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Read 1 paired end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305100" y="52375"/>
            <a:ext cx="8503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Can Perform Initial QC Trimming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518700" y="3604317"/>
            <a:ext cx="4197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Fragment lengths will be different but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reads can have different lengths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Shape 278"/>
          <p:cNvCxnSpPr>
            <a:endCxn id="274" idx="0"/>
          </p:cNvCxnSpPr>
          <p:nvPr/>
        </p:nvCxnSpPr>
        <p:spPr>
          <a:xfrm>
            <a:off x="1244075" y="2088000"/>
            <a:ext cx="0" cy="9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1239356" y="2086802"/>
            <a:ext cx="64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Shape 280"/>
          <p:cNvCxnSpPr/>
          <p:nvPr/>
        </p:nvCxnSpPr>
        <p:spPr>
          <a:xfrm rot="10800000">
            <a:off x="7068854" y="2091897"/>
            <a:ext cx="66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Shape 281"/>
          <p:cNvSpPr txBox="1"/>
          <p:nvPr/>
        </p:nvSpPr>
        <p:spPr>
          <a:xfrm>
            <a:off x="2538609" y="96555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591937" y="130846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094072" y="1724861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538935" y="209227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179729" y="250866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277680" y="2976769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52424" y="2985417"/>
            <a:ext cx="39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252424" y="317351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52424" y="3567903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52424" y="378502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53404" y="3382254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53404" y="399320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326929" y="1088020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7176289" y="1430934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5641825" y="1822837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327909" y="2214739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6720097" y="2606642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099962" y="3099238"/>
            <a:ext cx="428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2896063" y="112222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Shape 300"/>
          <p:cNvCxnSpPr/>
          <p:nvPr/>
        </p:nvCxnSpPr>
        <p:spPr>
          <a:xfrm>
            <a:off x="665882" y="3145653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Shape 301"/>
          <p:cNvCxnSpPr/>
          <p:nvPr/>
        </p:nvCxnSpPr>
        <p:spPr>
          <a:xfrm>
            <a:off x="665882" y="3347079"/>
            <a:ext cx="11058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Shape 302"/>
          <p:cNvCxnSpPr/>
          <p:nvPr/>
        </p:nvCxnSpPr>
        <p:spPr>
          <a:xfrm>
            <a:off x="679532" y="3540243"/>
            <a:ext cx="997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Shape 303"/>
          <p:cNvCxnSpPr/>
          <p:nvPr/>
        </p:nvCxnSpPr>
        <p:spPr>
          <a:xfrm>
            <a:off x="665882" y="3733400"/>
            <a:ext cx="11160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Shape 304"/>
          <p:cNvCxnSpPr/>
          <p:nvPr/>
        </p:nvCxnSpPr>
        <p:spPr>
          <a:xfrm>
            <a:off x="665882" y="3926561"/>
            <a:ext cx="10872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665882" y="4122666"/>
            <a:ext cx="11535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Shape 306"/>
          <p:cNvSpPr/>
          <p:nvPr/>
        </p:nvSpPr>
        <p:spPr>
          <a:xfrm>
            <a:off x="6732618" y="2998200"/>
            <a:ext cx="1990500" cy="12981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6121125" y="4359825"/>
            <a:ext cx="3127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Read 2 paired end fastq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Shape 308"/>
          <p:cNvCxnSpPr>
            <a:endCxn id="306" idx="0"/>
          </p:cNvCxnSpPr>
          <p:nvPr/>
        </p:nvCxnSpPr>
        <p:spPr>
          <a:xfrm>
            <a:off x="7727868" y="2088000"/>
            <a:ext cx="0" cy="9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6736226" y="2985425"/>
            <a:ext cx="440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6736218" y="3173515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6736218" y="3567903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736218" y="3785020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737197" y="3382254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737197" y="3993206"/>
            <a:ext cx="401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Shape 315"/>
          <p:cNvCxnSpPr/>
          <p:nvPr/>
        </p:nvCxnSpPr>
        <p:spPr>
          <a:xfrm>
            <a:off x="7149676" y="3145653"/>
            <a:ext cx="566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Shape 316"/>
          <p:cNvCxnSpPr/>
          <p:nvPr/>
        </p:nvCxnSpPr>
        <p:spPr>
          <a:xfrm>
            <a:off x="7149676" y="3344154"/>
            <a:ext cx="665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Shape 317"/>
          <p:cNvCxnSpPr/>
          <p:nvPr/>
        </p:nvCxnSpPr>
        <p:spPr>
          <a:xfrm>
            <a:off x="7149676" y="3538768"/>
            <a:ext cx="6771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7149676" y="3733400"/>
            <a:ext cx="741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7149676" y="3926561"/>
            <a:ext cx="651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7149676" y="4122666"/>
            <a:ext cx="648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Shape 321"/>
          <p:cNvCxnSpPr/>
          <p:nvPr/>
        </p:nvCxnSpPr>
        <p:spPr>
          <a:xfrm rot="10800000">
            <a:off x="5148095" y="1221971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Shape 322"/>
          <p:cNvCxnSpPr/>
          <p:nvPr/>
        </p:nvCxnSpPr>
        <p:spPr>
          <a:xfrm>
            <a:off x="1981663" y="1469253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Shape 323"/>
          <p:cNvCxnSpPr/>
          <p:nvPr/>
        </p:nvCxnSpPr>
        <p:spPr>
          <a:xfrm>
            <a:off x="3451315" y="186384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Shape 324"/>
          <p:cNvCxnSpPr/>
          <p:nvPr/>
        </p:nvCxnSpPr>
        <p:spPr>
          <a:xfrm>
            <a:off x="2904328" y="2265220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Shape 325"/>
          <p:cNvCxnSpPr/>
          <p:nvPr/>
        </p:nvCxnSpPr>
        <p:spPr>
          <a:xfrm>
            <a:off x="2551974" y="2659807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2690787" y="3130594"/>
            <a:ext cx="1193700" cy="0"/>
          </a:xfrm>
          <a:prstGeom prst="straightConnector1">
            <a:avLst/>
          </a:prstGeom>
          <a:noFill/>
          <a:ln cap="flat" cmpd="sng" w="381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5674136" y="1569003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4402513" y="1963590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Shape 329"/>
          <p:cNvCxnSpPr/>
          <p:nvPr/>
        </p:nvCxnSpPr>
        <p:spPr>
          <a:xfrm rot="10800000">
            <a:off x="5161116" y="2358177"/>
            <a:ext cx="1209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437192" y="2756161"/>
            <a:ext cx="1214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Shape 331"/>
          <p:cNvCxnSpPr/>
          <p:nvPr/>
        </p:nvCxnSpPr>
        <p:spPr>
          <a:xfrm rot="10800000">
            <a:off x="4930966" y="3230345"/>
            <a:ext cx="1214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vcf File Column Descriptions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 txBox="1"/>
          <p:nvPr/>
        </p:nvSpPr>
        <p:spPr>
          <a:xfrm>
            <a:off x="4572" y="847543"/>
            <a:ext cx="92214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##fileformat=VCFv4.0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##fileDate=20110705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##reference=1000GenomesPilot-NCBI37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##phasing=partial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,Number=1,Type=Integer,Description="Number of Samples With Data"&gt;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,Number=1,Type=Integer,Description="Total Depth"&gt;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</a:t>
            </a:r>
            <a:r>
              <a:rPr b="1" i="0" lang="en" sz="900" u="none" cap="none" strike="noStrike">
                <a:solidFill>
                  <a:srgbClr val="579D1C"/>
                </a:solidFill>
                <a:latin typeface="Courier"/>
                <a:ea typeface="Courier"/>
                <a:cs typeface="Courier"/>
                <a:sym typeface="Courier"/>
              </a:rPr>
              <a:t>AF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,Number=.,Type=Float,Description="Allele Frequency"&gt;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</a:t>
            </a:r>
            <a:r>
              <a:rPr b="1" i="0" lang="en" sz="9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AA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,Number=1,Type=String,Description="Ancestral Allele"&gt;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</a:t>
            </a:r>
            <a:r>
              <a:rPr b="1" i="0" lang="en" sz="900" u="none" cap="none" strike="noStrike">
                <a:solidFill>
                  <a:srgbClr val="C5000B"/>
                </a:solidFill>
                <a:latin typeface="Courier"/>
                <a:ea typeface="Courier"/>
                <a:cs typeface="Courier"/>
                <a:sym typeface="Courier"/>
              </a:rPr>
              <a:t>DB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,Number=0,Type=Flag,Description="dbSNP membership, build 129"&gt;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##INFO=&lt;ID=H2,Number=0,Type=Flag,Description="HapMap2 membership"&gt;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##FILTER=&lt;ID=q10,Description="Quality below 10"&gt;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##FILTER=&lt;ID=s50,Description="Less than 50% of samples have data"&gt;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##FORMAT=&lt;ID=GQ,Number=1,Type=Integer,Description="Genotype Quality"&gt;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##FORMAT=&lt;ID=GT,Number=1,Type=String,Description="Genotype"&gt;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##FORMAT=&lt;ID=DP,Number=1,Type=Integer,Description="Read Depth"&gt;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##FORMAT=&lt;ID=HQ,Number=2,Type=Integer,Description="Haplotype Quality"&gt;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#CHROM POS    ID        REF  ALT     QUAL FILTER INFO                              FORMAT       Sample1        Sample2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4370   rs6057    G    A       29   .      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=2;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=13;</a:t>
            </a:r>
            <a:r>
              <a:rPr b="1" i="0" lang="en" sz="900" u="none" cap="none" strike="noStrike">
                <a:solidFill>
                  <a:srgbClr val="579D1C"/>
                </a:solidFill>
                <a:latin typeface="Courier"/>
                <a:ea typeface="Courier"/>
                <a:cs typeface="Courier"/>
                <a:sym typeface="Courier"/>
              </a:rPr>
              <a:t>AF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=0.5;</a:t>
            </a:r>
            <a:r>
              <a:rPr b="1" i="0" lang="en" sz="900" u="none" cap="none" strike="noStrike">
                <a:solidFill>
                  <a:srgbClr val="C5000B"/>
                </a:solidFill>
                <a:latin typeface="Courier"/>
                <a:ea typeface="Courier"/>
                <a:cs typeface="Courier"/>
                <a:sym typeface="Courier"/>
              </a:rPr>
              <a:t>DB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;H2           GT:GQ:DP:HQ  0|0:48:1:52,51 1|0:48:8:51,51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7330   .         T    A       3    q10    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=5;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=12;</a:t>
            </a:r>
            <a:r>
              <a:rPr b="1" i="0" lang="en" sz="900" u="none" cap="none" strike="noStrike">
                <a:solidFill>
                  <a:srgbClr val="579D1C"/>
                </a:solidFill>
                <a:latin typeface="Courier"/>
                <a:ea typeface="Courier"/>
                <a:cs typeface="Courier"/>
                <a:sym typeface="Courier"/>
              </a:rPr>
              <a:t>AF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=0.017               GT:GQ:DP:HQ  0|0:46:3:58,50 0|1:3:5:65,3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110696 rs6055    A    G,T     67   PASS   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=2;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=10;</a:t>
            </a:r>
            <a:r>
              <a:rPr b="1" i="0" lang="en" sz="900" u="none" cap="none" strike="noStrike">
                <a:solidFill>
                  <a:srgbClr val="579D1C"/>
                </a:solidFill>
                <a:latin typeface="Courier"/>
                <a:ea typeface="Courier"/>
                <a:cs typeface="Courier"/>
                <a:sym typeface="Courier"/>
              </a:rPr>
              <a:t>AF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=0.333,0.667;</a:t>
            </a:r>
            <a:r>
              <a:rPr b="1" i="0" lang="en" sz="9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AA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=T;</a:t>
            </a:r>
            <a:r>
              <a:rPr b="1" i="0" lang="en" sz="900" u="none" cap="none" strike="noStrike">
                <a:solidFill>
                  <a:srgbClr val="C5000B"/>
                </a:solidFill>
                <a:latin typeface="Courier"/>
                <a:ea typeface="Courier"/>
                <a:cs typeface="Courier"/>
                <a:sym typeface="Courier"/>
              </a:rPr>
              <a:t>DB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GT:GQ:DP:HQ  1|2:21:6:23,27 2|1:2:0:18,2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130237 .         T    .       47   .      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=2;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=16;</a:t>
            </a:r>
            <a:r>
              <a:rPr b="1" i="0" lang="en" sz="9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AA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=T                   GT:GQ:DP:HQ  0|0:54:7:56,60 0|0:48:4:56,51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     134567 microsat1 GTCT G,GTACT 50   PASS   </a:t>
            </a:r>
            <a:r>
              <a:rPr b="1" i="0" lang="en" sz="900" u="none" cap="none" strike="noStrike">
                <a:solidFill>
                  <a:srgbClr val="3333FF"/>
                </a:solidFill>
                <a:latin typeface="Courier"/>
                <a:ea typeface="Courier"/>
                <a:cs typeface="Courier"/>
                <a:sym typeface="Courier"/>
              </a:rPr>
              <a:t>NS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=2;</a:t>
            </a:r>
            <a:r>
              <a:rPr b="1" i="0" lang="en" sz="900" u="none" cap="none" strike="noStrike">
                <a:solidFill>
                  <a:srgbClr val="FF6600"/>
                </a:solidFill>
                <a:latin typeface="Courier"/>
                <a:ea typeface="Courier"/>
                <a:cs typeface="Courier"/>
                <a:sym typeface="Courier"/>
              </a:rPr>
              <a:t>DP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=9;</a:t>
            </a:r>
            <a:r>
              <a:rPr b="1" i="0" lang="en" sz="9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AA</a:t>
            </a:r>
            <a:r>
              <a:rPr b="1" i="0" lang="en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=G                    GT:GQ:DP     0/1:35:4       0/2:17:2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198550" y="1422175"/>
            <a:ext cx="834000" cy="786900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3418800" y="3172700"/>
            <a:ext cx="1611600" cy="137100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9" name="Shape 1059"/>
          <p:cNvCxnSpPr>
            <a:stCxn id="1057" idx="3"/>
            <a:endCxn id="1058" idx="0"/>
          </p:cNvCxnSpPr>
          <p:nvPr/>
        </p:nvCxnSpPr>
        <p:spPr>
          <a:xfrm>
            <a:off x="1032550" y="1815625"/>
            <a:ext cx="3192000" cy="1357200"/>
          </a:xfrm>
          <a:prstGeom prst="bentConnector2">
            <a:avLst/>
          </a:prstGeom>
          <a:noFill/>
          <a:ln cap="flat" cmpd="sng" w="190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0" name="Shape 1060"/>
          <p:cNvSpPr/>
          <p:nvPr/>
        </p:nvSpPr>
        <p:spPr>
          <a:xfrm>
            <a:off x="198550" y="2236475"/>
            <a:ext cx="1031100" cy="258300"/>
          </a:xfrm>
          <a:prstGeom prst="rect">
            <a:avLst/>
          </a:prstGeom>
          <a:noFill/>
          <a:ln cap="flat" cmpd="sng" w="19050">
            <a:solidFill>
              <a:srgbClr val="00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2878300" y="3170750"/>
            <a:ext cx="425400" cy="141000"/>
          </a:xfrm>
          <a:prstGeom prst="rect">
            <a:avLst/>
          </a:prstGeom>
          <a:noFill/>
          <a:ln cap="flat" cmpd="sng" w="19050">
            <a:solidFill>
              <a:srgbClr val="00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2" name="Shape 1062"/>
          <p:cNvCxnSpPr>
            <a:stCxn id="1060" idx="3"/>
            <a:endCxn id="1061" idx="0"/>
          </p:cNvCxnSpPr>
          <p:nvPr/>
        </p:nvCxnSpPr>
        <p:spPr>
          <a:xfrm>
            <a:off x="1229650" y="2365625"/>
            <a:ext cx="1861500" cy="805200"/>
          </a:xfrm>
          <a:prstGeom prst="bentConnector2">
            <a:avLst/>
          </a:prstGeom>
          <a:noFill/>
          <a:ln cap="flat" cmpd="sng" w="19050">
            <a:solidFill>
              <a:srgbClr val="00FF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3" name="Shape 1063"/>
          <p:cNvSpPr/>
          <p:nvPr/>
        </p:nvSpPr>
        <p:spPr>
          <a:xfrm>
            <a:off x="198550" y="2515275"/>
            <a:ext cx="945000" cy="510000"/>
          </a:xfrm>
          <a:prstGeom prst="rect">
            <a:avLst/>
          </a:prstGeom>
          <a:noFill/>
          <a:ln cap="flat" cmpd="sng" w="190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5751950" y="3168800"/>
            <a:ext cx="800700" cy="141000"/>
          </a:xfrm>
          <a:prstGeom prst="rect">
            <a:avLst/>
          </a:prstGeom>
          <a:noFill/>
          <a:ln cap="flat" cmpd="sng" w="190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Shape 1065"/>
          <p:cNvCxnSpPr>
            <a:stCxn id="1063" idx="2"/>
            <a:endCxn id="1064" idx="2"/>
          </p:cNvCxnSpPr>
          <p:nvPr/>
        </p:nvCxnSpPr>
        <p:spPr>
          <a:xfrm flipH="1" rot="-5400000">
            <a:off x="3269500" y="426825"/>
            <a:ext cx="284400" cy="5481300"/>
          </a:xfrm>
          <a:prstGeom prst="bentConnector3">
            <a:avLst>
              <a:gd fmla="val 183773" name="adj1"/>
            </a:avLst>
          </a:prstGeom>
          <a:noFill/>
          <a:ln cap="flat" cmpd="sng" w="190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6" name="Shape 1066"/>
          <p:cNvSpPr txBox="1"/>
          <p:nvPr/>
        </p:nvSpPr>
        <p:spPr>
          <a:xfrm>
            <a:off x="738325" y="4515249"/>
            <a:ext cx="7633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https://www.broadinstitute.org/gatk/guide/tagged?tag=phasing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6645700" y="3168950"/>
            <a:ext cx="234600" cy="674400"/>
          </a:xfrm>
          <a:prstGeom prst="rect">
            <a:avLst/>
          </a:prstGeom>
          <a:noFill/>
          <a:ln cap="flat" cmpd="sng" w="1905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 txBox="1"/>
          <p:nvPr/>
        </p:nvSpPr>
        <p:spPr>
          <a:xfrm>
            <a:off x="5572355" y="2236467"/>
            <a:ext cx="3264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indicates phased variants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  indicates non-phased variants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Shape 1069"/>
          <p:cNvCxnSpPr/>
          <p:nvPr/>
        </p:nvCxnSpPr>
        <p:spPr>
          <a:xfrm>
            <a:off x="6761774" y="2722450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0" name="Shape 1070"/>
          <p:cNvSpPr txBox="1"/>
          <p:nvPr/>
        </p:nvSpPr>
        <p:spPr>
          <a:xfrm>
            <a:off x="5508024" y="1763245"/>
            <a:ext cx="2863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variants that are phased are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inherited together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 txBox="1"/>
          <p:nvPr/>
        </p:nvSpPr>
        <p:spPr>
          <a:xfrm>
            <a:off x="5391360" y="4091929"/>
            <a:ext cx="3718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Sample1 haplotypes: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GTGT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GTTT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Sample2 haplotypes: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ATTT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GAGT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2" name="Shape 1072"/>
          <p:cNvCxnSpPr/>
          <p:nvPr/>
        </p:nvCxnSpPr>
        <p:spPr>
          <a:xfrm rot="10800000">
            <a:off x="6993422" y="3843872"/>
            <a:ext cx="0" cy="2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Shape 1073"/>
          <p:cNvCxnSpPr/>
          <p:nvPr/>
        </p:nvCxnSpPr>
        <p:spPr>
          <a:xfrm rot="10800000">
            <a:off x="7181189" y="3843513"/>
            <a:ext cx="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Shape 1074"/>
          <p:cNvCxnSpPr/>
          <p:nvPr/>
        </p:nvCxnSpPr>
        <p:spPr>
          <a:xfrm>
            <a:off x="5860691" y="3843469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Shape 1075"/>
          <p:cNvCxnSpPr/>
          <p:nvPr/>
        </p:nvCxnSpPr>
        <p:spPr>
          <a:xfrm>
            <a:off x="5860691" y="4154542"/>
            <a:ext cx="91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Shape 1076"/>
          <p:cNvCxnSpPr/>
          <p:nvPr/>
        </p:nvCxnSpPr>
        <p:spPr>
          <a:xfrm rot="10800000">
            <a:off x="6773075" y="3843442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7" name="Shape 1077"/>
          <p:cNvCxnSpPr/>
          <p:nvPr/>
        </p:nvCxnSpPr>
        <p:spPr>
          <a:xfrm>
            <a:off x="6048458" y="3843469"/>
            <a:ext cx="0" cy="2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Shape 1078"/>
          <p:cNvCxnSpPr/>
          <p:nvPr/>
        </p:nvCxnSpPr>
        <p:spPr>
          <a:xfrm>
            <a:off x="6048458" y="4092327"/>
            <a:ext cx="94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Shape 1079"/>
          <p:cNvCxnSpPr/>
          <p:nvPr/>
        </p:nvCxnSpPr>
        <p:spPr>
          <a:xfrm>
            <a:off x="6268880" y="3843469"/>
            <a:ext cx="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Shape 1080"/>
          <p:cNvCxnSpPr/>
          <p:nvPr/>
        </p:nvCxnSpPr>
        <p:spPr>
          <a:xfrm>
            <a:off x="6268880" y="4030113"/>
            <a:ext cx="91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/>
        </p:nvSpPr>
        <p:spPr>
          <a:xfrm>
            <a:off x="457172" y="188358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Summarizing Variant Calls from Different Tools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6" name="Shape 1086"/>
          <p:cNvPicPr preferRelativeResize="0"/>
          <p:nvPr/>
        </p:nvPicPr>
        <p:blipFill rotWithShape="1">
          <a:blip r:embed="rId3">
            <a:alphaModFix/>
          </a:blip>
          <a:srcRect b="0" l="0" r="48596" t="0"/>
          <a:stretch/>
        </p:blipFill>
        <p:spPr>
          <a:xfrm>
            <a:off x="2908175" y="1105175"/>
            <a:ext cx="3498600" cy="30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 txBox="1"/>
          <p:nvPr/>
        </p:nvSpPr>
        <p:spPr>
          <a:xfrm>
            <a:off x="746496" y="4195783"/>
            <a:ext cx="7660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percentage with standard deviation of confidence variant calls with equal to or higher than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quality score threshold of 20 are represented for (A) Illumina data sets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5267952" y="4518123"/>
            <a:ext cx="4147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et al 2015  doi:10.1038/srep17875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/>
          <p:nvPr/>
        </p:nvSpPr>
        <p:spPr>
          <a:xfrm>
            <a:off x="563875" y="3243875"/>
            <a:ext cx="8364900" cy="150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Shape 1094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 Variants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Shape 1095"/>
          <p:cNvSpPr txBox="1"/>
          <p:nvPr/>
        </p:nvSpPr>
        <p:spPr>
          <a:xfrm>
            <a:off x="359206" y="1287741"/>
            <a:ext cx="8500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file of variant calls in vcf format is needed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reference sequence with gene annotations is needed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snpEff annotates a vcf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&gt; 2,500 pre-built databases available and you can build your own if needed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Annotates MNP (multiple nucleotide polymorphism)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Codon change due to two SNPs:   ACA  → GGA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 txBox="1"/>
          <p:nvPr/>
        </p:nvSpPr>
        <p:spPr>
          <a:xfrm>
            <a:off x="563869" y="3239666"/>
            <a:ext cx="88734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5       325795  .       </a:t>
            </a:r>
            <a:r>
              <a:rPr b="1" i="0" lang="en" sz="1200" u="none" cap="none" strike="noStrike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AC      GG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23.8901 .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AB=0.428571;ABP=3.32051;AC=1;AF=0.5;AN=2;AO=3;CIGAR=2X;DP=7;DPB=7;DPRA=0;EPP=3.73412;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EPPR=3.0103;GTI=0;LEN=2;MEANALT=1;MQM=33;MQMR=48.5;NS=1;NUMALT=1;ODDS=5.49681;PAIRED=0;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PAIREDR=0.5;PAO=0;PQA=0;PQR=0;PRO=0;QA=114;QR=150;RO=4;RPL=3;RPP=9.52472;RPPR=3.0103;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RPR=0;RUN=1;SAF=2;SAP=3.73412;SAR=1;SRF=2;SRP=3.0103;SRR=2;</a:t>
            </a:r>
            <a:r>
              <a:rPr b="1" i="0" lang="en" sz="1200" u="none" cap="none" strike="noStrike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TYPE=mnp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;technology.ILLUMINA=1;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ANN=GG|missense_variant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|MODERATE|CD36_51230|CD36_51230|transcript|CAX41505.1|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protein_coding|1/1|c.1657_1658delACinsGG|p.</a:t>
            </a:r>
            <a:r>
              <a:rPr b="1" i="0" lang="en" sz="1200" u="none" cap="none" strike="noStrike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Thr553Gly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|1657/1851|1657/1851|553/616||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GT:DP:RO:QR:AO:QA:GL     0/1:7:4:150:3:114:-6.7054,0,-11.1847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/>
          <p:nvPr/>
        </p:nvSpPr>
        <p:spPr>
          <a:xfrm>
            <a:off x="2892449" y="958193"/>
            <a:ext cx="3384300" cy="279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module spider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snpEff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/>
        </p:nvSpPr>
        <p:spPr>
          <a:xfrm>
            <a:off x="1409750" y="2095787"/>
            <a:ext cx="5319300" cy="2663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Shape 1103"/>
          <p:cNvSpPr txBox="1"/>
          <p:nvPr/>
        </p:nvSpPr>
        <p:spPr>
          <a:xfrm>
            <a:off x="1438209" y="2131996"/>
            <a:ext cx="54726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 PROVEAN v1.1 output ##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Query sequence file:  CTRG_00013.fa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Variation file:   CTRG_00013.var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Protein database: /scratch/datasets/blast/nr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[16:01:13] searching related sequences...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[16:16:36] clustering subject sequences...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Number of clusters:   30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Number of supporting sequences used:  245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[16:18:39] computing delta alignment scores...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## PROVEAN scores ##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 VARIATION SCORE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A431S   -0.455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E411K   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-3.051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E226Q   -1.564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Shape 1104"/>
          <p:cNvSpPr/>
          <p:nvPr/>
        </p:nvSpPr>
        <p:spPr>
          <a:xfrm>
            <a:off x="6195975" y="3129327"/>
            <a:ext cx="2505900" cy="554700"/>
          </a:xfrm>
          <a:custGeom>
            <a:pathLst>
              <a:path extrusionOk="0" h="120000" w="120000">
                <a:moveTo>
                  <a:pt x="5284" y="0"/>
                </a:moveTo>
                <a:cubicBezTo>
                  <a:pt x="2642" y="0"/>
                  <a:pt x="0" y="9990"/>
                  <a:pt x="0" y="19980"/>
                </a:cubicBezTo>
                <a:lnTo>
                  <a:pt x="0" y="99901"/>
                </a:lnTo>
                <a:cubicBezTo>
                  <a:pt x="0" y="109891"/>
                  <a:pt x="2642" y="119940"/>
                  <a:pt x="5284" y="119940"/>
                </a:cubicBezTo>
                <a:lnTo>
                  <a:pt x="114684" y="119940"/>
                </a:lnTo>
                <a:cubicBezTo>
                  <a:pt x="117326" y="119940"/>
                  <a:pt x="119984" y="109891"/>
                  <a:pt x="119984" y="99901"/>
                </a:cubicBezTo>
                <a:lnTo>
                  <a:pt x="119984" y="19980"/>
                </a:lnTo>
                <a:cubicBezTo>
                  <a:pt x="119984" y="9990"/>
                  <a:pt x="117326" y="0"/>
                  <a:pt x="114684" y="0"/>
                </a:cubicBezTo>
                <a:lnTo>
                  <a:pt x="5284" y="0"/>
                </a:lnTo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that enough supporting sequences were found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4352118" y="4108550"/>
            <a:ext cx="1626600" cy="310800"/>
          </a:xfrm>
          <a:custGeom>
            <a:pathLst>
              <a:path extrusionOk="0" h="120000" w="120000">
                <a:moveTo>
                  <a:pt x="4746" y="0"/>
                </a:moveTo>
                <a:cubicBezTo>
                  <a:pt x="2362" y="0"/>
                  <a:pt x="0" y="9913"/>
                  <a:pt x="0" y="19921"/>
                </a:cubicBezTo>
                <a:lnTo>
                  <a:pt x="0" y="99889"/>
                </a:lnTo>
                <a:cubicBezTo>
                  <a:pt x="0" y="109897"/>
                  <a:pt x="2362" y="119905"/>
                  <a:pt x="4746" y="119905"/>
                </a:cubicBezTo>
                <a:lnTo>
                  <a:pt x="115230" y="119905"/>
                </a:lnTo>
                <a:cubicBezTo>
                  <a:pt x="117592" y="119905"/>
                  <a:pt x="119977" y="109897"/>
                  <a:pt x="119977" y="99889"/>
                </a:cubicBezTo>
                <a:lnTo>
                  <a:pt x="119977" y="19921"/>
                </a:lnTo>
                <a:cubicBezTo>
                  <a:pt x="119977" y="9913"/>
                  <a:pt x="117592" y="0"/>
                  <a:pt x="115230" y="0"/>
                </a:cubicBezTo>
                <a:lnTo>
                  <a:pt x="4746" y="0"/>
                </a:lnTo>
              </a:path>
            </a:pathLst>
          </a:custGeom>
          <a:solidFill>
            <a:srgbClr val="FFFFFF"/>
          </a:solidFill>
          <a:ln cap="flat" cmpd="sng" w="28575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“deleterious”</a:t>
            </a:r>
            <a:endParaRPr b="1" i="0" sz="14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06" name="Shape 1106"/>
          <p:cNvSpPr txBox="1"/>
          <p:nvPr/>
        </p:nvSpPr>
        <p:spPr>
          <a:xfrm>
            <a:off x="391861" y="204769"/>
            <a:ext cx="8334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 of Amino Acid Change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Shape 1107"/>
          <p:cNvSpPr txBox="1"/>
          <p:nvPr/>
        </p:nvSpPr>
        <p:spPr>
          <a:xfrm>
            <a:off x="296508" y="953010"/>
            <a:ext cx="87921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consequence of amino acid change based on sequence conservation across multiple species using the PROVEAN tool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Variants with a score equal to or below -2.5 are considered “deleterious”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1713513" y="1768055"/>
            <a:ext cx="4852500" cy="2934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</a:t>
            </a:r>
            <a:r>
              <a:rPr b="1" lang="en" sz="1700">
                <a:latin typeface="Courier"/>
                <a:ea typeface="Courier"/>
                <a:cs typeface="Courier"/>
                <a:sym typeface="Courier"/>
              </a:rPr>
              <a:t>avail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PROVEAN 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9" name="Shape 1109"/>
          <p:cNvCxnSpPr/>
          <p:nvPr/>
        </p:nvCxnSpPr>
        <p:spPr>
          <a:xfrm flipH="1">
            <a:off x="2799575" y="4265275"/>
            <a:ext cx="1562400" cy="149400"/>
          </a:xfrm>
          <a:prstGeom prst="straightConnector1">
            <a:avLst/>
          </a:prstGeom>
          <a:noFill/>
          <a:ln cap="flat" cmpd="sng" w="36700">
            <a:solidFill>
              <a:srgbClr val="FF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0" name="Shape 1110"/>
          <p:cNvSpPr/>
          <p:nvPr/>
        </p:nvSpPr>
        <p:spPr>
          <a:xfrm>
            <a:off x="5016422" y="3410369"/>
            <a:ext cx="580800" cy="248700"/>
          </a:xfrm>
          <a:prstGeom prst="ellipse">
            <a:avLst/>
          </a:prstGeom>
          <a:noFill/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1" name="Shape 1111"/>
          <p:cNvCxnSpPr>
            <a:endCxn id="1110" idx="6"/>
          </p:cNvCxnSpPr>
          <p:nvPr/>
        </p:nvCxnSpPr>
        <p:spPr>
          <a:xfrm flipH="1">
            <a:off x="5597222" y="3393419"/>
            <a:ext cx="598500" cy="14130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/>
          <p:nvPr/>
        </p:nvSpPr>
        <p:spPr>
          <a:xfrm>
            <a:off x="457172" y="41395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SNPs in a Diploid Organism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7" name="Shape 1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00" y="772275"/>
            <a:ext cx="7302900" cy="3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Shape 1118"/>
          <p:cNvSpPr/>
          <p:nvPr/>
        </p:nvSpPr>
        <p:spPr>
          <a:xfrm>
            <a:off x="7613550" y="2140950"/>
            <a:ext cx="1297500" cy="93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Strand: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Blue = +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Red  = -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19" name="Shape 1119"/>
          <p:cNvSpPr/>
          <p:nvPr/>
        </p:nvSpPr>
        <p:spPr>
          <a:xfrm>
            <a:off x="1974750" y="4426950"/>
            <a:ext cx="1961100" cy="31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heterozygous SNP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5674583" y="4426950"/>
            <a:ext cx="1719600" cy="31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homozygous SNP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/>
        </p:nvSpPr>
        <p:spPr>
          <a:xfrm>
            <a:off x="456845" y="8818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Sequencing Strand Bias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" name="Shape 1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825" y="734250"/>
            <a:ext cx="5857200" cy="40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922" y="3425122"/>
            <a:ext cx="1552750" cy="13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Shape 1128"/>
          <p:cNvSpPr txBox="1"/>
          <p:nvPr/>
        </p:nvSpPr>
        <p:spPr>
          <a:xfrm>
            <a:off x="6448172" y="3156139"/>
            <a:ext cx="1729800" cy="2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IonTorrent Proton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6622950" y="2202091"/>
            <a:ext cx="1297500" cy="93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Strand: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Blue = +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Red  = -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30" name="Shape 1130"/>
          <p:cNvSpPr/>
          <p:nvPr/>
        </p:nvSpPr>
        <p:spPr>
          <a:xfrm>
            <a:off x="1539625" y="2354491"/>
            <a:ext cx="2799600" cy="188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identify/estimate strand bias using values in vcf file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Strand bias counts: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SRF, SRR, SAF, SAR       Bias estimate: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SAP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31" name="Shape 1131"/>
          <p:cNvSpPr/>
          <p:nvPr/>
        </p:nvSpPr>
        <p:spPr>
          <a:xfrm>
            <a:off x="3574950" y="1135291"/>
            <a:ext cx="1552800" cy="42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All + strand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5632350" y="1135291"/>
            <a:ext cx="1552800" cy="42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All - strand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133" name="Shape 1133"/>
          <p:cNvCxnSpPr>
            <a:stCxn id="1131" idx="2"/>
          </p:cNvCxnSpPr>
          <p:nvPr/>
        </p:nvCxnSpPr>
        <p:spPr>
          <a:xfrm>
            <a:off x="4351350" y="1556191"/>
            <a:ext cx="783600" cy="87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4" name="Shape 1134"/>
          <p:cNvCxnSpPr>
            <a:stCxn id="1132" idx="2"/>
          </p:cNvCxnSpPr>
          <p:nvPr/>
        </p:nvCxnSpPr>
        <p:spPr>
          <a:xfrm flipH="1">
            <a:off x="5403450" y="1556191"/>
            <a:ext cx="1005300" cy="717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/>
              <a:t>Example Job Script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 txBox="1"/>
          <p:nvPr/>
        </p:nvSpPr>
        <p:spPr>
          <a:xfrm>
            <a:off x="563850" y="873300"/>
            <a:ext cx="7941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https://github.tamu.edu/cmdickens/GCATemplates/blob/master/templates/ada/run_bwa_0.7.12_freebayes_2015_12_15_snpeff_4.2_pe_ada.sh</a:t>
            </a:r>
            <a:endParaRPr/>
          </a:p>
        </p:txBody>
      </p:sp>
      <p:sp>
        <p:nvSpPr>
          <p:cNvPr id="1141" name="Shape 1141"/>
          <p:cNvSpPr txBox="1"/>
          <p:nvPr/>
        </p:nvSpPr>
        <p:spPr>
          <a:xfrm>
            <a:off x="625000" y="1446900"/>
            <a:ext cx="82287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BWA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bam file of aligning paired end reads to a reference genome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</a:t>
            </a:r>
            <a:r>
              <a:rPr b="1" lang="en" sz="1800"/>
              <a:t>icard tools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SamSort for sorting alignments on genome coordinates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MarkDuplicates for marking PCR duplicates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</a:t>
            </a:r>
            <a:r>
              <a:rPr b="1" lang="en" sz="1800"/>
              <a:t>amtools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index bam file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</a:t>
            </a:r>
            <a:r>
              <a:rPr b="1" lang="en" sz="1800"/>
              <a:t>reebayes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 variants based on bam alignments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snpEff</a:t>
            </a:r>
            <a:endParaRPr b="1"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annotate variants called by freebayes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/>
        </p:nvSpPr>
        <p:spPr>
          <a:xfrm>
            <a:off x="456845" y="1285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HPRC Resources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Shape 1147"/>
          <p:cNvSpPr txBox="1"/>
          <p:nvPr/>
        </p:nvSpPr>
        <p:spPr>
          <a:xfrm>
            <a:off x="912838" y="835977"/>
            <a:ext cx="79626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Help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an email to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help@hprc.tamu.edu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you have any questions regarding Bioinformatics tools usage on HPRC clusters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spend some time investigating the error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log files, stdout file, stderr file, tool manual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search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user groups: many are tool specific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details about your issue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cluster you are using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tool you are using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modules you have loaded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you used in your job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3" marL="143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messages you are seeing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HPRC NGS data analysis tools Documentation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https://hprc.tamu.edu/wiki/index.php/Ada:Bioinformatics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305100" y="52375"/>
            <a:ext cx="8503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PacBio Long Read Sequencing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00" y="1356550"/>
            <a:ext cx="16954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753500" y="996150"/>
            <a:ext cx="391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Sequel Sequencer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031" y="911275"/>
            <a:ext cx="5395194" cy="3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7964525" y="4375425"/>
            <a:ext cx="1070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305100" y="52375"/>
            <a:ext cx="8503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PacBio Long Read Sequencing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35075"/>
            <a:ext cx="7204825" cy="35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7964525" y="4375425"/>
            <a:ext cx="1070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41625" y="2821450"/>
            <a:ext cx="2038200" cy="50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+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Strand yellow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Strand purple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41625" y="4040650"/>
            <a:ext cx="2038200" cy="50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Shorter DNA fragment equals more subreads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305100" y="52375"/>
            <a:ext cx="8503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PacBio Sequencing Tools on Ada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80150" y="906375"/>
            <a:ext cx="76563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PBSuite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PBJelly aligns PacBio reads to draft assemblies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Proovread and LSC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PacBio reads with Illumina reads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Computationally intensive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PacBio long read assembler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000000" y="3906700"/>
            <a:ext cx="5224200" cy="5367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https://hprc.tamu.edu/wiki/Ada:NGS:PacBio_tools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