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83" r:id="rId3"/>
    <p:sldMasterId id="2147483684" r:id="rId4"/>
    <p:sldMasterId id="214748368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Shape 310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Shape 342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Shape 374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Shape 397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Shape 402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Shape 409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Shape 416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Shape 429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Shape 447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Shape 214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Shape 222"/>
          <p:cNvSpPr/>
          <p:nvPr>
            <p:ph idx="2" type="sldImg"/>
          </p:nvPr>
        </p:nvSpPr>
        <p:spPr>
          <a:xfrm>
            <a:off x="381496" y="685795"/>
            <a:ext cx="6095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bg>
      <p:bgPr>
        <a:solidFill>
          <a:srgbClr val="500000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/>
        </p:nvSpPr>
        <p:spPr>
          <a:xfrm>
            <a:off x="891725" y="4755250"/>
            <a:ext cx="79473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Texas A&amp;M University       High Performance Research Computing      https://hprc.tamu.edu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6845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456845" y="1203141"/>
            <a:ext cx="8228700" cy="3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6845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6845" y="1203141"/>
            <a:ext cx="4015500" cy="3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673600" y="1203141"/>
            <a:ext cx="4015500" cy="3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6845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subTitle"/>
          </p:nvPr>
        </p:nvSpPr>
        <p:spPr>
          <a:xfrm>
            <a:off x="456845" y="204769"/>
            <a:ext cx="8228700" cy="39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6845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6845" y="1203141"/>
            <a:ext cx="40155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56845" y="2946862"/>
            <a:ext cx="40155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3" type="body"/>
          </p:nvPr>
        </p:nvSpPr>
        <p:spPr>
          <a:xfrm>
            <a:off x="4673600" y="1203141"/>
            <a:ext cx="4015500" cy="3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6845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6845" y="1203141"/>
            <a:ext cx="4015500" cy="3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2" type="body"/>
          </p:nvPr>
        </p:nvSpPr>
        <p:spPr>
          <a:xfrm>
            <a:off x="4673600" y="1203141"/>
            <a:ext cx="40155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3" type="body"/>
          </p:nvPr>
        </p:nvSpPr>
        <p:spPr>
          <a:xfrm>
            <a:off x="4673600" y="2946862"/>
            <a:ext cx="40155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6845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6845" y="1203141"/>
            <a:ext cx="40155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4673600" y="1203141"/>
            <a:ext cx="40155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3" type="body"/>
          </p:nvPr>
        </p:nvSpPr>
        <p:spPr>
          <a:xfrm>
            <a:off x="456845" y="2946862"/>
            <a:ext cx="82287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6845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6845" y="1203141"/>
            <a:ext cx="82287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2" type="body"/>
          </p:nvPr>
        </p:nvSpPr>
        <p:spPr>
          <a:xfrm>
            <a:off x="456845" y="2946862"/>
            <a:ext cx="82287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6845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6845" y="1203141"/>
            <a:ext cx="40155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673600" y="1203141"/>
            <a:ext cx="40155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3" type="body"/>
          </p:nvPr>
        </p:nvSpPr>
        <p:spPr>
          <a:xfrm>
            <a:off x="4673600" y="2946862"/>
            <a:ext cx="40155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4" type="body"/>
          </p:nvPr>
        </p:nvSpPr>
        <p:spPr>
          <a:xfrm>
            <a:off x="456845" y="2946862"/>
            <a:ext cx="40155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6845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6845" y="1203141"/>
            <a:ext cx="8228700" cy="3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456845" y="1203141"/>
            <a:ext cx="8228700" cy="3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/>
          <p:nvPr/>
        </p:nvSpPr>
        <p:spPr>
          <a:xfrm>
            <a:off x="456845" y="1203141"/>
            <a:ext cx="8228700" cy="3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456845" y="1203141"/>
            <a:ext cx="8228700" cy="3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6845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9pPr>
          </a:lstStyle>
          <a:p/>
        </p:txBody>
      </p:sp>
      <p:sp>
        <p:nvSpPr>
          <p:cNvPr id="108" name="Shape 108"/>
          <p:cNvSpPr txBox="1"/>
          <p:nvPr>
            <p:ph idx="1" type="subTitle"/>
          </p:nvPr>
        </p:nvSpPr>
        <p:spPr>
          <a:xfrm>
            <a:off x="456845" y="1203141"/>
            <a:ext cx="8228700" cy="3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bg>
      <p:bgPr>
        <a:solidFill>
          <a:srgbClr val="500000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/>
        </p:nvSpPr>
        <p:spPr>
          <a:xfrm>
            <a:off x="891725" y="4755250"/>
            <a:ext cx="79473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Texas A&amp;M University       High Performance Research Computing      https://hprc.tamu.edu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6845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6845" y="1203141"/>
            <a:ext cx="4015500" cy="3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4673600" y="1203141"/>
            <a:ext cx="4015500" cy="3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6845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subTitle"/>
          </p:nvPr>
        </p:nvSpPr>
        <p:spPr>
          <a:xfrm>
            <a:off x="456845" y="204769"/>
            <a:ext cx="8228700" cy="39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6845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6845" y="1203141"/>
            <a:ext cx="40155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456845" y="2946862"/>
            <a:ext cx="40155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9pPr>
          </a:lstStyle>
          <a:p/>
        </p:txBody>
      </p:sp>
      <p:sp>
        <p:nvSpPr>
          <p:cNvPr id="124" name="Shape 124"/>
          <p:cNvSpPr txBox="1"/>
          <p:nvPr>
            <p:ph idx="3" type="body"/>
          </p:nvPr>
        </p:nvSpPr>
        <p:spPr>
          <a:xfrm>
            <a:off x="4673600" y="1203141"/>
            <a:ext cx="4015500" cy="3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6845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6845" y="1203141"/>
            <a:ext cx="4015500" cy="3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9pPr>
          </a:lstStyle>
          <a:p/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4673600" y="1203141"/>
            <a:ext cx="40155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9pPr>
          </a:lstStyle>
          <a:p/>
        </p:txBody>
      </p:sp>
      <p:sp>
        <p:nvSpPr>
          <p:cNvPr id="129" name="Shape 129"/>
          <p:cNvSpPr txBox="1"/>
          <p:nvPr>
            <p:ph idx="3" type="body"/>
          </p:nvPr>
        </p:nvSpPr>
        <p:spPr>
          <a:xfrm>
            <a:off x="4673600" y="2946862"/>
            <a:ext cx="40155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6845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9pPr>
          </a:lstStyle>
          <a:p/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56845" y="1203141"/>
            <a:ext cx="40155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673600" y="1203141"/>
            <a:ext cx="40155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9pPr>
          </a:lstStyle>
          <a:p/>
        </p:txBody>
      </p:sp>
      <p:sp>
        <p:nvSpPr>
          <p:cNvPr id="134" name="Shape 134"/>
          <p:cNvSpPr txBox="1"/>
          <p:nvPr>
            <p:ph idx="3" type="body"/>
          </p:nvPr>
        </p:nvSpPr>
        <p:spPr>
          <a:xfrm>
            <a:off x="456845" y="2946862"/>
            <a:ext cx="82287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6845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6845" y="1203141"/>
            <a:ext cx="82287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9pPr>
          </a:lstStyle>
          <a:p/>
        </p:txBody>
      </p:sp>
      <p:sp>
        <p:nvSpPr>
          <p:cNvPr id="138" name="Shape 138"/>
          <p:cNvSpPr txBox="1"/>
          <p:nvPr>
            <p:ph idx="2" type="body"/>
          </p:nvPr>
        </p:nvSpPr>
        <p:spPr>
          <a:xfrm>
            <a:off x="456845" y="2946862"/>
            <a:ext cx="82287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6845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9pPr>
          </a:lstStyle>
          <a:p/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6845" y="1203141"/>
            <a:ext cx="40155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9pPr>
          </a:lstStyle>
          <a:p/>
        </p:txBody>
      </p:sp>
      <p:sp>
        <p:nvSpPr>
          <p:cNvPr id="142" name="Shape 142"/>
          <p:cNvSpPr txBox="1"/>
          <p:nvPr>
            <p:ph idx="2" type="body"/>
          </p:nvPr>
        </p:nvSpPr>
        <p:spPr>
          <a:xfrm>
            <a:off x="4673600" y="1203141"/>
            <a:ext cx="40155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9pPr>
          </a:lstStyle>
          <a:p/>
        </p:txBody>
      </p:sp>
      <p:sp>
        <p:nvSpPr>
          <p:cNvPr id="143" name="Shape 143"/>
          <p:cNvSpPr txBox="1"/>
          <p:nvPr>
            <p:ph idx="3" type="body"/>
          </p:nvPr>
        </p:nvSpPr>
        <p:spPr>
          <a:xfrm>
            <a:off x="4673600" y="2946862"/>
            <a:ext cx="40155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9pPr>
          </a:lstStyle>
          <a:p/>
        </p:txBody>
      </p:sp>
      <p:sp>
        <p:nvSpPr>
          <p:cNvPr id="144" name="Shape 144"/>
          <p:cNvSpPr txBox="1"/>
          <p:nvPr>
            <p:ph idx="4" type="body"/>
          </p:nvPr>
        </p:nvSpPr>
        <p:spPr>
          <a:xfrm>
            <a:off x="456845" y="2946862"/>
            <a:ext cx="40155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6845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9pPr>
          </a:lstStyle>
          <a:p/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56845" y="1203141"/>
            <a:ext cx="8228700" cy="3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9pPr>
          </a:lstStyle>
          <a:p/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x="456845" y="1203141"/>
            <a:ext cx="8228700" cy="3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9pPr>
          </a:lstStyle>
          <a:p/>
        </p:txBody>
      </p:sp>
      <p:sp>
        <p:nvSpPr>
          <p:cNvPr id="149" name="Shape 149"/>
          <p:cNvSpPr/>
          <p:nvPr/>
        </p:nvSpPr>
        <p:spPr>
          <a:xfrm>
            <a:off x="456845" y="1203141"/>
            <a:ext cx="8228700" cy="3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456845" y="1203141"/>
            <a:ext cx="8228700" cy="3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5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" name="Shape 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7475" y="41875"/>
            <a:ext cx="9051900" cy="4741500"/>
          </a:xfrm>
          <a:prstGeom prst="rect">
            <a:avLst/>
          </a:prstGeom>
          <a:noFill/>
          <a:ln>
            <a:noFill/>
          </a:ln>
          <a:effectLst>
            <a:outerShdw>
              <a:srgbClr val="000000">
                <a:alpha val="40000"/>
              </a:srgbClr>
            </a:outerShdw>
          </a:effectLst>
        </p:spPr>
      </p:pic>
      <p:sp>
        <p:nvSpPr>
          <p:cNvPr id="8" name="Shape 8"/>
          <p:cNvSpPr txBox="1"/>
          <p:nvPr/>
        </p:nvSpPr>
        <p:spPr>
          <a:xfrm>
            <a:off x="891725" y="4755250"/>
            <a:ext cx="79473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Texas A&amp;M University       High Performance Research Computing      https://hprc.tamu.edu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1010" y="4554050"/>
            <a:ext cx="665650" cy="6656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00000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2" type="sldNum"/>
          </p:nvPr>
        </p:nvSpPr>
        <p:spPr>
          <a:xfrm>
            <a:off x="6882066" y="4685440"/>
            <a:ext cx="21303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Shape 53"/>
          <p:cNvSpPr txBox="1"/>
          <p:nvPr/>
        </p:nvSpPr>
        <p:spPr>
          <a:xfrm>
            <a:off x="891725" y="4755250"/>
            <a:ext cx="79473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Texas A&amp;M University       High Performance Research Computing      https://hprc.tamu.edu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Shape 5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7475" y="41875"/>
            <a:ext cx="9051900" cy="4741500"/>
          </a:xfrm>
          <a:prstGeom prst="rect">
            <a:avLst/>
          </a:prstGeom>
          <a:noFill/>
          <a:ln>
            <a:noFill/>
          </a:ln>
          <a:effectLst>
            <a:outerShdw>
              <a:srgbClr val="000000">
                <a:alpha val="40000"/>
              </a:srgbClr>
            </a:outerShdw>
          </a:effectLst>
        </p:spPr>
      </p:pic>
      <p:pic>
        <p:nvPicPr>
          <p:cNvPr id="55" name="Shape 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1010" y="4554050"/>
            <a:ext cx="665650" cy="6656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00000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2" type="sldNum"/>
          </p:nvPr>
        </p:nvSpPr>
        <p:spPr>
          <a:xfrm>
            <a:off x="6882066" y="4685440"/>
            <a:ext cx="21303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891725" y="4755250"/>
            <a:ext cx="79473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Texas A&amp;M University       High Performance Research Computing      https://hprc.tamu.edu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7475" y="41875"/>
            <a:ext cx="9051900" cy="4741500"/>
          </a:xfrm>
          <a:prstGeom prst="rect">
            <a:avLst/>
          </a:prstGeom>
          <a:noFill/>
          <a:ln>
            <a:noFill/>
          </a:ln>
          <a:effectLst>
            <a:outerShdw>
              <a:srgbClr val="000000">
                <a:alpha val="40000"/>
              </a:srgbClr>
            </a:outerShdw>
          </a:effectLst>
        </p:spPr>
      </p:pic>
      <p:pic>
        <p:nvPicPr>
          <p:cNvPr id="105" name="Shape 10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1010" y="4554050"/>
            <a:ext cx="665650" cy="6656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9.gif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9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ctrTitle"/>
          </p:nvPr>
        </p:nvSpPr>
        <p:spPr>
          <a:xfrm>
            <a:off x="311700" y="698150"/>
            <a:ext cx="8520600" cy="347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NGS Class Exercises</a:t>
            </a:r>
            <a:endParaRPr sz="4800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/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" y="200356"/>
            <a:ext cx="857250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/>
        </p:nvSpPr>
        <p:spPr>
          <a:xfrm>
            <a:off x="2285339" y="4503837"/>
            <a:ext cx="44313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 quality                                    poor quality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0925" y="784650"/>
            <a:ext cx="5482975" cy="37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/>
        </p:nvSpPr>
        <p:spPr>
          <a:xfrm>
            <a:off x="457172" y="22779"/>
            <a:ext cx="82287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FastQC Flowcell Quality Image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111638" y="2437290"/>
            <a:ext cx="15255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MiSeq flowcell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Shape 2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5108" y="4565806"/>
            <a:ext cx="1659000" cy="1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3566">
            <a:off x="514306" y="2532170"/>
            <a:ext cx="578400" cy="1025696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/>
          <p:nvPr/>
        </p:nvSpPr>
        <p:spPr>
          <a:xfrm>
            <a:off x="6906473" y="1184575"/>
            <a:ext cx="1992600" cy="34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6917775" y="2022525"/>
            <a:ext cx="21435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Flowcell quality mapping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 per_tile quality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6979875" y="1189800"/>
            <a:ext cx="18504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per_tile_quality.png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Shape 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1825" y="1055825"/>
            <a:ext cx="6950650" cy="32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/>
          <p:nvPr/>
        </p:nvSpPr>
        <p:spPr>
          <a:xfrm>
            <a:off x="1558650" y="1266975"/>
            <a:ext cx="6480900" cy="1463700"/>
          </a:xfrm>
          <a:prstGeom prst="rect">
            <a:avLst/>
          </a:prstGeom>
          <a:noFill/>
          <a:ln cap="flat" cmpd="sng" w="36700">
            <a:solidFill>
              <a:srgbClr val="99FF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1558550" y="2780046"/>
            <a:ext cx="6480900" cy="1307700"/>
          </a:xfrm>
          <a:prstGeom prst="rect">
            <a:avLst/>
          </a:prstGeom>
          <a:noFill/>
          <a:ln cap="flat" cmpd="sng" w="36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18288" y="1437207"/>
            <a:ext cx="10845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bottom of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flowcell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Shape 249"/>
          <p:cNvSpPr txBox="1"/>
          <p:nvPr/>
        </p:nvSpPr>
        <p:spPr>
          <a:xfrm>
            <a:off x="394488" y="3592641"/>
            <a:ext cx="10281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of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flowcell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457498" y="22779"/>
            <a:ext cx="8228700" cy="9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FastQC Flowcell Quality Image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111638" y="2437290"/>
            <a:ext cx="15255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MiSeq flowcell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3566">
            <a:off x="514306" y="2532170"/>
            <a:ext cx="578400" cy="102569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/>
        </p:nvSpPr>
        <p:spPr>
          <a:xfrm>
            <a:off x="2285339" y="4503837"/>
            <a:ext cx="44313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 quality                                    poor quality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Shape 2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05108" y="4565806"/>
            <a:ext cx="1659000" cy="1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/>
          <p:nvPr/>
        </p:nvSpPr>
        <p:spPr>
          <a:xfrm>
            <a:off x="6906473" y="1184575"/>
            <a:ext cx="1992600" cy="34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6979875" y="1189800"/>
            <a:ext cx="18504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per_tile_quality.png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/>
        </p:nvSpPr>
        <p:spPr>
          <a:xfrm>
            <a:off x="380950" y="1068925"/>
            <a:ext cx="8410800" cy="3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 quality trimming tools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Trimmomatic will maintain paired end read pairing after trimming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Trim reads based on quality scores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07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Trim the same number of bases from each read or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07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a sliding window to calculate average quality at ends of sequences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Decide if you want to discard reads with Ns	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07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assemblers replace Ns with As or a random base G, C, A or 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Trim adapter sequences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Trimmomatic has a file of Illumina adapter sequences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1171651" y="1346690"/>
            <a:ext cx="5142600" cy="3111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module spider</a:t>
            </a:r>
            <a:r>
              <a:rPr b="0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Trimmomatic    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457172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QC Quality Trimming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7009321" y="1340773"/>
            <a:ext cx="19572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recommended tool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Shape 265"/>
          <p:cNvCxnSpPr/>
          <p:nvPr/>
        </p:nvCxnSpPr>
        <p:spPr>
          <a:xfrm rot="10800000">
            <a:off x="6314225" y="1505975"/>
            <a:ext cx="737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6" name="Shape 266"/>
          <p:cNvSpPr/>
          <p:nvPr/>
        </p:nvSpPr>
        <p:spPr>
          <a:xfrm>
            <a:off x="1171650" y="3919350"/>
            <a:ext cx="5635500" cy="3111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module load </a:t>
            </a:r>
            <a:r>
              <a:rPr b="0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Trimmomatic/0.36-Java-1.8.0_92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1171650" y="4376550"/>
            <a:ext cx="5635500" cy="3111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ls </a:t>
            </a:r>
            <a:r>
              <a:rPr b="0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$EBROOTTRIMMOMATIC/adapters/</a:t>
            </a: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/>
        </p:nvSpPr>
        <p:spPr>
          <a:xfrm>
            <a:off x="220625" y="3076475"/>
            <a:ext cx="4507500" cy="1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0" lang="en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#4 then find the template</a:t>
            </a:r>
            <a:r>
              <a:rPr lang="en" sz="1500"/>
              <a:t> </a:t>
            </a:r>
            <a:r>
              <a:rPr b="0" lang="en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 contains </a:t>
            </a:r>
            <a:r>
              <a:rPr lang="en" sz="1500"/>
              <a:t>trimmomatic</a:t>
            </a:r>
            <a:endParaRPr sz="1500"/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Save the template script to your pwd</a:t>
            </a:r>
            <a:endParaRPr sz="1500"/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Review the template script contents</a:t>
            </a:r>
            <a:endParaRPr sz="1500"/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Submit the template script to the scheduler</a:t>
            </a:r>
            <a:endParaRPr sz="1500"/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Review the output files</a:t>
            </a:r>
            <a:endParaRPr sz="1500"/>
          </a:p>
        </p:txBody>
      </p:sp>
      <p:sp>
        <p:nvSpPr>
          <p:cNvPr id="273" name="Shape 273"/>
          <p:cNvSpPr/>
          <p:nvPr/>
        </p:nvSpPr>
        <p:spPr>
          <a:xfrm>
            <a:off x="246875" y="2563825"/>
            <a:ext cx="3651300" cy="414900"/>
          </a:xfrm>
          <a:prstGeom prst="rect">
            <a:avLst/>
          </a:prstGeom>
          <a:noFill/>
          <a:ln cap="flat" cmpd="sng" w="36700">
            <a:solidFill>
              <a:srgbClr val="579D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 txBox="1"/>
          <p:nvPr/>
        </p:nvSpPr>
        <p:spPr>
          <a:xfrm>
            <a:off x="456845" y="188358"/>
            <a:ext cx="82287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Trimmomatic Exercise</a:t>
            </a:r>
            <a:r>
              <a:rPr b="0" lang="en" sz="3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using GCATemplates on Ada</a:t>
            </a:r>
            <a:endParaRPr b="0" sz="37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246875" y="2145702"/>
            <a:ext cx="2952600" cy="3315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lang="en" sz="17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gcatemplates       </a:t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 txBox="1"/>
          <p:nvPr/>
        </p:nvSpPr>
        <p:spPr>
          <a:xfrm>
            <a:off x="285599" y="2620563"/>
            <a:ext cx="37848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practice, we will copy a template file</a:t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9425" y="1226225"/>
            <a:ext cx="3863200" cy="3491724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 txBox="1"/>
          <p:nvPr/>
        </p:nvSpPr>
        <p:spPr>
          <a:xfrm>
            <a:off x="155808" y="1285488"/>
            <a:ext cx="43098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Genomic Computational Analysis Templates</a:t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/>
        </p:nvSpPr>
        <p:spPr>
          <a:xfrm>
            <a:off x="456192" y="1866436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/>
              <a:t>Sequence </a:t>
            </a: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Mapping </a:t>
            </a:r>
            <a:r>
              <a:rPr lang="en" sz="3000"/>
              <a:t>and Visualization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/>
        </p:nvSpPr>
        <p:spPr>
          <a:xfrm>
            <a:off x="373025" y="2466875"/>
            <a:ext cx="4409700" cy="22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</a:t>
            </a:r>
            <a:r>
              <a:rPr b="0" lang="en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elect </a:t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0" lang="en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lang="en" sz="1500"/>
              <a:t>15 Sequence alignments</a:t>
            </a:r>
            <a:r>
              <a:rPr b="0" lang="en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align genomic to reference</a:t>
            </a:r>
            <a:endParaRPr sz="1500"/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bwa_0.7.17 samtools_1.7</a:t>
            </a:r>
            <a:endParaRPr sz="1500"/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pe library</a:t>
            </a:r>
            <a:endParaRPr sz="1500"/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Save the template script to your pwd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Review the template script contents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Submit the template script to the scheduler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Review the output files</a:t>
            </a:r>
            <a:endParaRPr sz="1500"/>
          </a:p>
        </p:txBody>
      </p:sp>
      <p:sp>
        <p:nvSpPr>
          <p:cNvPr id="289" name="Shape 289"/>
          <p:cNvSpPr/>
          <p:nvPr/>
        </p:nvSpPr>
        <p:spPr>
          <a:xfrm>
            <a:off x="663250" y="2030425"/>
            <a:ext cx="3623400" cy="414900"/>
          </a:xfrm>
          <a:prstGeom prst="rect">
            <a:avLst/>
          </a:prstGeom>
          <a:noFill/>
          <a:ln cap="flat" cmpd="sng" w="36700">
            <a:solidFill>
              <a:srgbClr val="579D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/>
        </p:nvSpPr>
        <p:spPr>
          <a:xfrm>
            <a:off x="456845" y="188358"/>
            <a:ext cx="82287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DNA Sequence Alignment Exercise</a:t>
            </a:r>
            <a:r>
              <a:rPr b="0" lang="en" sz="3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GCATemplates on Ada</a:t>
            </a:r>
            <a:endParaRPr b="0" sz="37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663253" y="1612300"/>
            <a:ext cx="2588400" cy="3315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lang="en" sz="17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gcatemplates       </a:t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697200" y="2087150"/>
            <a:ext cx="3768300" cy="447900"/>
          </a:xfrm>
          <a:prstGeom prst="rect">
            <a:avLst/>
          </a:prstGeom>
          <a:noFill/>
          <a:ln cap="flat" cmpd="sng" w="38100">
            <a:solidFill>
              <a:srgbClr val="6AA84F">
                <a:alpha val="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practice, we will copy a template file</a:t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3325" y="1177950"/>
            <a:ext cx="3854375" cy="357330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/>
          <p:nvPr/>
        </p:nvSpPr>
        <p:spPr>
          <a:xfrm>
            <a:off x="155808" y="1285488"/>
            <a:ext cx="43098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Genomic Computational Analysis Templates</a:t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/>
        </p:nvSpPr>
        <p:spPr>
          <a:xfrm>
            <a:off x="456845" y="523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Viewing sam/bam Files with </a:t>
            </a:r>
            <a:r>
              <a:rPr lang="en" sz="3700"/>
              <a:t>samtools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742350" y="2170309"/>
            <a:ext cx="5332200" cy="2601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samtools view </a:t>
            </a: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DR</a:t>
            </a:r>
            <a:r>
              <a:rPr b="0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34.bam </a:t>
            </a: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 more 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742350" y="3340920"/>
            <a:ext cx="5333100" cy="2613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samtools view -h </a:t>
            </a: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DR</a:t>
            </a:r>
            <a:r>
              <a:rPr b="0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34.bam </a:t>
            </a: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| more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742350" y="2755615"/>
            <a:ext cx="5332200" cy="2601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samtools view -H </a:t>
            </a: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DR</a:t>
            </a:r>
            <a:r>
              <a:rPr b="0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34.bam     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6107259" y="2170554"/>
            <a:ext cx="2172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only alignments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6107259" y="2750600"/>
            <a:ext cx="25113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only header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6101055" y="3356107"/>
            <a:ext cx="30033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header + alignments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745047" y="1658920"/>
            <a:ext cx="5260800" cy="2601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module load 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SAMtools/1.7-GCCcore-6.3.0</a:t>
            </a:r>
            <a:r>
              <a:rPr b="0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6107247" y="1637150"/>
            <a:ext cx="29553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/>
              <a:t>load the SAMtools module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/>
        </p:nvSpPr>
        <p:spPr>
          <a:xfrm>
            <a:off x="1433801" y="1620517"/>
            <a:ext cx="82287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1898909 + 0 in total (QC-passed reads + QC-failed reads)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5421 + 0 secondary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0 + 0 supplementary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0 + 0 duplicates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1864922 + 0 mapped (98.21% : N/A)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1893488 + 0 paired in sequencing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946744 + 0 read1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946744 + 0 read2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1853282 + 0 properly paired (97.88% : N/A)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1857698 + 0 with itself and mate mapped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1803 + 0 singletons (0.10% : N/A)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2430 + 0 with mate mapped to a different chr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"/>
                <a:ea typeface="Courier"/>
                <a:cs typeface="Courier"/>
                <a:sym typeface="Courier"/>
              </a:rPr>
              <a:t>1386 + 0 with mate mapped to a different chr (mapQ&gt;=5)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5535050" y="1879400"/>
            <a:ext cx="3119700" cy="805800"/>
          </a:xfrm>
          <a:custGeom>
            <a:pathLst>
              <a:path extrusionOk="0" h="120000" w="120000">
                <a:moveTo>
                  <a:pt x="5140" y="0"/>
                </a:moveTo>
                <a:cubicBezTo>
                  <a:pt x="2570" y="0"/>
                  <a:pt x="0" y="9976"/>
                  <a:pt x="0" y="19953"/>
                </a:cubicBezTo>
                <a:lnTo>
                  <a:pt x="0" y="99953"/>
                </a:lnTo>
                <a:cubicBezTo>
                  <a:pt x="0" y="109930"/>
                  <a:pt x="2570" y="119953"/>
                  <a:pt x="5140" y="119953"/>
                </a:cubicBezTo>
                <a:lnTo>
                  <a:pt x="114835" y="119953"/>
                </a:lnTo>
                <a:cubicBezTo>
                  <a:pt x="117405" y="119953"/>
                  <a:pt x="119988" y="109930"/>
                  <a:pt x="119988" y="99953"/>
                </a:cubicBezTo>
                <a:lnTo>
                  <a:pt x="119988" y="19953"/>
                </a:lnTo>
                <a:cubicBezTo>
                  <a:pt x="119988" y="9976"/>
                  <a:pt x="117405" y="0"/>
                  <a:pt x="114835" y="0"/>
                </a:cubicBezTo>
                <a:lnTo>
                  <a:pt x="5140" y="0"/>
                </a:lnTo>
              </a:path>
            </a:pathLst>
          </a:cu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 reads in the pair are mapped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the same chromosome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in FR or RF orientation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456845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Alignment Statistics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1518475" y="1059347"/>
            <a:ext cx="5889000" cy="3162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samtools flagstat </a:t>
            </a: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DR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34</a:t>
            </a:r>
            <a:r>
              <a:rPr b="0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.bam    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" name="Shape 316"/>
          <p:cNvCxnSpPr/>
          <p:nvPr/>
        </p:nvCxnSpPr>
        <p:spPr>
          <a:xfrm flipH="1">
            <a:off x="4397175" y="2692125"/>
            <a:ext cx="2810700" cy="633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248825" y="1718727"/>
            <a:ext cx="8543100" cy="684300"/>
          </a:xfrm>
          <a:prstGeom prst="rect">
            <a:avLst/>
          </a:prstGeom>
          <a:noFill/>
          <a:ln cap="flat" cmpd="sng" w="36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631375" y="2359976"/>
            <a:ext cx="8844900" cy="20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 bam alignments based on bit in flag (-f and/or -F)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 only reads that are 'mapped in proper pair'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 all except reads that are 'PCR or optical duplicate'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707573" y="776125"/>
            <a:ext cx="66090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Flags describe alignments (the flag value is the sum of bits)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823775" y="3749450"/>
            <a:ext cx="8157300" cy="2601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samtools view -h -b -f 2 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DR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34.bam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DR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34_paired_reads.bam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293896" y="1708426"/>
            <a:ext cx="87903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B06PYABXX110322:2:2202:15484:157177     </a:t>
            </a:r>
            <a:r>
              <a:rPr b="1" i="0" lang="en" sz="100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99</a:t>
            </a: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   1       10016   0       86M15S  =       10063   110   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CCCTAACCCTAACCCTAACCACCCTAACCCTAACCCTAACCCTAACCCTAACCCTAACCCTAACCCTA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CDEGEHGHHIFIHIIJFIIIIJGJIIIIGJIIIJGJIJIJGHIJGKFHIJGKGIIHBIGIGHHHE@DF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57      XC:i:86 MD:Z:86 RG:Z:B06PY.2    AM:i:0  NM:i:0  SM:i:0  BQ:Z:BB  MQ:i:0  XT:A:R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 txBox="1"/>
          <p:nvPr/>
        </p:nvSpPr>
        <p:spPr>
          <a:xfrm>
            <a:off x="3554169" y="1231261"/>
            <a:ext cx="14040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chromosome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5225476" y="1218275"/>
            <a:ext cx="22065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genome coordinate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 txBox="1"/>
          <p:nvPr/>
        </p:nvSpPr>
        <p:spPr>
          <a:xfrm>
            <a:off x="2916528" y="1231261"/>
            <a:ext cx="4968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9" name="Shape 329"/>
          <p:cNvCxnSpPr/>
          <p:nvPr/>
        </p:nvCxnSpPr>
        <p:spPr>
          <a:xfrm>
            <a:off x="3222393" y="1518598"/>
            <a:ext cx="248700" cy="18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0" name="Shape 330"/>
          <p:cNvCxnSpPr/>
          <p:nvPr/>
        </p:nvCxnSpPr>
        <p:spPr>
          <a:xfrm>
            <a:off x="4064058" y="1518598"/>
            <a:ext cx="0" cy="18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1" name="Shape 331"/>
          <p:cNvCxnSpPr/>
          <p:nvPr/>
        </p:nvCxnSpPr>
        <p:spPr>
          <a:xfrm flipH="1">
            <a:off x="5003450" y="1484375"/>
            <a:ext cx="560400" cy="18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2" name="Shape 332"/>
          <p:cNvSpPr txBox="1"/>
          <p:nvPr/>
        </p:nvSpPr>
        <p:spPr>
          <a:xfrm>
            <a:off x="746496" y="1231261"/>
            <a:ext cx="8343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id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3" name="Shape 333"/>
          <p:cNvCxnSpPr/>
          <p:nvPr/>
        </p:nvCxnSpPr>
        <p:spPr>
          <a:xfrm>
            <a:off x="1244160" y="1518598"/>
            <a:ext cx="165900" cy="18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4" name="Shape 334"/>
          <p:cNvSpPr/>
          <p:nvPr/>
        </p:nvSpPr>
        <p:spPr>
          <a:xfrm>
            <a:off x="825075" y="4327525"/>
            <a:ext cx="8157300" cy="2601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samtools view -h -b -F 1024 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DR</a:t>
            </a:r>
            <a:r>
              <a:rPr b="0" i="0" lang="en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34.bam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DR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34_dedup_reads.bam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Shape 335"/>
          <p:cNvSpPr txBox="1"/>
          <p:nvPr/>
        </p:nvSpPr>
        <p:spPr>
          <a:xfrm>
            <a:off x="1161216" y="2490810"/>
            <a:ext cx="76287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b="0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b="0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0" i="0" lang="en" sz="1500" u="none" cap="none" strike="noStrike">
                <a:solidFill>
                  <a:srgbClr val="999999"/>
                </a:solidFill>
                <a:latin typeface="Courier"/>
                <a:ea typeface="Courier"/>
                <a:cs typeface="Courier"/>
                <a:sym typeface="Courier"/>
              </a:rPr>
              <a:t>4   8   16</a:t>
            </a:r>
            <a:r>
              <a:rPr b="0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32</a:t>
            </a:r>
            <a:r>
              <a:rPr b="0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64</a:t>
            </a:r>
            <a:r>
              <a:rPr b="0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0" i="0" lang="en" sz="1500" u="none" cap="none" strike="noStrike">
                <a:solidFill>
                  <a:srgbClr val="999999"/>
                </a:solidFill>
                <a:latin typeface="Courier"/>
                <a:ea typeface="Courier"/>
                <a:cs typeface="Courier"/>
                <a:sym typeface="Courier"/>
              </a:rPr>
              <a:t>128   256   512   1024   2048</a:t>
            </a:r>
            <a:endParaRPr b="0" i="0" sz="15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7543659" y="1414989"/>
            <a:ext cx="12795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 format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Shape 337"/>
          <p:cNvSpPr txBox="1"/>
          <p:nvPr/>
        </p:nvSpPr>
        <p:spPr>
          <a:xfrm>
            <a:off x="340919" y="2504886"/>
            <a:ext cx="5784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bits: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3085479" y="2827375"/>
            <a:ext cx="24783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+ 2 + 32 + 64 = </a:t>
            </a:r>
            <a:r>
              <a:rPr b="1" i="0" lang="en" sz="1500" u="none" cap="none" strike="noStrike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99</a:t>
            </a:r>
            <a:endParaRPr b="0" i="0" sz="15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456845" y="-6466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 Flags and Bits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/>
        </p:nvSpPr>
        <p:spPr>
          <a:xfrm>
            <a:off x="456845" y="523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" sz="3700"/>
              <a:t>Create a bam index file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Shape 345"/>
          <p:cNvSpPr txBox="1"/>
          <p:nvPr/>
        </p:nvSpPr>
        <p:spPr>
          <a:xfrm>
            <a:off x="293900" y="1388432"/>
            <a:ext cx="85812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an index of the bam file using samtools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07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samtools index is needed prior to viewing bam files in browsers</a:t>
            </a:r>
            <a:r>
              <a:rPr b="1" i="0" lang="en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1285825" y="2492210"/>
            <a:ext cx="5335500" cy="2601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samtools index</a:t>
            </a:r>
            <a:r>
              <a:rPr b="0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500">
                <a:latin typeface="Courier"/>
                <a:ea typeface="Courier"/>
                <a:cs typeface="Courier"/>
                <a:sym typeface="Courier"/>
              </a:rPr>
              <a:t>DR</a:t>
            </a:r>
            <a:r>
              <a:rPr b="0" i="0" lang="en" sz="15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34.bam       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1620245" y="2901250"/>
            <a:ext cx="2992500" cy="411600"/>
          </a:xfrm>
          <a:prstGeom prst="rect">
            <a:avLst/>
          </a:prstGeom>
          <a:solidFill>
            <a:srgbClr val="83CAFF"/>
          </a:solidFill>
          <a:ln cap="flat" cmpd="sng" w="36700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63000" lIns="108000" spcFirstLastPara="1" rIns="108000" wrap="square" tIns="63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DR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34.bam.bai</a:t>
            </a:r>
            <a:endParaRPr b="0" i="0" sz="2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348" name="Shape 348"/>
          <p:cNvCxnSpPr>
            <a:endCxn id="347" idx="3"/>
          </p:cNvCxnSpPr>
          <p:nvPr/>
        </p:nvCxnSpPr>
        <p:spPr>
          <a:xfrm rot="10800000">
            <a:off x="4612745" y="3107050"/>
            <a:ext cx="726900" cy="792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9" name="Shape 349"/>
          <p:cNvSpPr txBox="1"/>
          <p:nvPr/>
        </p:nvSpPr>
        <p:spPr>
          <a:xfrm>
            <a:off x="5343500" y="3000000"/>
            <a:ext cx="22176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index file is created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456192" y="1866436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Quality Control (QC)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400" y="1636675"/>
            <a:ext cx="8475300" cy="2931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Shape 355"/>
          <p:cNvSpPr txBox="1"/>
          <p:nvPr/>
        </p:nvSpPr>
        <p:spPr>
          <a:xfrm>
            <a:off x="1658880" y="2737440"/>
            <a:ext cx="2967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baseline="3000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1766315" y="2829536"/>
            <a:ext cx="2301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baseline="3000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1417224" y="948400"/>
            <a:ext cx="72681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baseline="3000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 genome represented on top as NNNNNNNNN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Shape 358"/>
          <p:cNvSpPr txBox="1"/>
          <p:nvPr/>
        </p:nvSpPr>
        <p:spPr>
          <a:xfrm>
            <a:off x="456519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SAMtools without a Reference Genome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638081" y="1244046"/>
            <a:ext cx="7912800" cy="3549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samtools tview</a:t>
            </a:r>
            <a:r>
              <a:rPr b="0" i="0" lang="en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DR</a:t>
            </a:r>
            <a:r>
              <a:rPr b="0" i="0" lang="en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34.bam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0" name="Shape 360"/>
          <p:cNvCxnSpPr/>
          <p:nvPr/>
        </p:nvCxnSpPr>
        <p:spPr>
          <a:xfrm flipH="1" rot="10800000">
            <a:off x="240668" y="1807422"/>
            <a:ext cx="418500" cy="173400"/>
          </a:xfrm>
          <a:prstGeom prst="straightConnector1">
            <a:avLst/>
          </a:prstGeom>
          <a:noFill/>
          <a:ln cap="flat" cmpd="sng" w="18350">
            <a:solidFill>
              <a:srgbClr val="FF66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/>
        </p:nvSpPr>
        <p:spPr>
          <a:xfrm>
            <a:off x="456845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SAMtools with a Reference Genome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638081" y="1244046"/>
            <a:ext cx="7912800" cy="3549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samtools tview</a:t>
            </a:r>
            <a:r>
              <a:rPr b="0" i="0" lang="en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DR</a:t>
            </a:r>
            <a:r>
              <a:rPr b="0" i="0" lang="en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34.bam </a:t>
            </a: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C_dubliniensis_CD36.fasta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1658880" y="2737440"/>
            <a:ext cx="2967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baseline="3000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1766315" y="2829536"/>
            <a:ext cx="2301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baseline="3000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1809100" y="948402"/>
            <a:ext cx="56520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baseline="3000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 genome </a:t>
            </a:r>
            <a:r>
              <a:rPr b="0" baseline="3000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r>
              <a:rPr b="0" baseline="3000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quence displayed on top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Shape 3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425" y="1636200"/>
            <a:ext cx="8476200" cy="293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1" name="Shape 371"/>
          <p:cNvCxnSpPr/>
          <p:nvPr/>
        </p:nvCxnSpPr>
        <p:spPr>
          <a:xfrm flipH="1" rot="10800000">
            <a:off x="244913" y="1804238"/>
            <a:ext cx="418500" cy="173400"/>
          </a:xfrm>
          <a:prstGeom prst="straightConnector1">
            <a:avLst/>
          </a:prstGeom>
          <a:noFill/>
          <a:ln cap="flat" cmpd="sng" w="18350">
            <a:solidFill>
              <a:srgbClr val="FF66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/>
        </p:nvSpPr>
        <p:spPr>
          <a:xfrm>
            <a:off x="1658880" y="2737440"/>
            <a:ext cx="2967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baseline="3000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Shape 377"/>
          <p:cNvSpPr txBox="1"/>
          <p:nvPr/>
        </p:nvSpPr>
        <p:spPr>
          <a:xfrm>
            <a:off x="1766315" y="2829536"/>
            <a:ext cx="2301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baseline="3000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Shape 378"/>
          <p:cNvSpPr txBox="1"/>
          <p:nvPr/>
        </p:nvSpPr>
        <p:spPr>
          <a:xfrm>
            <a:off x="560350" y="946450"/>
            <a:ext cx="37944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baseline="3000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? for help menu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Shape 379"/>
          <p:cNvSpPr txBox="1"/>
          <p:nvPr/>
        </p:nvSpPr>
        <p:spPr>
          <a:xfrm>
            <a:off x="45619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SAMtools with a Reference Genome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Shape 3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425" y="1636200"/>
            <a:ext cx="8476200" cy="293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Shape 381"/>
          <p:cNvSpPr/>
          <p:nvPr/>
        </p:nvSpPr>
        <p:spPr>
          <a:xfrm>
            <a:off x="638081" y="1244046"/>
            <a:ext cx="7912800" cy="3549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samtools tview</a:t>
            </a:r>
            <a:r>
              <a:rPr b="0" i="0" lang="en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800">
                <a:latin typeface="Courier"/>
                <a:ea typeface="Courier"/>
                <a:cs typeface="Courier"/>
                <a:sym typeface="Courier"/>
              </a:rPr>
              <a:t>DR</a:t>
            </a:r>
            <a:r>
              <a:rPr b="0" i="0" lang="en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34.bam </a:t>
            </a:r>
            <a:r>
              <a:rPr lang="en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C_dubliniensis_CD36.fasta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/>
        </p:nvSpPr>
        <p:spPr>
          <a:xfrm>
            <a:off x="456845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at a Specific Coordinate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Shape 387"/>
          <p:cNvSpPr/>
          <p:nvPr/>
        </p:nvSpPr>
        <p:spPr>
          <a:xfrm>
            <a:off x="123600" y="1244050"/>
            <a:ext cx="8868000" cy="3561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samtools tview</a:t>
            </a:r>
            <a:r>
              <a:rPr b="0" i="0" lang="en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DR</a:t>
            </a:r>
            <a:r>
              <a:rPr b="0" i="0" lang="en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34.bam 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C_dubliniensis_CD36.fasta</a:t>
            </a:r>
            <a:r>
              <a:rPr b="0" i="0" lang="en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-p </a:t>
            </a:r>
            <a:r>
              <a:rPr lang="en" sz="1200">
                <a:latin typeface="Courier"/>
                <a:ea typeface="Courier"/>
                <a:cs typeface="Courier"/>
                <a:sym typeface="Courier"/>
              </a:rPr>
              <a:t>Chr1_C_dubliniensis_CD36</a:t>
            </a:r>
            <a:r>
              <a:rPr b="0" i="0" lang="en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:315398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np_tview.png" id="388" name="Shape 3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752550"/>
            <a:ext cx="8839203" cy="1249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/>
        </p:nvSpPr>
        <p:spPr>
          <a:xfrm>
            <a:off x="394025" y="1314525"/>
            <a:ext cx="8410200" cy="16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Make a copy of your </a:t>
            </a:r>
            <a:r>
              <a:rPr b="1" lang="en" sz="1600">
                <a:latin typeface="Courier"/>
                <a:ea typeface="Courier"/>
                <a:cs typeface="Courier"/>
                <a:sym typeface="Courier"/>
              </a:rPr>
              <a:t>run_bwa_mem_samtools_pe_ada.sh</a:t>
            </a:r>
            <a:r>
              <a:rPr lang="en" sz="1600"/>
              <a:t> script to run the RNA-seq alignment exercise</a:t>
            </a:r>
            <a:endParaRPr sz="1600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Edit your new file inputs variables and bwa command to use the following single end RNA-seq file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/>
              <a:t>/scratch/datasets/GCATemplates/data/miseq/c_dubliniensis/c.dubl_rnaseq.fastq</a:t>
            </a:r>
            <a:endParaRPr sz="1600"/>
          </a:p>
        </p:txBody>
      </p:sp>
      <p:sp>
        <p:nvSpPr>
          <p:cNvPr id="394" name="Shape 394"/>
          <p:cNvSpPr txBox="1"/>
          <p:nvPr/>
        </p:nvSpPr>
        <p:spPr>
          <a:xfrm>
            <a:off x="456845" y="87736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" sz="3700"/>
              <a:t>RNA-seq Alignment Exercise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/>
        </p:nvSpPr>
        <p:spPr>
          <a:xfrm>
            <a:off x="456200" y="1866421"/>
            <a:ext cx="82287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Analyzing hundreds 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thousands of files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/>
        </p:nvSpPr>
        <p:spPr>
          <a:xfrm>
            <a:off x="279567" y="285936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Multi-File Processing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Shape 405"/>
          <p:cNvSpPr txBox="1"/>
          <p:nvPr/>
        </p:nvSpPr>
        <p:spPr>
          <a:xfrm>
            <a:off x="431975" y="913139"/>
            <a:ext cx="8579100" cy="3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have 100’s or 1,000’s of files to process with a tool that can only utilize one compute node, it could take days or weeks to process if you run one at a time.	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Shape 406"/>
          <p:cNvSpPr txBox="1"/>
          <p:nvPr/>
        </p:nvSpPr>
        <p:spPr>
          <a:xfrm>
            <a:off x="508175" y="1633275"/>
            <a:ext cx="8418300" cy="2996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spades.py --careful --memory 5 --threads 2 -o EC00144241_S85_build -1 EC00144241_S85_L001_R1_001.fastq.gz -2 EC00144241_S85_L001_R2_001.fastq.gz --tmp-dir $TMPDIR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spades.py --careful --memory 5 --threads 2 -o EC00502067_S15_build -1 EC00502067_S15_L001_R1_001.fastq.gz -2 EC00502067_S15_L001_R2_001.fastq.gz --tmp-dir $TMPDIR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spades.py --careful --memory 5 --threads 2 -o EC01236313_S68_build -1 EC01236313_S68_L001_R1_001.fastq.gz -2 EC01236313_S68_L001_R2_001.fastq.gz --tmp-dir $TMPDIR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spades.py --careful --memory 5 --threads 2 -o EC02035016_S50_build -1 EC02035016_S50_L001_R1_001.fastq.gz -2 EC02035016_S50_L001_R2_001.fastq.gz --tmp-dir $TMPDIR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spades.py --careful --memory 5 --threads 2 -o EC03218300_S17_build -1 EC03218300_S17_L001_R1_001.fastq.gz -2 EC03218300_S17_L001_R2_001.fastq.gz --tmp-dir $TMPDIR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spades.py --careful --memory 5 --threads 2 -o EC04615405_S96_build -1 EC04615405_S96_L001_R1_001.fastq.gz -2 EC04615405_S96_L001_R2_001.fastq.gz --tmp-dir $TMPDIR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spades.py --careful --memory 5 --threads 2 -o EC04856216_S88_build -1 EC04856216_S88_L001_R1_001.fastq.gz -2 EC04856216_S88_L001_R2_001.fastq.gz --tmp-dir $TMPDIR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spades.py --careful --memory 5 --threads 2 -o EC05148227_S53_build -1 EC05148227_S53_L001_R1_001.fastq.gz -2 EC05148227_S53_L001_R2_001.fastq.gz --tmp-dir $TMPDIR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spades.py --careful --memory 5 --threads 2 -o EC07674140_S20_build -1 EC07674140_S20_L001_R1_001.fastq.gz -2 EC07674140_S20_L001_R2_001.fastq.gz --tmp-dir $TMPDIR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spades.py --careful --memory 5 --threads 2 -o EC08067108_S58_build -1 EC08067108_S58_L001_R1_001.fastq.gz -2 EC08067108_S58_L001_R2_001.fastq.gz --tmp-dir $TMPDIR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spades.py --careful --memory 5 --threads 2 -o EC08328770_S90_build -1 EC08328770_S90_L001_R1_001.fastq.gz -2 EC08328770_S90_L001_R2_001.fastq.gz --tmp-dir $TMPDIR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spades.py --careful --memory 5 --threads 2 -o EC08834643_S65_build -1 EC08834643_S65_L001_R1_001.fastq.gz -2 EC08834643_S65_L001_R2_001.fastq.gz --tmp-dir $TMPDIR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spades.py --careful --memory 5 --threads 2 -o EC10485101_S57_build -1 EC10485101_S57_L001_R1_001.fastq.gz -2 EC10485101_S57_L001_R2_001.fastq.gz --tmp-dir $TMPDIR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spades.py --careful --memory 5 --threads 2 -o EC12123883_S45_build -1 EC12123883_S45_L001_R1_001.fastq.gz -2 EC12123883_S45_L001_R2_001.fastq.gz --tmp-dir $TMPDIR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spades.py --careful --memory 5 --threads 2 -o EC12334723_S72_build -1 EC12334723_S72_L001_R1_001.fastq.gz -2 EC12334723_S72_L001_R2_001.fastq.gz --tmp-dir $TMPDIR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spades.py --careful --memory 5 --threads 2 -o EC12344385_S95_build -1 EC12344385_S95_L001_R1_001.fastq.gz -2 EC12344385_S95_L001_R2_001.fastq.gz --tmp-dir $TMPDIR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spades.py --careful --memory 5 --threads 2 -o EC12600538_S14_build -1 EC12600538_S14_L001_R1_001.fastq.gz -2 EC12600538_S14_L001_R2_001.fastq.gz --tmp-dir $TMPDIR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spades.py --careful --memory 5 --threads 2 -o EC13365408_S44_build -1 EC13365408_S44_L001_R1_001.fastq.gz -2 EC13365408_S44_L001_R2_001.fastq.gz --tmp-dir $TMPDIR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spades.py --careful --memory 5 --threads 2 -o EC13880885_S84_build -1 EC13880885_S84_L001_R1_001.fastq.gz -2 EC13880885_S84_L001_R2_001.fastq.gz --tmp-dir $TMPDIR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spades.py --careful --memory 5 --threads 2 -o EC14371787_S81_build -1 EC14371787_S81_L001_R1_001.fastq.gz -2 EC14371787_S81_L001_R2_001.fastq.gz --tmp-dir $TMPDIR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spades.py --careful --memory 5 --threads 2 -o EC14418800_S13_build -1 EC14418800_S13_L001_R1_001.fastq.gz -2 EC14418800_S13_L001_R2_001.fastq.gz --tmp-dir $TMPDIR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spades.py --careful --memory 5 --threads 2 -o EC15011885_S10_build -1 EC15011885_S10_L001_R1_001.fastq.gz -2 EC15011885_S10_L001_R2_001.fastq.gz --tmp-dir $TMPDIR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spades.py --careful --memory 5 --threads 2 -o EC15712676_S34_build -1 EC15712676_S34_L001_R1_001.fastq.gz -2 EC15712676_S34_L001_R2_001.fastq.gz --tmp-dir $TMPDIR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/>
        </p:nvSpPr>
        <p:spPr>
          <a:xfrm>
            <a:off x="279567" y="285936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Multi-File Processing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Shape 412"/>
          <p:cNvSpPr txBox="1"/>
          <p:nvPr/>
        </p:nvSpPr>
        <p:spPr>
          <a:xfrm>
            <a:off x="743425" y="1030100"/>
            <a:ext cx="7846500" cy="3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first step is to get an idea of the resource usage to process one sample.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one sample (preferable with the largest input file) to get estimated Walltime, max memory, number of cores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Utilize one entire node to get an accurate assessment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sure you are not almost at your file or disk quota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$TMPDIR for temporary files whenever possible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 tool that allows one or two-core processing on one node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TAMULauncher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 tool that allows multi-core utilization of the entire compute node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a job array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2616451" y="2805952"/>
            <a:ext cx="1464900" cy="251400"/>
          </a:xfrm>
          <a:custGeom>
            <a:pathLst>
              <a:path extrusionOk="0" h="120000" w="120000">
                <a:moveTo>
                  <a:pt x="22" y="0"/>
                </a:moveTo>
                <a:cubicBezTo>
                  <a:pt x="7" y="0"/>
                  <a:pt x="0" y="78"/>
                  <a:pt x="0" y="236"/>
                </a:cubicBezTo>
                <a:lnTo>
                  <a:pt x="0" y="119685"/>
                </a:lnTo>
                <a:cubicBezTo>
                  <a:pt x="0" y="119763"/>
                  <a:pt x="7" y="119921"/>
                  <a:pt x="22" y="119921"/>
                </a:cubicBezTo>
                <a:lnTo>
                  <a:pt x="119961" y="119921"/>
                </a:lnTo>
                <a:cubicBezTo>
                  <a:pt x="119977" y="119921"/>
                  <a:pt x="119992" y="119763"/>
                  <a:pt x="119992" y="119685"/>
                </a:cubicBezTo>
                <a:lnTo>
                  <a:pt x="119992" y="236"/>
                </a:lnTo>
                <a:cubicBezTo>
                  <a:pt x="119992" y="78"/>
                  <a:pt x="119977" y="0"/>
                  <a:pt x="119961" y="0"/>
                </a:cubicBezTo>
                <a:lnTo>
                  <a:pt x="22" y="0"/>
                </a:lnTo>
              </a:path>
            </a:pathLst>
          </a:custGeom>
          <a:solidFill>
            <a:srgbClr val="66C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showquota</a:t>
            </a:r>
            <a:endParaRPr b="1" i="0" sz="18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/>
        </p:nvSpPr>
        <p:spPr>
          <a:xfrm>
            <a:off x="279567" y="285936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Dataset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Shape 419"/>
          <p:cNvSpPr txBox="1"/>
          <p:nvPr/>
        </p:nvSpPr>
        <p:spPr>
          <a:xfrm>
            <a:off x="591025" y="877700"/>
            <a:ext cx="8149200" cy="3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an example, we will create a commands file for spades assemblies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 samples (E. coli)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Pair-1 and pair-2 sequence files for each sample (200 files total)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 bacterial genomes that only need about 2 GB of memory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use 2 cores per command which equals 5GB of memory (Ada)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run 10 assemblies per node; total of 50GB memory usage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core = 2.5 GB of memory for 1 hour charged as 1 SU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commands per node = 50GB of total requested memory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■"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spades.py --careful --memory 5 --threads 2 -o EC00144241_S85_build -1 EC00144241_S85_L001_R1_001.fastq.gz -2 EC00144241_S85_L001_R2_001.fastq.gz --tmp-dir $TMPDIR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 files are located in directory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/scratch/training/intro_to_ngs/reads/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/>
          <p:nvPr/>
        </p:nvSpPr>
        <p:spPr>
          <a:xfrm>
            <a:off x="279567" y="285936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Preparing A Commands File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Shape 425"/>
          <p:cNvSpPr txBox="1"/>
          <p:nvPr/>
        </p:nvSpPr>
        <p:spPr>
          <a:xfrm>
            <a:off x="776825" y="1394575"/>
            <a:ext cx="8228700" cy="25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UNIX shell commands to loop through your files and generate a command for each file or file set.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want to capture the unique sample name such as:  EC23875571_S8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files using a mix of wildcards and characters so that you only capture read pair 1 file names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pair-1 files end with _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L001_R1_001.fastq.gz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967225" y="3241300"/>
            <a:ext cx="7155300" cy="311100"/>
          </a:xfrm>
          <a:custGeom>
            <a:pathLst>
              <a:path extrusionOk="0" h="120000" w="120000">
                <a:moveTo>
                  <a:pt x="22" y="0"/>
                </a:moveTo>
                <a:cubicBezTo>
                  <a:pt x="7" y="0"/>
                  <a:pt x="0" y="78"/>
                  <a:pt x="0" y="236"/>
                </a:cubicBezTo>
                <a:lnTo>
                  <a:pt x="0" y="119685"/>
                </a:lnTo>
                <a:cubicBezTo>
                  <a:pt x="0" y="119763"/>
                  <a:pt x="7" y="119921"/>
                  <a:pt x="22" y="119921"/>
                </a:cubicBezTo>
                <a:lnTo>
                  <a:pt x="119961" y="119921"/>
                </a:lnTo>
                <a:cubicBezTo>
                  <a:pt x="119977" y="119921"/>
                  <a:pt x="119992" y="119763"/>
                  <a:pt x="119992" y="119685"/>
                </a:cubicBezTo>
                <a:lnTo>
                  <a:pt x="119992" y="236"/>
                </a:lnTo>
                <a:cubicBezTo>
                  <a:pt x="119992" y="78"/>
                  <a:pt x="119977" y="0"/>
                  <a:pt x="119961" y="0"/>
                </a:cubicBezTo>
                <a:lnTo>
                  <a:pt x="22" y="0"/>
                </a:lnTo>
              </a:path>
            </a:pathLst>
          </a:custGeom>
          <a:solidFill>
            <a:srgbClr val="66C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ls /scratch/training/intro_to_ngs/reads/EC*_L001_R1*fastq.gz</a:t>
            </a:r>
            <a:endParaRPr b="1" i="0" sz="18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1706050" y="2680500"/>
            <a:ext cx="5644500" cy="3891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module load</a:t>
            </a:r>
            <a:r>
              <a:rPr b="0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FastQC/0.11.5-Java-1.7.0_80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457172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QC Evaluation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914343" y="946445"/>
            <a:ext cx="8169000" cy="21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FastQC to visualize quality scores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Displays quality score distribution of a subset of ~200,000 reads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07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is a fastq file or files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07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disable grouping (binning) of sequence regions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alert you of poor read characteristics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run as a GUI or a command line interface</a:t>
            </a:r>
            <a:r>
              <a:rPr b="0" i="0" lang="en" sz="18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909991" y="3179214"/>
            <a:ext cx="7817100" cy="14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FastQC will process using one CPU core per file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there are 10 fastq files to analyze and 4 cores used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079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files will start processing and 6 will wait in a queue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there is only one fastq file to process then using 10 cores does not speed up the process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/>
        </p:nvSpPr>
        <p:spPr>
          <a:xfrm>
            <a:off x="279567" y="285936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Preparing A Commands File cont.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667225" y="3316100"/>
            <a:ext cx="8149200" cy="13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Shape 433"/>
          <p:cNvSpPr txBox="1"/>
          <p:nvPr/>
        </p:nvSpPr>
        <p:spPr>
          <a:xfrm>
            <a:off x="624425" y="1165975"/>
            <a:ext cx="8228700" cy="25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command from the previous slide to create a list of files to loop through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shell variable substrings to capture the sample name from the filename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/scratch/training/intro_to_ngs/reads/EC85687002_S5_L001_R1_001.fastq.gz</a:t>
            </a:r>
            <a:endParaRPr b="1" i="0" sz="14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584375" y="3532932"/>
            <a:ext cx="8300700" cy="12159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${var#*SubStr} 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will drop beginning of string up to first occurrence of 'SubStr'</a:t>
            </a:r>
            <a:b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${var##*SubStr}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will drop beginning of string up to last occurrence of 'SubStr'</a:t>
            </a:r>
            <a:b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${var%SubStr*} 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will drop part of string from last occurrence of 'SubStr' to the end</a:t>
            </a:r>
            <a:b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${var%%SubStr*}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will drop part of string from first occurrence of 'SubStr' to the 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584375" y="2146617"/>
            <a:ext cx="8228700" cy="1284000"/>
          </a:xfrm>
          <a:custGeom>
            <a:pathLst>
              <a:path extrusionOk="0" h="120000" w="120000">
                <a:moveTo>
                  <a:pt x="22" y="0"/>
                </a:moveTo>
                <a:cubicBezTo>
                  <a:pt x="7" y="0"/>
                  <a:pt x="0" y="78"/>
                  <a:pt x="0" y="236"/>
                </a:cubicBezTo>
                <a:lnTo>
                  <a:pt x="0" y="119685"/>
                </a:lnTo>
                <a:cubicBezTo>
                  <a:pt x="0" y="119763"/>
                  <a:pt x="7" y="119921"/>
                  <a:pt x="22" y="119921"/>
                </a:cubicBezTo>
                <a:lnTo>
                  <a:pt x="119961" y="119921"/>
                </a:lnTo>
                <a:cubicBezTo>
                  <a:pt x="119977" y="119921"/>
                  <a:pt x="119992" y="119763"/>
                  <a:pt x="119992" y="119685"/>
                </a:cubicBezTo>
                <a:lnTo>
                  <a:pt x="119992" y="236"/>
                </a:lnTo>
                <a:cubicBezTo>
                  <a:pt x="119992" y="78"/>
                  <a:pt x="119977" y="0"/>
                  <a:pt x="119961" y="0"/>
                </a:cubicBezTo>
                <a:lnTo>
                  <a:pt x="22" y="0"/>
                </a:lnTo>
              </a:path>
            </a:pathLst>
          </a:custGeom>
          <a:solidFill>
            <a:srgbClr val="66C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for file in $(ls /scratch/training/intro_to_ngs/reads/EC*_L001_R1*fastq.gz)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do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name=${file##*/}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echo ${name%_L001*}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done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/>
        </p:nvSpPr>
        <p:spPr>
          <a:xfrm>
            <a:off x="279567" y="285936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Preparing A Commands File cont.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Shape 441"/>
          <p:cNvSpPr txBox="1"/>
          <p:nvPr/>
        </p:nvSpPr>
        <p:spPr>
          <a:xfrm>
            <a:off x="667225" y="3316100"/>
            <a:ext cx="8149200" cy="13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Shape 442"/>
          <p:cNvSpPr txBox="1"/>
          <p:nvPr/>
        </p:nvSpPr>
        <p:spPr>
          <a:xfrm>
            <a:off x="776825" y="1013575"/>
            <a:ext cx="8228700" cy="25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 the output to a commands file appending each line using &gt;&gt;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251360" y="1450400"/>
            <a:ext cx="8669700" cy="1990500"/>
          </a:xfrm>
          <a:custGeom>
            <a:pathLst>
              <a:path extrusionOk="0" h="120000" w="120000">
                <a:moveTo>
                  <a:pt x="22" y="0"/>
                </a:moveTo>
                <a:cubicBezTo>
                  <a:pt x="7" y="0"/>
                  <a:pt x="0" y="78"/>
                  <a:pt x="0" y="236"/>
                </a:cubicBezTo>
                <a:lnTo>
                  <a:pt x="0" y="119685"/>
                </a:lnTo>
                <a:cubicBezTo>
                  <a:pt x="0" y="119763"/>
                  <a:pt x="7" y="119921"/>
                  <a:pt x="22" y="119921"/>
                </a:cubicBezTo>
                <a:lnTo>
                  <a:pt x="119961" y="119921"/>
                </a:lnTo>
                <a:cubicBezTo>
                  <a:pt x="119977" y="119921"/>
                  <a:pt x="119992" y="119763"/>
                  <a:pt x="119992" y="119685"/>
                </a:cubicBezTo>
                <a:lnTo>
                  <a:pt x="119992" y="236"/>
                </a:lnTo>
                <a:cubicBezTo>
                  <a:pt x="119992" y="78"/>
                  <a:pt x="119977" y="0"/>
                  <a:pt x="119961" y="0"/>
                </a:cubicBezTo>
                <a:lnTo>
                  <a:pt x="22" y="0"/>
                </a:lnTo>
              </a:path>
            </a:pathLst>
          </a:custGeom>
          <a:solidFill>
            <a:srgbClr val="66CC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data=/scratch/training/intro_to_ngs/reads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for file in $(ls $data/EC*_L001_R1*fastq.gz)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do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name=${file##*/}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echo spades.py --careful --memory 5 --threads 2 -o builds/${name%_L001*} \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-1 $data/${name%_L001*}_L001_R1_001.fastq.gz \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-2 $data/${name%_L001*}_L001_R2_001.fastq.gz --tmp-dir \$TMPDIR &gt;&gt; commands.txt 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done</a:t>
            </a:r>
            <a:endParaRPr b="1" i="0" sz="1400" u="none" cap="none" strike="noStrik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44" name="Shape 444"/>
          <p:cNvSpPr txBox="1"/>
          <p:nvPr/>
        </p:nvSpPr>
        <p:spPr>
          <a:xfrm>
            <a:off x="1105850" y="3594075"/>
            <a:ext cx="72963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Spades will automatically create the 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builds/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directory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backslash in front of $TMPDIR so echo will print the dollar 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your commands.txt file is incorrect, you need to delete it before creating it again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/>
        </p:nvSpPr>
        <p:spPr>
          <a:xfrm>
            <a:off x="279567" y="285936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TAMULauncher Job Script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 txBox="1"/>
          <p:nvPr/>
        </p:nvSpPr>
        <p:spPr>
          <a:xfrm>
            <a:off x="743425" y="1030100"/>
            <a:ext cx="7846500" cy="3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Shape 451"/>
          <p:cNvSpPr txBox="1"/>
          <p:nvPr/>
        </p:nvSpPr>
        <p:spPr>
          <a:xfrm>
            <a:off x="745800" y="1483800"/>
            <a:ext cx="7989000" cy="28266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#BSUB -L /bin/bash			</a:t>
            </a:r>
            <a:r>
              <a:rPr b="0" i="0" lang="en" sz="12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# use bash for environment</a:t>
            </a:r>
            <a:endParaRPr b="0" i="0" sz="12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#BSUB -J tamulaunch_spades    </a:t>
            </a:r>
            <a:r>
              <a:rPr b="0" i="0" lang="en" sz="12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# job name</a:t>
            </a:r>
            <a:endParaRPr b="0" i="0" sz="12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#BSUB -n 100                	</a:t>
            </a:r>
            <a:r>
              <a:rPr b="0" i="0" lang="en" sz="12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# assigns 100 total cores for execution</a:t>
            </a:r>
            <a:endParaRPr b="0" i="0" sz="12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#BSUB -R "span[ptile=20]"    	</a:t>
            </a:r>
            <a:r>
              <a:rPr b="0" i="0" lang="en" sz="12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# assigns 20 cores per node</a:t>
            </a:r>
            <a:endParaRPr b="0" i="0" sz="12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#BSUB -R "rusage[mem=2700]"  	</a:t>
            </a:r>
            <a:r>
              <a:rPr b="0" i="0" lang="en" sz="12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# reserves 2700MB memory per core</a:t>
            </a:r>
            <a:endParaRPr b="0" i="0" sz="12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#BSUB -M 2700                	</a:t>
            </a:r>
            <a:r>
              <a:rPr b="0" i="0" lang="en" sz="12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# sets to 2700MB per process enforceable memory</a:t>
            </a:r>
            <a:endParaRPr b="0" i="0" sz="1200" u="none" cap="none" strike="noStrike">
              <a:solidFill>
                <a:srgbClr val="0000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#BSUB -W 48:00               	</a:t>
            </a:r>
            <a:r>
              <a:rPr b="0" i="0" lang="en" sz="12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# sets to 48 hour the job's runtime wall-clock limit</a:t>
            </a:r>
            <a:endParaRPr b="0" i="0" sz="12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#BSUB -o stdout.%J          	</a:t>
            </a:r>
            <a:r>
              <a:rPr b="0" i="0" lang="en" sz="12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# directs the job's standard output to stdout.jobid</a:t>
            </a:r>
            <a:endParaRPr b="0" i="0" sz="12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#BSUB -e stderr.%J          	</a:t>
            </a:r>
            <a:r>
              <a:rPr b="0" i="0" lang="en" sz="12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# directs the job's standard error to stderr.jobid</a:t>
            </a:r>
            <a:endParaRPr b="0" i="0" sz="12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module load SPAdes/3.11.1-GCCcore-6.3.0</a:t>
            </a:r>
            <a:endParaRPr b="0" i="0" sz="12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# run 10 commands per node since each command uses 2 threads and Ada = 20 cores/node</a:t>
            </a:r>
            <a:endParaRPr b="0" i="0" sz="1200" u="none" cap="none" strike="noStrike">
              <a:solidFill>
                <a:srgbClr val="0000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tamulauncher --commands-pernode 10 commands.txt</a:t>
            </a:r>
            <a:endParaRPr b="0" i="0" sz="12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52" name="Shape 452"/>
          <p:cNvSpPr txBox="1"/>
          <p:nvPr/>
        </p:nvSpPr>
        <p:spPr>
          <a:xfrm>
            <a:off x="1113800" y="959475"/>
            <a:ext cx="73368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run 50 assemblies concurrently; 10 per node on 5 nodes: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Shape 453"/>
          <p:cNvSpPr txBox="1"/>
          <p:nvPr/>
        </p:nvSpPr>
        <p:spPr>
          <a:xfrm>
            <a:off x="3138575" y="4402625"/>
            <a:ext cx="58143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job takes about 2hr 30min with a final charge of about 255 SUs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-84175" y="3762275"/>
            <a:ext cx="5029800" cy="1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0" lang="en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#4 then find the template</a:t>
            </a:r>
            <a:r>
              <a:rPr lang="en" sz="1500"/>
              <a:t> </a:t>
            </a:r>
            <a:r>
              <a:rPr b="0" lang="en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 contains fastqc</a:t>
            </a:r>
            <a:endParaRPr sz="1500"/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0" lang="en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step will save a template</a:t>
            </a:r>
            <a:r>
              <a:rPr lang="en" sz="1500"/>
              <a:t> </a:t>
            </a:r>
            <a:r>
              <a:rPr b="0" lang="en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job script file to you</a:t>
            </a:r>
            <a:r>
              <a:rPr lang="en" sz="1500"/>
              <a:t>r </a:t>
            </a:r>
            <a:r>
              <a:rPr b="0" lang="en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working directory</a:t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246875" y="3249625"/>
            <a:ext cx="3651300" cy="414900"/>
          </a:xfrm>
          <a:prstGeom prst="rect">
            <a:avLst/>
          </a:prstGeom>
          <a:noFill/>
          <a:ln cap="flat" cmpd="sng" w="36700">
            <a:solidFill>
              <a:srgbClr val="579D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456845" y="188358"/>
            <a:ext cx="82287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 NGS job template scripts using GCATemplates on Ada</a:t>
            </a:r>
            <a:endParaRPr b="0" sz="37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246873" y="2488576"/>
            <a:ext cx="3651300" cy="2601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7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module load </a:t>
            </a:r>
            <a:r>
              <a:rPr b="0" lang="en" sz="17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GCATemplates</a:t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246875" y="2831502"/>
            <a:ext cx="2952600" cy="3315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0" lang="en" sz="17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gcatemplates       </a:t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246873" y="1851734"/>
            <a:ext cx="3649500" cy="2427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7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mkdir</a:t>
            </a:r>
            <a:r>
              <a:rPr b="0" lang="en" sz="17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$SCRATCH/ngs_class</a:t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246873" y="2170155"/>
            <a:ext cx="3649500" cy="2427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" sz="17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cd</a:t>
            </a:r>
            <a:r>
              <a:rPr b="0" lang="en" sz="1700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$SCRATCH/ngs_class   </a:t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285599" y="3306363"/>
            <a:ext cx="37848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practice, we will copy a template file</a:t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155808" y="1285488"/>
            <a:ext cx="43098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Genomic Computational Analysis Templates</a:t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9425" y="1178675"/>
            <a:ext cx="3915799" cy="353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457172" y="204769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FastQC Exercise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522482" y="1161501"/>
            <a:ext cx="81690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667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GCATemplate for FastQC to submit a job evaluating the two provided sequence files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−"/>
            </a:pPr>
            <a:r>
              <a:rPr b="0" i="0" lang="en" sz="2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−"/>
            </a:pPr>
            <a:r>
              <a:rPr b="0" i="0" lang="en" sz="2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your fastqc job is complete, unzip the results file and you can view the results files with </a:t>
            </a:r>
            <a:r>
              <a:rPr b="1" i="0" lang="en" sz="2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lynx</a:t>
            </a: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" sz="2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eog</a:t>
            </a:r>
            <a:r>
              <a:rPr b="0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(eog requires X11 login)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1" marL="723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−"/>
            </a:pPr>
            <a:r>
              <a:rPr b="0" i="0" lang="en" sz="23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1190137" y="3967430"/>
            <a:ext cx="5358300" cy="3111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unzip</a:t>
            </a:r>
            <a:r>
              <a:rPr b="0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DR34_R1_fastqc.zip        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1183606" y="2013692"/>
            <a:ext cx="5355300" cy="3111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b="1" lang="en" sz="1700">
                <a:latin typeface="Courier"/>
                <a:ea typeface="Courier"/>
                <a:cs typeface="Courier"/>
                <a:sym typeface="Courier"/>
              </a:rPr>
              <a:t>emacs</a:t>
            </a:r>
            <a:r>
              <a:rPr b="0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run_fastqc_0.11.5_ada.sh &amp; 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1183606" y="2396121"/>
            <a:ext cx="5355300" cy="3111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bsub &lt;</a:t>
            </a:r>
            <a:r>
              <a:rPr b="0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run_fastqc_0.11.5_ada.sh  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/>
        </p:nvSpPr>
        <p:spPr>
          <a:xfrm>
            <a:off x="457172" y="-42888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FastQC Report using lynx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7200" y="662075"/>
            <a:ext cx="5158773" cy="410022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/>
          <p:nvPr/>
        </p:nvSpPr>
        <p:spPr>
          <a:xfrm>
            <a:off x="4985565" y="900745"/>
            <a:ext cx="3926400" cy="3111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lynx</a:t>
            </a:r>
            <a:r>
              <a:rPr b="0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DR34_R1_fastqc.html 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Shape 200"/>
          <p:cNvCxnSpPr/>
          <p:nvPr/>
        </p:nvCxnSpPr>
        <p:spPr>
          <a:xfrm>
            <a:off x="1081625" y="1810450"/>
            <a:ext cx="1093800" cy="2106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1" name="Shape 201"/>
          <p:cNvCxnSpPr/>
          <p:nvPr/>
        </p:nvCxnSpPr>
        <p:spPr>
          <a:xfrm>
            <a:off x="1081625" y="2648650"/>
            <a:ext cx="1093800" cy="2106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8050" y="1201750"/>
            <a:ext cx="4682449" cy="35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456845" y="57806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FastQC Output Image Quality Distribution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1266365" y="790884"/>
            <a:ext cx="6690900" cy="311100"/>
          </a:xfrm>
          <a:prstGeom prst="rect">
            <a:avLst/>
          </a:prstGeom>
          <a:solidFill>
            <a:srgbClr val="66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eog</a:t>
            </a:r>
            <a:r>
              <a:rPr b="0" i="0" lang="en" sz="17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DR34_R1_fastqc/Images/per_base_quality.png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Shape 209"/>
          <p:cNvCxnSpPr/>
          <p:nvPr/>
        </p:nvCxnSpPr>
        <p:spPr>
          <a:xfrm flipH="1" rot="10800000">
            <a:off x="1603494" y="1510757"/>
            <a:ext cx="1078200" cy="311100"/>
          </a:xfrm>
          <a:prstGeom prst="straightConnector1">
            <a:avLst/>
          </a:prstGeom>
          <a:noFill/>
          <a:ln cap="flat" cmpd="sng" w="36700">
            <a:solidFill>
              <a:srgbClr val="00782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0" name="Shape 210"/>
          <p:cNvSpPr txBox="1"/>
          <p:nvPr/>
        </p:nvSpPr>
        <p:spPr>
          <a:xfrm>
            <a:off x="553625" y="1818675"/>
            <a:ext cx="1227600" cy="1690200"/>
          </a:xfrm>
          <a:prstGeom prst="rect">
            <a:avLst/>
          </a:prstGeom>
          <a:noFill/>
          <a:ln cap="flat" cmpd="sng" w="36700">
            <a:solidFill>
              <a:srgbClr val="0078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4900" lIns="82325" spcFirstLastPara="1" rIns="82325" wrap="square" tIns="44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for the next image in the same directory,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use the left/right arrow keys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6997250" y="1878400"/>
            <a:ext cx="1899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 to QC trimming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Shape 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3700" y="784650"/>
            <a:ext cx="5159925" cy="394652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/>
          <p:nvPr/>
        </p:nvSpPr>
        <p:spPr>
          <a:xfrm>
            <a:off x="4925271" y="879763"/>
            <a:ext cx="3199800" cy="34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457172" y="61970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Illumina Transposon Insertion Site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4981025" y="883093"/>
            <a:ext cx="3110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per_base_sequence_content.png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457172" y="61970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Illumina Transposon Insertion Site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Shape 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8964" y="784649"/>
            <a:ext cx="5148449" cy="393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Shape 226"/>
          <p:cNvSpPr/>
          <p:nvPr/>
        </p:nvSpPr>
        <p:spPr>
          <a:xfrm>
            <a:off x="5777053" y="852600"/>
            <a:ext cx="1892700" cy="346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Shape 227"/>
          <p:cNvSpPr txBox="1"/>
          <p:nvPr/>
        </p:nvSpPr>
        <p:spPr>
          <a:xfrm>
            <a:off x="5875950" y="858362"/>
            <a:ext cx="1753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7425" lIns="74825" spcFirstLastPara="1" rIns="74825" wrap="square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kmer_profiles.png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