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9" r:id="rId3"/>
    <p:sldId id="337" r:id="rId4"/>
    <p:sldId id="528" r:id="rId5"/>
    <p:sldId id="499" r:id="rId6"/>
    <p:sldId id="525" r:id="rId7"/>
    <p:sldId id="526" r:id="rId8"/>
    <p:sldId id="527" r:id="rId9"/>
    <p:sldId id="535" r:id="rId10"/>
    <p:sldId id="537" r:id="rId11"/>
    <p:sldId id="290" r:id="rId12"/>
    <p:sldId id="457" r:id="rId13"/>
    <p:sldId id="295" r:id="rId14"/>
    <p:sldId id="529" r:id="rId15"/>
    <p:sldId id="524" r:id="rId16"/>
    <p:sldId id="270" r:id="rId17"/>
    <p:sldId id="296" r:id="rId18"/>
    <p:sldId id="334" r:id="rId19"/>
    <p:sldId id="262" r:id="rId20"/>
    <p:sldId id="294" r:id="rId21"/>
    <p:sldId id="538" r:id="rId22"/>
    <p:sldId id="539" r:id="rId23"/>
    <p:sldId id="267" r:id="rId24"/>
    <p:sldId id="543" r:id="rId25"/>
    <p:sldId id="288" r:id="rId26"/>
    <p:sldId id="281" r:id="rId27"/>
    <p:sldId id="501" r:id="rId28"/>
    <p:sldId id="523" r:id="rId29"/>
    <p:sldId id="530" r:id="rId30"/>
    <p:sldId id="504" r:id="rId31"/>
    <p:sldId id="455" r:id="rId32"/>
    <p:sldId id="515" r:id="rId33"/>
    <p:sldId id="522" r:id="rId34"/>
    <p:sldId id="531" r:id="rId35"/>
    <p:sldId id="533" r:id="rId36"/>
    <p:sldId id="540" r:id="rId37"/>
    <p:sldId id="520" r:id="rId38"/>
    <p:sldId id="519" r:id="rId39"/>
    <p:sldId id="544" r:id="rId40"/>
    <p:sldId id="338" r:id="rId41"/>
    <p:sldId id="497" r:id="rId42"/>
    <p:sldId id="289" r:id="rId43"/>
    <p:sldId id="260" r:id="rId44"/>
    <p:sldId id="257" r:id="rId45"/>
    <p:sldId id="271" r:id="rId46"/>
    <p:sldId id="480" r:id="rId47"/>
    <p:sldId id="495" r:id="rId48"/>
    <p:sldId id="492" r:id="rId49"/>
    <p:sldId id="282" r:id="rId50"/>
    <p:sldId id="278" r:id="rId51"/>
    <p:sldId id="274" r:id="rId52"/>
    <p:sldId id="272" r:id="rId53"/>
    <p:sldId id="275" r:id="rId54"/>
    <p:sldId id="276" r:id="rId55"/>
    <p:sldId id="277" r:id="rId56"/>
    <p:sldId id="352" r:id="rId57"/>
    <p:sldId id="269" r:id="rId58"/>
    <p:sldId id="283" r:id="rId59"/>
    <p:sldId id="280" r:id="rId60"/>
    <p:sldId id="503" r:id="rId61"/>
    <p:sldId id="518" r:id="rId62"/>
    <p:sldId id="265" r:id="rId63"/>
    <p:sldId id="536" r:id="rId64"/>
    <p:sldId id="545" r:id="rId65"/>
    <p:sldId id="541" r:id="rId66"/>
    <p:sldId id="479" r:id="rId67"/>
    <p:sldId id="322" r:id="rId68"/>
    <p:sldId id="302" r:id="rId69"/>
    <p:sldId id="542" r:id="rId7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mar" initials="g" lastIdx="0" clrIdx="0">
    <p:extLst>
      <p:ext uri="{19B8F6BF-5375-455C-9EA6-DF929625EA0E}">
        <p15:presenceInfo xmlns:p15="http://schemas.microsoft.com/office/powerpoint/2012/main" userId="ga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61D04F"/>
    <a:srgbClr val="2297E6"/>
    <a:srgbClr val="CC0099"/>
    <a:srgbClr val="D60093"/>
    <a:srgbClr val="0000FF"/>
    <a:srgbClr val="456A2C"/>
    <a:srgbClr val="D3A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1016" y="64"/>
      </p:cViewPr>
      <p:guideLst/>
    </p:cSldViewPr>
  </p:slideViewPr>
  <p:notesTextViewPr>
    <p:cViewPr>
      <p:scale>
        <a:sx n="72" d="100"/>
        <a:sy n="72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ar\Documents\UMP\wspolprace\prof.%20Ozegowska\BCM%201_4.2020\Results_5.5.2020\STAT_dane%20kliniczne_5.5.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'tyciedz ciazy'!$B$3</c:f>
              <c:strCache>
                <c:ptCount val="1"/>
                <c:pt idx="0">
                  <c:v>T1D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'tyciedz ciazy'!$C$3:$G$3</c:f>
              <c:numCache>
                <c:formatCode>General</c:formatCode>
                <c:ptCount val="5"/>
                <c:pt idx="0">
                  <c:v>12</c:v>
                </c:pt>
                <c:pt idx="1">
                  <c:v>23</c:v>
                </c:pt>
                <c:pt idx="2">
                  <c:v>13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BF-4979-B13F-60057FC4EE25}"/>
            </c:ext>
          </c:extLst>
        </c:ser>
        <c:ser>
          <c:idx val="1"/>
          <c:order val="1"/>
          <c:tx>
            <c:strRef>
              <c:f>'tyciedz ciazy'!$B$4</c:f>
              <c:strCache>
                <c:ptCount val="1"/>
                <c:pt idx="0">
                  <c:v>Controls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'tyciedz ciazy'!$C$4:$G$4</c:f>
              <c:numCache>
                <c:formatCode>General</c:formatCode>
                <c:ptCount val="5"/>
                <c:pt idx="0">
                  <c:v>0</c:v>
                </c:pt>
                <c:pt idx="1">
                  <c:v>12</c:v>
                </c:pt>
                <c:pt idx="2">
                  <c:v>15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BF-4979-B13F-60057FC4E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373728"/>
        <c:axId val="1205443952"/>
      </c:lineChart>
      <c:catAx>
        <c:axId val="63737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delivery_</a:t>
                </a:r>
                <a:r>
                  <a:rPr lang="en-US"/>
                  <a:t>preg</a:t>
                </a:r>
                <a:r>
                  <a:rPr lang="pl-PL"/>
                  <a:t>nancy week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05443952"/>
        <c:crosses val="autoZero"/>
        <c:auto val="1"/>
        <c:lblAlgn val="ctr"/>
        <c:lblOffset val="100"/>
        <c:noMultiLvlLbl val="0"/>
      </c:catAx>
      <c:valAx>
        <c:axId val="120544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no.</a:t>
                </a:r>
                <a:r>
                  <a:rPr lang="pl-PL" baseline="0"/>
                  <a:t> of pregnant women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373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0EC5-6484-449F-9D2A-5CE86B494181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E236-69B4-4908-996E-2DF7D09030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63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670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Dr Aagaard: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significance is lost on disease by delivery, but retained on disease by antibiotics. The week of delivery stands in part because of such a strong inverse….no Type I DM goes past 39 weeks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Michael: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SampleType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adonis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92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Dr Aagaard: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significance is lost on disease by delivery, but retained on disease by antibiotics. The week of delivery stands in part because of such a strong inverse….no Type I DM goes past 39 weeks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Michael: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SampleType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adonis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64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Dr Aagaard: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significance is lost on disease by delivery, but retained on disease by antibiotics. The week of delivery stands in part because of such a strong inverse….no Type I DM goes past 39 weeks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Michael: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SampleType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adonis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40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47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analysis by sample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CC61C-15A6-491D-80B8-D193C3501A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August 14th – HbA1c </a:t>
            </a:r>
            <a:r>
              <a:rPr lang="pl-PL" b="1" dirty="0" err="1"/>
              <a:t>modified</a:t>
            </a:r>
            <a:r>
              <a:rPr lang="pl-PL" b="1" dirty="0"/>
              <a:t> </a:t>
            </a:r>
            <a:r>
              <a:rPr lang="pl-PL" b="1" dirty="0" err="1"/>
              <a:t>figure</a:t>
            </a:r>
            <a:r>
              <a:rPr lang="pl-PL" b="1" dirty="0"/>
              <a:t> (</a:t>
            </a:r>
            <a:r>
              <a:rPr lang="pl-PL" b="1" dirty="0" err="1"/>
              <a:t>without</a:t>
            </a:r>
            <a:r>
              <a:rPr lang="pl-PL" b="1" dirty="0"/>
              <a:t> </a:t>
            </a:r>
            <a:r>
              <a:rPr lang="pl-PL" b="1" dirty="0" err="1"/>
              <a:t>duplicates</a:t>
            </a:r>
            <a:r>
              <a:rPr lang="pl-PL" b="1" dirty="0"/>
              <a:t>) + STAT_MJ (August14)</a:t>
            </a:r>
          </a:p>
          <a:p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07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507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846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  <a:r>
              <a:rPr lang="pl-PL" dirty="0"/>
              <a:t>; </a:t>
            </a:r>
            <a:r>
              <a:rPr lang="pl-PL" b="1" dirty="0"/>
              <a:t>August 14th – HbA1c </a:t>
            </a:r>
            <a:r>
              <a:rPr lang="pl-PL" b="1" dirty="0" err="1"/>
              <a:t>modified</a:t>
            </a:r>
            <a:r>
              <a:rPr lang="pl-PL" b="1" dirty="0"/>
              <a:t> </a:t>
            </a:r>
            <a:r>
              <a:rPr lang="pl-PL" b="1" dirty="0" err="1"/>
              <a:t>figure</a:t>
            </a:r>
            <a:r>
              <a:rPr lang="pl-PL" b="1" dirty="0"/>
              <a:t> (</a:t>
            </a:r>
            <a:r>
              <a:rPr lang="pl-PL" b="1" dirty="0" err="1"/>
              <a:t>without</a:t>
            </a:r>
            <a:r>
              <a:rPr lang="pl-PL" b="1" dirty="0"/>
              <a:t> </a:t>
            </a:r>
            <a:r>
              <a:rPr lang="pl-PL" b="1" dirty="0" err="1"/>
              <a:t>duplicates</a:t>
            </a:r>
            <a:r>
              <a:rPr lang="pl-PL" b="1" dirty="0"/>
              <a:t>) + STAT_MJ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58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  <a:r>
              <a:rPr lang="pl-PL" dirty="0"/>
              <a:t>; </a:t>
            </a:r>
            <a:r>
              <a:rPr lang="pl-PL" b="1" dirty="0"/>
              <a:t>August 14th – </a:t>
            </a:r>
            <a:r>
              <a:rPr lang="pl-PL" b="1" dirty="0" err="1"/>
              <a:t>modified</a:t>
            </a:r>
            <a:r>
              <a:rPr lang="pl-PL" b="1" dirty="0"/>
              <a:t> </a:t>
            </a:r>
            <a:r>
              <a:rPr lang="pl-PL" b="1" dirty="0" err="1"/>
              <a:t>figure</a:t>
            </a:r>
            <a:r>
              <a:rPr lang="pl-PL" b="1" dirty="0"/>
              <a:t> (</a:t>
            </a:r>
            <a:r>
              <a:rPr lang="pl-PL" b="1" dirty="0" err="1"/>
              <a:t>without</a:t>
            </a:r>
            <a:r>
              <a:rPr lang="pl-PL" b="1" dirty="0"/>
              <a:t> </a:t>
            </a:r>
            <a:r>
              <a:rPr lang="pl-PL" b="1" dirty="0" err="1"/>
              <a:t>duplicates</a:t>
            </a:r>
            <a:r>
              <a:rPr lang="pl-PL" b="1" dirty="0"/>
              <a:t>) + STAT_MJ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Why</a:t>
            </a:r>
            <a:r>
              <a:rPr lang="pl-PL" b="1" dirty="0"/>
              <a:t> the STAT data </a:t>
            </a:r>
            <a:r>
              <a:rPr lang="pl-PL" b="1" dirty="0" err="1"/>
              <a:t>is</a:t>
            </a:r>
            <a:r>
              <a:rPr lang="pl-PL" b="1" dirty="0"/>
              <a:t> the same for the 1st and 3rd </a:t>
            </a:r>
            <a:r>
              <a:rPr lang="pl-PL" b="1" dirty="0" err="1"/>
              <a:t>trimesters</a:t>
            </a:r>
            <a:r>
              <a:rPr lang="pl-PL" b="1" dirty="0"/>
              <a:t>? 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34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06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  <a:r>
              <a:rPr lang="pl-PL" dirty="0"/>
              <a:t>; </a:t>
            </a:r>
            <a:r>
              <a:rPr lang="pl-PL" b="1" dirty="0"/>
              <a:t>August 14th – </a:t>
            </a:r>
            <a:r>
              <a:rPr lang="pl-PL" b="1" dirty="0" err="1"/>
              <a:t>modified</a:t>
            </a:r>
            <a:r>
              <a:rPr lang="pl-PL" b="1" dirty="0"/>
              <a:t> </a:t>
            </a:r>
            <a:r>
              <a:rPr lang="pl-PL" b="1" dirty="0" err="1"/>
              <a:t>figure</a:t>
            </a:r>
            <a:r>
              <a:rPr lang="pl-PL" b="1" dirty="0"/>
              <a:t> (</a:t>
            </a:r>
            <a:r>
              <a:rPr lang="pl-PL" b="1" dirty="0" err="1"/>
              <a:t>without</a:t>
            </a:r>
            <a:r>
              <a:rPr lang="pl-PL" b="1" dirty="0"/>
              <a:t> </a:t>
            </a:r>
            <a:r>
              <a:rPr lang="pl-PL" b="1" dirty="0" err="1"/>
              <a:t>duplicates</a:t>
            </a:r>
            <a:r>
              <a:rPr lang="pl-PL" b="1" dirty="0"/>
              <a:t>) + STAT_MJ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712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  <a:r>
              <a:rPr lang="pl-PL" dirty="0"/>
              <a:t>_ </a:t>
            </a:r>
            <a:r>
              <a:rPr lang="pl-PL" b="1" dirty="0"/>
              <a:t>to be </a:t>
            </a:r>
            <a:r>
              <a:rPr lang="pl-PL" b="1" dirty="0" err="1"/>
              <a:t>modyfied</a:t>
            </a:r>
            <a:r>
              <a:rPr lang="pl-PL" b="1" dirty="0"/>
              <a:t> August 15_MJ</a:t>
            </a:r>
            <a:endParaRPr lang="en-US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724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  <a:r>
              <a:rPr lang="pl-PL" dirty="0"/>
              <a:t>; </a:t>
            </a:r>
            <a:r>
              <a:rPr lang="pl-PL" b="1" dirty="0"/>
              <a:t>to be </a:t>
            </a:r>
            <a:r>
              <a:rPr lang="pl-PL" b="1" dirty="0" err="1"/>
              <a:t>modyfied</a:t>
            </a:r>
            <a:r>
              <a:rPr lang="pl-PL" b="1" dirty="0"/>
              <a:t> August 15_MJ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8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Dr. Aagaard: </a:t>
            </a:r>
            <a:r>
              <a:rPr 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Make sure you don’t plot mom and baby on same plot</a:t>
            </a:r>
            <a:endParaRPr lang="pl-PL" sz="1200" b="1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701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Deleted</a:t>
            </a:r>
            <a:r>
              <a:rPr lang="pl-PL" dirty="0"/>
              <a:t>: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"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SampleType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adonis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August 13, MJ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260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C-</a:t>
            </a:r>
            <a:r>
              <a:rPr lang="pl-PL" b="1" dirty="0" err="1"/>
              <a:t>section</a:t>
            </a:r>
            <a:r>
              <a:rPr lang="pl-PL" b="1" dirty="0"/>
              <a:t>, n=88 vs. </a:t>
            </a:r>
            <a:r>
              <a:rPr lang="pl-PL" b="1" dirty="0" err="1"/>
              <a:t>Vaginal</a:t>
            </a:r>
            <a:r>
              <a:rPr lang="pl-PL" b="1" dirty="0"/>
              <a:t>, n=72, ∑ 160</a:t>
            </a:r>
          </a:p>
          <a:p>
            <a:endParaRPr lang="pl-PL" b="1" dirty="0"/>
          </a:p>
          <a:p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013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Figure 1. Diagram of </a:t>
            </a:r>
            <a:r>
              <a:rPr lang="en-US" b="1" dirty="0" err="1"/>
              <a:t>vesicovaginal</a:t>
            </a:r>
            <a:r>
              <a:rPr lang="en-US" b="1" dirty="0"/>
              <a:t> fistula</a:t>
            </a:r>
            <a:r>
              <a:rPr lang="en-US" b="1" baseline="0" dirty="0"/>
              <a:t> sites. </a:t>
            </a:r>
            <a:r>
              <a:rPr lang="en-US" b="0" baseline="0" dirty="0"/>
              <a:t>A. </a:t>
            </a:r>
            <a:r>
              <a:rPr lang="en-US" b="0" baseline="0" dirty="0" err="1"/>
              <a:t>Juxtacervical</a:t>
            </a:r>
            <a:r>
              <a:rPr lang="en-US" b="0" baseline="0" dirty="0"/>
              <a:t>/vaginal apex (n=6) B. </a:t>
            </a:r>
            <a:r>
              <a:rPr lang="en-US" b="0" baseline="0" dirty="0" err="1"/>
              <a:t>Midvaginal</a:t>
            </a:r>
            <a:r>
              <a:rPr lang="en-US" b="0" baseline="0" dirty="0"/>
              <a:t> (n=5) C. </a:t>
            </a:r>
            <a:r>
              <a:rPr lang="en-US" b="0" baseline="0" dirty="0" err="1"/>
              <a:t>Juxtaurethral</a:t>
            </a:r>
            <a:r>
              <a:rPr lang="en-US" b="0" baseline="0" dirty="0"/>
              <a:t> (n=4). 1. Pubic symphysis 2. Bladder 3. Uterus 4. Ovary 5. Rectouterine pouch 6. Rectum 7. Anus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875A-8931-3B45-A251-CC31BB6AA6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3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July30, 2020, </a:t>
            </a:r>
            <a:r>
              <a:rPr lang="pl-PL" dirty="0" err="1"/>
              <a:t>Figure</a:t>
            </a:r>
            <a:r>
              <a:rPr lang="pl-PL" dirty="0"/>
              <a:t> – </a:t>
            </a:r>
            <a:r>
              <a:rPr lang="pl-PL" dirty="0" err="1"/>
              <a:t>modify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duplicates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125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677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OK: </a:t>
            </a:r>
            <a:r>
              <a:rPr lang="pl-PL" dirty="0" err="1"/>
              <a:t>Alpha</a:t>
            </a:r>
            <a:r>
              <a:rPr lang="pl-PL" dirty="0"/>
              <a:t> </a:t>
            </a:r>
            <a:r>
              <a:rPr lang="pl-PL" dirty="0" err="1"/>
              <a:t>Diversity</a:t>
            </a:r>
            <a:r>
              <a:rPr lang="pl-PL" dirty="0"/>
              <a:t> </a:t>
            </a:r>
            <a:r>
              <a:rPr lang="pl-PL" dirty="0" err="1"/>
              <a:t>Estimates</a:t>
            </a:r>
            <a:r>
              <a:rPr lang="pl-PL" dirty="0"/>
              <a:t>: Shannon </a:t>
            </a:r>
            <a:r>
              <a:rPr lang="pl-PL" dirty="0" err="1"/>
              <a:t>only</a:t>
            </a:r>
            <a:endParaRPr lang="pl-PL" dirty="0"/>
          </a:p>
          <a:p>
            <a:r>
              <a:rPr lang="pl-PL" dirty="0"/>
              <a:t>X </a:t>
            </a:r>
            <a:r>
              <a:rPr lang="pl-PL" dirty="0" err="1"/>
              <a:t>disease</a:t>
            </a:r>
            <a:r>
              <a:rPr lang="pl-PL" dirty="0"/>
              <a:t>; </a:t>
            </a: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, </a:t>
            </a:r>
            <a:r>
              <a:rPr lang="pl-PL" dirty="0" err="1"/>
              <a:t>shape</a:t>
            </a:r>
            <a:r>
              <a:rPr lang="pl-PL" dirty="0"/>
              <a:t> </a:t>
            </a:r>
            <a:r>
              <a:rPr lang="pl-PL" dirty="0" err="1"/>
              <a:t>null</a:t>
            </a:r>
            <a:r>
              <a:rPr lang="pl-PL" dirty="0"/>
              <a:t>, </a:t>
            </a:r>
            <a:r>
              <a:rPr lang="pl-PL" dirty="0" err="1"/>
              <a:t>size</a:t>
            </a:r>
            <a:r>
              <a:rPr lang="pl-PL" dirty="0"/>
              <a:t> 10, </a:t>
            </a:r>
            <a:r>
              <a:rPr lang="pl-PL" dirty="0" err="1"/>
              <a:t>opacity</a:t>
            </a:r>
            <a:r>
              <a:rPr lang="pl-PL" dirty="0"/>
              <a:t> 1, max. </a:t>
            </a:r>
            <a:r>
              <a:rPr lang="pl-PL" dirty="0" err="1"/>
              <a:t>Labels</a:t>
            </a:r>
            <a:r>
              <a:rPr lang="pl-PL" dirty="0"/>
              <a:t> 30. </a:t>
            </a:r>
            <a:r>
              <a:rPr lang="pl-PL" dirty="0" err="1"/>
              <a:t>angle</a:t>
            </a:r>
            <a:r>
              <a:rPr lang="pl-PL" dirty="0"/>
              <a:t> 90; </a:t>
            </a:r>
            <a:r>
              <a:rPr lang="pl-PL" dirty="0" err="1"/>
              <a:t>source</a:t>
            </a:r>
            <a:r>
              <a:rPr lang="pl-PL" dirty="0"/>
              <a:t> data </a:t>
            </a:r>
            <a:r>
              <a:rPr lang="pl-PL" dirty="0" err="1"/>
              <a:t>original</a:t>
            </a:r>
            <a:r>
              <a:rPr lang="pl-PL" dirty="0"/>
              <a:t>, </a:t>
            </a:r>
            <a:r>
              <a:rPr lang="pl-PL" dirty="0" err="1"/>
              <a:t>width</a:t>
            </a:r>
            <a:r>
              <a:rPr lang="pl-PL" dirty="0"/>
              <a:t> 4, </a:t>
            </a:r>
            <a:r>
              <a:rPr lang="pl-PL" dirty="0" err="1"/>
              <a:t>height</a:t>
            </a:r>
            <a:r>
              <a:rPr lang="pl-PL" dirty="0"/>
              <a:t> 10</a:t>
            </a:r>
          </a:p>
          <a:p>
            <a:r>
              <a:rPr lang="pl-PL" dirty="0" err="1"/>
              <a:t>Disease_Host_Sample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/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SampleType</a:t>
            </a:r>
            <a:r>
              <a:rPr lang="pl-PL" dirty="0"/>
              <a:t>/</a:t>
            </a:r>
            <a:r>
              <a:rPr lang="pl-PL" dirty="0" err="1"/>
              <a:t>null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73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500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OK: </a:t>
            </a:r>
            <a:r>
              <a:rPr lang="pl-PL" dirty="0" err="1"/>
              <a:t>Alpha</a:t>
            </a:r>
            <a:r>
              <a:rPr lang="pl-PL" dirty="0"/>
              <a:t> </a:t>
            </a:r>
            <a:r>
              <a:rPr lang="pl-PL" dirty="0" err="1"/>
              <a:t>Diversity</a:t>
            </a:r>
            <a:r>
              <a:rPr lang="pl-PL" dirty="0"/>
              <a:t> </a:t>
            </a:r>
            <a:r>
              <a:rPr lang="pl-PL" dirty="0" err="1"/>
              <a:t>Estimates</a:t>
            </a:r>
            <a:r>
              <a:rPr lang="pl-PL" dirty="0"/>
              <a:t>: Shannon </a:t>
            </a:r>
            <a:r>
              <a:rPr lang="pl-PL" dirty="0" err="1"/>
              <a:t>only</a:t>
            </a:r>
            <a:endParaRPr lang="pl-PL" dirty="0"/>
          </a:p>
          <a:p>
            <a:r>
              <a:rPr lang="pl-PL" dirty="0"/>
              <a:t>X </a:t>
            </a:r>
            <a:r>
              <a:rPr lang="pl-PL" dirty="0" err="1"/>
              <a:t>disease</a:t>
            </a:r>
            <a:r>
              <a:rPr lang="pl-PL" dirty="0"/>
              <a:t>; </a:t>
            </a: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, </a:t>
            </a:r>
            <a:r>
              <a:rPr lang="pl-PL" dirty="0" err="1"/>
              <a:t>shape</a:t>
            </a:r>
            <a:r>
              <a:rPr lang="pl-PL" dirty="0"/>
              <a:t> </a:t>
            </a:r>
            <a:r>
              <a:rPr lang="pl-PL" dirty="0" err="1"/>
              <a:t>null</a:t>
            </a:r>
            <a:r>
              <a:rPr lang="pl-PL" dirty="0"/>
              <a:t>, </a:t>
            </a:r>
            <a:r>
              <a:rPr lang="pl-PL" dirty="0" err="1"/>
              <a:t>size</a:t>
            </a:r>
            <a:r>
              <a:rPr lang="pl-PL" dirty="0"/>
              <a:t> 10, </a:t>
            </a:r>
            <a:r>
              <a:rPr lang="pl-PL" dirty="0" err="1"/>
              <a:t>opacity</a:t>
            </a:r>
            <a:r>
              <a:rPr lang="pl-PL" dirty="0"/>
              <a:t> 1, max. </a:t>
            </a:r>
            <a:r>
              <a:rPr lang="pl-PL" dirty="0" err="1"/>
              <a:t>Labels</a:t>
            </a:r>
            <a:r>
              <a:rPr lang="pl-PL" dirty="0"/>
              <a:t> 30. </a:t>
            </a:r>
            <a:r>
              <a:rPr lang="pl-PL" dirty="0" err="1"/>
              <a:t>angle</a:t>
            </a:r>
            <a:r>
              <a:rPr lang="pl-PL" dirty="0"/>
              <a:t> 90; </a:t>
            </a:r>
            <a:r>
              <a:rPr lang="pl-PL" dirty="0" err="1"/>
              <a:t>source</a:t>
            </a:r>
            <a:r>
              <a:rPr lang="pl-PL" dirty="0"/>
              <a:t> data </a:t>
            </a:r>
            <a:r>
              <a:rPr lang="pl-PL" dirty="0" err="1"/>
              <a:t>original</a:t>
            </a:r>
            <a:r>
              <a:rPr lang="pl-PL" dirty="0"/>
              <a:t>, </a:t>
            </a:r>
            <a:r>
              <a:rPr lang="pl-PL" dirty="0" err="1"/>
              <a:t>width</a:t>
            </a:r>
            <a:r>
              <a:rPr lang="pl-PL" dirty="0"/>
              <a:t> 4, </a:t>
            </a:r>
            <a:r>
              <a:rPr lang="pl-PL" dirty="0" err="1"/>
              <a:t>height</a:t>
            </a:r>
            <a:r>
              <a:rPr lang="pl-PL" dirty="0"/>
              <a:t> 10</a:t>
            </a:r>
          </a:p>
          <a:p>
            <a:r>
              <a:rPr lang="pl-PL" dirty="0" err="1"/>
              <a:t>Disease_Host_Sample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/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SampleType</a:t>
            </a:r>
            <a:r>
              <a:rPr lang="pl-PL" dirty="0"/>
              <a:t>/</a:t>
            </a:r>
            <a:r>
              <a:rPr lang="pl-PL" dirty="0" err="1"/>
              <a:t>null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485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900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875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336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41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16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42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How different is the microbial composition in one </a:t>
            </a:r>
            <a:r>
              <a:rPr lang="pl-PL" sz="1200" b="1" dirty="0" err="1"/>
              <a:t>material</a:t>
            </a:r>
            <a:r>
              <a:rPr lang="en-US" sz="1200" b="1" dirty="0"/>
              <a:t> compared to another</a:t>
            </a:r>
            <a:r>
              <a:rPr lang="pl-PL" sz="1200" b="1" dirty="0"/>
              <a:t>?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55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Dr. Aagaard: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week of delivery stands in part because of such a strong inverse….no Type I DM goes past 39 weeks.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41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 </a:t>
            </a:r>
            <a:r>
              <a:rPr lang="pl-PL" b="1" dirty="0" err="1"/>
              <a:t>will</a:t>
            </a:r>
            <a:r>
              <a:rPr lang="pl-PL" b="1" dirty="0"/>
              <a:t> </a:t>
            </a:r>
            <a:r>
              <a:rPr lang="pl-PL" b="1" dirty="0" err="1"/>
              <a:t>add</a:t>
            </a:r>
            <a:r>
              <a:rPr lang="pl-PL" b="1" dirty="0"/>
              <a:t> p </a:t>
            </a:r>
            <a:r>
              <a:rPr lang="pl-PL" b="1" dirty="0" err="1"/>
              <a:t>values</a:t>
            </a:r>
            <a:r>
              <a:rPr lang="pl-PL" b="1" dirty="0"/>
              <a:t> to the </a:t>
            </a:r>
            <a:r>
              <a:rPr lang="pl-PL" b="1" dirty="0" err="1"/>
              <a:t>particular</a:t>
            </a:r>
            <a:r>
              <a:rPr lang="pl-PL" b="1" dirty="0"/>
              <a:t> </a:t>
            </a:r>
            <a:r>
              <a:rPr lang="pl-PL" b="1" dirty="0" err="1"/>
              <a:t>comparisons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45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  <a:highlight>
                  <a:srgbClr val="FFFF00"/>
                </a:highlight>
              </a:rPr>
              <a:t>DZ: Tutaj </a:t>
            </a:r>
            <a:r>
              <a:rPr lang="pl-PL" dirty="0" err="1">
                <a:solidFill>
                  <a:srgbClr val="FF0000"/>
                </a:solidFill>
                <a:highlight>
                  <a:srgbClr val="FFFF00"/>
                </a:highlight>
              </a:rPr>
              <a:t>abundance</a:t>
            </a:r>
            <a:r>
              <a:rPr lang="pl-PL" dirty="0">
                <a:solidFill>
                  <a:srgbClr val="FF0000"/>
                </a:solidFill>
                <a:highlight>
                  <a:srgbClr val="FFFF00"/>
                </a:highlight>
              </a:rPr>
              <a:t> pomiędzy dwoma pierwszym</a:t>
            </a:r>
            <a:r>
              <a:rPr lang="pl-PL" dirty="0">
                <a:solidFill>
                  <a:srgbClr val="FF0000"/>
                </a:solidFill>
              </a:rPr>
              <a:t>i</a:t>
            </a:r>
          </a:p>
          <a:p>
            <a:r>
              <a:rPr lang="pl-PL" dirty="0"/>
              <a:t>PROM profilaktyka ( rozpoczęta 6h po pęknięciu błon płodowych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Chorioamnionitis (intra-amniotic infection (IAI)</a:t>
            </a:r>
            <a:r>
              <a:rPr lang="pl-PL" strike="noStrike" dirty="0"/>
              <a:t>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No </a:t>
            </a:r>
            <a:r>
              <a:rPr lang="pl-PL" dirty="0" err="1"/>
              <a:t>preterm</a:t>
            </a:r>
            <a:r>
              <a:rPr lang="pl-PL" dirty="0"/>
              <a:t>, dobrze kontrolowana cukrzyca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08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41AA8-1A8B-4783-9304-4FEBA790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88E304-8A60-4CF0-913A-C6888D35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78F19-13AA-4E66-86C2-8B3AD005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45E1F1-802C-4016-8FC3-A08B1902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B99F3-0C8F-4957-A49C-CB0880D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7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E60B1-62EB-4BA3-9BFC-D01CBAE5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B26342-63B8-4166-9452-BFD53BBA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AAC2FE-73DA-4405-8252-A0F835F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7553C2-AF9F-4826-9EE1-631A5BE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692AEF-98FE-4533-AC78-794A7EB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1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89FFE4A-FAFE-46E9-8EC8-28210EBA9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4CF9D5-2114-4E64-B5A4-0264E5D2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ECB93C-13A4-4FF4-A6DC-D821812D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D323BC-D842-4545-9D31-72679A5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B42BF2-0A07-45C3-9206-86DBB055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0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5A9157-938B-43BC-94DB-C36AAAE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801CE-58C9-421C-989B-9F5776D6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41C0BC-3F7D-4C36-9459-84E4575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532A90-4807-4902-89A1-AE809182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CEA5E-6789-4799-97C9-DE2A284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6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37E88-E968-4D72-ADC1-A3F46229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7E4E5F-B052-461C-A33C-B30ED0FC9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96163A-69F4-4E37-AB7E-9BC08A6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B15825-865D-4066-B8DE-30B248F4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B9230A-B7E7-4A99-9E98-23AE0F08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0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D7FB5-ACCF-4024-8F0E-E96469F2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37C35-551C-4796-8B1F-D58923AC7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07A0DA-2559-475D-83A5-000A3B1F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93E474C-B429-4759-8E33-CC18A9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8A9AC1-1B91-44D8-8D4A-604C521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5201B8-D7CE-4287-B096-EAD9C006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9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80E1F-B41D-455B-AF58-E140856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74D15C-B432-4366-91AE-F8A0F67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60420B-6E05-4981-A6E9-6F42E0DBF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A700D3-CB3C-4006-88CC-1CDB92516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81EE98-E26D-4CD2-A6EF-56FFB9FE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45C3B7C-96DA-40C2-801B-C0561FB0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D3A1BB-E413-4F72-AC90-91214174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7B309D-55CA-416E-8DEF-D6FA8755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6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97269F-27A0-4DC6-81E2-65D9C2B6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57C38E-0F86-446C-B979-9DCBA5B7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0BE737-A325-4183-B649-1A09148C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845311-04B2-4B54-9DF2-4EB5E10B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9296820-433E-4B8E-BF20-4F6621B7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DEED064-697F-4DF3-84F1-F10EAE63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6105B-B932-469A-A3DA-3D301BA6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3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EA6C1-4D40-4B3C-BD2A-349EFBED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FC7880-F7F6-4F26-A102-EA2AD895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2AA267-5F5E-4D3C-B180-C51E5E9C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78D5C9-6A84-48DB-BA40-FAD0BCD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2AAF54-8DE9-4D9B-9ABE-201B4779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FFE784-54C4-4E35-88EF-3BBFDD7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9E95C-3480-42F9-809E-8A91908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ADB4A63-4303-4E4C-98B6-84C0407AF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AF0838-DE95-4F4C-96C4-47C7C779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BB8237-1626-448E-A8EC-8B2DD7B3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E5901B-6862-4B22-8C3D-67B86F0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3C0A2F-4775-4D3D-9FDC-A5B07FD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0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8A0EFE-B4A7-48A8-B8D6-381C6E5F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C54F36-10A4-42FC-B022-80973EDC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DF94E3-D40A-4EEC-9070-4F3A82C0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7388-49A9-4E1A-BE8D-C7B1DCEBE1E4}" type="datetimeFigureOut">
              <a:rPr lang="pl-PL" smtClean="0"/>
              <a:t>17.08.2020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022318-3728-411D-8B70-7154956E2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3FA3D-CC47-4480-AF8A-B8A65045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B6FC02-6F8B-495E-94CC-A71D4857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33" y="1409375"/>
            <a:ext cx="11482939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Multi-omics study of host-microbiota interactions to reveal and verify various microbiome aspects </a:t>
            </a:r>
            <a:br>
              <a:rPr lang="pl-PL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in pregnant women with type 1 diabetes </a:t>
            </a:r>
            <a:r>
              <a:rPr lang="pl-PL" sz="3200" b="1" dirty="0">
                <a:latin typeface="+mn-lt"/>
              </a:rPr>
              <a:t>(T1D) </a:t>
            </a:r>
            <a:r>
              <a:rPr lang="en-US" sz="3200" b="1" dirty="0">
                <a:latin typeface="+mn-lt"/>
              </a:rPr>
              <a:t>and their newborns </a:t>
            </a:r>
            <a:endParaRPr lang="pl-PL" sz="3200" b="1" dirty="0">
              <a:latin typeface="+mn-l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1D4D94-1BFC-4CED-8B45-15DAE620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33" y="3632861"/>
            <a:ext cx="11704321" cy="1655762"/>
          </a:xfrm>
        </p:spPr>
        <p:txBody>
          <a:bodyPr>
            <a:normAutofit fontScale="25000" lnSpcReduction="20000"/>
          </a:bodyPr>
          <a:lstStyle/>
          <a:p>
            <a:endParaRPr lang="pl-PL" sz="8000" dirty="0"/>
          </a:p>
          <a:p>
            <a:endParaRPr lang="pl-PL" sz="8000" dirty="0"/>
          </a:p>
          <a:p>
            <a:endParaRPr lang="pl-PL" sz="8000" dirty="0"/>
          </a:p>
          <a:p>
            <a:r>
              <a:rPr lang="pl-PL" sz="8000" dirty="0"/>
              <a:t>Marzena Gajecka, Michael Jochum</a:t>
            </a:r>
          </a:p>
          <a:p>
            <a:endParaRPr lang="pl-PL" sz="8000" dirty="0"/>
          </a:p>
          <a:p>
            <a:r>
              <a:rPr lang="pl-PL" sz="8000" dirty="0"/>
              <a:t>Prof. Aagaard Lab Meeting, August the 18th, 2020</a:t>
            </a:r>
          </a:p>
          <a:p>
            <a:endParaRPr lang="pl-PL" sz="8000" dirty="0"/>
          </a:p>
          <a:p>
            <a:endParaRPr lang="pl-PL" sz="8000" dirty="0"/>
          </a:p>
          <a:p>
            <a:endParaRPr lang="pl-PL" sz="4200" dirty="0"/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FCF067EF-CDBE-4345-B518-59283A7A3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81" y="457978"/>
            <a:ext cx="32559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t1.gstatic.com/images?q=tbn:ANd9GcRMKST8IC6P7Y-E5shbop7F4EwvP8FnCV3sCx_53BJ0Y3AYXBYD">
            <a:extLst>
              <a:ext uri="{FF2B5EF4-FFF2-40B4-BE49-F238E27FC236}">
                <a16:creationId xmlns:a16="http://schemas.microsoft.com/office/drawing/2014/main" id="{502B067A-EEC8-4C7C-A6C7-324FAADA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905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1">
            <a:extLst>
              <a:ext uri="{FF2B5EF4-FFF2-40B4-BE49-F238E27FC236}">
                <a16:creationId xmlns:a16="http://schemas.microsoft.com/office/drawing/2014/main" id="{79175266-A81A-48D6-BEBC-F691A688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86" y="117533"/>
            <a:ext cx="1905000" cy="190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9494308-6C81-4B63-8E74-C388D0551D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39" y="196296"/>
            <a:ext cx="1735441" cy="1756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81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766DD26-0D4B-459F-97C9-E69B60192A8A}"/>
              </a:ext>
            </a:extLst>
          </p:cNvPr>
          <p:cNvSpPr txBox="1"/>
          <p:nvPr/>
        </p:nvSpPr>
        <p:spPr>
          <a:xfrm>
            <a:off x="77117" y="55081"/>
            <a:ext cx="3993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/>
              <a:t>Alpha</a:t>
            </a:r>
            <a:r>
              <a:rPr lang="pl-PL" sz="2000" b="1" dirty="0"/>
              <a:t> </a:t>
            </a:r>
            <a:r>
              <a:rPr lang="pl-PL" sz="2000" b="1" dirty="0" err="1"/>
              <a:t>diversity</a:t>
            </a:r>
            <a:r>
              <a:rPr lang="pl-PL" sz="2000" b="1" dirty="0"/>
              <a:t> </a:t>
            </a:r>
            <a:r>
              <a:rPr lang="pl-PL" sz="2000" b="1" dirty="0" err="1"/>
              <a:t>estimates</a:t>
            </a:r>
            <a:r>
              <a:rPr lang="pl-PL" sz="2000" b="1" dirty="0"/>
              <a:t> </a:t>
            </a:r>
            <a:r>
              <a:rPr lang="pl-PL" sz="2000" dirty="0"/>
              <a:t>(Shannon)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87E0B-7D0C-40D3-A97C-AF091D7D24C5}"/>
              </a:ext>
            </a:extLst>
          </p:cNvPr>
          <p:cNvSpPr txBox="1"/>
          <p:nvPr/>
        </p:nvSpPr>
        <p:spPr>
          <a:xfrm>
            <a:off x="3048828" y="1166843"/>
            <a:ext cx="60976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library(microbiome)</a:t>
            </a:r>
          </a:p>
          <a:p>
            <a:r>
              <a:rPr lang="en-US" dirty="0"/>
              <a:t>library(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 err="1"/>
              <a:t>sam</a:t>
            </a:r>
            <a:r>
              <a:rPr lang="en-US" dirty="0"/>
              <a:t>&lt;-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sample_data</a:t>
            </a:r>
            <a:r>
              <a:rPr lang="en-US" dirty="0"/>
              <a:t>(</a:t>
            </a:r>
            <a:r>
              <a:rPr lang="en-US" dirty="0" err="1"/>
              <a:t>ASV_physeq_core</a:t>
            </a:r>
            <a:r>
              <a:rPr lang="en-US" dirty="0"/>
              <a:t>))</a:t>
            </a:r>
          </a:p>
          <a:p>
            <a:r>
              <a:rPr lang="en-US" dirty="0"/>
              <a:t>alpha&lt;-alpha(x = </a:t>
            </a:r>
            <a:r>
              <a:rPr lang="en-US" dirty="0" err="1"/>
              <a:t>ASV_physeq_core,index</a:t>
            </a:r>
            <a:r>
              <a:rPr lang="en-US" dirty="0"/>
              <a:t> = "</a:t>
            </a:r>
            <a:r>
              <a:rPr lang="en-US" dirty="0" err="1"/>
              <a:t>shannon</a:t>
            </a:r>
            <a:r>
              <a:rPr lang="en-US" dirty="0"/>
              <a:t>")</a:t>
            </a:r>
          </a:p>
          <a:p>
            <a:r>
              <a:rPr lang="en-US" dirty="0" err="1"/>
              <a:t>sam$shannon</a:t>
            </a:r>
            <a:r>
              <a:rPr lang="en-US" dirty="0"/>
              <a:t>&lt;-</a:t>
            </a:r>
            <a:r>
              <a:rPr lang="en-US" dirty="0" err="1"/>
              <a:t>alpha$diversity_shannon</a:t>
            </a:r>
            <a:endParaRPr lang="en-US" dirty="0"/>
          </a:p>
          <a:p>
            <a:r>
              <a:rPr lang="en-US" dirty="0" err="1"/>
              <a:t>ggviolin</a:t>
            </a:r>
            <a:r>
              <a:rPr lang="en-US" dirty="0"/>
              <a:t>(</a:t>
            </a:r>
            <a:r>
              <a:rPr lang="en-US" dirty="0" err="1"/>
              <a:t>sam</a:t>
            </a:r>
            <a:r>
              <a:rPr lang="en-US" dirty="0"/>
              <a:t>, x = "disease", y = "</a:t>
            </a:r>
            <a:r>
              <a:rPr lang="en-US" dirty="0" err="1"/>
              <a:t>shannon</a:t>
            </a:r>
            <a:r>
              <a:rPr lang="en-US" dirty="0"/>
              <a:t>", fill = "disease",</a:t>
            </a:r>
          </a:p>
          <a:p>
            <a:r>
              <a:rPr lang="en-US" dirty="0"/>
              <a:t>         palette =c("#61D04F","#2297E6"),</a:t>
            </a:r>
            <a:r>
              <a:rPr lang="en-US" dirty="0" err="1"/>
              <a:t>theme_bw</a:t>
            </a:r>
            <a:r>
              <a:rPr lang="en-US" dirty="0"/>
              <a:t>()+</a:t>
            </a:r>
          </a:p>
          <a:p>
            <a:r>
              <a:rPr lang="en-US" dirty="0"/>
              <a:t>         add = "boxplot", </a:t>
            </a:r>
            <a:r>
              <a:rPr lang="en-US" dirty="0" err="1"/>
              <a:t>add.params</a:t>
            </a:r>
            <a:r>
              <a:rPr lang="en-US" dirty="0"/>
              <a:t> = list(fill = "white"))+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(comparisons = </a:t>
            </a:r>
            <a:r>
              <a:rPr lang="en-US" dirty="0" err="1"/>
              <a:t>my_comparisons</a:t>
            </a:r>
            <a:r>
              <a:rPr lang="en-US" dirty="0"/>
              <a:t>, label = "</a:t>
            </a:r>
            <a:r>
              <a:rPr lang="en-US" dirty="0" err="1"/>
              <a:t>p.signif</a:t>
            </a:r>
            <a:r>
              <a:rPr lang="en-US" dirty="0"/>
              <a:t>")+ # Add significance levels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</a:t>
            </a:r>
            <a:r>
              <a:rPr lang="en-US" dirty="0" err="1"/>
              <a:t>label.y</a:t>
            </a:r>
            <a:r>
              <a:rPr lang="en-US" dirty="0"/>
              <a:t> = 10) +</a:t>
            </a:r>
            <a:r>
              <a:rPr lang="en-US" dirty="0" err="1"/>
              <a:t>facet_grid</a:t>
            </a:r>
            <a:r>
              <a:rPr lang="en-US" dirty="0"/>
              <a:t>(facets = ~</a:t>
            </a:r>
            <a:r>
              <a:rPr lang="en-US" dirty="0" err="1"/>
              <a:t>SampleType</a:t>
            </a:r>
            <a:r>
              <a:rPr lang="en-US" dirty="0"/>
              <a:t>)                                     # Add global the p-value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B448193-A291-4114-AE8B-894F38F80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671127"/>
            <a:ext cx="1106006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5B4AD9-D439-4E8B-9028-176953778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853440"/>
            <a:ext cx="12133787" cy="6066894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AE2AACFB-6A5B-4462-8E5A-6BFC77C1887D}"/>
              </a:ext>
            </a:extLst>
          </p:cNvPr>
          <p:cNvSpPr txBox="1"/>
          <p:nvPr/>
        </p:nvSpPr>
        <p:spPr>
          <a:xfrm>
            <a:off x="87733" y="113134"/>
            <a:ext cx="1199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Beta Diversity </a:t>
            </a:r>
            <a:r>
              <a:rPr lang="en-US" sz="2400" b="1" dirty="0" err="1">
                <a:cs typeface="Times New Roman" panose="02020603050405020304" pitchFamily="18" charset="0"/>
              </a:rPr>
              <a:t>PCoA</a:t>
            </a:r>
            <a:r>
              <a:rPr lang="en-US" sz="2400" b="1" dirty="0">
                <a:cs typeface="Times New Roman" panose="02020603050405020304" pitchFamily="18" charset="0"/>
              </a:rPr>
              <a:t> plots comparing the T</a:t>
            </a:r>
            <a:r>
              <a:rPr lang="pl-PL" sz="2400" b="1" dirty="0">
                <a:cs typeface="Times New Roman" panose="02020603050405020304" pitchFamily="18" charset="0"/>
              </a:rPr>
              <a:t>1D</a:t>
            </a:r>
            <a:r>
              <a:rPr lang="en-US" sz="2400" b="1" dirty="0">
                <a:cs typeface="Times New Roman" panose="02020603050405020304" pitchFamily="18" charset="0"/>
              </a:rPr>
              <a:t> and control samples </a:t>
            </a:r>
            <a:endParaRPr lang="pl-PL" sz="2400" b="1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across all microbiome sample types</a:t>
            </a:r>
          </a:p>
        </p:txBody>
      </p:sp>
    </p:spTree>
    <p:extLst>
      <p:ext uri="{BB962C8B-B14F-4D97-AF65-F5344CB8AC3E}">
        <p14:creationId xmlns:p14="http://schemas.microsoft.com/office/powerpoint/2010/main" val="35489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EB8A08A-AD75-4E76-AE98-05A01326E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50309"/>
              </p:ext>
            </p:extLst>
          </p:nvPr>
        </p:nvGraphicFramePr>
        <p:xfrm>
          <a:off x="508535" y="1258081"/>
          <a:ext cx="8604986" cy="1179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0345">
                  <a:extLst>
                    <a:ext uri="{9D8B030D-6E8A-4147-A177-3AD203B41FA5}">
                      <a16:colId xmlns:a16="http://schemas.microsoft.com/office/drawing/2014/main" val="3329352869"/>
                    </a:ext>
                  </a:extLst>
                </a:gridCol>
                <a:gridCol w="2037580">
                  <a:extLst>
                    <a:ext uri="{9D8B030D-6E8A-4147-A177-3AD203B41FA5}">
                      <a16:colId xmlns:a16="http://schemas.microsoft.com/office/drawing/2014/main" val="2844344784"/>
                    </a:ext>
                  </a:extLst>
                </a:gridCol>
                <a:gridCol w="1987061">
                  <a:extLst>
                    <a:ext uri="{9D8B030D-6E8A-4147-A177-3AD203B41FA5}">
                      <a16:colId xmlns:a16="http://schemas.microsoft.com/office/drawing/2014/main" val="1510677480"/>
                    </a:ext>
                  </a:extLst>
                </a:gridCol>
              </a:tblGrid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826050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7337001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9891095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Gestation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),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± SD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38,1 ± 0,7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39,2 ± 1,0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362975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3F3DC6A7-3AFB-42FD-84E6-C87C434A2DC3}"/>
              </a:ext>
            </a:extLst>
          </p:cNvPr>
          <p:cNvSpPr txBox="1"/>
          <p:nvPr/>
        </p:nvSpPr>
        <p:spPr>
          <a:xfrm>
            <a:off x="632323" y="122472"/>
            <a:ext cx="10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_Delivery </a:t>
            </a:r>
            <a:r>
              <a:rPr lang="pl-PL" sz="2400" b="1" dirty="0" err="1"/>
              <a:t>week</a:t>
            </a:r>
            <a:r>
              <a:rPr lang="pl-PL" sz="2400" b="1" dirty="0"/>
              <a:t> (37-41, no </a:t>
            </a:r>
            <a:r>
              <a:rPr lang="pl-PL" sz="2400" b="1" dirty="0" err="1"/>
              <a:t>preterm</a:t>
            </a:r>
            <a:r>
              <a:rPr lang="pl-PL" sz="2400" b="1" dirty="0"/>
              <a:t> </a:t>
            </a:r>
            <a:r>
              <a:rPr lang="pl-PL" sz="2400" b="1" dirty="0" err="1"/>
              <a:t>babies</a:t>
            </a:r>
            <a:r>
              <a:rPr lang="pl-PL" sz="2400" b="1" dirty="0"/>
              <a:t>)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7C0C403-95B7-4E77-A0B6-D9F453A31593}"/>
              </a:ext>
            </a:extLst>
          </p:cNvPr>
          <p:cNvSpPr txBox="1"/>
          <p:nvPr/>
        </p:nvSpPr>
        <p:spPr>
          <a:xfrm>
            <a:off x="3611879" y="2774534"/>
            <a:ext cx="3222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Weeks of Gestation Distribution</a:t>
            </a:r>
            <a:endParaRPr lang="en-US" dirty="0"/>
          </a:p>
        </p:txBody>
      </p:sp>
      <p:pic>
        <p:nvPicPr>
          <p:cNvPr id="9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2BA907-DD6E-4538-BB19-C3EB8D573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7"/>
          <a:stretch/>
        </p:blipFill>
        <p:spPr>
          <a:xfrm>
            <a:off x="2831510" y="3111221"/>
            <a:ext cx="4459357" cy="3560256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B5B002A-E6DB-4F0D-809D-DFB1AB1061E7}"/>
              </a:ext>
            </a:extLst>
          </p:cNvPr>
          <p:cNvSpPr/>
          <p:nvPr/>
        </p:nvSpPr>
        <p:spPr>
          <a:xfrm>
            <a:off x="9453175" y="2139065"/>
            <a:ext cx="1367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pl-PL" sz="1600" dirty="0">
                <a:solidFill>
                  <a:srgbClr val="000000"/>
                </a:solidFill>
                <a:latin typeface="Calibri" panose="020F0502020204030204" pitchFamily="34" charset="0"/>
              </a:rPr>
              <a:t>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&lt;0.0001 ***</a:t>
            </a:r>
          </a:p>
        </p:txBody>
      </p:sp>
    </p:spTree>
    <p:extLst>
      <p:ext uri="{BB962C8B-B14F-4D97-AF65-F5344CB8AC3E}">
        <p14:creationId xmlns:p14="http://schemas.microsoft.com/office/powerpoint/2010/main" val="99505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/>
        </p:nvGraphicFramePr>
        <p:xfrm>
          <a:off x="97280" y="1867140"/>
          <a:ext cx="4791523" cy="1524000"/>
        </p:xfrm>
        <a:graphic>
          <a:graphicData uri="http://schemas.openxmlformats.org/drawingml/2006/table">
            <a:tbl>
              <a:tblPr/>
              <a:tblGrid>
                <a:gridCol w="1430337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65523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41819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7319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37124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of 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disease:week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1" y="1405475"/>
            <a:ext cx="4872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week of delivery stratified by sample type.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BB356-1E70-4ED6-AE54-940DA5146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1"/>
          <a:stretch/>
        </p:blipFill>
        <p:spPr>
          <a:xfrm>
            <a:off x="4872998" y="590475"/>
            <a:ext cx="7319002" cy="625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CFF38C-4D36-45D0-B413-956E073B2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1" t="53490" b="40549"/>
          <a:stretch/>
        </p:blipFill>
        <p:spPr>
          <a:xfrm>
            <a:off x="4019676" y="765853"/>
            <a:ext cx="869127" cy="408789"/>
          </a:xfrm>
          <a:prstGeom prst="rect">
            <a:avLst/>
          </a:prstGeom>
        </p:spPr>
      </p:pic>
      <p:pic>
        <p:nvPicPr>
          <p:cNvPr id="14" name="Picture 13" descr="A picture containing room&#10;&#10;Description automatically generated">
            <a:extLst>
              <a:ext uri="{FF2B5EF4-FFF2-40B4-BE49-F238E27FC236}">
                <a16:creationId xmlns:a16="http://schemas.microsoft.com/office/drawing/2014/main" id="{6C0F1098-B5DD-4F29-A48E-1FD49696B6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5"/>
          <a:stretch/>
        </p:blipFill>
        <p:spPr>
          <a:xfrm>
            <a:off x="667322" y="3519487"/>
            <a:ext cx="3996019" cy="3187960"/>
          </a:xfrm>
          <a:prstGeom prst="rect">
            <a:avLst/>
          </a:prstGeom>
        </p:spPr>
      </p:pic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38A0479C-9A2F-4E26-A5E8-BB4E60A9CC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67" t="40359" b="45525"/>
          <a:stretch/>
        </p:blipFill>
        <p:spPr>
          <a:xfrm>
            <a:off x="97280" y="3583863"/>
            <a:ext cx="882116" cy="537883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40DD61A-D979-4E3D-89B4-D14F5BFB31A7}"/>
              </a:ext>
            </a:extLst>
          </p:cNvPr>
          <p:cNvSpPr txBox="1"/>
          <p:nvPr/>
        </p:nvSpPr>
        <p:spPr>
          <a:xfrm>
            <a:off x="632323" y="122472"/>
            <a:ext cx="10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Delivery </a:t>
            </a:r>
            <a:r>
              <a:rPr lang="pl-PL" sz="2400" b="1" dirty="0" err="1"/>
              <a:t>week</a:t>
            </a:r>
            <a:r>
              <a:rPr lang="pl-PL" sz="2400" b="1" dirty="0"/>
              <a:t> (37-41, no </a:t>
            </a:r>
            <a:r>
              <a:rPr lang="pl-PL" sz="2400" b="1" dirty="0" err="1"/>
              <a:t>preterm</a:t>
            </a:r>
            <a:r>
              <a:rPr lang="pl-PL" sz="2400" b="1" dirty="0"/>
              <a:t> </a:t>
            </a:r>
            <a:r>
              <a:rPr lang="pl-PL" sz="2400" b="1" dirty="0" err="1"/>
              <a:t>babies</a:t>
            </a:r>
            <a:r>
              <a:rPr lang="pl-PL" sz="2400" b="1" dirty="0"/>
              <a:t>) and Beta </a:t>
            </a:r>
            <a:r>
              <a:rPr lang="pl-PL" sz="2400" b="1" dirty="0" err="1"/>
              <a:t>diversity</a:t>
            </a:r>
            <a:r>
              <a:rPr lang="pl-PL" sz="2400" b="1" dirty="0"/>
              <a:t> (adonis </a:t>
            </a:r>
            <a:r>
              <a:rPr lang="pl-PL" sz="2400" b="1" dirty="0" err="1"/>
              <a:t>permanova</a:t>
            </a:r>
            <a:r>
              <a:rPr lang="pl-PL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44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6614625" y="6089625"/>
            <a:ext cx="5273455" cy="431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Violin plot comparison between disease state and week of delivery [p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0.0001]</a:t>
            </a:r>
            <a:endParaRPr lang="pl-P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9007454-D68B-46B7-A450-BEB492D62289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</a:t>
            </a:r>
            <a:r>
              <a:rPr lang="en-US" sz="2400" b="1" dirty="0"/>
              <a:t>disease state and week of delivery </a:t>
            </a:r>
            <a:endParaRPr lang="pl-PL" sz="24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3379D7D-3081-4F9F-8889-01DBAA33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7" y="1165323"/>
            <a:ext cx="4763693" cy="4911024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F344F318-8953-40F6-8AF3-887E577C3436}"/>
              </a:ext>
            </a:extLst>
          </p:cNvPr>
          <p:cNvSpPr txBox="1"/>
          <p:nvPr/>
        </p:nvSpPr>
        <p:spPr>
          <a:xfrm rot="16200000">
            <a:off x="5472131" y="291039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DELIVERY WEEK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20B44F1-3600-420A-9A63-5B62A76A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165323"/>
            <a:ext cx="5197656" cy="5103397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3F1107-9274-4157-A2E5-4EC83D3B5D58}"/>
              </a:ext>
            </a:extLst>
          </p:cNvPr>
          <p:cNvSpPr txBox="1"/>
          <p:nvPr/>
        </p:nvSpPr>
        <p:spPr>
          <a:xfrm rot="16200000">
            <a:off x="-773946" y="291039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DELIVERY WEEK</a:t>
            </a:r>
          </a:p>
        </p:txBody>
      </p:sp>
    </p:spTree>
    <p:extLst>
      <p:ext uri="{BB962C8B-B14F-4D97-AF65-F5344CB8AC3E}">
        <p14:creationId xmlns:p14="http://schemas.microsoft.com/office/powerpoint/2010/main" val="28960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CA58D0D-46EB-4302-909D-3EE9BCACA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08780"/>
              </p:ext>
            </p:extLst>
          </p:nvPr>
        </p:nvGraphicFramePr>
        <p:xfrm>
          <a:off x="223520" y="573426"/>
          <a:ext cx="9596340" cy="538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9769">
                  <a:extLst>
                    <a:ext uri="{9D8B030D-6E8A-4147-A177-3AD203B41FA5}">
                      <a16:colId xmlns:a16="http://schemas.microsoft.com/office/drawing/2014/main" val="1300372725"/>
                    </a:ext>
                  </a:extLst>
                </a:gridCol>
                <a:gridCol w="1846037">
                  <a:extLst>
                    <a:ext uri="{9D8B030D-6E8A-4147-A177-3AD203B41FA5}">
                      <a16:colId xmlns:a16="http://schemas.microsoft.com/office/drawing/2014/main" val="2773813651"/>
                    </a:ext>
                  </a:extLst>
                </a:gridCol>
                <a:gridCol w="1800267">
                  <a:extLst>
                    <a:ext uri="{9D8B030D-6E8A-4147-A177-3AD203B41FA5}">
                      <a16:colId xmlns:a16="http://schemas.microsoft.com/office/drawing/2014/main" val="2298823521"/>
                    </a:ext>
                  </a:extLst>
                </a:gridCol>
                <a:gridCol w="1800267">
                  <a:extLst>
                    <a:ext uri="{9D8B030D-6E8A-4147-A177-3AD203B41FA5}">
                      <a16:colId xmlns:a16="http://schemas.microsoft.com/office/drawing/2014/main" val="2300546391"/>
                    </a:ext>
                  </a:extLst>
                </a:gridCol>
              </a:tblGrid>
              <a:tr h="21407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496694"/>
                  </a:ext>
                </a:extLst>
              </a:tr>
              <a:tr h="297594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 value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2386426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6210121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Pre-pregnancy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BMI,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 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23,19 ± 2,95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22,46 ± 2,56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178582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Pre-pregnancy BMI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312992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Underweight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2405844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Normal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35 (70%)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33 (79%)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3576790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Overweight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13 (26%)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7 (17%)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3557297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Obese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641071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2500751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Before-birth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BMI,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 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28,12 ± 3,75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27,46 ± 2,97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6718971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Weight gain (kg), mean ± 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13,61 ± 5,34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14,00 ± 3,79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7650685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Weight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gain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1502058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Non-excess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32 (64%)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26 (62%)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6482427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Excess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 (38%)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15 (36%)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1508426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9939372"/>
                  </a:ext>
                </a:extLst>
              </a:tr>
              <a:tr h="350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Energy from fa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 [%]**, mean ± 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30,80 ± 5,09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27,79± 4,83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1450912"/>
                  </a:ext>
                </a:extLst>
              </a:tr>
              <a:tr h="350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Energy derived from carbohydrates [%]**, mean ± SD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50,85 ± 5,33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55,47 ± 5,30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445343"/>
                  </a:ext>
                </a:extLst>
              </a:tr>
              <a:tr h="350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Energy derived from total protein [%]**,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18,35 ± 3,01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16,74 ± 1,59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21978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1DB287A4-1C8D-43F0-BB41-ADB9B8781010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</a:t>
            </a:r>
            <a:r>
              <a:rPr lang="pl-PL" sz="2400" b="1" dirty="0" err="1"/>
              <a:t>selected</a:t>
            </a:r>
            <a:r>
              <a:rPr lang="pl-PL" sz="2400" b="1" dirty="0"/>
              <a:t> </a:t>
            </a:r>
            <a:r>
              <a:rPr lang="pl-PL" sz="2400" b="1" dirty="0" err="1"/>
              <a:t>dietery</a:t>
            </a:r>
            <a:r>
              <a:rPr lang="pl-PL" sz="2400" b="1" dirty="0"/>
              <a:t> </a:t>
            </a:r>
            <a:r>
              <a:rPr lang="pl-PL" sz="2400" b="1" dirty="0" err="1"/>
              <a:t>aspects</a:t>
            </a:r>
            <a:r>
              <a:rPr lang="pl-PL" sz="2400" b="1" dirty="0"/>
              <a:t> and BMI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0B586B1-A7EE-43C0-8F0A-CB7C1D947260}"/>
              </a:ext>
            </a:extLst>
          </p:cNvPr>
          <p:cNvSpPr txBox="1"/>
          <p:nvPr/>
        </p:nvSpPr>
        <p:spPr>
          <a:xfrm>
            <a:off x="3586480" y="6376726"/>
            <a:ext cx="771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**counting based on 24-hours dietetic recall for 7-days received from 33 T1D patients and 14 controls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7062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8218704" y="4569755"/>
            <a:ext cx="3902175" cy="19130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Figure X. Box and whisker plot comparisons of continuous variable and disease. </a:t>
            </a:r>
            <a:endParaRPr lang="pl-PL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Box enclosure and whiskers represent the 25</a:t>
            </a:r>
            <a:r>
              <a:rPr lang="en-US" sz="1600" baseline="30000" dirty="0">
                <a:cs typeface="Times New Roman" panose="02020603050405020304" pitchFamily="18" charset="0"/>
              </a:rPr>
              <a:t>th</a:t>
            </a:r>
            <a:r>
              <a:rPr lang="en-US" sz="1600" dirty="0">
                <a:cs typeface="Times New Roman" panose="02020603050405020304" pitchFamily="18" charset="0"/>
              </a:rPr>
              <a:t> and 75</a:t>
            </a:r>
            <a:r>
              <a:rPr lang="en-US" sz="1600" baseline="30000" dirty="0">
                <a:cs typeface="Times New Roman" panose="02020603050405020304" pitchFamily="18" charset="0"/>
              </a:rPr>
              <a:t>th</a:t>
            </a:r>
            <a:r>
              <a:rPr lang="en-US" sz="1600" dirty="0">
                <a:cs typeface="Times New Roman" panose="02020603050405020304" pitchFamily="18" charset="0"/>
              </a:rPr>
              <a:t> percentiles, respectively. Median is denoted by the horizontal line, and outliers are portrayed as points outside the box. 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77D38-392D-41D5-8AF6-A9EDB99A9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4032620"/>
            <a:ext cx="27432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95EC9-7694-43FA-AD83-1EB797E8A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4032620"/>
            <a:ext cx="2743200" cy="2743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7AB60-27E1-449D-9493-AAFF74AB9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620"/>
            <a:ext cx="2743200" cy="2743200"/>
          </a:xfrm>
          <a:prstGeom prst="rect">
            <a:avLst/>
          </a:prstGeom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9853E4EC-7AEF-4898-AD39-203048512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948755"/>
            <a:ext cx="27432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92C14-60B7-48D5-9B40-B18AFDDF3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948755"/>
            <a:ext cx="2743200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5D06F-DA73-4A5D-A9FD-E690D68802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755"/>
            <a:ext cx="2743200" cy="27432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6FE0277-92D0-431B-B05D-323E0D745D04}"/>
              </a:ext>
            </a:extLst>
          </p:cNvPr>
          <p:cNvSpPr txBox="1"/>
          <p:nvPr/>
        </p:nvSpPr>
        <p:spPr>
          <a:xfrm>
            <a:off x="337017" y="3691955"/>
            <a:ext cx="901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BMI_BEFORE</a:t>
            </a:r>
            <a:r>
              <a:rPr lang="pl-PL" sz="1400" b="1" dirty="0"/>
              <a:t> </a:t>
            </a:r>
            <a:r>
              <a:rPr lang="pl-PL" sz="1400" b="1" dirty="0" err="1"/>
              <a:t>pregnancy</a:t>
            </a:r>
            <a:r>
              <a:rPr lang="pl-PL" sz="1400" b="1" dirty="0"/>
              <a:t>	                    BMI_AFTER (</a:t>
            </a:r>
            <a:r>
              <a:rPr lang="pl-PL" sz="1400" b="1" dirty="0" err="1"/>
              <a:t>just</a:t>
            </a:r>
            <a:r>
              <a:rPr lang="pl-PL" sz="1400" b="1" dirty="0"/>
              <a:t> </a:t>
            </a:r>
            <a:r>
              <a:rPr lang="pl-PL" sz="1400" b="1" dirty="0" err="1"/>
              <a:t>before</a:t>
            </a:r>
            <a:r>
              <a:rPr lang="pl-PL" sz="1400" b="1" dirty="0"/>
              <a:t> </a:t>
            </a:r>
            <a:r>
              <a:rPr lang="pl-PL" sz="1400" b="1" dirty="0" err="1"/>
              <a:t>delivery</a:t>
            </a:r>
            <a:r>
              <a:rPr lang="pl-PL" sz="1400" b="1" dirty="0"/>
              <a:t>)       </a:t>
            </a:r>
            <a:r>
              <a:rPr lang="en-US" sz="1400" b="1" dirty="0"/>
              <a:t>PROTEIN INTAKE</a:t>
            </a:r>
            <a:r>
              <a:rPr lang="pl-PL" sz="1400" b="1" dirty="0"/>
              <a:t>_</a:t>
            </a:r>
            <a:r>
              <a:rPr lang="pl-PL" sz="1400" b="1" dirty="0" err="1"/>
              <a:t>total</a:t>
            </a:r>
            <a:r>
              <a:rPr lang="pl-PL" sz="1400" b="1" dirty="0"/>
              <a:t> protein [g]</a:t>
            </a:r>
          </a:p>
          <a:p>
            <a:r>
              <a:rPr lang="pl-PL" b="1" dirty="0"/>
              <a:t>			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10AD1E8-3CDC-4C81-B88D-6C368A9CB9A2}"/>
              </a:ext>
            </a:extLst>
          </p:cNvPr>
          <p:cNvSpPr/>
          <p:nvPr/>
        </p:nvSpPr>
        <p:spPr>
          <a:xfrm>
            <a:off x="463544" y="579423"/>
            <a:ext cx="8433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/>
              <a:t>      </a:t>
            </a:r>
            <a:r>
              <a:rPr lang="en-US" sz="1400" b="1" dirty="0"/>
              <a:t>NEWBORN_WEIGHT</a:t>
            </a:r>
            <a:r>
              <a:rPr lang="pl-PL" sz="1400" b="1" dirty="0"/>
              <a:t>	                 </a:t>
            </a:r>
            <a:r>
              <a:rPr lang="en-US" sz="1400" b="1" dirty="0"/>
              <a:t>ENERGY DERIVED FROM </a:t>
            </a:r>
            <a:r>
              <a:rPr lang="pl-PL" sz="1400" b="1" dirty="0"/>
              <a:t>FAT [%]         </a:t>
            </a:r>
            <a:r>
              <a:rPr lang="en-US" sz="1400" b="1" dirty="0"/>
              <a:t>ENERGY DERIVED FROM PROTEIN</a:t>
            </a:r>
            <a:r>
              <a:rPr lang="pl-PL" sz="1400" b="1" dirty="0"/>
              <a:t> [%] </a:t>
            </a:r>
            <a:endParaRPr lang="pl-PL" sz="14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4423E2B-62F5-4C6C-8878-FD0A7DCD1A29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94309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D0D507F-321B-455F-82CB-5C22002E3D96}"/>
              </a:ext>
            </a:extLst>
          </p:cNvPr>
          <p:cNvSpPr txBox="1"/>
          <p:nvPr/>
        </p:nvSpPr>
        <p:spPr>
          <a:xfrm>
            <a:off x="7124096" y="1382910"/>
            <a:ext cx="48227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sam$energ_bialko_proc_2&lt;-</a:t>
            </a:r>
            <a:r>
              <a:rPr lang="en-US" dirty="0" err="1"/>
              <a:t>as.numeric</a:t>
            </a:r>
            <a:r>
              <a:rPr lang="en-US" dirty="0"/>
              <a:t>(sam$energ_bialko_proc_2)</a:t>
            </a:r>
          </a:p>
          <a:p>
            <a:r>
              <a:rPr lang="en-US" dirty="0" err="1"/>
              <a:t>sample_data</a:t>
            </a:r>
            <a:r>
              <a:rPr lang="en-US" dirty="0"/>
              <a:t>(</a:t>
            </a:r>
            <a:r>
              <a:rPr lang="en-US" dirty="0" err="1"/>
              <a:t>ASV_physeq_core</a:t>
            </a:r>
            <a:r>
              <a:rPr lang="en-US" dirty="0"/>
              <a:t>)&lt;-</a:t>
            </a:r>
            <a:r>
              <a:rPr lang="en-US" dirty="0" err="1"/>
              <a:t>sample_data</a:t>
            </a:r>
            <a:r>
              <a:rPr lang="en-US" dirty="0"/>
              <a:t>(</a:t>
            </a:r>
            <a:r>
              <a:rPr lang="en-US" dirty="0" err="1"/>
              <a:t>sam</a:t>
            </a:r>
            <a:r>
              <a:rPr lang="en-US" dirty="0"/>
              <a:t>)</a:t>
            </a:r>
          </a:p>
          <a:p>
            <a:r>
              <a:rPr lang="en-US" dirty="0"/>
              <a:t>a&lt;-</a:t>
            </a:r>
            <a:r>
              <a:rPr lang="en-US" dirty="0" err="1"/>
              <a:t>subset_samples</a:t>
            </a:r>
            <a:r>
              <a:rPr lang="en-US" dirty="0"/>
              <a:t>(</a:t>
            </a:r>
            <a:r>
              <a:rPr lang="en-US" dirty="0" err="1"/>
              <a:t>ASV_physeq_core</a:t>
            </a:r>
            <a:r>
              <a:rPr lang="en-US" dirty="0"/>
              <a:t>, energ_bialko_proc_2!="NA")</a:t>
            </a:r>
          </a:p>
          <a:p>
            <a:r>
              <a:rPr lang="en-US" dirty="0" err="1"/>
              <a:t>plot_landscape</a:t>
            </a:r>
            <a:r>
              <a:rPr lang="en-US" dirty="0"/>
              <a:t>(method = "t-SNE", </a:t>
            </a:r>
          </a:p>
          <a:p>
            <a:r>
              <a:rPr lang="en-US" dirty="0"/>
              <a:t>               distance = "bray",</a:t>
            </a:r>
          </a:p>
          <a:p>
            <a:r>
              <a:rPr lang="en-US" dirty="0"/>
              <a:t>               transformation = "compositional",</a:t>
            </a:r>
          </a:p>
          <a:p>
            <a:r>
              <a:rPr lang="en-US" dirty="0"/>
              <a:t>               col = "energ_bialko_proc_2",</a:t>
            </a:r>
          </a:p>
          <a:p>
            <a:r>
              <a:rPr lang="en-US" dirty="0"/>
              <a:t>               x = </a:t>
            </a:r>
            <a:r>
              <a:rPr lang="en-US" dirty="0" err="1"/>
              <a:t>a,shading</a:t>
            </a:r>
            <a:r>
              <a:rPr lang="en-US" dirty="0"/>
              <a:t> = F)+</a:t>
            </a:r>
          </a:p>
          <a:p>
            <a:r>
              <a:rPr lang="en-US" dirty="0"/>
              <a:t>  </a:t>
            </a:r>
            <a:r>
              <a:rPr lang="en-US" dirty="0" err="1"/>
              <a:t>facet_grid</a:t>
            </a:r>
            <a:r>
              <a:rPr lang="en-US" dirty="0"/>
              <a:t>(facets = meta(a)$</a:t>
            </a:r>
            <a:r>
              <a:rPr lang="en-US" dirty="0" err="1"/>
              <a:t>SampleType~meta</a:t>
            </a:r>
            <a:r>
              <a:rPr lang="en-US" dirty="0"/>
              <a:t>(a)$disease)+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BA51539-2AB4-4E5A-A177-F3496003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9" r="12099"/>
          <a:stretch/>
        </p:blipFill>
        <p:spPr>
          <a:xfrm>
            <a:off x="1" y="3660148"/>
            <a:ext cx="6698974" cy="31978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8E9FE1-B165-4566-878B-5B7FE8582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10859"/>
              </p:ext>
            </p:extLst>
          </p:nvPr>
        </p:nvGraphicFramePr>
        <p:xfrm>
          <a:off x="0" y="1693640"/>
          <a:ext cx="5755341" cy="1539240"/>
        </p:xfrm>
        <a:graphic>
          <a:graphicData uri="http://schemas.openxmlformats.org/drawingml/2006/table">
            <a:tbl>
              <a:tblPr/>
              <a:tblGrid>
                <a:gridCol w="1919138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99203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812120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673205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626901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98405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52716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99203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disease:energ_bialko_proc_2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3132107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3189663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0A5AC3-DA52-417B-AF20-E1136841F898}"/>
              </a:ext>
            </a:extLst>
          </p:cNvPr>
          <p:cNvSpPr txBox="1"/>
          <p:nvPr/>
        </p:nvSpPr>
        <p:spPr>
          <a:xfrm>
            <a:off x="0" y="1270066"/>
            <a:ext cx="5755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percent energy derived from protein stratified  by sample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1789E-1A11-4F2D-A69E-4DFD8783AAB9}"/>
              </a:ext>
            </a:extLst>
          </p:cNvPr>
          <p:cNvSpPr txBox="1"/>
          <p:nvPr/>
        </p:nvSpPr>
        <p:spPr>
          <a:xfrm>
            <a:off x="0" y="151107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76684-7C78-48BD-947A-368AA4BE7637}"/>
              </a:ext>
            </a:extLst>
          </p:cNvPr>
          <p:cNvSpPr txBox="1"/>
          <p:nvPr/>
        </p:nvSpPr>
        <p:spPr>
          <a:xfrm>
            <a:off x="0" y="763787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energy from protein</a:t>
            </a:r>
            <a:endParaRPr lang="en-US" sz="2400" u="sng" dirty="0"/>
          </a:p>
        </p:txBody>
      </p:sp>
      <p:pic>
        <p:nvPicPr>
          <p:cNvPr id="14" name="Picture 13" descr="A picture containing sitting, large, light, room&#10;&#10;Description automatically generated">
            <a:extLst>
              <a:ext uri="{FF2B5EF4-FFF2-40B4-BE49-F238E27FC236}">
                <a16:creationId xmlns:a16="http://schemas.microsoft.com/office/drawing/2014/main" id="{DEFF34D7-174D-412A-8C20-61E856B1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2"/>
          <a:stretch/>
        </p:blipFill>
        <p:spPr>
          <a:xfrm>
            <a:off x="6801668" y="0"/>
            <a:ext cx="537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2DC9D35-6E25-4893-A6A6-DC30DED179E8}"/>
              </a:ext>
            </a:extLst>
          </p:cNvPr>
          <p:cNvSpPr txBox="1"/>
          <p:nvPr/>
        </p:nvSpPr>
        <p:spPr>
          <a:xfrm>
            <a:off x="3324860" y="114605"/>
            <a:ext cx="554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Delivery </a:t>
            </a:r>
            <a:r>
              <a:rPr lang="pl-PL" sz="2400" b="1" dirty="0" err="1"/>
              <a:t>mode</a:t>
            </a:r>
            <a:r>
              <a:rPr lang="pl-PL" sz="2400" b="1" dirty="0"/>
              <a:t> and </a:t>
            </a:r>
            <a:r>
              <a:rPr lang="pl-PL" sz="2400" b="1" dirty="0" err="1"/>
              <a:t>Antibiotic</a:t>
            </a:r>
            <a:r>
              <a:rPr lang="pl-PL" sz="2400" b="1" dirty="0"/>
              <a:t> </a:t>
            </a:r>
            <a:r>
              <a:rPr lang="pl-PL" sz="2400" b="1" dirty="0" err="1"/>
              <a:t>prophylaxis</a:t>
            </a:r>
            <a:endParaRPr lang="pl-PL" sz="2400" b="1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0B31AE4-E35C-4882-BD91-1AC9028B7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94342"/>
              </p:ext>
            </p:extLst>
          </p:nvPr>
        </p:nvGraphicFramePr>
        <p:xfrm>
          <a:off x="508535" y="566110"/>
          <a:ext cx="8686530" cy="5391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328">
                  <a:extLst>
                    <a:ext uri="{9D8B030D-6E8A-4147-A177-3AD203B41FA5}">
                      <a16:colId xmlns:a16="http://schemas.microsoft.com/office/drawing/2014/main" val="1667640684"/>
                    </a:ext>
                  </a:extLst>
                </a:gridCol>
                <a:gridCol w="1571003">
                  <a:extLst>
                    <a:ext uri="{9D8B030D-6E8A-4147-A177-3AD203B41FA5}">
                      <a16:colId xmlns:a16="http://schemas.microsoft.com/office/drawing/2014/main" val="3047749250"/>
                    </a:ext>
                  </a:extLst>
                </a:gridCol>
                <a:gridCol w="1815592">
                  <a:extLst>
                    <a:ext uri="{9D8B030D-6E8A-4147-A177-3AD203B41FA5}">
                      <a16:colId xmlns:a16="http://schemas.microsoft.com/office/drawing/2014/main" val="412017754"/>
                    </a:ext>
                  </a:extLst>
                </a:gridCol>
                <a:gridCol w="1642607">
                  <a:extLst>
                    <a:ext uri="{9D8B030D-6E8A-4147-A177-3AD203B41FA5}">
                      <a16:colId xmlns:a16="http://schemas.microsoft.com/office/drawing/2014/main" val="2716724608"/>
                    </a:ext>
                  </a:extLst>
                </a:gridCol>
              </a:tblGrid>
              <a:tr h="31084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2594930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 value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084850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4142934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Antibiotics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prophylaxis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426990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34 (68%)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20 (47.5%)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38352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16 (32%)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22 (52.5%)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597205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Cause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antibiotics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prophylaxis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*****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0.06743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chisq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4524245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C-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section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28 (80%)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12 (54%)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8653262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1" u="none" strike="noStrike" dirty="0" err="1">
                          <a:effectLst/>
                          <a:latin typeface="+mn-lt"/>
                        </a:rPr>
                        <a:t>Streptococcus</a:t>
                      </a:r>
                      <a:r>
                        <a:rPr lang="pl-PL" sz="1600" b="0" i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i="1" u="none" strike="noStrike" dirty="0" err="1">
                          <a:effectLst/>
                          <a:latin typeface="+mn-lt"/>
                        </a:rPr>
                        <a:t>agalactiae</a:t>
                      </a:r>
                      <a:endParaRPr lang="pl-PL" sz="16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5 (14%)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5 (23%)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6118317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Chorioamnionitis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1023816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Maternal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bacterial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endocarditis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7699177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Premature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rupture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membranes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2 (6%)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5 (23%)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4474565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Used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Antibiotic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******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8786283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cefuroxime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18 (51,5%)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7 (30,5%)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5927997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ampicillin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6 (17%)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4 (17%)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31602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cefazolin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11 (31,5%)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10 (43,5%)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9305458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clindamycin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 (4,5%)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859930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cefalexin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 (4,5%)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620181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9362E7-0B38-4CFC-B1A9-5E8E577F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19805"/>
              </p:ext>
            </p:extLst>
          </p:nvPr>
        </p:nvGraphicFramePr>
        <p:xfrm>
          <a:off x="2549625" y="6173315"/>
          <a:ext cx="9133840" cy="471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3840">
                  <a:extLst>
                    <a:ext uri="{9D8B030D-6E8A-4147-A177-3AD203B41FA5}">
                      <a16:colId xmlns:a16="http://schemas.microsoft.com/office/drawing/2014/main" val="655111865"/>
                    </a:ext>
                  </a:extLst>
                </a:gridCol>
              </a:tblGrid>
              <a:tr h="235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*****in one T1D patient and two controls there were more than one cause of using the antibiotics </a:t>
                      </a:r>
                      <a:r>
                        <a:rPr lang="en-US" sz="1400" u="none" strike="noStrike" dirty="0" err="1">
                          <a:effectLst/>
                        </a:rPr>
                        <a:t>profilaxy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0113634"/>
                  </a:ext>
                </a:extLst>
              </a:tr>
              <a:tr h="235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******in one T1D patient and three controls more than one antibiotic was administrated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464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7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86A95C8-A106-4904-BF69-63233E1C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69" y="101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C33CFE8-D083-47DD-9FA1-C70047838E55}"/>
              </a:ext>
            </a:extLst>
          </p:cNvPr>
          <p:cNvSpPr txBox="1"/>
          <p:nvPr/>
        </p:nvSpPr>
        <p:spPr>
          <a:xfrm>
            <a:off x="115503" y="250257"/>
            <a:ext cx="1199307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questions</a:t>
            </a:r>
            <a:endParaRPr lang="pl-PL" sz="2400" b="1" dirty="0"/>
          </a:p>
          <a:p>
            <a:endParaRPr lang="pl-PL" sz="2000" dirty="0"/>
          </a:p>
          <a:p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Characteristics of vaginal microbiota in T1D pregnant women vs unaffected pregnant women.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Characteristics of microbiota in samples derived from newborn babes </a:t>
            </a:r>
            <a:r>
              <a:rPr lang="pl-PL" sz="2000" dirty="0"/>
              <a:t>(</a:t>
            </a:r>
            <a:r>
              <a:rPr lang="pl-PL" sz="2000" dirty="0" err="1"/>
              <a:t>stool</a:t>
            </a:r>
            <a:r>
              <a:rPr lang="en-US" sz="2000" dirty="0"/>
              <a:t> samples/ear swabs), taking into consideration differences between the mother’ phenotype (T1D vs unaffected mothers).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Aspects of microbiota transfer, based on microbiota found in mothers in the 3 various vaginal regions and anus</a:t>
            </a:r>
            <a:r>
              <a:rPr lang="pl-PL" sz="2000" dirty="0"/>
              <a:t>,</a:t>
            </a:r>
            <a:r>
              <a:rPr lang="en-US" sz="2000" dirty="0"/>
              <a:t> incl. mother’ phenotype differences.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Consequences of the c-section, and antibiotic prophylaxis in mothers for newborn babes: mother-newborn baby microbiota transfer.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Clinical correlations – various clinical findings vs</a:t>
            </a:r>
            <a:r>
              <a:rPr lang="pl-PL" sz="2000" dirty="0"/>
              <a:t>.</a:t>
            </a:r>
            <a:r>
              <a:rPr lang="en-US" sz="2000" dirty="0"/>
              <a:t> specific </a:t>
            </a:r>
            <a:r>
              <a:rPr lang="pl-PL" sz="2000" dirty="0"/>
              <a:t>m</a:t>
            </a:r>
            <a:r>
              <a:rPr lang="en-US" sz="2000" dirty="0" err="1"/>
              <a:t>icrobiota</a:t>
            </a:r>
            <a:r>
              <a:rPr lang="pl-PL" sz="2000" dirty="0"/>
              <a:t>,</a:t>
            </a:r>
            <a:r>
              <a:rPr lang="en-US" sz="2000" dirty="0"/>
              <a:t> over- and underrepresented</a:t>
            </a:r>
            <a:r>
              <a:rPr lang="en-US" dirty="0"/>
              <a:t>.</a:t>
            </a:r>
            <a:endParaRPr lang="pl-PL" dirty="0"/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943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BA60CBA-3C39-43B5-87AC-8F3B2CD8D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r="7164"/>
          <a:stretch/>
        </p:blipFill>
        <p:spPr>
          <a:xfrm>
            <a:off x="6060143" y="0"/>
            <a:ext cx="6096001" cy="6858000"/>
          </a:xfrm>
          <a:prstGeom prst="rect">
            <a:avLst/>
          </a:prstGeom>
          <a:solidFill>
            <a:srgbClr val="61D04F"/>
          </a:solidFill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/>
        </p:nvGraphicFramePr>
        <p:xfrm>
          <a:off x="0" y="1855466"/>
          <a:ext cx="5112734" cy="153924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854504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659617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629636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554678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1718543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0" y="1361374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/>
        </p:nvGraphicFramePr>
        <p:xfrm>
          <a:off x="56029" y="5082991"/>
          <a:ext cx="5185738" cy="1539240"/>
        </p:xfrm>
        <a:graphic>
          <a:graphicData uri="http://schemas.openxmlformats.org/drawingml/2006/table">
            <a:tbl>
              <a:tblPr/>
              <a:tblGrid>
                <a:gridCol w="1373187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99408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643899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621696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310848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56029" y="46213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Antibiotics stratified  by sample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0996C-D42D-40E8-B1DE-7C6AC90F867A}"/>
              </a:ext>
            </a:extLst>
          </p:cNvPr>
          <p:cNvSpPr txBox="1"/>
          <p:nvPr/>
        </p:nvSpPr>
        <p:spPr>
          <a:xfrm>
            <a:off x="56029" y="0"/>
            <a:ext cx="575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523F6-18C0-4A56-B4CA-D345DEC917F8}"/>
              </a:ext>
            </a:extLst>
          </p:cNvPr>
          <p:cNvSpPr txBox="1"/>
          <p:nvPr/>
        </p:nvSpPr>
        <p:spPr>
          <a:xfrm>
            <a:off x="-104386" y="3429390"/>
            <a:ext cx="5755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9A1DF-184B-42A6-85CB-F8B7E44318A5}"/>
              </a:ext>
            </a:extLst>
          </p:cNvPr>
          <p:cNvSpPr txBox="1"/>
          <p:nvPr/>
        </p:nvSpPr>
        <p:spPr>
          <a:xfrm>
            <a:off x="30032" y="749395"/>
            <a:ext cx="6147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section vs Vaginal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21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/>
        </p:nvGraphicFramePr>
        <p:xfrm>
          <a:off x="56029" y="5082991"/>
          <a:ext cx="5185738" cy="1539240"/>
        </p:xfrm>
        <a:graphic>
          <a:graphicData uri="http://schemas.openxmlformats.org/drawingml/2006/table">
            <a:tbl>
              <a:tblPr/>
              <a:tblGrid>
                <a:gridCol w="1373187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99408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643899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621696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310848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56029" y="46213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Antibiotics stratified  by sample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0996C-D42D-40E8-B1DE-7C6AC90F867A}"/>
              </a:ext>
            </a:extLst>
          </p:cNvPr>
          <p:cNvSpPr txBox="1"/>
          <p:nvPr/>
        </p:nvSpPr>
        <p:spPr>
          <a:xfrm>
            <a:off x="56029" y="0"/>
            <a:ext cx="575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523F6-18C0-4A56-B4CA-D345DEC917F8}"/>
              </a:ext>
            </a:extLst>
          </p:cNvPr>
          <p:cNvSpPr txBox="1"/>
          <p:nvPr/>
        </p:nvSpPr>
        <p:spPr>
          <a:xfrm>
            <a:off x="-104386" y="3429390"/>
            <a:ext cx="5755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76D8844-EBCF-43E0-A4AC-73F461AC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971258"/>
            <a:ext cx="623974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/>
        </p:nvGraphicFramePr>
        <p:xfrm>
          <a:off x="0" y="1855466"/>
          <a:ext cx="5112734" cy="153924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854504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659617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629636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554678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1718543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0" y="1361374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Delivery  stratified  by sample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0996C-D42D-40E8-B1DE-7C6AC90F867A}"/>
              </a:ext>
            </a:extLst>
          </p:cNvPr>
          <p:cNvSpPr txBox="1"/>
          <p:nvPr/>
        </p:nvSpPr>
        <p:spPr>
          <a:xfrm>
            <a:off x="56029" y="0"/>
            <a:ext cx="575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9A1DF-184B-42A6-85CB-F8B7E44318A5}"/>
              </a:ext>
            </a:extLst>
          </p:cNvPr>
          <p:cNvSpPr txBox="1"/>
          <p:nvPr/>
        </p:nvSpPr>
        <p:spPr>
          <a:xfrm>
            <a:off x="30032" y="749395"/>
            <a:ext cx="6147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section vs Vaginal</a:t>
            </a:r>
            <a:endParaRPr lang="en-US" sz="24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78BF1A-304E-42B8-B30F-F8F0189F7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4686965" cy="46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Differentially Expressed Taxa associated with Type 1 Diabetes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E48303D4-918D-4527-8A7B-C4BB15B66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5" y="571101"/>
            <a:ext cx="11431595" cy="571579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67395E5-E8A3-4F22-8789-88EEF9276A92}"/>
              </a:ext>
            </a:extLst>
          </p:cNvPr>
          <p:cNvSpPr txBox="1"/>
          <p:nvPr/>
        </p:nvSpPr>
        <p:spPr>
          <a:xfrm>
            <a:off x="1818526" y="-17349"/>
            <a:ext cx="902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Microbiota 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, </a:t>
            </a:r>
            <a:r>
              <a:rPr lang="en-US" sz="2400" dirty="0"/>
              <a:t>Newborns and Mothers, separately</a:t>
            </a:r>
            <a:endParaRPr lang="pl-PL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8970D-AE2B-4445-B1F5-AF627BD281C5}"/>
              </a:ext>
            </a:extLst>
          </p:cNvPr>
          <p:cNvSpPr txBox="1"/>
          <p:nvPr/>
        </p:nvSpPr>
        <p:spPr>
          <a:xfrm>
            <a:off x="10345849" y="1476448"/>
            <a:ext cx="183106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Mean </a:t>
            </a:r>
            <a:r>
              <a:rPr lang="pl-PL" sz="1200" dirty="0"/>
              <a:t>relative abundance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06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749D9A-B7C8-45E7-AA06-DF6D1D0F8D2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Log 2-fold change and p value of differentially expressed genera associated with Type 1 Diabetes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48A16C-112F-462A-B421-1DB2FDBCF7E0}"/>
              </a:ext>
            </a:extLst>
          </p:cNvPr>
          <p:cNvGraphicFramePr>
            <a:graphicFrameLocks noGrp="1"/>
          </p:cNvGraphicFramePr>
          <p:nvPr/>
        </p:nvGraphicFramePr>
        <p:xfrm>
          <a:off x="5" y="369332"/>
          <a:ext cx="12191995" cy="6305080"/>
        </p:xfrm>
        <a:graphic>
          <a:graphicData uri="http://schemas.openxmlformats.org/drawingml/2006/table">
            <a:tbl>
              <a:tblPr/>
              <a:tblGrid>
                <a:gridCol w="1315114">
                  <a:extLst>
                    <a:ext uri="{9D8B030D-6E8A-4147-A177-3AD203B41FA5}">
                      <a16:colId xmlns:a16="http://schemas.microsoft.com/office/drawing/2014/main" val="1077438383"/>
                    </a:ext>
                  </a:extLst>
                </a:gridCol>
                <a:gridCol w="830597">
                  <a:extLst>
                    <a:ext uri="{9D8B030D-6E8A-4147-A177-3AD203B41FA5}">
                      <a16:colId xmlns:a16="http://schemas.microsoft.com/office/drawing/2014/main" val="3374260418"/>
                    </a:ext>
                  </a:extLst>
                </a:gridCol>
                <a:gridCol w="1058025">
                  <a:extLst>
                    <a:ext uri="{9D8B030D-6E8A-4147-A177-3AD203B41FA5}">
                      <a16:colId xmlns:a16="http://schemas.microsoft.com/office/drawing/2014/main" val="231785177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021652639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311106372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198722359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797214429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334110285"/>
                    </a:ext>
                  </a:extLst>
                </a:gridCol>
                <a:gridCol w="1206344">
                  <a:extLst>
                    <a:ext uri="{9D8B030D-6E8A-4147-A177-3AD203B41FA5}">
                      <a16:colId xmlns:a16="http://schemas.microsoft.com/office/drawing/2014/main" val="2924009636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1679827909"/>
                    </a:ext>
                  </a:extLst>
                </a:gridCol>
                <a:gridCol w="1058025">
                  <a:extLst>
                    <a:ext uri="{9D8B030D-6E8A-4147-A177-3AD203B41FA5}">
                      <a16:colId xmlns:a16="http://schemas.microsoft.com/office/drawing/2014/main" val="1889049338"/>
                    </a:ext>
                  </a:extLst>
                </a:gridCol>
                <a:gridCol w="830597">
                  <a:extLst>
                    <a:ext uri="{9D8B030D-6E8A-4147-A177-3AD203B41FA5}">
                      <a16:colId xmlns:a16="http://schemas.microsoft.com/office/drawing/2014/main" val="4089331728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910526178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val="2990112804"/>
                    </a:ext>
                  </a:extLst>
                </a:gridCol>
                <a:gridCol w="830597">
                  <a:extLst>
                    <a:ext uri="{9D8B030D-6E8A-4147-A177-3AD203B41FA5}">
                      <a16:colId xmlns:a16="http://schemas.microsoft.com/office/drawing/2014/main" val="3580621096"/>
                    </a:ext>
                  </a:extLst>
                </a:gridCol>
              </a:tblGrid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Stool</a:t>
                      </a: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985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4095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0.91355325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49.75205694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3.13553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15.86719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1.07E-56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2.44E-54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4.220115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26.4382456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1.231132084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21.47474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2.68E-102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3.03E-100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186363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2.25394947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14.81940553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1.300908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11.39159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4.61E-30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5.25E-28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8.180648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20.08683224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1.35277147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14.84865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7.10E-50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4.01E-48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42633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96.63138911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6.817629914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1.005162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6.782617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8.97E-10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3.663976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15.61100439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1.620942737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9.630818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5.93E-22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2.23E-20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25006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3.663975758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7.795750046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1.382241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5.639935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9.70E-07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Anaeroglobus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2.730555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19.46259187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2.232914701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8.716227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2.88E-18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8.13E-17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803602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1247.347326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-3.575171258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0.710685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Pseudomonas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5.238713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7.50531745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0.927683487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8.090386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5.95E-16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59710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7.791854732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7.025311314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1.569641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4.475743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5.822142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-8.766264106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1.128939518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-7.76504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8.16E-15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1.54E-13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29045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Prevotella_6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30.81174732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3.78113307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0.950575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3.977733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Romboutsia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2.192765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6.40497023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1.202747682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5.325282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20899"/>
                  </a:ext>
                </a:extLst>
              </a:tr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Peptoniphilus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132.7484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3.420168182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0.746132643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4.583861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27675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2.507783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-7.662802823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1.690229063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-4.53359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70509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7.791854732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21.37686055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1.594903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13.40323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5.79E-41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1.32E-38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Sutterella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3.176991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-5.191498608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1.197334093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-4.33588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0.00016405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97778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13.1186876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15.31044525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1.496272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1.62E-22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33.95076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3.498783559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0.957451276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3.654268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0.002649509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91219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2.507782593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14.70171656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1.528636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9.617539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6.74E-22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5.12E-20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325.9302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-3.032249963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0.875592579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-3.46308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0.005028719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440335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2.725316164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-5.10656261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0.868546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-5.87944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4.12E-09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7.449215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2.884909904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0.849028514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3.397895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0.005902636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116065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110.8625127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7.790694435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1.360577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5.726023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Lachnoclostridium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1.616491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3.844592112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1.188055273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3.236038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0.009782669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367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11942.16678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2.430468841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0.578343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4.202468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Ear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76273"/>
                  </a:ext>
                </a:extLst>
              </a:tr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05714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104.7048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-7.754220456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0.944265916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-8.2119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2.18E-16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3108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2.725316164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18.47318766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0.920473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20.06924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1.37E-89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2.03E-87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34.24541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-3.706357826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0.738726707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-5.01722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08615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10.16690706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16.90968828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0.981441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17.22944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1.60E-66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1.18E-64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9056.504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-3.049190658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0.743220907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-4.10267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0.003103903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165309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5.822141559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-15.18735083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1.050767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-14.4536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2.38E-47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1.17E-45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7.549618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-3.286509007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0.821777475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-3.99927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0.003621694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2361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2.25394947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17.91541358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1.314871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13.62523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1.05E-40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3439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0.91355325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42.94575628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3.185337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13.48233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1.99E-41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5.88E-40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08031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4.220114744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14.23939158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1.11886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12.7267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4.20E-37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1.04E-35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73383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2.507782593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14.19701848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1.528636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9.287377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1.58E-20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56681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325.9301607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6.338634935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0.836282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7.579545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6.42E-13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53156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Jonquetella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1.868206931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15.34681861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2.035424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7.539862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4.70E-14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7.74E-13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12641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96.63138911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6.622227482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1.020744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6.487647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8.72E-11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1.29E-09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24443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521.8067153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-5.863567853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0.969993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-6.04496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1.49E-09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18753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218.5977436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-3.201892621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0.630139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-5.08125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563929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7.791854732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7.914833526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1.58885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4.981487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6.31E-07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30521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11413.42655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-2.766598003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0.685799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-4.03412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5.48E-05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0.000579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111688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9056.503563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2.792875562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3.82031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0.000133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28706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11942.16678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-2.088343619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0.580015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-3.6005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992237"/>
                  </a:ext>
                </a:extLst>
              </a:tr>
              <a:tr h="1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8.180647569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-3.9099907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1.201969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-3.25299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0.009942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3609"/>
                  </a:ext>
                </a:extLst>
              </a:tr>
              <a:tr h="139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269820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6521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11942.16678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3.133243112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5.505127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8.41E-06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660898"/>
                  </a:ext>
                </a:extLst>
              </a:tr>
              <a:tr h="13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0.91355325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13.85718931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3.134176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4.421318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9.81E-06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0.001118</a:t>
                      </a:r>
                    </a:p>
                  </a:txBody>
                  <a:tcPr marL="5227" marR="5227" marT="52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27" marR="5227" marT="5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9483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433239C-6755-42CC-BA1F-BEE6BEBAF1AE}"/>
              </a:ext>
            </a:extLst>
          </p:cNvPr>
          <p:cNvGrpSpPr/>
          <p:nvPr/>
        </p:nvGrpSpPr>
        <p:grpSpPr>
          <a:xfrm>
            <a:off x="7357283" y="3951167"/>
            <a:ext cx="3695030" cy="2723245"/>
            <a:chOff x="6601909" y="2233042"/>
            <a:chExt cx="5306027" cy="448883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2B9784-6532-4CFA-B548-8D1A78CD2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0" t="7149" b="14318"/>
            <a:stretch/>
          </p:blipFill>
          <p:spPr>
            <a:xfrm>
              <a:off x="6601909" y="2233042"/>
              <a:ext cx="5306027" cy="4488832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068D3C-43F5-4E4D-A9D1-C695BE046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9" t="90620" r="30331" b="4317"/>
            <a:stretch/>
          </p:blipFill>
          <p:spPr>
            <a:xfrm>
              <a:off x="9732990" y="2461611"/>
              <a:ext cx="1776461" cy="289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57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7CF031-88D8-43DE-B70D-99C1DAD91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/>
          <a:stretch/>
        </p:blipFill>
        <p:spPr>
          <a:xfrm>
            <a:off x="5294107" y="926323"/>
            <a:ext cx="4934474" cy="5073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407EA-3527-49BB-90E2-0D27BFB34CAD}"/>
              </a:ext>
            </a:extLst>
          </p:cNvPr>
          <p:cNvSpPr txBox="1"/>
          <p:nvPr/>
        </p:nvSpPr>
        <p:spPr>
          <a:xfrm>
            <a:off x="465674" y="451043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Mid-v</a:t>
            </a:r>
            <a:r>
              <a:rPr lang="pl-PL" dirty="0"/>
              <a:t>aginal canal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B597B-4C70-47AC-AF55-B60E2F67DE15}"/>
              </a:ext>
            </a:extLst>
          </p:cNvPr>
          <p:cNvSpPr txBox="1"/>
          <p:nvPr/>
        </p:nvSpPr>
        <p:spPr>
          <a:xfrm>
            <a:off x="10568086" y="383588"/>
            <a:ext cx="10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Cervix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FE78-4D0D-46BC-B2B6-6CD70934FD10}"/>
              </a:ext>
            </a:extLst>
          </p:cNvPr>
          <p:cNvSpPr txBox="1"/>
          <p:nvPr/>
        </p:nvSpPr>
        <p:spPr>
          <a:xfrm>
            <a:off x="5727225" y="451043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Vaginal Introitus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0AC35-20B1-4A70-B0B4-2391FB40EF6D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Vaginal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Vaginal Introitus, C) Cervix, and D)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 samples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216A5-67F6-4281-963C-1345C79BD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>
          <a:xfrm>
            <a:off x="1" y="941634"/>
            <a:ext cx="5334745" cy="505813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FBA35-973A-432B-96BD-8D0795953E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"/>
          <a:stretch/>
        </p:blipFill>
        <p:spPr>
          <a:xfrm>
            <a:off x="10187940" y="853504"/>
            <a:ext cx="1922779" cy="51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1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00EB1643-F02A-47C6-818F-B36499FF9953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Anus,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Infant stool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infant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microbiomes.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D6A728DC-D9C0-4692-B1A0-9AF229D60BAC}"/>
              </a:ext>
            </a:extLst>
          </p:cNvPr>
          <p:cNvSpPr txBox="1"/>
          <p:nvPr/>
        </p:nvSpPr>
        <p:spPr>
          <a:xfrm>
            <a:off x="5341913" y="236022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</a:t>
            </a:r>
            <a:r>
              <a:rPr lang="en-US" dirty="0"/>
              <a:t>) Infant </a:t>
            </a:r>
            <a:r>
              <a:rPr lang="pl-PL" dirty="0"/>
              <a:t>Stool</a:t>
            </a:r>
            <a:endParaRPr lang="en-US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76C6D90D-3F43-4652-BAD3-C77C50D48936}"/>
              </a:ext>
            </a:extLst>
          </p:cNvPr>
          <p:cNvSpPr txBox="1"/>
          <p:nvPr/>
        </p:nvSpPr>
        <p:spPr>
          <a:xfrm>
            <a:off x="9900321" y="238145"/>
            <a:ext cx="185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) Infant </a:t>
            </a:r>
            <a:r>
              <a:rPr lang="pl-PL" dirty="0"/>
              <a:t>Ear</a:t>
            </a:r>
            <a:r>
              <a:rPr lang="en-US" dirty="0"/>
              <a:t> swab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2AA33-9AAD-4080-9AAD-40BC8BBA9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/>
          <a:stretch/>
        </p:blipFill>
        <p:spPr>
          <a:xfrm>
            <a:off x="27851" y="491068"/>
            <a:ext cx="4572638" cy="4243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EAD029-2514-4FB9-8647-DA4D5F97B7EB}"/>
              </a:ext>
            </a:extLst>
          </p:cNvPr>
          <p:cNvSpPr txBox="1"/>
          <p:nvPr/>
        </p:nvSpPr>
        <p:spPr>
          <a:xfrm>
            <a:off x="265878" y="238145"/>
            <a:ext cx="1501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cs typeface="Times New Roman" panose="02020603050405020304" pitchFamily="18" charset="0"/>
              </a:rPr>
              <a:t>D)</a:t>
            </a:r>
            <a:r>
              <a:rPr lang="pl-PL" sz="18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Anus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2C0808-57D6-422F-8F17-B033C8A77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/>
          <a:stretch/>
        </p:blipFill>
        <p:spPr>
          <a:xfrm>
            <a:off x="4778967" y="541868"/>
            <a:ext cx="4572638" cy="424370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F68C4E-5781-4FFF-90BA-26C77EA0DD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5"/>
          <a:stretch/>
        </p:blipFill>
        <p:spPr>
          <a:xfrm>
            <a:off x="9493587" y="541868"/>
            <a:ext cx="2667372" cy="56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7E16FD8-9735-4344-BD5A-4A01C9368611}"/>
              </a:ext>
            </a:extLst>
          </p:cNvPr>
          <p:cNvSpPr txBox="1"/>
          <p:nvPr/>
        </p:nvSpPr>
        <p:spPr>
          <a:xfrm>
            <a:off x="213360" y="955040"/>
            <a:ext cx="115417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Influence of GLYCE</a:t>
            </a:r>
            <a:r>
              <a:rPr lang="pl-PL" sz="2400" b="1" dirty="0"/>
              <a:t>A</a:t>
            </a:r>
            <a:r>
              <a:rPr lang="en-US" sz="2400" b="1" dirty="0"/>
              <a:t>MIC CONTROL in the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 </a:t>
            </a:r>
            <a:r>
              <a:rPr lang="pl-PL" sz="2400" b="1" dirty="0"/>
              <a:t>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</a:p>
          <a:p>
            <a:r>
              <a:rPr lang="en-US" sz="2400" b="1" dirty="0"/>
              <a:t>on HYPOGLYCEMIA in </a:t>
            </a:r>
            <a:r>
              <a:rPr lang="pl-PL" sz="2400" b="1" dirty="0" err="1"/>
              <a:t>their</a:t>
            </a:r>
            <a:r>
              <a:rPr lang="pl-PL" sz="2400" b="1" dirty="0"/>
              <a:t> </a:t>
            </a:r>
            <a:r>
              <a:rPr lang="en-US" sz="2400" b="1" dirty="0"/>
              <a:t>newborns</a:t>
            </a:r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accordance to the recommendations of the Polish Diabetes Association, one of the criteria for good diabetes control during pregnancy is a glycated hemoglobin level ≤ 6.1% (43 mmol/mol);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2-5 </a:t>
            </a:r>
            <a:r>
              <a:rPr lang="pl-PL" sz="2000" dirty="0" err="1"/>
              <a:t>blood</a:t>
            </a:r>
            <a:r>
              <a:rPr lang="pl-PL" sz="2000" dirty="0"/>
              <a:t> </a:t>
            </a:r>
            <a:r>
              <a:rPr lang="pl-PL" sz="2000" dirty="0" err="1"/>
              <a:t>glucose</a:t>
            </a:r>
            <a:r>
              <a:rPr lang="pl-PL" sz="2000" dirty="0"/>
              <a:t> </a:t>
            </a:r>
            <a:r>
              <a:rPr lang="pl-PL" sz="2000" dirty="0" err="1"/>
              <a:t>level</a:t>
            </a:r>
            <a:r>
              <a:rPr lang="pl-PL" sz="2000" dirty="0"/>
              <a:t> [mg/dl] </a:t>
            </a:r>
            <a:r>
              <a:rPr lang="pl-PL" sz="2000" dirty="0" err="1"/>
              <a:t>measurements</a:t>
            </a:r>
            <a:r>
              <a:rPr lang="pl-PL" sz="2000" dirty="0"/>
              <a:t> </a:t>
            </a:r>
            <a:r>
              <a:rPr lang="pl-PL" sz="2000" dirty="0" err="1"/>
              <a:t>over</a:t>
            </a:r>
            <a:r>
              <a:rPr lang="pl-PL" sz="2000" dirty="0"/>
              <a:t> </a:t>
            </a:r>
            <a:r>
              <a:rPr lang="pl-PL" sz="2000" dirty="0" err="1"/>
              <a:t>time</a:t>
            </a:r>
            <a:r>
              <a:rPr lang="pl-PL" sz="2000" dirty="0"/>
              <a:t>, in </a:t>
            </a:r>
            <a:r>
              <a:rPr lang="pl-PL" sz="2000" dirty="0" err="1"/>
              <a:t>newborns</a:t>
            </a:r>
            <a:r>
              <a:rPr lang="pl-PL" sz="2000" dirty="0"/>
              <a:t> of T1D </a:t>
            </a:r>
            <a:r>
              <a:rPr lang="pl-PL" sz="2000" dirty="0" err="1"/>
              <a:t>mothers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endParaRPr lang="pl-PL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1314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27BEC66E-171F-4584-99C4-5AEB9E3D3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440"/>
            <a:ext cx="5984240" cy="598424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1977913-0480-466A-A5FE-6EC1ABD11B31}"/>
              </a:ext>
            </a:extLst>
          </p:cNvPr>
          <p:cNvSpPr txBox="1"/>
          <p:nvPr/>
        </p:nvSpPr>
        <p:spPr>
          <a:xfrm>
            <a:off x="5049520" y="167560"/>
            <a:ext cx="7081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GLYCAEMIC CONTROL </a:t>
            </a:r>
          </a:p>
          <a:p>
            <a:r>
              <a:rPr lang="en-US" sz="2400" b="1" dirty="0"/>
              <a:t>during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</a:t>
            </a:r>
            <a:r>
              <a:rPr lang="pl-PL" sz="2400" b="1" dirty="0"/>
              <a:t> 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  <a:endParaRPr lang="en-US" sz="2400" b="1" dirty="0"/>
          </a:p>
          <a:p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Here, differences between first and second trimesters, and first and third trimesters were statistically significant;</a:t>
            </a:r>
            <a:endParaRPr lang="pl-PL" dirty="0"/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Glycaemic</a:t>
            </a:r>
            <a:r>
              <a:rPr lang="en-US" dirty="0"/>
              <a:t> control was satisfactory in second and third trimesters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BEEDE1-71DE-4073-B770-CEE79A42B4F8}"/>
              </a:ext>
            </a:extLst>
          </p:cNvPr>
          <p:cNvSpPr txBox="1"/>
          <p:nvPr/>
        </p:nvSpPr>
        <p:spPr>
          <a:xfrm>
            <a:off x="5222240" y="5011341"/>
            <a:ext cx="683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Tukey</a:t>
            </a:r>
            <a:r>
              <a:rPr lang="pl-PL" sz="1600" dirty="0"/>
              <a:t>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comparisons</a:t>
            </a:r>
            <a:r>
              <a:rPr lang="pl-PL" sz="1600" dirty="0"/>
              <a:t> of </a:t>
            </a:r>
            <a:r>
              <a:rPr lang="pl-PL" sz="1600" dirty="0" err="1"/>
              <a:t>means</a:t>
            </a:r>
            <a:r>
              <a:rPr lang="pl-PL" sz="1600" dirty="0"/>
              <a:t> [95% family-</a:t>
            </a:r>
            <a:r>
              <a:rPr lang="pl-PL" sz="1600" dirty="0" err="1"/>
              <a:t>wise</a:t>
            </a:r>
            <a:r>
              <a:rPr lang="pl-PL" sz="1600" dirty="0"/>
              <a:t> </a:t>
            </a:r>
            <a:r>
              <a:rPr lang="pl-PL" sz="1600" dirty="0" err="1"/>
              <a:t>confidence</a:t>
            </a:r>
            <a:r>
              <a:rPr lang="pl-PL" sz="1600" dirty="0"/>
              <a:t> </a:t>
            </a:r>
            <a:r>
              <a:rPr lang="pl-PL" sz="1600" dirty="0" err="1"/>
              <a:t>level</a:t>
            </a:r>
            <a:r>
              <a:rPr lang="pl-PL" sz="1600" dirty="0"/>
              <a:t>]</a:t>
            </a:r>
          </a:p>
          <a:p>
            <a:endParaRPr lang="pl-PL" sz="1600" dirty="0"/>
          </a:p>
          <a:p>
            <a:r>
              <a:rPr lang="pl-PL" sz="1600" dirty="0" err="1"/>
              <a:t>Variable</a:t>
            </a:r>
            <a:r>
              <a:rPr lang="pl-PL" sz="1600" dirty="0"/>
              <a:t>			</a:t>
            </a:r>
            <a:r>
              <a:rPr lang="pl-PL" sz="1600" dirty="0" err="1"/>
              <a:t>diff</a:t>
            </a:r>
            <a:r>
              <a:rPr lang="pl-PL" sz="1600" dirty="0"/>
              <a:t>       	      </a:t>
            </a:r>
            <a:r>
              <a:rPr lang="pl-PL" sz="1600" dirty="0" err="1"/>
              <a:t>lwr</a:t>
            </a:r>
            <a:r>
              <a:rPr lang="pl-PL" sz="1600" dirty="0"/>
              <a:t>	        </a:t>
            </a:r>
            <a:r>
              <a:rPr lang="pl-PL" sz="1600" dirty="0" err="1"/>
              <a:t>upr</a:t>
            </a:r>
            <a:r>
              <a:rPr lang="pl-PL" sz="1600" dirty="0"/>
              <a:t>	     </a:t>
            </a:r>
            <a:r>
              <a:rPr lang="pl-PL" sz="1600" b="1" dirty="0"/>
              <a:t>p </a:t>
            </a:r>
            <a:r>
              <a:rPr lang="pl-PL" sz="1600" b="1" dirty="0" err="1"/>
              <a:t>adj</a:t>
            </a:r>
            <a:endParaRPr lang="pl-PL" sz="1600" b="1" dirty="0"/>
          </a:p>
          <a:p>
            <a:r>
              <a:rPr lang="pl-PL" sz="1600" dirty="0" err="1"/>
              <a:t>Second.Trimester-First.Trimester</a:t>
            </a:r>
            <a:r>
              <a:rPr lang="pl-PL" sz="1600" dirty="0"/>
              <a:t>	-0.9936170 -1.3829062 -0.6043278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First.Trimester</a:t>
            </a:r>
            <a:r>
              <a:rPr lang="pl-PL" sz="1600" dirty="0"/>
              <a:t>	-0.8586383 -1.2420437 -0.4752329 0.0000013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Second.Trimester</a:t>
            </a:r>
            <a:r>
              <a:rPr lang="pl-PL" sz="1600" dirty="0"/>
              <a:t>	0.1349787   -0.2484267  0.5183841 0.6826300</a:t>
            </a:r>
          </a:p>
        </p:txBody>
      </p:sp>
    </p:spTree>
    <p:extLst>
      <p:ext uri="{BB962C8B-B14F-4D97-AF65-F5344CB8AC3E}">
        <p14:creationId xmlns:p14="http://schemas.microsoft.com/office/powerpoint/2010/main" val="254076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11464A2-F557-44A7-8B22-624D91A79F99}"/>
              </a:ext>
            </a:extLst>
          </p:cNvPr>
          <p:cNvSpPr txBox="1"/>
          <p:nvPr/>
        </p:nvSpPr>
        <p:spPr>
          <a:xfrm>
            <a:off x="127000" y="508534"/>
            <a:ext cx="11938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Study</a:t>
            </a:r>
            <a:r>
              <a:rPr lang="pl-PL" sz="2400" b="1" dirty="0"/>
              <a:t> design_T1D </a:t>
            </a:r>
            <a:r>
              <a:rPr lang="pl-PL" sz="2400" b="1" dirty="0" err="1"/>
              <a:t>pregnant</a:t>
            </a:r>
            <a:r>
              <a:rPr lang="pl-PL" sz="2400" b="1" dirty="0"/>
              <a:t> </a:t>
            </a:r>
            <a:r>
              <a:rPr lang="pl-PL" sz="2400" b="1" dirty="0" err="1"/>
              <a:t>women</a:t>
            </a:r>
            <a:r>
              <a:rPr lang="pl-PL" sz="2400" b="1" dirty="0"/>
              <a:t>, Controls, and materials in the </a:t>
            </a:r>
            <a:r>
              <a:rPr lang="pl-PL" sz="2400" b="1" dirty="0" err="1"/>
              <a:t>Microbiome</a:t>
            </a:r>
            <a:r>
              <a:rPr lang="pl-PL" sz="2400" b="1" dirty="0"/>
              <a:t> </a:t>
            </a:r>
            <a:r>
              <a:rPr lang="pl-PL" sz="2400" b="1" dirty="0" err="1"/>
              <a:t>study</a:t>
            </a:r>
            <a:endParaRPr lang="pl-PL" sz="2400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Ascertainement</a:t>
            </a:r>
            <a:r>
              <a:rPr lang="pl-PL" dirty="0"/>
              <a:t>, </a:t>
            </a:r>
            <a:r>
              <a:rPr lang="pl-PL" dirty="0" err="1"/>
              <a:t>clinical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obtained</a:t>
            </a:r>
            <a:r>
              <a:rPr lang="pl-PL" dirty="0"/>
              <a:t>:</a:t>
            </a:r>
          </a:p>
          <a:p>
            <a:pPr lvl="2"/>
            <a:r>
              <a:rPr lang="pl-PL" dirty="0"/>
              <a:t>						</a:t>
            </a:r>
            <a:r>
              <a:rPr lang="pl-PL" b="1" dirty="0"/>
              <a:t>T1D	Controls		∑</a:t>
            </a:r>
          </a:p>
          <a:p>
            <a:pPr lvl="2"/>
            <a:endParaRPr lang="pl-PL" b="1" dirty="0"/>
          </a:p>
          <a:p>
            <a:pPr lvl="2"/>
            <a:r>
              <a:rPr lang="pl-PL" b="1" dirty="0"/>
              <a:t>			</a:t>
            </a:r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women</a:t>
            </a:r>
            <a:r>
              <a:rPr lang="pl-PL" b="1" dirty="0"/>
              <a:t>	 	</a:t>
            </a:r>
            <a:r>
              <a:rPr lang="pl-PL" dirty="0"/>
              <a:t>50	     42		92</a:t>
            </a:r>
            <a:endParaRPr lang="pl-PL" b="1" dirty="0"/>
          </a:p>
          <a:p>
            <a:pPr lvl="2"/>
            <a:r>
              <a:rPr lang="pl-PL" b="1" dirty="0"/>
              <a:t>			</a:t>
            </a:r>
            <a:r>
              <a:rPr lang="pl-PL" b="1" dirty="0" err="1"/>
              <a:t>Newborns</a:t>
            </a:r>
            <a:r>
              <a:rPr lang="pl-PL" dirty="0"/>
              <a:t>	 	48	     42		90</a:t>
            </a:r>
          </a:p>
          <a:p>
            <a:endParaRPr lang="pl-PL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Sequencing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analyzes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16S </a:t>
            </a:r>
            <a:r>
              <a:rPr lang="pl-PL" dirty="0" err="1"/>
              <a:t>rRNA</a:t>
            </a:r>
            <a:r>
              <a:rPr lang="pl-PL" dirty="0"/>
              <a:t>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Primers</a:t>
            </a:r>
            <a:r>
              <a:rPr lang="pl-PL" dirty="0"/>
              <a:t> 515F–806R</a:t>
            </a:r>
          </a:p>
          <a:p>
            <a:endParaRPr lang="pl-PL" dirty="0"/>
          </a:p>
          <a:p>
            <a:r>
              <a:rPr lang="pl-PL" dirty="0"/>
              <a:t>530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sequenced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Seq</a:t>
            </a:r>
            <a:r>
              <a:rPr lang="pl-PL" dirty="0"/>
              <a:t> data of 527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analyzed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2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EA89521-270E-4BBE-9B81-26C824D2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436"/>
            <a:ext cx="12192000" cy="6096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0E16EC-A29C-4652-8010-651E4F861B2F}"/>
              </a:ext>
            </a:extLst>
          </p:cNvPr>
          <p:cNvSpPr txBox="1"/>
          <p:nvPr/>
        </p:nvSpPr>
        <p:spPr>
          <a:xfrm>
            <a:off x="297951" y="43380"/>
            <a:ext cx="11537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GLYCAEMIC control </a:t>
            </a:r>
          </a:p>
          <a:p>
            <a:r>
              <a:rPr lang="en-US" sz="2400" b="1" dirty="0"/>
              <a:t>during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</a:t>
            </a:r>
            <a:r>
              <a:rPr lang="pl-PL" sz="2400" b="1" dirty="0"/>
              <a:t> 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  <a:endParaRPr lang="en-US" sz="24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3812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60AC2EA-BF59-47E6-AA17-BD44D347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14" y="850799"/>
            <a:ext cx="8306602" cy="586628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9CF2871-90ED-441D-BD9C-7822B12B143F}"/>
              </a:ext>
            </a:extLst>
          </p:cNvPr>
          <p:cNvSpPr txBox="1"/>
          <p:nvPr/>
        </p:nvSpPr>
        <p:spPr>
          <a:xfrm>
            <a:off x="259882" y="96254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HYPOGLYCEMIA in </a:t>
            </a:r>
            <a:r>
              <a:rPr lang="pl-PL" sz="2400" b="1" dirty="0" err="1"/>
              <a:t>newborns</a:t>
            </a:r>
            <a:r>
              <a:rPr lang="pl-PL" sz="2400" b="1" dirty="0"/>
              <a:t> of T1D </a:t>
            </a:r>
            <a:r>
              <a:rPr lang="pl-PL" sz="2400" b="1" dirty="0" err="1"/>
              <a:t>mothers</a:t>
            </a:r>
            <a:r>
              <a:rPr lang="pl-PL" sz="2400" b="1" dirty="0"/>
              <a:t>_</a:t>
            </a:r>
            <a:r>
              <a:rPr lang="en-US" sz="2400" b="1" dirty="0"/>
              <a:t>Glucose timepoints analysis</a:t>
            </a:r>
            <a:endParaRPr lang="pl-PL" sz="24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2D34A92-2615-458C-97D1-3A76E85FB723}"/>
              </a:ext>
            </a:extLst>
          </p:cNvPr>
          <p:cNvSpPr txBox="1"/>
          <p:nvPr/>
        </p:nvSpPr>
        <p:spPr>
          <a:xfrm rot="16200000">
            <a:off x="1604393" y="2881168"/>
            <a:ext cx="4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glucose level </a:t>
            </a:r>
            <a:r>
              <a:rPr lang="pl-PL" dirty="0"/>
              <a:t>[</a:t>
            </a:r>
            <a:r>
              <a:rPr lang="en-US" dirty="0"/>
              <a:t>mg</a:t>
            </a:r>
            <a:r>
              <a:rPr lang="pl-PL" dirty="0"/>
              <a:t>/</a:t>
            </a:r>
            <a:r>
              <a:rPr lang="en-US" dirty="0"/>
              <a:t>dl</a:t>
            </a:r>
            <a:r>
              <a:rPr lang="pl-PL" dirty="0"/>
              <a:t>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B2087A-2793-4AD4-A04E-A2ABAFB01E50}"/>
              </a:ext>
            </a:extLst>
          </p:cNvPr>
          <p:cNvSpPr txBox="1"/>
          <p:nvPr/>
        </p:nvSpPr>
        <p:spPr>
          <a:xfrm>
            <a:off x="56328" y="941833"/>
            <a:ext cx="666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2-5 </a:t>
            </a:r>
            <a:r>
              <a:rPr lang="pl-PL" dirty="0" err="1"/>
              <a:t>blood</a:t>
            </a:r>
            <a:r>
              <a:rPr lang="pl-PL" dirty="0"/>
              <a:t> </a:t>
            </a:r>
            <a:r>
              <a:rPr lang="pl-PL" dirty="0" err="1"/>
              <a:t>glucose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[mg/dl] </a:t>
            </a:r>
            <a:r>
              <a:rPr lang="pl-PL" dirty="0" err="1"/>
              <a:t>measurements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/>
              <a:t>newborns</a:t>
            </a:r>
            <a:r>
              <a:rPr lang="pl-PL" dirty="0"/>
              <a:t> of T1D </a:t>
            </a:r>
            <a:r>
              <a:rPr lang="pl-PL" dirty="0" err="1"/>
              <a:t>mothers</a:t>
            </a:r>
            <a:r>
              <a:rPr lang="pl-PL" dirty="0"/>
              <a:t> </a:t>
            </a:r>
            <a:r>
              <a:rPr lang="pl-PL" dirty="0" err="1"/>
              <a:t>only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8658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DA3FD8-EFDD-494B-BC26-03C244874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89" y="692366"/>
            <a:ext cx="6716062" cy="600158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5879F-CDB3-4F37-86AA-F833D9E674DF}"/>
              </a:ext>
            </a:extLst>
          </p:cNvPr>
          <p:cNvSpPr txBox="1"/>
          <p:nvPr/>
        </p:nvSpPr>
        <p:spPr>
          <a:xfrm>
            <a:off x="259882" y="106414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HYPOGLYCEMIA in </a:t>
            </a:r>
            <a:r>
              <a:rPr lang="pl-PL" sz="2400" b="1" dirty="0" err="1"/>
              <a:t>newborns</a:t>
            </a:r>
            <a:r>
              <a:rPr lang="pl-PL" sz="2400" b="1" dirty="0"/>
              <a:t> of T1D </a:t>
            </a:r>
            <a:r>
              <a:rPr lang="pl-PL" sz="2400" b="1" dirty="0" err="1"/>
              <a:t>mothers</a:t>
            </a:r>
            <a:r>
              <a:rPr lang="pl-PL" sz="2400" b="1" dirty="0"/>
              <a:t>_</a:t>
            </a:r>
            <a:r>
              <a:rPr lang="en-US" sz="2400" b="1" dirty="0"/>
              <a:t>Glucose timepoints analysis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022220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F22434D-6CB4-4A2A-8151-B66002D58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58" y="640471"/>
            <a:ext cx="10103484" cy="621752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37B03EC-8E08-4FE0-A600-6B51997D24DF}"/>
              </a:ext>
            </a:extLst>
          </p:cNvPr>
          <p:cNvSpPr txBox="1"/>
          <p:nvPr/>
        </p:nvSpPr>
        <p:spPr>
          <a:xfrm>
            <a:off x="259882" y="106414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HYPOGLYCEMIA in </a:t>
            </a:r>
            <a:r>
              <a:rPr lang="pl-PL" sz="2400" b="1" dirty="0" err="1"/>
              <a:t>newborns</a:t>
            </a:r>
            <a:r>
              <a:rPr lang="pl-PL" sz="2400" b="1" dirty="0"/>
              <a:t> of T1D </a:t>
            </a:r>
            <a:r>
              <a:rPr lang="pl-PL" sz="2400" b="1" dirty="0" err="1"/>
              <a:t>mothers</a:t>
            </a:r>
            <a:r>
              <a:rPr lang="pl-PL" sz="2400" b="1" dirty="0"/>
              <a:t>_</a:t>
            </a:r>
            <a:r>
              <a:rPr lang="en-US" sz="2400" b="1" dirty="0"/>
              <a:t>Glucose timepoints analysis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751377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78FFFEB7-33A9-40B0-AB27-0DD29F16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952"/>
            <a:ext cx="10074729" cy="455568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45C9F-E780-4202-87B1-503564A2C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12375-6339-412F-8750-F4FA08BC5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" cy="22860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667624-3CF8-44CE-940A-0C7DCF6B5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58"/>
            <a:ext cx="2286000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9FA26-C46C-4338-8EAB-CFEAB0962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C439D-FD49-4473-AAF2-0A81BDBA3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158"/>
            <a:ext cx="2286000" cy="2286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43E1-C572-4ED8-ABB4-02402D358FF8}"/>
              </a:ext>
            </a:extLst>
          </p:cNvPr>
          <p:cNvCxnSpPr/>
          <p:nvPr/>
        </p:nvCxnSpPr>
        <p:spPr>
          <a:xfrm flipH="1">
            <a:off x="4898571" y="5657850"/>
            <a:ext cx="4882243" cy="955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BA2514FD-EC09-4D76-9BC2-1ABA87C67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2558580"/>
            <a:ext cx="3048000" cy="401052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DA424A0-8557-4CCC-94C7-BA0FA8691C1F}"/>
              </a:ext>
            </a:extLst>
          </p:cNvPr>
          <p:cNvSpPr txBox="1"/>
          <p:nvPr/>
        </p:nvSpPr>
        <p:spPr>
          <a:xfrm>
            <a:off x="4181929" y="2281050"/>
            <a:ext cx="78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Influence of GLYCE</a:t>
            </a:r>
            <a:r>
              <a:rPr lang="pl-PL" b="1" dirty="0"/>
              <a:t>A</a:t>
            </a:r>
            <a:r>
              <a:rPr lang="en-US" b="1" dirty="0"/>
              <a:t>MIC CONTROL in the </a:t>
            </a:r>
            <a:r>
              <a:rPr lang="pl-PL" b="1" dirty="0"/>
              <a:t>1st </a:t>
            </a:r>
            <a:r>
              <a:rPr lang="pl-PL" b="1" dirty="0" err="1"/>
              <a:t>pregnancy</a:t>
            </a:r>
            <a:r>
              <a:rPr lang="pl-PL" b="1" dirty="0"/>
              <a:t> </a:t>
            </a:r>
            <a:r>
              <a:rPr lang="en-US" b="1" dirty="0"/>
              <a:t>trimester </a:t>
            </a:r>
            <a:r>
              <a:rPr lang="pl-PL" b="1" dirty="0"/>
              <a:t>in T1D </a:t>
            </a:r>
            <a:r>
              <a:rPr lang="pl-PL" b="1" dirty="0" err="1"/>
              <a:t>mothers</a:t>
            </a:r>
            <a:r>
              <a:rPr lang="pl-PL" b="1" dirty="0"/>
              <a:t> </a:t>
            </a:r>
          </a:p>
          <a:p>
            <a:r>
              <a:rPr lang="en-US" b="1" dirty="0"/>
              <a:t>on HYPOGLYCEMIA in </a:t>
            </a:r>
            <a:r>
              <a:rPr lang="pl-PL" b="1" dirty="0" err="1"/>
              <a:t>their</a:t>
            </a:r>
            <a:r>
              <a:rPr lang="pl-PL" b="1" dirty="0"/>
              <a:t> </a:t>
            </a:r>
            <a:r>
              <a:rPr lang="en-US" b="1" dirty="0"/>
              <a:t>newborns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5669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1DA424A0-8557-4CCC-94C7-BA0FA8691C1F}"/>
              </a:ext>
            </a:extLst>
          </p:cNvPr>
          <p:cNvSpPr txBox="1"/>
          <p:nvPr/>
        </p:nvSpPr>
        <p:spPr>
          <a:xfrm>
            <a:off x="0" y="0"/>
            <a:ext cx="557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Influence of GLYCE</a:t>
            </a:r>
            <a:r>
              <a:rPr lang="pl-PL" sz="1600" b="1" dirty="0"/>
              <a:t>A</a:t>
            </a:r>
            <a:r>
              <a:rPr lang="en-US" sz="1600" b="1" dirty="0"/>
              <a:t>MIC CONTROL by trimester </a:t>
            </a:r>
            <a:r>
              <a:rPr lang="pl-PL" sz="1600" b="1" dirty="0"/>
              <a:t>in T1D mothers</a:t>
            </a:r>
            <a:r>
              <a:rPr lang="en-US" sz="1600" b="1" dirty="0"/>
              <a:t> on HYPOGLYCEMIA in </a:t>
            </a:r>
            <a:r>
              <a:rPr lang="pl-PL" sz="1600" b="1" dirty="0" err="1"/>
              <a:t>their</a:t>
            </a:r>
            <a:r>
              <a:rPr lang="pl-PL" sz="1600" b="1" dirty="0"/>
              <a:t> </a:t>
            </a:r>
            <a:r>
              <a:rPr lang="en-US" sz="1600" b="1" dirty="0"/>
              <a:t>newborns</a:t>
            </a:r>
            <a:endParaRPr lang="pl-PL" sz="16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3BD758-EDEE-4348-9F26-84836C4E336C}"/>
              </a:ext>
            </a:extLst>
          </p:cNvPr>
          <p:cNvGrpSpPr/>
          <p:nvPr/>
        </p:nvGrpSpPr>
        <p:grpSpPr>
          <a:xfrm>
            <a:off x="5334000" y="0"/>
            <a:ext cx="6858000" cy="6858000"/>
            <a:chOff x="5334000" y="0"/>
            <a:chExt cx="6858000" cy="6858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223DC9A-5591-4BA1-AAC8-7911D9AC2579}"/>
                </a:ext>
              </a:extLst>
            </p:cNvPr>
            <p:cNvGrpSpPr/>
            <p:nvPr/>
          </p:nvGrpSpPr>
          <p:grpSpPr>
            <a:xfrm>
              <a:off x="5334000" y="0"/>
              <a:ext cx="6858000" cy="6858000"/>
              <a:chOff x="5334000" y="0"/>
              <a:chExt cx="6858000" cy="6858000"/>
            </a:xfrm>
          </p:grpSpPr>
          <p:pic>
            <p:nvPicPr>
              <p:cNvPr id="9" name="Picture 8" descr="A screenshot of a video game&#10;&#10;Description automatically generated">
                <a:extLst>
                  <a:ext uri="{FF2B5EF4-FFF2-40B4-BE49-F238E27FC236}">
                    <a16:creationId xmlns:a16="http://schemas.microsoft.com/office/drawing/2014/main" id="{8B5C8BCB-F751-4EE9-A983-106E50E48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1B427B2-5941-460E-88F1-CBDB9D79F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9094"/>
              <a:stretch/>
            </p:blipFill>
            <p:spPr>
              <a:xfrm>
                <a:off x="6303705" y="295298"/>
                <a:ext cx="906780" cy="15643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1E390F7-BEF0-42DE-B812-B8F36CB7C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8804" y="291383"/>
                <a:ext cx="960120" cy="17335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DC8194B-AADE-4172-8061-E95369D408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2758" b="17272"/>
              <a:stretch/>
            </p:blipFill>
            <p:spPr>
              <a:xfrm>
                <a:off x="10209986" y="293019"/>
                <a:ext cx="1383887" cy="170082"/>
              </a:xfrm>
              <a:prstGeom prst="rect">
                <a:avLst/>
              </a:prstGeom>
            </p:spPr>
          </p:pic>
        </p:grpSp>
        <p:pic>
          <p:nvPicPr>
            <p:cNvPr id="25" name="Picture 2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7A5F4E-CBA0-4809-A02A-3F4DBAAA3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53"/>
            <a:stretch/>
          </p:blipFill>
          <p:spPr>
            <a:xfrm>
              <a:off x="5334000" y="463100"/>
              <a:ext cx="6858000" cy="6394899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AAE09C2-B9D5-41CD-A16E-8EE7FF8AFD0B}"/>
              </a:ext>
            </a:extLst>
          </p:cNvPr>
          <p:cNvSpPr/>
          <p:nvPr/>
        </p:nvSpPr>
        <p:spPr>
          <a:xfrm>
            <a:off x="61989" y="690091"/>
            <a:ext cx="49067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product-moment correlation between Delivery HBA1c and glucose timepoint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Delivery HBA1c and glu1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-0.62595, df = 45, p-value = 0.5345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correlation is not equal to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-0.3701970  0.1995847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-0.09290696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1E7A04-6A18-41B7-9259-2EA512ACB97F}"/>
              </a:ext>
            </a:extLst>
          </p:cNvPr>
          <p:cNvSpPr/>
          <p:nvPr/>
        </p:nvSpPr>
        <p:spPr>
          <a:xfrm>
            <a:off x="-44146" y="3289628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3.883e+00  3.888e+00   0.999    0.326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            5.544e-02  7.791e-02   0.712    0.482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            8.776e-02  7.135e-02   1.230    0.228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Glu3            2.546e-02  5.433e-02   0.469    0.643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      -1.793e-03  1.271e-03  -1.411    0.168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Glu1:Glu3      -7.781e-04  1.037e-03  -0.751    0.459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Glu2:Glu3      -1.179e-03  9.474e-04  -1.245    0.223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Glu1:Glu2:Glu3  2.422e-05  1.622e-05   1.493    0.146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gaussian family taken to be 0.3251273)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13.530  on 38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10.079  on 31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(100 observations deleted due to missingness)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AIC: 75.906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Fisher Scoring iterations: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B9955-DE67-4536-8D46-977E392423D6}"/>
              </a:ext>
            </a:extLst>
          </p:cNvPr>
          <p:cNvSpPr/>
          <p:nvPr/>
        </p:nvSpPr>
        <p:spPr>
          <a:xfrm>
            <a:off x="-44146" y="2813749"/>
            <a:ext cx="511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regression model for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the interaction effects of glucose timepoints 1-4.</a:t>
            </a:r>
          </a:p>
        </p:txBody>
      </p:sp>
    </p:spTree>
    <p:extLst>
      <p:ext uri="{BB962C8B-B14F-4D97-AF65-F5344CB8AC3E}">
        <p14:creationId xmlns:p14="http://schemas.microsoft.com/office/powerpoint/2010/main" val="293708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517FD5F-D9D8-4441-A337-0E25DF2DAB70}"/>
              </a:ext>
            </a:extLst>
          </p:cNvPr>
          <p:cNvSpPr/>
          <p:nvPr/>
        </p:nvSpPr>
        <p:spPr>
          <a:xfrm>
            <a:off x="168124" y="33439"/>
            <a:ext cx="49067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product-moment correlation between Delivery HBA1c and glucose timepoint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Delivery HBA1c and glu1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-0.62595, df = 45, p-value = 0.5345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correlation is not equal to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-0.3701970  0.1995847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-0.09290696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3EEFC4-596F-456A-8B0F-D57755ADE484}"/>
              </a:ext>
            </a:extLst>
          </p:cNvPr>
          <p:cNvSpPr/>
          <p:nvPr/>
        </p:nvSpPr>
        <p:spPr>
          <a:xfrm>
            <a:off x="-44146" y="3072348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3.883e+00  3.888e+00   0.999    0.326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            5.544e-02  7.791e-02   0.712    0.482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            8.776e-02  7.135e-02   1.230    0.228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Glu3            2.546e-02  5.433e-02   0.469    0.643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      -1.793e-03  1.271e-03  -1.411    0.168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Glu1:Glu3      -7.781e-04  1.037e-03  -0.751    0.459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Glu2:Glu3      -1.179e-03  9.474e-04  -1.245    0.223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Glu1:Glu2:Glu3  2.422e-05  1.622e-05   1.493    0.146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gaussian family taken to be 0.3251273)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13.530  on 38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10.079  on 31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(100 observations deleted due to missingness)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AIC: 75.906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Fisher Scoring iterations: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21FE4-3CF7-4D15-AB77-0852E5262D49}"/>
              </a:ext>
            </a:extLst>
          </p:cNvPr>
          <p:cNvSpPr/>
          <p:nvPr/>
        </p:nvSpPr>
        <p:spPr>
          <a:xfrm>
            <a:off x="-44146" y="2596469"/>
            <a:ext cx="511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regression model for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the interaction effects of glucose timepoints 1-4.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DA424A0-8557-4CCC-94C7-BA0FA8691C1F}"/>
              </a:ext>
            </a:extLst>
          </p:cNvPr>
          <p:cNvSpPr txBox="1"/>
          <p:nvPr/>
        </p:nvSpPr>
        <p:spPr>
          <a:xfrm>
            <a:off x="5859468" y="18466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Influence of GLYCE</a:t>
            </a:r>
            <a:r>
              <a:rPr lang="pl-PL" b="1" dirty="0"/>
              <a:t>A</a:t>
            </a:r>
            <a:r>
              <a:rPr lang="en-US" b="1" dirty="0"/>
              <a:t>MIC CONTROL at Delivery </a:t>
            </a:r>
            <a:r>
              <a:rPr lang="pl-PL" b="1" dirty="0"/>
              <a:t>in T1D mothers</a:t>
            </a:r>
            <a:r>
              <a:rPr lang="en-US" b="1" dirty="0"/>
              <a:t> on HYPOGLYCEMIA in </a:t>
            </a:r>
            <a:r>
              <a:rPr lang="pl-PL" b="1" dirty="0" err="1"/>
              <a:t>their</a:t>
            </a:r>
            <a:r>
              <a:rPr lang="pl-PL" b="1" dirty="0"/>
              <a:t> </a:t>
            </a:r>
            <a:r>
              <a:rPr lang="en-US" b="1" dirty="0"/>
              <a:t>newborns</a:t>
            </a:r>
            <a:endParaRPr lang="pl-PL" b="1" dirty="0"/>
          </a:p>
        </p:txBody>
      </p:sp>
      <p:pic>
        <p:nvPicPr>
          <p:cNvPr id="3" name="Picture 2" descr="A picture containing text, old, photo, group&#10;&#10;Description automatically generated">
            <a:extLst>
              <a:ext uri="{FF2B5EF4-FFF2-40B4-BE49-F238E27FC236}">
                <a16:creationId xmlns:a16="http://schemas.microsoft.com/office/drawing/2014/main" id="{8F247F53-C39D-4908-89CC-58D5D45A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68" y="845211"/>
            <a:ext cx="5705098" cy="45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27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8E5860-1FFE-41ED-B789-48428FE335BC}"/>
              </a:ext>
            </a:extLst>
          </p:cNvPr>
          <p:cNvSpPr/>
          <p:nvPr/>
        </p:nvSpPr>
        <p:spPr>
          <a:xfrm>
            <a:off x="7184571" y="33439"/>
            <a:ext cx="4906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product-moment correlation between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glucose timepoint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HBA1c and glu1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-1.6874, df = 42,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p-value 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0.09894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true correlation is not equal to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-0.51065126  0.04854136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-0.2519701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A6A50-B59D-47B0-AA5A-A5CF51BEA81F}"/>
              </a:ext>
            </a:extLst>
          </p:cNvPr>
          <p:cNvSpPr/>
          <p:nvPr/>
        </p:nvSpPr>
        <p:spPr>
          <a:xfrm>
            <a:off x="6972301" y="307234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-2.990e+00  7.710e+00  -0.388   0.7011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            2.345e-01  1.541e-01   1.521   0.1394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            1.431e-01  1.419e-01   1.009   0.3218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glu3            1.771e-01  1.076e-01   1.646   0.1109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      -3.305e-03  2.521e-03  -1.311   0.2005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glu1:glu3      -4.041e-03  2.049e-03  -1.972   0.0586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glu2:glu3      -2.551e-03  1.880e-03  -1.357   0.1856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glu1:glu2:glu3  5.500e-05  3.213e-05   1.712   0.0980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Dispersion parameter for gaussian family taken to be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1.263929)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46.192  on 35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35.390  on 28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(8 observations deleted due to missingness)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AIC: 119.55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Fisher Scoring iterations: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A9184-9961-4430-9BA3-4F22A8E55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r="9892"/>
          <a:stretch/>
        </p:blipFill>
        <p:spPr>
          <a:xfrm>
            <a:off x="0" y="0"/>
            <a:ext cx="6645729" cy="34951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FA635-1720-40BA-BFB7-6E7F04D38A2F}"/>
              </a:ext>
            </a:extLst>
          </p:cNvPr>
          <p:cNvGrpSpPr/>
          <p:nvPr/>
        </p:nvGrpSpPr>
        <p:grpSpPr>
          <a:xfrm>
            <a:off x="0" y="3730666"/>
            <a:ext cx="6866164" cy="2469016"/>
            <a:chOff x="89807" y="3072349"/>
            <a:chExt cx="5755822" cy="19361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CF0169-9011-40A3-BAAE-6865034B5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37"/>
            <a:stretch/>
          </p:blipFill>
          <p:spPr>
            <a:xfrm>
              <a:off x="89807" y="3072349"/>
              <a:ext cx="3814083" cy="19361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045628-4006-429A-A685-8E4C95845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37" r="49090"/>
            <a:stretch/>
          </p:blipFill>
          <p:spPr>
            <a:xfrm>
              <a:off x="3903891" y="3072349"/>
              <a:ext cx="1941738" cy="1936152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542830-E48B-4B3D-88A9-286ABA931205}"/>
              </a:ext>
            </a:extLst>
          </p:cNvPr>
          <p:cNvCxnSpPr>
            <a:cxnSpLocks/>
          </p:cNvCxnSpPr>
          <p:nvPr/>
        </p:nvCxnSpPr>
        <p:spPr>
          <a:xfrm>
            <a:off x="6972301" y="2383972"/>
            <a:ext cx="5119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BA002-960C-4ACB-82CB-2DC4040FF8E1}"/>
              </a:ext>
            </a:extLst>
          </p:cNvPr>
          <p:cNvSpPr/>
          <p:nvPr/>
        </p:nvSpPr>
        <p:spPr>
          <a:xfrm>
            <a:off x="6972301" y="2596469"/>
            <a:ext cx="511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regression model for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the interaction effects of glucose timepoints 1-4.</a:t>
            </a:r>
          </a:p>
        </p:txBody>
      </p:sp>
    </p:spTree>
    <p:extLst>
      <p:ext uri="{BB962C8B-B14F-4D97-AF65-F5344CB8AC3E}">
        <p14:creationId xmlns:p14="http://schemas.microsoft.com/office/powerpoint/2010/main" val="777324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C0867D3-8452-45F1-9073-813B28A3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F0D36043-B0D8-4EE4-BE3A-B7B32359808B}"/>
              </a:ext>
            </a:extLst>
          </p:cNvPr>
          <p:cNvSpPr txBox="1"/>
          <p:nvPr/>
        </p:nvSpPr>
        <p:spPr>
          <a:xfrm>
            <a:off x="71120" y="223520"/>
            <a:ext cx="119786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</a:rPr>
              <a:t>In TOTAL 17 duplicated samples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In newborn T1D group we have duplicated samples: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11c.u.S20	Ear	T1D_Ear	T1D_Infant_Ea</a:t>
            </a:r>
            <a:r>
              <a:rPr lang="pl-PL" sz="1000" dirty="0">
                <a:solidFill>
                  <a:srgbClr val="000000"/>
                </a:solidFill>
              </a:rPr>
              <a:t>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11c.u.S70	Ear	T1D_Ear	T1D_Infant_Ear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pl-PL" sz="1000" dirty="0">
                <a:solidFill>
                  <a:srgbClr val="000000"/>
                </a:solidFill>
              </a:rPr>
              <a:t>23c.u.S101	</a:t>
            </a:r>
            <a:r>
              <a:rPr lang="pl-PL" sz="1000" dirty="0" err="1">
                <a:solidFill>
                  <a:srgbClr val="000000"/>
                </a:solidFill>
              </a:rPr>
              <a:t>Ear</a:t>
            </a:r>
            <a:r>
              <a:rPr lang="pl-PL" sz="1000" dirty="0">
                <a:solidFill>
                  <a:srgbClr val="000000"/>
                </a:solidFill>
              </a:rPr>
              <a:t>	T1D_Ear	T1D_Infant_Ear		</a:t>
            </a:r>
            <a:endParaRPr lang="pl-PL" sz="1000" dirty="0">
              <a:solidFill>
                <a:prstClr val="black"/>
              </a:solidFill>
            </a:endParaRPr>
          </a:p>
          <a:p>
            <a:r>
              <a:rPr lang="pl-PL" sz="1000" dirty="0">
                <a:solidFill>
                  <a:srgbClr val="000000"/>
                </a:solidFill>
              </a:rPr>
              <a:t>23c.u.S64	</a:t>
            </a:r>
            <a:r>
              <a:rPr lang="pl-PL" sz="1000" dirty="0" err="1">
                <a:solidFill>
                  <a:srgbClr val="000000"/>
                </a:solidFill>
              </a:rPr>
              <a:t>Ear</a:t>
            </a:r>
            <a:r>
              <a:rPr lang="pl-PL" sz="1000" dirty="0">
                <a:solidFill>
                  <a:srgbClr val="000000"/>
                </a:solidFill>
              </a:rPr>
              <a:t>	T1D_Ear	T1D_Infant_Ear	</a:t>
            </a:r>
            <a:endParaRPr lang="pl-PL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In newborn control </a:t>
            </a:r>
            <a:r>
              <a:rPr lang="en-US" sz="1000" dirty="0" err="1">
                <a:solidFill>
                  <a:prstClr val="black"/>
                </a:solidFill>
              </a:rPr>
              <a:t>grou</a:t>
            </a:r>
            <a:r>
              <a:rPr lang="pl-PL" sz="1000" dirty="0">
                <a:solidFill>
                  <a:prstClr val="black"/>
                </a:solidFill>
              </a:rPr>
              <a:t>p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33k.u.S81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33k.u.S95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26k.u.S21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26k.u.S59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</a:t>
            </a:r>
            <a:r>
              <a:rPr lang="pl-PL" sz="1000" dirty="0">
                <a:solidFill>
                  <a:srgbClr val="000000"/>
                </a:solidFill>
              </a:rPr>
              <a:t>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36k.u.S10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36k.u.S24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41k.u.S23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41k.u.S58	Ear	</a:t>
            </a:r>
            <a:r>
              <a:rPr lang="en-US" sz="1000" dirty="0" err="1">
                <a:solidFill>
                  <a:srgbClr val="000000"/>
                </a:solidFill>
              </a:rPr>
              <a:t>Control_Ear</a:t>
            </a: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err="1">
                <a:solidFill>
                  <a:srgbClr val="000000"/>
                </a:solidFill>
              </a:rPr>
              <a:t>Control_Infant_Ear</a:t>
            </a:r>
            <a:r>
              <a:rPr lang="en-US" sz="1000" dirty="0">
                <a:solidFill>
                  <a:srgbClr val="000000"/>
                </a:solidFill>
              </a:rPr>
              <a:t>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In mothers T1D group</a:t>
            </a:r>
          </a:p>
          <a:p>
            <a:r>
              <a:rPr lang="pl-PL" sz="1000" dirty="0">
                <a:solidFill>
                  <a:srgbClr val="000000"/>
                </a:solidFill>
              </a:rPr>
              <a:t>12c.o.S74	</a:t>
            </a:r>
            <a:r>
              <a:rPr lang="pl-PL" sz="1000" dirty="0" err="1">
                <a:solidFill>
                  <a:srgbClr val="000000"/>
                </a:solidFill>
              </a:rPr>
              <a:t>Anus</a:t>
            </a:r>
            <a:r>
              <a:rPr lang="pl-PL" sz="1000" dirty="0">
                <a:solidFill>
                  <a:srgbClr val="000000"/>
                </a:solidFill>
              </a:rPr>
              <a:t>	T1D_Anus	T1D_Mother_Anus		</a:t>
            </a:r>
            <a:endParaRPr lang="pl-PL" sz="1000" dirty="0">
              <a:solidFill>
                <a:prstClr val="black"/>
              </a:solidFill>
            </a:endParaRPr>
          </a:p>
          <a:p>
            <a:r>
              <a:rPr lang="pl-PL" sz="1000" dirty="0">
                <a:solidFill>
                  <a:srgbClr val="000000"/>
                </a:solidFill>
              </a:rPr>
              <a:t>12c.o.S82	</a:t>
            </a:r>
            <a:r>
              <a:rPr lang="pl-PL" sz="1000" dirty="0" err="1">
                <a:solidFill>
                  <a:srgbClr val="000000"/>
                </a:solidFill>
              </a:rPr>
              <a:t>Anus</a:t>
            </a:r>
            <a:r>
              <a:rPr lang="pl-PL" sz="1000" dirty="0">
                <a:solidFill>
                  <a:srgbClr val="000000"/>
                </a:solidFill>
              </a:rPr>
              <a:t>	T1D_Anus	T1D_Mother_Anus		</a:t>
            </a:r>
            <a:endParaRPr lang="pl-PL" sz="1000" dirty="0">
              <a:solidFill>
                <a:prstClr val="black"/>
              </a:solidFill>
            </a:endParaRPr>
          </a:p>
          <a:p>
            <a:r>
              <a:rPr lang="pl-PL" sz="1000" dirty="0">
                <a:solidFill>
                  <a:srgbClr val="000000"/>
                </a:solidFill>
              </a:rPr>
              <a:t>17c.o.S15	</a:t>
            </a:r>
            <a:r>
              <a:rPr lang="pl-PL" sz="1000" dirty="0" err="1">
                <a:solidFill>
                  <a:srgbClr val="000000"/>
                </a:solidFill>
              </a:rPr>
              <a:t>Anus</a:t>
            </a:r>
            <a:r>
              <a:rPr lang="pl-PL" sz="1000" dirty="0">
                <a:solidFill>
                  <a:srgbClr val="000000"/>
                </a:solidFill>
              </a:rPr>
              <a:t>	T1D_Anus	T1D_Mother_Anus		</a:t>
            </a:r>
            <a:endParaRPr lang="pl-PL" sz="1000" dirty="0">
              <a:solidFill>
                <a:prstClr val="black"/>
              </a:solidFill>
            </a:endParaRPr>
          </a:p>
          <a:p>
            <a:r>
              <a:rPr lang="pl-PL" sz="1000" dirty="0">
                <a:solidFill>
                  <a:srgbClr val="000000"/>
                </a:solidFill>
              </a:rPr>
              <a:t>17c.o.S94	</a:t>
            </a:r>
            <a:r>
              <a:rPr lang="pl-PL" sz="1000" dirty="0" err="1">
                <a:solidFill>
                  <a:srgbClr val="000000"/>
                </a:solidFill>
              </a:rPr>
              <a:t>Anus</a:t>
            </a:r>
            <a:r>
              <a:rPr lang="pl-PL" sz="1000" dirty="0">
                <a:solidFill>
                  <a:srgbClr val="000000"/>
                </a:solidFill>
              </a:rPr>
              <a:t>	T1D_Anus	T1D_Mother_Anus		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In mother control group </a:t>
            </a:r>
            <a:endParaRPr lang="pl-PL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2k.o.S61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2k.o.S73	Anus	Control_Anus	Control_Mother_Anus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21k.o.S35	Anus	Control_Anus	Control_Mother_Anus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21k.o.S4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22k.o.S11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22k.o.S16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23k.m2.S15	Vagina	Control_Vagina	Control_Mother_Vagina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23k.m2.S71	Vagina	Control_Vagina	Control_Mother_Vagina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24k.o.S47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24k.o.S471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26k.o.S40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26k.o.S71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33k.o.S12	Anus	Control_Anus	Control_Mother_Anu</a:t>
            </a:r>
            <a:r>
              <a:rPr lang="pl-PL" sz="1000" dirty="0">
                <a:solidFill>
                  <a:srgbClr val="000000"/>
                </a:solidFill>
              </a:rPr>
              <a:t>s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33k.o.S65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39k.o.S36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39k.o.S42	Anus	Control_Anus	Control_Mother_Anus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5k.m2.S32	Vagina	Control_Vagina	Control_Mother_Vagina		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srgbClr val="000000"/>
                </a:solidFill>
              </a:rPr>
              <a:t>5k.m2.S82	Vagina	Control_Vagina	Control_Mother_Vagina		</a:t>
            </a:r>
            <a:endParaRPr lang="pt-B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9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a 44">
            <a:extLst>
              <a:ext uri="{FF2B5EF4-FFF2-40B4-BE49-F238E27FC236}">
                <a16:creationId xmlns:a16="http://schemas.microsoft.com/office/drawing/2014/main" id="{EBD0C8AF-1D75-46DE-B87A-C79C3D55064D}"/>
              </a:ext>
            </a:extLst>
          </p:cNvPr>
          <p:cNvGrpSpPr/>
          <p:nvPr/>
        </p:nvGrpSpPr>
        <p:grpSpPr>
          <a:xfrm>
            <a:off x="6081610" y="351253"/>
            <a:ext cx="5685006" cy="6254928"/>
            <a:chOff x="6081610" y="635733"/>
            <a:chExt cx="5685006" cy="6254928"/>
          </a:xfrm>
        </p:grpSpPr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808F0841-0677-4F94-9BF5-B93E1AE2A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7" b="6666"/>
            <a:stretch/>
          </p:blipFill>
          <p:spPr>
            <a:xfrm>
              <a:off x="6710300" y="635733"/>
              <a:ext cx="5056316" cy="6254928"/>
            </a:xfrm>
            <a:prstGeom prst="rect">
              <a:avLst/>
            </a:prstGeom>
          </p:spPr>
        </p:pic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F9B3B78C-A51B-4CF6-B062-ACAAE8F4A4B0}"/>
                </a:ext>
              </a:extLst>
            </p:cNvPr>
            <p:cNvSpPr txBox="1"/>
            <p:nvPr/>
          </p:nvSpPr>
          <p:spPr>
            <a:xfrm>
              <a:off x="6081610" y="4812965"/>
              <a:ext cx="29527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9D3FD5EB-E425-4512-9130-C26CC2462454}"/>
                </a:ext>
              </a:extLst>
            </p:cNvPr>
            <p:cNvSpPr txBox="1"/>
            <p:nvPr/>
          </p:nvSpPr>
          <p:spPr>
            <a:xfrm>
              <a:off x="6510878" y="4202178"/>
              <a:ext cx="29527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4960587B-90FF-467F-9416-0696D17CBC03}"/>
                </a:ext>
              </a:extLst>
            </p:cNvPr>
            <p:cNvSpPr txBox="1"/>
            <p:nvPr/>
          </p:nvSpPr>
          <p:spPr>
            <a:xfrm>
              <a:off x="7016385" y="3668270"/>
              <a:ext cx="29527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71DC46EA-94BF-4479-A58E-E9401C5550A8}"/>
                </a:ext>
              </a:extLst>
            </p:cNvPr>
            <p:cNvSpPr/>
            <p:nvPr/>
          </p:nvSpPr>
          <p:spPr>
            <a:xfrm rot="594767">
              <a:off x="8280187" y="4738501"/>
              <a:ext cx="685800" cy="14892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Oval 13">
              <a:extLst>
                <a:ext uri="{FF2B5EF4-FFF2-40B4-BE49-F238E27FC236}">
                  <a16:creationId xmlns:a16="http://schemas.microsoft.com/office/drawing/2014/main" id="{E968B9AC-89C6-47DE-BD42-104E0BBF9A54}"/>
                </a:ext>
              </a:extLst>
            </p:cNvPr>
            <p:cNvSpPr/>
            <p:nvPr/>
          </p:nvSpPr>
          <p:spPr>
            <a:xfrm rot="771190">
              <a:off x="8680391" y="4164660"/>
              <a:ext cx="553779" cy="137174"/>
            </a:xfrm>
            <a:prstGeom prst="ellipse">
              <a:avLst/>
            </a:prstGeom>
            <a:noFill/>
            <a:ln w="28575">
              <a:solidFill>
                <a:srgbClr val="1D3A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2EAED27B-7E95-4576-B1B3-E792DCA0CFE5}"/>
                </a:ext>
              </a:extLst>
            </p:cNvPr>
            <p:cNvSpPr/>
            <p:nvPr/>
          </p:nvSpPr>
          <p:spPr>
            <a:xfrm rot="771190">
              <a:off x="9133482" y="3641862"/>
              <a:ext cx="485451" cy="13910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29" name="Straight Connector 19">
              <a:extLst>
                <a:ext uri="{FF2B5EF4-FFF2-40B4-BE49-F238E27FC236}">
                  <a16:creationId xmlns:a16="http://schemas.microsoft.com/office/drawing/2014/main" id="{84A85A67-76FB-4656-A7EF-D5F65A379472}"/>
                </a:ext>
              </a:extLst>
            </p:cNvPr>
            <p:cNvCxnSpPr>
              <a:stCxn id="24" idx="3"/>
              <a:endCxn id="27" idx="2"/>
            </p:cNvCxnSpPr>
            <p:nvPr/>
          </p:nvCxnSpPr>
          <p:spPr>
            <a:xfrm flipV="1">
              <a:off x="6806152" y="4171652"/>
              <a:ext cx="1881177" cy="1690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5">
              <a:extLst>
                <a:ext uri="{FF2B5EF4-FFF2-40B4-BE49-F238E27FC236}">
                  <a16:creationId xmlns:a16="http://schemas.microsoft.com/office/drawing/2014/main" id="{E02A66E0-6364-4A08-AD6D-4066FFB7C3C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6411300" y="4753935"/>
              <a:ext cx="1874006" cy="144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8">
              <a:extLst>
                <a:ext uri="{FF2B5EF4-FFF2-40B4-BE49-F238E27FC236}">
                  <a16:creationId xmlns:a16="http://schemas.microsoft.com/office/drawing/2014/main" id="{8BC3BBE1-B7DC-458C-9266-1014BD6B435D}"/>
                </a:ext>
              </a:extLst>
            </p:cNvPr>
            <p:cNvCxnSpPr>
              <a:stCxn id="25" idx="3"/>
              <a:endCxn id="28" idx="2"/>
            </p:cNvCxnSpPr>
            <p:nvPr/>
          </p:nvCxnSpPr>
          <p:spPr>
            <a:xfrm flipV="1">
              <a:off x="7311659" y="3657421"/>
              <a:ext cx="1827905" cy="1493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DD3A1312-4A0B-46CA-B9B5-E676B2CA2767}"/>
                </a:ext>
              </a:extLst>
            </p:cNvPr>
            <p:cNvSpPr txBox="1"/>
            <p:nvPr/>
          </p:nvSpPr>
          <p:spPr>
            <a:xfrm>
              <a:off x="7427341" y="5321360"/>
              <a:ext cx="29527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l-PL" sz="1200" b="1" dirty="0"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38C72A85-51A4-491B-9A51-685D57627119}"/>
                </a:ext>
              </a:extLst>
            </p:cNvPr>
            <p:cNvSpPr/>
            <p:nvPr/>
          </p:nvSpPr>
          <p:spPr>
            <a:xfrm rot="594767">
              <a:off x="9304945" y="4827841"/>
              <a:ext cx="685800" cy="148928"/>
            </a:xfrm>
            <a:prstGeom prst="ellipse">
              <a:avLst/>
            </a:prstGeom>
            <a:noFill/>
            <a:ln w="285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2" name="Straight Connector 25">
              <a:extLst>
                <a:ext uri="{FF2B5EF4-FFF2-40B4-BE49-F238E27FC236}">
                  <a16:creationId xmlns:a16="http://schemas.microsoft.com/office/drawing/2014/main" id="{F37DE453-44C0-4CF4-86F8-7B5692C452D1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41686" y="4843275"/>
              <a:ext cx="1568378" cy="616585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11464A2-F557-44A7-8B22-624D91A79F99}"/>
              </a:ext>
            </a:extLst>
          </p:cNvPr>
          <p:cNvSpPr txBox="1"/>
          <p:nvPr/>
        </p:nvSpPr>
        <p:spPr>
          <a:xfrm>
            <a:off x="128167" y="427713"/>
            <a:ext cx="11938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Study</a:t>
            </a:r>
            <a:r>
              <a:rPr lang="pl-PL" sz="2400" b="1" dirty="0"/>
              <a:t> design_T1D </a:t>
            </a:r>
            <a:r>
              <a:rPr lang="pl-PL" sz="2400" b="1" dirty="0" err="1"/>
              <a:t>pregnant</a:t>
            </a:r>
            <a:r>
              <a:rPr lang="pl-PL" sz="2400" b="1" dirty="0"/>
              <a:t> </a:t>
            </a:r>
            <a:r>
              <a:rPr lang="pl-PL" sz="2400" b="1" dirty="0" err="1"/>
              <a:t>women</a:t>
            </a:r>
            <a:r>
              <a:rPr lang="pl-PL" sz="2400" b="1" dirty="0"/>
              <a:t>, Controls, and materials in the </a:t>
            </a:r>
            <a:r>
              <a:rPr lang="pl-PL" sz="2400" b="1" dirty="0" err="1"/>
              <a:t>Microbiome</a:t>
            </a:r>
            <a:r>
              <a:rPr lang="pl-PL" sz="2400" b="1" dirty="0"/>
              <a:t> </a:t>
            </a:r>
            <a:r>
              <a:rPr lang="pl-PL" sz="2400" b="1" dirty="0" err="1"/>
              <a:t>study</a:t>
            </a:r>
            <a:endParaRPr lang="pl-PL" sz="2400" b="1" dirty="0"/>
          </a:p>
          <a:p>
            <a:endParaRPr lang="pl-PL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 of 6 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woman</a:t>
            </a:r>
            <a:r>
              <a:rPr lang="pl-PL" dirty="0"/>
              <a:t> -</a:t>
            </a:r>
            <a:r>
              <a:rPr lang="en-US" dirty="0"/>
              <a:t> </a:t>
            </a:r>
            <a:r>
              <a:rPr lang="pl-PL" dirty="0"/>
              <a:t>4 </a:t>
            </a:r>
            <a:r>
              <a:rPr lang="en-US" dirty="0"/>
              <a:t>swab</a:t>
            </a:r>
            <a:r>
              <a:rPr lang="pl-PL" dirty="0"/>
              <a:t>s:	</a:t>
            </a:r>
          </a:p>
          <a:p>
            <a:endParaRPr lang="pl-PL" dirty="0"/>
          </a:p>
          <a:p>
            <a:r>
              <a:rPr lang="pl-PL" dirty="0" err="1"/>
              <a:t>vaginal</a:t>
            </a:r>
            <a:r>
              <a:rPr lang="pl-PL" dirty="0"/>
              <a:t> </a:t>
            </a:r>
            <a:r>
              <a:rPr lang="en-US" dirty="0"/>
              <a:t>introitus</a:t>
            </a:r>
            <a:r>
              <a:rPr lang="pl-PL" dirty="0"/>
              <a:t> 	(A) </a:t>
            </a:r>
          </a:p>
          <a:p>
            <a:r>
              <a:rPr lang="pl-PL" dirty="0" err="1"/>
              <a:t>vagina</a:t>
            </a:r>
            <a:r>
              <a:rPr lang="pl-PL" dirty="0"/>
              <a:t> 		(B) (v</a:t>
            </a:r>
            <a:r>
              <a:rPr lang="en-US" dirty="0" err="1"/>
              <a:t>aginal</a:t>
            </a:r>
            <a:r>
              <a:rPr lang="en-US" dirty="0"/>
              <a:t> canal, </a:t>
            </a:r>
            <a:r>
              <a:rPr lang="pl-PL" dirty="0"/>
              <a:t>in the </a:t>
            </a:r>
            <a:r>
              <a:rPr lang="pl-PL" dirty="0" err="1"/>
              <a:t>middle</a:t>
            </a:r>
            <a:r>
              <a:rPr lang="pl-PL" dirty="0"/>
              <a:t>)</a:t>
            </a:r>
          </a:p>
          <a:p>
            <a:r>
              <a:rPr lang="pl-PL" dirty="0" err="1"/>
              <a:t>cervix</a:t>
            </a:r>
            <a:r>
              <a:rPr lang="pl-PL" dirty="0"/>
              <a:t>		(C)</a:t>
            </a:r>
          </a:p>
          <a:p>
            <a:r>
              <a:rPr lang="pl-PL" dirty="0" err="1"/>
              <a:t>Anus</a:t>
            </a:r>
            <a:r>
              <a:rPr lang="pl-PL" dirty="0"/>
              <a:t>		(D)</a:t>
            </a:r>
          </a:p>
          <a:p>
            <a:endParaRPr lang="pl-PL" b="1" dirty="0"/>
          </a:p>
          <a:p>
            <a:endParaRPr lang="pl-PL" b="1" dirty="0"/>
          </a:p>
          <a:p>
            <a:r>
              <a:rPr lang="pl-PL" b="1" dirty="0"/>
              <a:t>N</a:t>
            </a:r>
            <a:r>
              <a:rPr lang="en-US" b="1" dirty="0" err="1"/>
              <a:t>ewborn</a:t>
            </a:r>
            <a:r>
              <a:rPr lang="en-US" dirty="0"/>
              <a:t>: </a:t>
            </a:r>
            <a:endParaRPr lang="pl-PL" dirty="0"/>
          </a:p>
          <a:p>
            <a:r>
              <a:rPr lang="pl-PL" dirty="0"/>
              <a:t>		</a:t>
            </a:r>
          </a:p>
          <a:p>
            <a:r>
              <a:rPr lang="en-US" dirty="0"/>
              <a:t>stool sample</a:t>
            </a:r>
            <a:r>
              <a:rPr lang="pl-PL" dirty="0"/>
              <a:t> (no </a:t>
            </a:r>
            <a:r>
              <a:rPr lang="pl-PL" dirty="0" err="1"/>
              <a:t>meconium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,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feces</a:t>
            </a:r>
            <a:r>
              <a:rPr lang="pl-PL" dirty="0"/>
              <a:t>) and</a:t>
            </a:r>
          </a:p>
          <a:p>
            <a:r>
              <a:rPr lang="en-US" dirty="0"/>
              <a:t>ear swab</a:t>
            </a:r>
            <a:r>
              <a:rPr lang="pl-PL" dirty="0"/>
              <a:t> [</a:t>
            </a:r>
            <a:r>
              <a:rPr lang="en-US" dirty="0"/>
              <a:t>collected 24-72 h after birth</a:t>
            </a:r>
            <a:r>
              <a:rPr lang="pl-PL" dirty="0"/>
              <a:t>]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1183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9F86705-CEAD-4CB5-9C66-53B61BBFEC7E}"/>
              </a:ext>
            </a:extLst>
          </p:cNvPr>
          <p:cNvSpPr txBox="1"/>
          <p:nvPr/>
        </p:nvSpPr>
        <p:spPr>
          <a:xfrm>
            <a:off x="182880" y="943276"/>
            <a:ext cx="117620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Clinicians involved</a:t>
            </a:r>
            <a:r>
              <a:rPr lang="pl-PL" b="1" dirty="0"/>
              <a:t>:</a:t>
            </a:r>
          </a:p>
          <a:p>
            <a:endParaRPr lang="pl-PL" dirty="0"/>
          </a:p>
          <a:p>
            <a:r>
              <a:rPr lang="en-US" dirty="0"/>
              <a:t>Prof. Ewa </a:t>
            </a:r>
            <a:r>
              <a:rPr lang="en-US" dirty="0" err="1"/>
              <a:t>Wender-Ozegowska</a:t>
            </a:r>
            <a:r>
              <a:rPr lang="en-US" dirty="0"/>
              <a:t>, MD, PhD, and Dr. Pawel Gutaj, MD, PhD, </a:t>
            </a:r>
            <a:r>
              <a:rPr lang="en-US" dirty="0" err="1"/>
              <a:t>gynaecologists</a:t>
            </a:r>
            <a:endParaRPr lang="pl-PL" dirty="0"/>
          </a:p>
          <a:p>
            <a:r>
              <a:rPr lang="en-US" dirty="0"/>
              <a:t>Prof. Tomasz Szczapa, MD, PhD, neonatologist </a:t>
            </a:r>
            <a:endParaRPr lang="pl-PL" dirty="0"/>
          </a:p>
          <a:p>
            <a:r>
              <a:rPr lang="en-US" dirty="0"/>
              <a:t>Poznan University of Medical Sciences, Poznan, Poland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Researchers</a:t>
            </a:r>
            <a:r>
              <a:rPr lang="pl-PL" b="1" dirty="0"/>
              <a:t> (</a:t>
            </a:r>
            <a:r>
              <a:rPr lang="pl-PL" b="1" dirty="0" err="1"/>
              <a:t>Microbiome</a:t>
            </a:r>
            <a:r>
              <a:rPr lang="pl-PL" b="1" dirty="0"/>
              <a:t> </a:t>
            </a:r>
            <a:r>
              <a:rPr lang="pl-PL" b="1" dirty="0" err="1"/>
              <a:t>study</a:t>
            </a:r>
            <a:r>
              <a:rPr lang="pl-PL" b="1" dirty="0"/>
              <a:t> </a:t>
            </a:r>
            <a:r>
              <a:rPr lang="pl-PL" b="1" dirty="0" err="1"/>
              <a:t>only</a:t>
            </a:r>
            <a:r>
              <a:rPr lang="pl-PL" b="1" dirty="0"/>
              <a:t>)</a:t>
            </a:r>
            <a:r>
              <a:rPr lang="en-US" b="1" dirty="0"/>
              <a:t>: </a:t>
            </a:r>
            <a:endParaRPr lang="pl-PL" b="1" dirty="0"/>
          </a:p>
          <a:p>
            <a:endParaRPr lang="pl-PL" dirty="0"/>
          </a:p>
          <a:p>
            <a:r>
              <a:rPr lang="en-US" dirty="0"/>
              <a:t>Kasia Jaskiewicz, MSc, PhD Student</a:t>
            </a:r>
            <a:endParaRPr lang="pl-PL" dirty="0"/>
          </a:p>
          <a:p>
            <a:r>
              <a:rPr lang="en-US" dirty="0"/>
              <a:t>Institute of Human Genetics, PAS, Poznan, Poland</a:t>
            </a:r>
            <a:endParaRPr lang="pl-PL" dirty="0"/>
          </a:p>
          <a:p>
            <a:endParaRPr lang="pl-PL" dirty="0"/>
          </a:p>
          <a:p>
            <a:r>
              <a:rPr lang="pl-PL" dirty="0"/>
              <a:t>Dorota </a:t>
            </a:r>
            <a:r>
              <a:rPr lang="pl-PL" dirty="0" err="1"/>
              <a:t>Kaminska</a:t>
            </a:r>
            <a:r>
              <a:rPr lang="pl-PL" dirty="0"/>
              <a:t>, </a:t>
            </a:r>
            <a:r>
              <a:rPr lang="en-US" dirty="0"/>
              <a:t>Ph</a:t>
            </a:r>
            <a:r>
              <a:rPr lang="pl-PL" dirty="0"/>
              <a:t>D</a:t>
            </a:r>
          </a:p>
          <a:p>
            <a:r>
              <a:rPr lang="en-US" dirty="0"/>
              <a:t>Poznan University of Medical Sciences, Poznan, Poland</a:t>
            </a:r>
            <a:endParaRPr lang="pl-PL" dirty="0"/>
          </a:p>
          <a:p>
            <a:endParaRPr lang="pl-PL" dirty="0"/>
          </a:p>
          <a:p>
            <a:r>
              <a:rPr lang="pl-PL" dirty="0"/>
              <a:t>Małgorzata Rydzanicz, </a:t>
            </a:r>
            <a:r>
              <a:rPr lang="pl-PL" dirty="0" err="1"/>
              <a:t>PhD</a:t>
            </a:r>
            <a:endParaRPr lang="pl-PL" dirty="0"/>
          </a:p>
          <a:p>
            <a:r>
              <a:rPr lang="pl-PL" dirty="0" err="1"/>
              <a:t>Medical</a:t>
            </a:r>
            <a:r>
              <a:rPr lang="pl-PL" dirty="0"/>
              <a:t> University of </a:t>
            </a:r>
            <a:r>
              <a:rPr lang="pl-PL" dirty="0" err="1"/>
              <a:t>Warsaw</a:t>
            </a:r>
            <a:r>
              <a:rPr lang="pl-PL" dirty="0"/>
              <a:t>, </a:t>
            </a:r>
            <a:r>
              <a:rPr lang="pl-PL" dirty="0" err="1"/>
              <a:t>Warsaw</a:t>
            </a:r>
            <a:r>
              <a:rPr lang="pl-PL" dirty="0"/>
              <a:t>, Poland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9869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69EC2A9-EA33-47F3-82E2-00F110E1C3F4}"/>
              </a:ext>
            </a:extLst>
          </p:cNvPr>
          <p:cNvSpPr txBox="1"/>
          <p:nvPr/>
        </p:nvSpPr>
        <p:spPr>
          <a:xfrm>
            <a:off x="375385" y="1020278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615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CA0AB-7D5E-40CB-8AB2-88495863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5" y="40639"/>
            <a:ext cx="11182055" cy="645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0EB2-607B-475C-AC76-2097712BE6B0}"/>
              </a:ext>
            </a:extLst>
          </p:cNvPr>
          <p:cNvSpPr txBox="1"/>
          <p:nvPr/>
        </p:nvSpPr>
        <p:spPr>
          <a:xfrm>
            <a:off x="0" y="640217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Beta Diversity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comparing the Type 1 Diabetes and control samples across all microbiome sample types.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B25D11-7349-4629-A97F-6A8667CC30F5}"/>
              </a:ext>
            </a:extLst>
          </p:cNvPr>
          <p:cNvSpPr txBox="1"/>
          <p:nvPr/>
        </p:nvSpPr>
        <p:spPr>
          <a:xfrm>
            <a:off x="3271520" y="325120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Dr. Aagaard: </a:t>
            </a:r>
            <a:r>
              <a:rPr lang="en-US" b="1" dirty="0">
                <a:solidFill>
                  <a:srgbClr val="FF0000"/>
                </a:solidFill>
              </a:rPr>
              <a:t>Make sure you don’t plot mom and baby on same plot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37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FFC1-B26B-4720-AD28-9CA49730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114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09F01-AB2C-4FD6-9EEF-32ED3713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61" y="5997462"/>
            <a:ext cx="9144000" cy="400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X. Type 1 Diabetes Dataset Counts (Percentages)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E55EDB-812D-464C-ACD1-82726A3E9AD7}"/>
              </a:ext>
            </a:extLst>
          </p:cNvPr>
          <p:cNvGraphicFramePr>
            <a:graphicFrameLocks noGrp="1"/>
          </p:cNvGraphicFramePr>
          <p:nvPr/>
        </p:nvGraphicFramePr>
        <p:xfrm>
          <a:off x="651589" y="1716461"/>
          <a:ext cx="4806820" cy="2005965"/>
        </p:xfrm>
        <a:graphic>
          <a:graphicData uri="http://schemas.openxmlformats.org/drawingml/2006/table">
            <a:tbl>
              <a:tblPr/>
              <a:tblGrid>
                <a:gridCol w="913772">
                  <a:extLst>
                    <a:ext uri="{9D8B030D-6E8A-4147-A177-3AD203B41FA5}">
                      <a16:colId xmlns:a16="http://schemas.microsoft.com/office/drawing/2014/main" val="1920427176"/>
                    </a:ext>
                  </a:extLst>
                </a:gridCol>
                <a:gridCol w="913772">
                  <a:extLst>
                    <a:ext uri="{9D8B030D-6E8A-4147-A177-3AD203B41FA5}">
                      <a16:colId xmlns:a16="http://schemas.microsoft.com/office/drawing/2014/main" val="1995042004"/>
                    </a:ext>
                  </a:extLst>
                </a:gridCol>
                <a:gridCol w="913772">
                  <a:extLst>
                    <a:ext uri="{9D8B030D-6E8A-4147-A177-3AD203B41FA5}">
                      <a16:colId xmlns:a16="http://schemas.microsoft.com/office/drawing/2014/main" val="2173914591"/>
                    </a:ext>
                  </a:extLst>
                </a:gridCol>
                <a:gridCol w="323627">
                  <a:extLst>
                    <a:ext uri="{9D8B030D-6E8A-4147-A177-3AD203B41FA5}">
                      <a16:colId xmlns:a16="http://schemas.microsoft.com/office/drawing/2014/main" val="3271006926"/>
                    </a:ext>
                  </a:extLst>
                </a:gridCol>
                <a:gridCol w="899494">
                  <a:extLst>
                    <a:ext uri="{9D8B030D-6E8A-4147-A177-3AD203B41FA5}">
                      <a16:colId xmlns:a16="http://schemas.microsoft.com/office/drawing/2014/main" val="833546567"/>
                    </a:ext>
                  </a:extLst>
                </a:gridCol>
                <a:gridCol w="842383">
                  <a:extLst>
                    <a:ext uri="{9D8B030D-6E8A-4147-A177-3AD203B41FA5}">
                      <a16:colId xmlns:a16="http://schemas.microsoft.com/office/drawing/2014/main" val="7312612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84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85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652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71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8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1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90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34.14634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54.54545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0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45.45455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9652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E3D4A4-06B7-4B91-AFF7-5C054A0FA90D}"/>
              </a:ext>
            </a:extLst>
          </p:cNvPr>
          <p:cNvGraphicFramePr>
            <a:graphicFrameLocks noGrp="1"/>
          </p:cNvGraphicFramePr>
          <p:nvPr/>
        </p:nvGraphicFramePr>
        <p:xfrm>
          <a:off x="6231941" y="1382133"/>
          <a:ext cx="4134370" cy="2674620"/>
        </p:xfrm>
        <a:graphic>
          <a:graphicData uri="http://schemas.openxmlformats.org/drawingml/2006/table">
            <a:tbl>
              <a:tblPr/>
              <a:tblGrid>
                <a:gridCol w="1142665">
                  <a:extLst>
                    <a:ext uri="{9D8B030D-6E8A-4147-A177-3AD203B41FA5}">
                      <a16:colId xmlns:a16="http://schemas.microsoft.com/office/drawing/2014/main" val="4070163366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1117258304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70377722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36533203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No_Abx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6214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1765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89613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169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7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71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723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No_Abx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1552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0491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0122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815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1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28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81957104-AC96-42E8-A18C-CDDF2159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43"/>
            <a:ext cx="6858000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708A9DC-70F9-4E3D-A811-C488790D75C4}"/>
              </a:ext>
            </a:extLst>
          </p:cNvPr>
          <p:cNvSpPr txBox="1"/>
          <p:nvPr/>
        </p:nvSpPr>
        <p:spPr>
          <a:xfrm>
            <a:off x="7134446" y="855529"/>
            <a:ext cx="48909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diseasexdelivery</a:t>
            </a:r>
            <a:endParaRPr lang="pl-PL" dirty="0"/>
          </a:p>
          <a:p>
            <a:r>
              <a:rPr lang="en-US" dirty="0"/>
              <a:t>Fisher's Exact Test for Count Data</a:t>
            </a:r>
            <a:endParaRPr lang="pl-PL" dirty="0"/>
          </a:p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0.1306</a:t>
            </a:r>
          </a:p>
          <a:p>
            <a:r>
              <a:rPr lang="pl-PL" dirty="0"/>
              <a:t>95 </a:t>
            </a:r>
            <a:r>
              <a:rPr lang="pl-PL" dirty="0" err="1"/>
              <a:t>percent</a:t>
            </a:r>
            <a:r>
              <a:rPr lang="pl-PL" dirty="0"/>
              <a:t> CI: 0.1848469   1.2207114</a:t>
            </a:r>
          </a:p>
          <a:p>
            <a:r>
              <a:rPr lang="pl-PL" dirty="0"/>
              <a:t>OR=0.480279</a:t>
            </a:r>
          </a:p>
          <a:p>
            <a:endParaRPr lang="pl-PL" dirty="0"/>
          </a:p>
          <a:p>
            <a:r>
              <a:rPr lang="pl-PL" dirty="0" err="1"/>
              <a:t>diseaseXabs</a:t>
            </a:r>
            <a:r>
              <a:rPr lang="pl-PL" dirty="0"/>
              <a:t> = </a:t>
            </a:r>
            <a:r>
              <a:rPr lang="pl-PL" dirty="0" err="1"/>
              <a:t>deliveryXabs</a:t>
            </a:r>
            <a:endParaRPr lang="pl-PL" dirty="0"/>
          </a:p>
          <a:p>
            <a:endParaRPr lang="pl-PL" dirty="0"/>
          </a:p>
          <a:p>
            <a:r>
              <a:rPr lang="en-US" dirty="0"/>
              <a:t>Fisher's Exact Test for Count Data</a:t>
            </a:r>
            <a:endParaRPr lang="pl-PL" dirty="0"/>
          </a:p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1.285e-06</a:t>
            </a:r>
          </a:p>
          <a:p>
            <a:r>
              <a:rPr lang="pl-PL" dirty="0"/>
              <a:t>95 </a:t>
            </a:r>
            <a:r>
              <a:rPr lang="pl-PL" dirty="0" err="1"/>
              <a:t>percent</a:t>
            </a:r>
            <a:r>
              <a:rPr lang="pl-PL" dirty="0"/>
              <a:t> CI: 3.410531   30.438495</a:t>
            </a:r>
          </a:p>
          <a:p>
            <a:r>
              <a:rPr lang="pl-PL" dirty="0"/>
              <a:t>OR=9.740854 </a:t>
            </a:r>
          </a:p>
          <a:p>
            <a:endParaRPr lang="pl-PL" dirty="0"/>
          </a:p>
          <a:p>
            <a:r>
              <a:rPr lang="pl-PL" dirty="0"/>
              <a:t>disease_VS_Delivery+Antibiotics_2</a:t>
            </a:r>
          </a:p>
          <a:p>
            <a:r>
              <a:rPr lang="en-US" dirty="0"/>
              <a:t>Mantel-</a:t>
            </a:r>
            <a:r>
              <a:rPr lang="en-US" dirty="0" err="1"/>
              <a:t>Haenszel</a:t>
            </a:r>
            <a:r>
              <a:rPr lang="en-US" dirty="0"/>
              <a:t> chi-squared test with continuity correction</a:t>
            </a:r>
            <a:endParaRPr lang="pl-PL" dirty="0"/>
          </a:p>
          <a:p>
            <a:r>
              <a:rPr lang="en-US" dirty="0"/>
              <a:t>Mantel-</a:t>
            </a:r>
            <a:r>
              <a:rPr lang="en-US" dirty="0" err="1"/>
              <a:t>Haenszel</a:t>
            </a:r>
            <a:r>
              <a:rPr lang="en-US" dirty="0"/>
              <a:t> X-squared = 0.22697, df = 1, </a:t>
            </a:r>
            <a:endParaRPr lang="pl-PL" dirty="0"/>
          </a:p>
          <a:p>
            <a:r>
              <a:rPr lang="en-US" dirty="0"/>
              <a:t>p-value = 0.6338</a:t>
            </a:r>
            <a:endParaRPr lang="pl-PL" dirty="0"/>
          </a:p>
          <a:p>
            <a:r>
              <a:rPr lang="pl-PL" dirty="0"/>
              <a:t>95 CI: 0.2607369   1.8524035</a:t>
            </a:r>
          </a:p>
          <a:p>
            <a:r>
              <a:rPr lang="pl-PL" dirty="0" err="1"/>
              <a:t>common</a:t>
            </a:r>
            <a:r>
              <a:rPr lang="pl-PL" dirty="0"/>
              <a:t> OR=0.6949748</a:t>
            </a:r>
          </a:p>
          <a:p>
            <a:pPr algn="r"/>
            <a:r>
              <a:rPr lang="pl-PL" dirty="0"/>
              <a:t>August 4,2020</a:t>
            </a:r>
          </a:p>
        </p:txBody>
      </p:sp>
    </p:spTree>
    <p:extLst>
      <p:ext uri="{BB962C8B-B14F-4D97-AF65-F5344CB8AC3E}">
        <p14:creationId xmlns:p14="http://schemas.microsoft.com/office/powerpoint/2010/main" val="3192855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/>
        </p:nvGraphicFramePr>
        <p:xfrm>
          <a:off x="306805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2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5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646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841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306805" y="491072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week of delivery stratified by sample type.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D84D67-089B-4824-8C73-48ABF76271F4}"/>
              </a:ext>
            </a:extLst>
          </p:cNvPr>
          <p:cNvGraphicFramePr>
            <a:graphicFrameLocks noGrp="1"/>
          </p:cNvGraphicFramePr>
          <p:nvPr/>
        </p:nvGraphicFramePr>
        <p:xfrm>
          <a:off x="306805" y="3947938"/>
          <a:ext cx="5867400" cy="24765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3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95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39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4146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8C467B-365D-4B9C-AF98-6291151B042D}"/>
              </a:ext>
            </a:extLst>
          </p:cNvPr>
          <p:cNvSpPr txBox="1"/>
          <p:nvPr/>
        </p:nvSpPr>
        <p:spPr>
          <a:xfrm>
            <a:off x="192505" y="35243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percent energy derived from protein stratified  by sample type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/>
        </p:nvGraphicFramePr>
        <p:xfrm>
          <a:off x="6252633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04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8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6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6252633" y="491071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/>
        </p:nvGraphicFramePr>
        <p:xfrm>
          <a:off x="6288505" y="3955251"/>
          <a:ext cx="5867400" cy="2286000"/>
        </p:xfrm>
        <a:graphic>
          <a:graphicData uri="http://schemas.openxmlformats.org/drawingml/2006/table">
            <a:tbl>
              <a:tblPr/>
              <a:tblGrid>
                <a:gridCol w="2451905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25077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553348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534267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67484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02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91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351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01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6252633" y="351705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Antibiotics stratified  by sample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0D960-E8C4-4ACB-9E55-D2AE4F8845D1}"/>
              </a:ext>
            </a:extLst>
          </p:cNvPr>
          <p:cNvSpPr txBox="1"/>
          <p:nvPr/>
        </p:nvSpPr>
        <p:spPr>
          <a:xfrm>
            <a:off x="306805" y="64982"/>
            <a:ext cx="118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Beta Diversity Bray Curtis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permutational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ANOVA for distinctly significant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FC07C-F86A-4A04-936C-85627827AE45}"/>
              </a:ext>
            </a:extLst>
          </p:cNvPr>
          <p:cNvSpPr txBox="1"/>
          <p:nvPr/>
        </p:nvSpPr>
        <p:spPr>
          <a:xfrm>
            <a:off x="192504" y="6361213"/>
            <a:ext cx="1184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NOTE: I had to subset the samples in this analysis because not all of the samples had the variables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protein energy % data)</a:t>
            </a:r>
          </a:p>
        </p:txBody>
      </p:sp>
    </p:spTree>
    <p:extLst>
      <p:ext uri="{BB962C8B-B14F-4D97-AF65-F5344CB8AC3E}">
        <p14:creationId xmlns:p14="http://schemas.microsoft.com/office/powerpoint/2010/main" val="4193292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ADCDA99-AB06-4812-9116-747D386DE660}"/>
              </a:ext>
            </a:extLst>
          </p:cNvPr>
          <p:cNvSpPr txBox="1"/>
          <p:nvPr/>
        </p:nvSpPr>
        <p:spPr>
          <a:xfrm>
            <a:off x="280108" y="28999"/>
            <a:ext cx="1170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Delivery </a:t>
            </a:r>
            <a:r>
              <a:rPr lang="pl-PL" sz="2400" b="1" dirty="0" err="1"/>
              <a:t>mode</a:t>
            </a:r>
            <a:r>
              <a:rPr lang="pl-PL" sz="2400" b="1" dirty="0"/>
              <a:t> &amp; 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microbiota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 in materials </a:t>
            </a:r>
            <a:r>
              <a:rPr lang="pl-PL" sz="2400" b="1" dirty="0" err="1"/>
              <a:t>derived</a:t>
            </a:r>
            <a:r>
              <a:rPr lang="pl-PL" sz="2400" b="1" dirty="0"/>
              <a:t> from </a:t>
            </a:r>
            <a:r>
              <a:rPr lang="pl-PL" sz="2400" b="1" dirty="0" err="1"/>
              <a:t>Newborns</a:t>
            </a:r>
            <a:endParaRPr lang="pl-PL" sz="24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7FA4CAD-99FF-4AA1-9291-B53DA669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63401" y="1814224"/>
            <a:ext cx="5451354" cy="332293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D5DB8BE-5C21-4651-B75C-DCFEAC2632CB}"/>
              </a:ext>
            </a:extLst>
          </p:cNvPr>
          <p:cNvSpPr txBox="1"/>
          <p:nvPr/>
        </p:nvSpPr>
        <p:spPr>
          <a:xfrm>
            <a:off x="1334339" y="1622127"/>
            <a:ext cx="2421135" cy="4947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l-PL" dirty="0" err="1"/>
              <a:t>vaginal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,      17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c-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,   26</a:t>
            </a:r>
          </a:p>
          <a:p>
            <a:pPr algn="r">
              <a:lnSpc>
                <a:spcPct val="200000"/>
              </a:lnSpc>
            </a:pPr>
            <a:r>
              <a:rPr lang="pl-PL" dirty="0" err="1"/>
              <a:t>vaginal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,          17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c-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,       27</a:t>
            </a:r>
          </a:p>
          <a:p>
            <a:pPr algn="r">
              <a:lnSpc>
                <a:spcPct val="200000"/>
              </a:lnSpc>
            </a:pPr>
            <a:r>
              <a:rPr lang="en-US" dirty="0"/>
              <a:t>vaginal, stool</a:t>
            </a:r>
            <a:r>
              <a:rPr lang="pl-PL" dirty="0"/>
              <a:t>,      17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dirty="0"/>
              <a:t>c-section, stool</a:t>
            </a:r>
            <a:r>
              <a:rPr lang="pl-PL" dirty="0"/>
              <a:t>,   13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dirty="0"/>
              <a:t>vaginal, ear</a:t>
            </a:r>
            <a:r>
              <a:rPr lang="pl-PL" dirty="0"/>
              <a:t>,          21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dirty="0"/>
              <a:t>c-section, ear</a:t>
            </a:r>
            <a:r>
              <a:rPr lang="pl-PL" dirty="0"/>
              <a:t>,       22</a:t>
            </a:r>
          </a:p>
          <a:p>
            <a:pPr algn="r">
              <a:lnSpc>
                <a:spcPct val="200000"/>
              </a:lnSpc>
            </a:pPr>
            <a:r>
              <a:rPr lang="pl-PL" sz="1600" b="1" dirty="0"/>
              <a:t>∑ 160</a:t>
            </a:r>
            <a:endParaRPr lang="en-US" sz="16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467576C9-13CF-4BFD-BD44-C84B7641A297}"/>
              </a:ext>
            </a:extLst>
          </p:cNvPr>
          <p:cNvCxnSpPr/>
          <p:nvPr/>
        </p:nvCxnSpPr>
        <p:spPr>
          <a:xfrm>
            <a:off x="3755474" y="1059751"/>
            <a:ext cx="0" cy="525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38EB753-5A92-46AC-8C59-70AD86088D47}"/>
              </a:ext>
            </a:extLst>
          </p:cNvPr>
          <p:cNvSpPr txBox="1"/>
          <p:nvPr/>
        </p:nvSpPr>
        <p:spPr>
          <a:xfrm>
            <a:off x="3444484" y="1224366"/>
            <a:ext cx="2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4BF71F2-B503-49A7-958F-40C294CA2FB0}"/>
              </a:ext>
            </a:extLst>
          </p:cNvPr>
          <p:cNvSpPr txBox="1"/>
          <p:nvPr/>
        </p:nvSpPr>
        <p:spPr>
          <a:xfrm>
            <a:off x="1575514" y="950130"/>
            <a:ext cx="299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No. of </a:t>
            </a:r>
            <a:r>
              <a:rPr lang="pl-PL" dirty="0" err="1"/>
              <a:t>Infants</a:t>
            </a:r>
            <a:r>
              <a:rPr lang="pl-PL" dirty="0"/>
              <a:t>’</a:t>
            </a:r>
          </a:p>
          <a:p>
            <a:r>
              <a:rPr lang="pl-PL" dirty="0"/>
              <a:t> materials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059B7A0-293B-47AE-A576-6B188A4F18F2}"/>
              </a:ext>
            </a:extLst>
          </p:cNvPr>
          <p:cNvSpPr txBox="1"/>
          <p:nvPr/>
        </p:nvSpPr>
        <p:spPr>
          <a:xfrm>
            <a:off x="7854217" y="855034"/>
            <a:ext cx="4235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C-</a:t>
            </a:r>
            <a:r>
              <a:rPr lang="pl-PL" b="1" dirty="0" err="1"/>
              <a:t>section</a:t>
            </a:r>
            <a:r>
              <a:rPr lang="pl-PL" b="1" dirty="0"/>
              <a:t>, n=88 vs. </a:t>
            </a:r>
            <a:r>
              <a:rPr lang="pl-PL" b="1" dirty="0" err="1"/>
              <a:t>Vaginal</a:t>
            </a:r>
            <a:r>
              <a:rPr lang="pl-PL" b="1" dirty="0"/>
              <a:t>, n=72, ∑ 160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CFD18CA-94A7-4778-9585-217D2E57E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21" y="2839089"/>
            <a:ext cx="1546506" cy="332071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8716F1B-D222-4923-9456-7CEB67CCB607}"/>
              </a:ext>
            </a:extLst>
          </p:cNvPr>
          <p:cNvSpPr txBox="1"/>
          <p:nvPr/>
        </p:nvSpPr>
        <p:spPr>
          <a:xfrm>
            <a:off x="277399" y="2643883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T1D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D0BDD242-82B2-4B1F-92B7-3B4F1A90E9D8}"/>
              </a:ext>
            </a:extLst>
          </p:cNvPr>
          <p:cNvSpPr/>
          <p:nvPr/>
        </p:nvSpPr>
        <p:spPr>
          <a:xfrm>
            <a:off x="1078780" y="1910993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Nawias klamrowy otwierający 11">
            <a:extLst>
              <a:ext uri="{FF2B5EF4-FFF2-40B4-BE49-F238E27FC236}">
                <a16:creationId xmlns:a16="http://schemas.microsoft.com/office/drawing/2014/main" id="{2897C432-47E4-49FB-AA71-D07E2C2E8646}"/>
              </a:ext>
            </a:extLst>
          </p:cNvPr>
          <p:cNvSpPr/>
          <p:nvPr/>
        </p:nvSpPr>
        <p:spPr>
          <a:xfrm>
            <a:off x="1077070" y="3933287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CE217F-0156-4FD6-AE63-B68CF2A42E3F}"/>
              </a:ext>
            </a:extLst>
          </p:cNvPr>
          <p:cNvSpPr txBox="1"/>
          <p:nvPr/>
        </p:nvSpPr>
        <p:spPr>
          <a:xfrm>
            <a:off x="8563" y="4625079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86128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75B6F61-0AF3-4A76-BF22-687BCABE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98969" y="1908322"/>
            <a:ext cx="5466470" cy="332598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CC775A5-4900-40AA-AE45-30040EA4A0FD}"/>
              </a:ext>
            </a:extLst>
          </p:cNvPr>
          <p:cNvSpPr txBox="1"/>
          <p:nvPr/>
        </p:nvSpPr>
        <p:spPr>
          <a:xfrm>
            <a:off x="86627" y="117820"/>
            <a:ext cx="12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 err="1"/>
              <a:t>Antibiotic</a:t>
            </a:r>
            <a:r>
              <a:rPr lang="pl-PL" sz="2200" b="1" dirty="0"/>
              <a:t> </a:t>
            </a:r>
            <a:r>
              <a:rPr lang="pl-PL" sz="2200" b="1" dirty="0" err="1"/>
              <a:t>prophylaxis</a:t>
            </a:r>
            <a:r>
              <a:rPr lang="pl-PL" sz="2200" b="1" dirty="0"/>
              <a:t> (</a:t>
            </a:r>
            <a:r>
              <a:rPr lang="pl-PL" sz="2200" b="1" dirty="0" err="1"/>
              <a:t>Abx</a:t>
            </a:r>
            <a:r>
              <a:rPr lang="pl-PL" sz="2200" b="1" dirty="0"/>
              <a:t>) &amp; </a:t>
            </a:r>
            <a:r>
              <a:rPr lang="pl-PL" sz="2200" b="1" dirty="0" err="1"/>
              <a:t>microbiota</a:t>
            </a:r>
            <a:r>
              <a:rPr lang="pl-PL" sz="2200" b="1" dirty="0"/>
              <a:t> </a:t>
            </a:r>
            <a:r>
              <a:rPr lang="pl-PL" sz="2200" b="1" dirty="0" err="1"/>
              <a:t>relative</a:t>
            </a:r>
            <a:r>
              <a:rPr lang="pl-PL" sz="2200" b="1" dirty="0"/>
              <a:t> </a:t>
            </a:r>
            <a:r>
              <a:rPr lang="pl-PL" sz="2200" b="1" dirty="0" err="1"/>
              <a:t>abundance</a:t>
            </a:r>
            <a:r>
              <a:rPr lang="pl-PL" sz="2200" b="1" dirty="0"/>
              <a:t> in materials </a:t>
            </a:r>
            <a:r>
              <a:rPr lang="pl-PL" sz="2200" b="1" dirty="0" err="1"/>
              <a:t>derived</a:t>
            </a:r>
            <a:r>
              <a:rPr lang="pl-PL" sz="2200" b="1" dirty="0"/>
              <a:t> from </a:t>
            </a:r>
            <a:r>
              <a:rPr lang="pl-PL" sz="2200" b="1" dirty="0" err="1"/>
              <a:t>Newborns</a:t>
            </a:r>
            <a:endParaRPr lang="pl-PL" sz="22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E9C6396-4B18-4D71-B711-974577B4787E}"/>
              </a:ext>
            </a:extLst>
          </p:cNvPr>
          <p:cNvSpPr txBox="1"/>
          <p:nvPr/>
        </p:nvSpPr>
        <p:spPr>
          <a:xfrm>
            <a:off x="1277796" y="1650031"/>
            <a:ext cx="2423720" cy="50007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        15</a:t>
            </a:r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             28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           16</a:t>
            </a:r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                 28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en-US" dirty="0"/>
              <a:t>, stool</a:t>
            </a:r>
            <a:r>
              <a:rPr lang="pl-PL" dirty="0"/>
              <a:t>        17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en-US" dirty="0"/>
              <a:t>, stool</a:t>
            </a:r>
            <a:r>
              <a:rPr lang="pl-PL" dirty="0"/>
              <a:t>              13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en-US" dirty="0"/>
              <a:t>, ear</a:t>
            </a:r>
            <a:r>
              <a:rPr lang="pl-PL" dirty="0"/>
              <a:t>            20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en-US" dirty="0"/>
              <a:t>, ear</a:t>
            </a:r>
            <a:r>
              <a:rPr lang="pl-PL" dirty="0"/>
              <a:t>                 23</a:t>
            </a:r>
          </a:p>
          <a:p>
            <a:pPr algn="r">
              <a:lnSpc>
                <a:spcPct val="200000"/>
              </a:lnSpc>
            </a:pPr>
            <a:r>
              <a:rPr lang="pl-PL" b="1" dirty="0"/>
              <a:t>∑ 160</a:t>
            </a:r>
            <a:endParaRPr lang="pl-PL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C9E6E86-ACE1-4233-ADF0-85A7A101AB9B}"/>
              </a:ext>
            </a:extLst>
          </p:cNvPr>
          <p:cNvCxnSpPr/>
          <p:nvPr/>
        </p:nvCxnSpPr>
        <p:spPr>
          <a:xfrm>
            <a:off x="3682266" y="1087655"/>
            <a:ext cx="0" cy="525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9AE583B-74EB-4DF9-8892-2D57A737716F}"/>
              </a:ext>
            </a:extLst>
          </p:cNvPr>
          <p:cNvSpPr txBox="1"/>
          <p:nvPr/>
        </p:nvSpPr>
        <p:spPr>
          <a:xfrm>
            <a:off x="3284651" y="1252270"/>
            <a:ext cx="2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D9E3E9-E40B-47BA-ACEB-36268A6FD9BC}"/>
              </a:ext>
            </a:extLst>
          </p:cNvPr>
          <p:cNvSpPr txBox="1"/>
          <p:nvPr/>
        </p:nvSpPr>
        <p:spPr>
          <a:xfrm>
            <a:off x="1479926" y="1067604"/>
            <a:ext cx="299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No. of </a:t>
            </a:r>
            <a:r>
              <a:rPr lang="pl-PL" dirty="0" err="1"/>
              <a:t>Newborns</a:t>
            </a:r>
            <a:r>
              <a:rPr lang="pl-PL" dirty="0"/>
              <a:t>’</a:t>
            </a:r>
          </a:p>
          <a:p>
            <a:r>
              <a:rPr lang="pl-PL" dirty="0"/>
              <a:t>materials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83F32A7-256C-4669-AF68-53D379EA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47" y="2683859"/>
            <a:ext cx="1700997" cy="362069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CB313F7-56DD-4945-9E39-F38F8084A5D1}"/>
              </a:ext>
            </a:extLst>
          </p:cNvPr>
          <p:cNvSpPr txBox="1"/>
          <p:nvPr/>
        </p:nvSpPr>
        <p:spPr>
          <a:xfrm>
            <a:off x="277399" y="2643883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T1D</a:t>
            </a: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2FA1D630-2294-4201-9C8B-BEEF82BB3862}"/>
              </a:ext>
            </a:extLst>
          </p:cNvPr>
          <p:cNvSpPr/>
          <p:nvPr/>
        </p:nvSpPr>
        <p:spPr>
          <a:xfrm>
            <a:off x="1078780" y="1910993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00004602-46AC-42F3-9780-BD3F562C12A2}"/>
              </a:ext>
            </a:extLst>
          </p:cNvPr>
          <p:cNvSpPr/>
          <p:nvPr/>
        </p:nvSpPr>
        <p:spPr>
          <a:xfrm>
            <a:off x="1077070" y="3933287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3AA9338-5931-472B-AD77-84AF5805EADE}"/>
              </a:ext>
            </a:extLst>
          </p:cNvPr>
          <p:cNvSpPr txBox="1"/>
          <p:nvPr/>
        </p:nvSpPr>
        <p:spPr>
          <a:xfrm>
            <a:off x="8563" y="4625079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722004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16E87D7-842F-407E-869F-C97CAD9985CB}"/>
              </a:ext>
            </a:extLst>
          </p:cNvPr>
          <p:cNvSpPr txBox="1"/>
          <p:nvPr/>
        </p:nvSpPr>
        <p:spPr>
          <a:xfrm>
            <a:off x="274855" y="51036"/>
            <a:ext cx="108091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/>
              <a:t>Analyzes</a:t>
            </a:r>
            <a:r>
              <a:rPr lang="pl-PL" sz="2000" b="1" dirty="0"/>
              <a:t> in </a:t>
            </a:r>
            <a:r>
              <a:rPr lang="pl-PL" sz="2000" b="1" dirty="0" err="1"/>
              <a:t>progress</a:t>
            </a:r>
            <a:r>
              <a:rPr lang="pl-PL" sz="2000" b="1" dirty="0"/>
              <a:t>:</a:t>
            </a:r>
          </a:p>
          <a:p>
            <a:r>
              <a:rPr lang="pl-PL" sz="2400" b="1" dirty="0" err="1"/>
              <a:t>Mothers</a:t>
            </a:r>
            <a:r>
              <a:rPr lang="pl-PL" sz="2400" b="1" dirty="0"/>
              <a:t>’ </a:t>
            </a:r>
            <a:r>
              <a:rPr lang="pl-PL" sz="2400" b="1" dirty="0" err="1"/>
              <a:t>microbiota</a:t>
            </a:r>
            <a:r>
              <a:rPr lang="pl-PL" sz="2400" b="1" dirty="0"/>
              <a:t> (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) </a:t>
            </a:r>
            <a:r>
              <a:rPr lang="pl-PL" sz="2400" b="1" dirty="0" err="1"/>
              <a:t>derived</a:t>
            </a:r>
            <a:r>
              <a:rPr lang="pl-PL" sz="2400" b="1" dirty="0"/>
              <a:t> from </a:t>
            </a:r>
            <a:r>
              <a:rPr lang="pl-PL" sz="2400" b="1" dirty="0" err="1"/>
              <a:t>Introitus</a:t>
            </a:r>
            <a:r>
              <a:rPr lang="pl-PL" sz="2400" b="1" dirty="0"/>
              <a:t>/</a:t>
            </a:r>
            <a:r>
              <a:rPr lang="pl-PL" sz="2400" b="1" dirty="0" err="1"/>
              <a:t>Vagina</a:t>
            </a:r>
            <a:r>
              <a:rPr lang="pl-PL" sz="2400" b="1" dirty="0"/>
              <a:t>/</a:t>
            </a:r>
            <a:r>
              <a:rPr lang="pl-PL" sz="2400" b="1" dirty="0" err="1"/>
              <a:t>Cervix_all</a:t>
            </a:r>
            <a:r>
              <a:rPr lang="pl-PL" sz="2400" b="1" dirty="0"/>
              <a:t> materials </a:t>
            </a:r>
            <a:r>
              <a:rPr lang="pl-PL" sz="2400" b="1" dirty="0" err="1"/>
              <a:t>together_who</a:t>
            </a:r>
            <a:r>
              <a:rPr lang="pl-PL" sz="2400" b="1" dirty="0"/>
              <a:t> </a:t>
            </a:r>
            <a:r>
              <a:rPr lang="pl-PL" sz="2400" b="1" dirty="0" err="1"/>
              <a:t>have</a:t>
            </a:r>
            <a:r>
              <a:rPr lang="pl-PL" sz="2400" b="1" dirty="0"/>
              <a:t> </a:t>
            </a:r>
            <a:r>
              <a:rPr lang="pl-PL" sz="2400" b="1" dirty="0" err="1"/>
              <a:t>delivered</a:t>
            </a:r>
            <a:r>
              <a:rPr lang="pl-PL" sz="2400" b="1" dirty="0"/>
              <a:t>  </a:t>
            </a:r>
            <a:r>
              <a:rPr lang="pl-PL" sz="2400" b="1" dirty="0" err="1"/>
              <a:t>Newborns</a:t>
            </a:r>
            <a:r>
              <a:rPr lang="pl-PL" sz="2400" b="1" dirty="0"/>
              <a:t> SGA/AGA/LGA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736193-1747-4C89-B287-24112087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92019" y="2141911"/>
            <a:ext cx="5049888" cy="32038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E6D3425-0312-4352-9F46-EC62E3F6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01" y="2909653"/>
            <a:ext cx="1571625" cy="33337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D534E3-5230-4B3C-9E2F-1DD860935F14}"/>
              </a:ext>
            </a:extLst>
          </p:cNvPr>
          <p:cNvSpPr txBox="1"/>
          <p:nvPr/>
        </p:nvSpPr>
        <p:spPr>
          <a:xfrm>
            <a:off x="558265" y="2452374"/>
            <a:ext cx="2186156" cy="4370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l-PL" dirty="0" err="1"/>
              <a:t>Newborns_AGA</a:t>
            </a:r>
            <a:r>
              <a:rPr lang="pl-PL" dirty="0"/>
              <a:t>    32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Newborns_LGA</a:t>
            </a:r>
            <a:r>
              <a:rPr lang="pl-PL" dirty="0"/>
              <a:t>     14 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Newborns_SGA</a:t>
            </a:r>
            <a:r>
              <a:rPr lang="pl-PL" dirty="0"/>
              <a:t>       4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Newborns_AGA</a:t>
            </a:r>
            <a:r>
              <a:rPr lang="pl-PL" dirty="0"/>
              <a:t>     38 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Newborns_LGA</a:t>
            </a:r>
            <a:r>
              <a:rPr lang="pl-PL" dirty="0"/>
              <a:t>       3</a:t>
            </a:r>
          </a:p>
          <a:p>
            <a:pPr algn="r"/>
            <a:endParaRPr lang="pl-PL" sz="2200" dirty="0"/>
          </a:p>
          <a:p>
            <a:pPr algn="r"/>
            <a:r>
              <a:rPr lang="pl-PL" sz="2200" b="1" dirty="0"/>
              <a:t>∑ 91 </a:t>
            </a:r>
            <a:endParaRPr lang="pl-PL" sz="22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45250B4-18F7-4B98-A415-567162FC5DBE}"/>
              </a:ext>
            </a:extLst>
          </p:cNvPr>
          <p:cNvSpPr txBox="1"/>
          <p:nvPr/>
        </p:nvSpPr>
        <p:spPr>
          <a:xfrm>
            <a:off x="6191517" y="4471734"/>
            <a:ext cx="461665" cy="1841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l-PL" dirty="0" err="1"/>
              <a:t>Mothers_Controls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A5D5A5A-07C9-4437-9E2B-E649634E5427}"/>
              </a:ext>
            </a:extLst>
          </p:cNvPr>
          <p:cNvSpPr txBox="1"/>
          <p:nvPr/>
        </p:nvSpPr>
        <p:spPr>
          <a:xfrm>
            <a:off x="6217959" y="2571601"/>
            <a:ext cx="461665" cy="16452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l-PL" dirty="0"/>
              <a:t>Mothers_T1D</a:t>
            </a: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9B24B8D3-8D2F-47A8-A7D4-26AA4221AD60}"/>
              </a:ext>
            </a:extLst>
          </p:cNvPr>
          <p:cNvSpPr/>
          <p:nvPr/>
        </p:nvSpPr>
        <p:spPr>
          <a:xfrm rot="10800000">
            <a:off x="5818912" y="2377705"/>
            <a:ext cx="363835" cy="2282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8B46ADEC-39AC-4B67-96E7-0B1C75B0EAFA}"/>
              </a:ext>
            </a:extLst>
          </p:cNvPr>
          <p:cNvSpPr/>
          <p:nvPr/>
        </p:nvSpPr>
        <p:spPr>
          <a:xfrm rot="10800000">
            <a:off x="5822162" y="4660485"/>
            <a:ext cx="363835" cy="1438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824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24104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EFF3335-A7C0-474F-A17C-E66F99644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59474"/>
              </p:ext>
            </p:extLst>
          </p:nvPr>
        </p:nvGraphicFramePr>
        <p:xfrm>
          <a:off x="181845" y="258298"/>
          <a:ext cx="7362346" cy="5914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0289">
                  <a:extLst>
                    <a:ext uri="{9D8B030D-6E8A-4147-A177-3AD203B41FA5}">
                      <a16:colId xmlns:a16="http://schemas.microsoft.com/office/drawing/2014/main" val="2954011643"/>
                    </a:ext>
                  </a:extLst>
                </a:gridCol>
                <a:gridCol w="1523111">
                  <a:extLst>
                    <a:ext uri="{9D8B030D-6E8A-4147-A177-3AD203B41FA5}">
                      <a16:colId xmlns:a16="http://schemas.microsoft.com/office/drawing/2014/main" val="681550872"/>
                    </a:ext>
                  </a:extLst>
                </a:gridCol>
                <a:gridCol w="1914683">
                  <a:extLst>
                    <a:ext uri="{9D8B030D-6E8A-4147-A177-3AD203B41FA5}">
                      <a16:colId xmlns:a16="http://schemas.microsoft.com/office/drawing/2014/main" val="4023622962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30732075"/>
                    </a:ext>
                  </a:extLst>
                </a:gridCol>
              </a:tblGrid>
              <a:tr h="29255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8479574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 value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6518437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540693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Age,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 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29,7 ± 4,3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32,4 ± 4,0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730467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Ethnicity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-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Caucasian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7571626"/>
                  </a:ext>
                </a:extLst>
              </a:tr>
              <a:tr h="26073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Geographical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location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- Poland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3798089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Delivery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mode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0045622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Caesarian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33 (66%)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20 (47.5%)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660212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Vaginal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 (24%)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17 (40.5%)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337420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Vacuum-assisted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vaginal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delivery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 (10%)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 (12%)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6656797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Preterm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(&lt;37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6925684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 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2447779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50 (100%)*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89840"/>
                  </a:ext>
                </a:extLst>
              </a:tr>
              <a:tr h="26073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Gestation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),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38,1 ± 0,7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39,2 ± 1,0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 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569535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Parity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9924641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Primiparity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28 (56%)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14 (33.5%)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0777052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Multiparity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20 (40%)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27 (64.5%)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2968564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6043478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Miscarriages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3266528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7 (14%)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8 (19%)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4218009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41 (82%)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33 (79%)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3419559"/>
                  </a:ext>
                </a:extLst>
              </a:tr>
              <a:tr h="17749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294831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60CB4BB9-0FEA-4989-A1DE-144707258CCE}"/>
              </a:ext>
            </a:extLst>
          </p:cNvPr>
          <p:cNvSpPr txBox="1"/>
          <p:nvPr/>
        </p:nvSpPr>
        <p:spPr>
          <a:xfrm>
            <a:off x="5589872" y="6291925"/>
            <a:ext cx="304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*one </a:t>
            </a:r>
            <a:r>
              <a:rPr lang="pl-PL" sz="1400" dirty="0" err="1"/>
              <a:t>newborn</a:t>
            </a:r>
            <a:r>
              <a:rPr lang="pl-PL" sz="1400" dirty="0"/>
              <a:t> </a:t>
            </a:r>
            <a:r>
              <a:rPr lang="pl-PL" sz="1400" dirty="0" err="1"/>
              <a:t>wk</a:t>
            </a:r>
            <a:r>
              <a:rPr lang="pl-PL" sz="1400" dirty="0"/>
              <a:t> 36+6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2F8565B-7E57-41B1-804B-67E9902D2B16}"/>
              </a:ext>
            </a:extLst>
          </p:cNvPr>
          <p:cNvSpPr txBox="1"/>
          <p:nvPr/>
        </p:nvSpPr>
        <p:spPr>
          <a:xfrm>
            <a:off x="274320" y="6415036"/>
            <a:ext cx="662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Clinical</a:t>
            </a:r>
            <a:r>
              <a:rPr lang="pl-PL" sz="1600" dirty="0"/>
              <a:t> Information </a:t>
            </a:r>
            <a:r>
              <a:rPr lang="pl-PL" sz="1600" dirty="0" err="1"/>
              <a:t>Table</a:t>
            </a:r>
            <a:r>
              <a:rPr lang="pl-PL" sz="1600" dirty="0"/>
              <a:t> in </a:t>
            </a:r>
            <a:r>
              <a:rPr lang="pl-PL" sz="1600" dirty="0" err="1"/>
              <a:t>accordance</a:t>
            </a:r>
            <a:r>
              <a:rPr lang="pl-PL" sz="1600" dirty="0"/>
              <a:t> with </a:t>
            </a:r>
            <a:r>
              <a:rPr lang="pl-PL" sz="1600" i="1" dirty="0"/>
              <a:t>Stewart et al. 2018</a:t>
            </a:r>
          </a:p>
        </p:txBody>
      </p:sp>
    </p:spTree>
    <p:extLst>
      <p:ext uri="{BB962C8B-B14F-4D97-AF65-F5344CB8AC3E}">
        <p14:creationId xmlns:p14="http://schemas.microsoft.com/office/powerpoint/2010/main" val="1477940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269176"/>
            <a:ext cx="43891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87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1000696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29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09" y="993795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2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229" y="68580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7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0788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5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101" y="1325880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82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" b="6666"/>
          <a:stretch/>
        </p:blipFill>
        <p:spPr>
          <a:xfrm>
            <a:off x="5724780" y="-13106"/>
            <a:ext cx="5056316" cy="62549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8533" y="335772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2071" y="360365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9212" y="384122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Oval 1"/>
          <p:cNvSpPr/>
          <p:nvPr/>
        </p:nvSpPr>
        <p:spPr>
          <a:xfrm rot="594767">
            <a:off x="4704678" y="3335798"/>
            <a:ext cx="685800" cy="1489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771190">
            <a:off x="4721584" y="3566139"/>
            <a:ext cx="553779" cy="137174"/>
          </a:xfrm>
          <a:prstGeom prst="ellipse">
            <a:avLst/>
          </a:prstGeom>
          <a:noFill/>
          <a:ln>
            <a:solidFill>
              <a:srgbClr val="1D3A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771190">
            <a:off x="4666309" y="3814812"/>
            <a:ext cx="485451" cy="13910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2" idx="3"/>
            <a:endCxn id="14" idx="2"/>
          </p:cNvCxnSpPr>
          <p:nvPr/>
        </p:nvCxnSpPr>
        <p:spPr>
          <a:xfrm flipV="1">
            <a:off x="2839329" y="3573131"/>
            <a:ext cx="1889193" cy="16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2" idx="2"/>
          </p:cNvCxnSpPr>
          <p:nvPr/>
        </p:nvCxnSpPr>
        <p:spPr>
          <a:xfrm flipV="1">
            <a:off x="2835791" y="3351232"/>
            <a:ext cx="1874006" cy="1449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5" idx="2"/>
          </p:cNvCxnSpPr>
          <p:nvPr/>
        </p:nvCxnSpPr>
        <p:spPr>
          <a:xfrm flipV="1">
            <a:off x="2844486" y="3830371"/>
            <a:ext cx="1827905" cy="1493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29357" y="30014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6918" y="24002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5473" y="15200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66548" y="28782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2248" y="36842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2848" y="44562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7998" y="31884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1B8C-67FC-41B7-94F3-5278F7CC3095}"/>
              </a:ext>
            </a:extLst>
          </p:cNvPr>
          <p:cNvSpPr/>
          <p:nvPr/>
        </p:nvSpPr>
        <p:spPr>
          <a:xfrm>
            <a:off x="853260" y="6260120"/>
            <a:ext cx="10458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Diagram of vesicovaginal fistula sites.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Juxtacervical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/vaginal apex (n=6) 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Midvaginal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(n=5)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Juxtaurethral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(n=4). 1. Pubic symphysis 2. Bladder 3. Uterus 4. Ovary 5. Rectouterine pouch 6. Rectum 7. Anus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60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4276945" y="6314888"/>
            <a:ext cx="7793135" cy="431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Violin plot comparison between disease state and week of delivery [p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0.0001]</a:t>
            </a:r>
            <a:endParaRPr lang="pl-P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1100" dirty="0">
                <a:solidFill>
                  <a:srgbClr val="FF0000"/>
                </a:solidFill>
              </a:rPr>
              <a:t>*one </a:t>
            </a:r>
            <a:r>
              <a:rPr lang="pl-PL" sz="1100" dirty="0" err="1">
                <a:solidFill>
                  <a:srgbClr val="FF0000"/>
                </a:solidFill>
              </a:rPr>
              <a:t>newborn</a:t>
            </a:r>
            <a:r>
              <a:rPr lang="pl-PL" sz="1100" dirty="0">
                <a:solidFill>
                  <a:srgbClr val="FF0000"/>
                </a:solidFill>
              </a:rPr>
              <a:t> 36+6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D467415-2172-4BCD-868D-3005E6E9C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29" y="276997"/>
            <a:ext cx="5997251" cy="599725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9007454-D68B-46B7-A450-BEB492D62289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</a:t>
            </a:r>
            <a:r>
              <a:rPr lang="en-US" sz="2400" b="1" dirty="0"/>
              <a:t>disease state and week of delivery </a:t>
            </a:r>
            <a:endParaRPr lang="pl-PL" sz="2400" b="1" dirty="0"/>
          </a:p>
        </p:txBody>
      </p:sp>
      <p:pic>
        <p:nvPicPr>
          <p:cNvPr id="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D00E6-7A40-42A6-82E2-37B1986C7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9" y="2249235"/>
            <a:ext cx="2743200" cy="27432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944AE6B-7684-4C81-8EEA-187478D0A5A7}"/>
              </a:ext>
            </a:extLst>
          </p:cNvPr>
          <p:cNvSpPr txBox="1"/>
          <p:nvPr/>
        </p:nvSpPr>
        <p:spPr>
          <a:xfrm>
            <a:off x="1708955" y="50486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*one </a:t>
            </a:r>
            <a:r>
              <a:rPr lang="pl-PL" dirty="0" err="1">
                <a:solidFill>
                  <a:srgbClr val="FF0000"/>
                </a:solidFill>
              </a:rPr>
              <a:t>newborn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week</a:t>
            </a:r>
            <a:r>
              <a:rPr lang="pl-PL" dirty="0">
                <a:solidFill>
                  <a:srgbClr val="FF0000"/>
                </a:solidFill>
              </a:rPr>
              <a:t> 36+6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6BD5BAE-CE09-4DA7-B220-59BB72EA1930}"/>
              </a:ext>
            </a:extLst>
          </p:cNvPr>
          <p:cNvSpPr/>
          <p:nvPr/>
        </p:nvSpPr>
        <p:spPr>
          <a:xfrm>
            <a:off x="1603902" y="1946976"/>
            <a:ext cx="17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DELIVERY WEEK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883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2DB65-112B-4C05-992C-FDB300ED3AA1}"/>
              </a:ext>
            </a:extLst>
          </p:cNvPr>
          <p:cNvGraphicFramePr>
            <a:graphicFrameLocks noGrp="1"/>
          </p:cNvGraphicFramePr>
          <p:nvPr/>
        </p:nvGraphicFramePr>
        <p:xfrm>
          <a:off x="167479" y="535304"/>
          <a:ext cx="11857041" cy="6084960"/>
        </p:xfrm>
        <a:graphic>
          <a:graphicData uri="http://schemas.openxmlformats.org/drawingml/2006/table">
            <a:tbl>
              <a:tblPr/>
              <a:tblGrid>
                <a:gridCol w="1194063">
                  <a:extLst>
                    <a:ext uri="{9D8B030D-6E8A-4147-A177-3AD203B41FA5}">
                      <a16:colId xmlns:a16="http://schemas.microsoft.com/office/drawing/2014/main" val="1527450897"/>
                    </a:ext>
                  </a:extLst>
                </a:gridCol>
                <a:gridCol w="904503">
                  <a:extLst>
                    <a:ext uri="{9D8B030D-6E8A-4147-A177-3AD203B41FA5}">
                      <a16:colId xmlns:a16="http://schemas.microsoft.com/office/drawing/2014/main" val="2507844843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41600573"/>
                    </a:ext>
                  </a:extLst>
                </a:gridCol>
                <a:gridCol w="191050">
                  <a:extLst>
                    <a:ext uri="{9D8B030D-6E8A-4147-A177-3AD203B41FA5}">
                      <a16:colId xmlns:a16="http://schemas.microsoft.com/office/drawing/2014/main" val="1199632931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814742695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1793665268"/>
                    </a:ext>
                  </a:extLst>
                </a:gridCol>
                <a:gridCol w="155228">
                  <a:extLst>
                    <a:ext uri="{9D8B030D-6E8A-4147-A177-3AD203B41FA5}">
                      <a16:colId xmlns:a16="http://schemas.microsoft.com/office/drawing/2014/main" val="2239169420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97625397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46132189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4174030682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188039554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260794002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2525615330"/>
                    </a:ext>
                  </a:extLst>
                </a:gridCol>
                <a:gridCol w="841815">
                  <a:extLst>
                    <a:ext uri="{9D8B030D-6E8A-4147-A177-3AD203B41FA5}">
                      <a16:colId xmlns:a16="http://schemas.microsoft.com/office/drawing/2014/main" val="1628135452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255619622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1303612146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796734259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832098052"/>
                    </a:ext>
                  </a:extLst>
                </a:gridCol>
              </a:tblGrid>
              <a:tr h="16041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170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223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25835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8033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Anaeroglobus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150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157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33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464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4115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9977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11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356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6181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8847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6691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373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5031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8319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Jonquetella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3200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7474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479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Lachnoclostridium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2615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4265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913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0935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Peptoniphilus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2274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Prevotella_6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587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Pseudomonas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5077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Romboutsia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67416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673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89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009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1057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Sutterella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208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666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749D9A-B7C8-45E7-AA06-DF6D1D0F8D2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Log 2-fold change and p value of differentially expressed genera associated with Type 1 Diabetes</a:t>
            </a:r>
          </a:p>
        </p:txBody>
      </p:sp>
    </p:spTree>
    <p:extLst>
      <p:ext uri="{BB962C8B-B14F-4D97-AF65-F5344CB8AC3E}">
        <p14:creationId xmlns:p14="http://schemas.microsoft.com/office/powerpoint/2010/main" val="217702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7C8424-EB0F-4EC2-B976-05F510AB2311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Vaginal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Cervix, C) Vaginal Introitus, and D)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 samples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A114D-1CF5-4EA4-AC5E-2C3859BA6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16" y="366355"/>
            <a:ext cx="4854368" cy="4854368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F3FF781-EFD3-4603-BBA9-C50C34190F5A}"/>
              </a:ext>
            </a:extLst>
          </p:cNvPr>
          <p:cNvSpPr txBox="1"/>
          <p:nvPr/>
        </p:nvSpPr>
        <p:spPr>
          <a:xfrm>
            <a:off x="758286" y="42731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</a:t>
            </a:r>
            <a:r>
              <a:rPr lang="en-US" dirty="0"/>
              <a:t>) </a:t>
            </a:r>
            <a:r>
              <a:rPr lang="pl-PL" dirty="0" err="1"/>
              <a:t>Anus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0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98FA0D9-FF83-4B64-AAD8-0524EDAC1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577"/>
              </p:ext>
            </p:extLst>
          </p:nvPr>
        </p:nvGraphicFramePr>
        <p:xfrm>
          <a:off x="508534" y="16850"/>
          <a:ext cx="9410717" cy="6334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775">
                  <a:extLst>
                    <a:ext uri="{9D8B030D-6E8A-4147-A177-3AD203B41FA5}">
                      <a16:colId xmlns:a16="http://schemas.microsoft.com/office/drawing/2014/main" val="3243452363"/>
                    </a:ext>
                  </a:extLst>
                </a:gridCol>
                <a:gridCol w="2127343">
                  <a:extLst>
                    <a:ext uri="{9D8B030D-6E8A-4147-A177-3AD203B41FA5}">
                      <a16:colId xmlns:a16="http://schemas.microsoft.com/office/drawing/2014/main" val="2215367938"/>
                    </a:ext>
                  </a:extLst>
                </a:gridCol>
                <a:gridCol w="2074599">
                  <a:extLst>
                    <a:ext uri="{9D8B030D-6E8A-4147-A177-3AD203B41FA5}">
                      <a16:colId xmlns:a16="http://schemas.microsoft.com/office/drawing/2014/main" val="1421510182"/>
                    </a:ext>
                  </a:extLst>
                </a:gridCol>
              </a:tblGrid>
              <a:tr h="25149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9861726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4606599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Maternal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diabetes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035163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T1D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4436433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T2D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03688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Gestational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622047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None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0085747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Age at T1D diagnosis, mean ± SD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17,91 ± 8,21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9177467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Duration of T1D (years), mean ± SD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12,56 ± 7,02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2738879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Diabetes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medication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(insulin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therapy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3410199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49 (98%)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7320234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8195702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438546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Time of insulin therapy (years),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12,52 ± 17,09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3350581"/>
                  </a:ext>
                </a:extLst>
              </a:tr>
              <a:tr h="328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Age at the beginning of insulin therapy (years),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17,97 ± 8,30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0579930"/>
                  </a:ext>
                </a:extLst>
              </a:tr>
              <a:tr h="2302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Classification of 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pregestational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 diabetes (modified P. White classification)****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243362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732166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B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 (36%)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146598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C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15 (30%)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8356607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D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11 (22%)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021008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R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 (10%)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1671463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F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9528193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RF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3649469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H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4456529"/>
                  </a:ext>
                </a:extLst>
              </a:tr>
              <a:tr h="230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431427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FE0AC7D2-BDD0-4A5E-9A74-2AD982A26467}"/>
              </a:ext>
            </a:extLst>
          </p:cNvPr>
          <p:cNvSpPr txBox="1"/>
          <p:nvPr/>
        </p:nvSpPr>
        <p:spPr>
          <a:xfrm>
            <a:off x="0" y="6417613"/>
            <a:ext cx="1237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**** according to Wender-Ożegowska E, </a:t>
            </a:r>
            <a:r>
              <a:rPr lang="en-US" sz="1100" dirty="0" err="1"/>
              <a:t>Bomba-Opoń</a:t>
            </a:r>
            <a:r>
              <a:rPr lang="en-US" sz="1100" dirty="0"/>
              <a:t> D, et al. Standards of Polish Society of Gynecologists and Obstetricians in management of women with diabetes. </a:t>
            </a:r>
            <a:r>
              <a:rPr lang="en-US" sz="1100" dirty="0" err="1"/>
              <a:t>Ginekol</a:t>
            </a:r>
            <a:r>
              <a:rPr lang="en-US" sz="1100" dirty="0"/>
              <a:t> Pol. 2018;89(6):341-350. </a:t>
            </a:r>
            <a:r>
              <a:rPr lang="en-US" sz="1100" dirty="0" err="1"/>
              <a:t>doi</a:t>
            </a:r>
            <a:r>
              <a:rPr lang="en-US" sz="1100" dirty="0"/>
              <a:t>: 10.5603/GP.a2018.0059.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500282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22D85E2-874D-4DBB-BF53-7BAD8F1F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" y="0"/>
            <a:ext cx="5821244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CE46FDA-FE11-4E78-90A3-D69C92A3F64F}"/>
              </a:ext>
            </a:extLst>
          </p:cNvPr>
          <p:cNvSpPr txBox="1"/>
          <p:nvPr/>
        </p:nvSpPr>
        <p:spPr>
          <a:xfrm>
            <a:off x="4711663" y="5325359"/>
            <a:ext cx="721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Tukey</a:t>
            </a:r>
            <a:r>
              <a:rPr lang="pl-PL" sz="1600" dirty="0"/>
              <a:t>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comparisons</a:t>
            </a:r>
            <a:r>
              <a:rPr lang="pl-PL" sz="1600" dirty="0"/>
              <a:t> of </a:t>
            </a:r>
            <a:r>
              <a:rPr lang="pl-PL" sz="1600" dirty="0" err="1"/>
              <a:t>means</a:t>
            </a:r>
            <a:r>
              <a:rPr lang="pl-PL" sz="1600" dirty="0"/>
              <a:t> (95% family-</a:t>
            </a:r>
            <a:r>
              <a:rPr lang="pl-PL" sz="1600" dirty="0" err="1"/>
              <a:t>wise</a:t>
            </a:r>
            <a:r>
              <a:rPr lang="pl-PL" sz="1600" dirty="0"/>
              <a:t> </a:t>
            </a:r>
            <a:r>
              <a:rPr lang="pl-PL" sz="1600" dirty="0" err="1"/>
              <a:t>confidence</a:t>
            </a:r>
            <a:r>
              <a:rPr lang="pl-PL" sz="1600" dirty="0"/>
              <a:t> </a:t>
            </a:r>
            <a:r>
              <a:rPr lang="pl-PL" sz="1600" dirty="0" err="1"/>
              <a:t>level</a:t>
            </a:r>
            <a:r>
              <a:rPr lang="pl-PL" sz="1600" dirty="0"/>
              <a:t>)</a:t>
            </a:r>
          </a:p>
          <a:p>
            <a:r>
              <a:rPr lang="pl-PL" sz="1600" dirty="0" err="1"/>
              <a:t>Variable</a:t>
            </a:r>
            <a:r>
              <a:rPr lang="pl-PL" sz="1600" dirty="0"/>
              <a:t>                                  	       </a:t>
            </a:r>
            <a:r>
              <a:rPr lang="pl-PL" sz="1600" dirty="0" err="1"/>
              <a:t>diff</a:t>
            </a:r>
            <a:r>
              <a:rPr lang="pl-PL" sz="1600" dirty="0"/>
              <a:t>               </a:t>
            </a:r>
            <a:r>
              <a:rPr lang="pl-PL" sz="1600" dirty="0" err="1"/>
              <a:t>lwr</a:t>
            </a:r>
            <a:r>
              <a:rPr lang="pl-PL" sz="1600" dirty="0"/>
              <a:t>               </a:t>
            </a:r>
            <a:r>
              <a:rPr lang="pl-PL" sz="1600" dirty="0" err="1"/>
              <a:t>upr</a:t>
            </a:r>
            <a:r>
              <a:rPr lang="pl-PL" sz="1600" dirty="0"/>
              <a:t>            </a:t>
            </a:r>
            <a:r>
              <a:rPr lang="pl-PL" sz="1600" b="1" dirty="0"/>
              <a:t>p </a:t>
            </a:r>
            <a:r>
              <a:rPr lang="pl-PL" sz="1600" b="1" dirty="0" err="1"/>
              <a:t>adj</a:t>
            </a:r>
            <a:endParaRPr lang="pl-PL" sz="1600" b="1" dirty="0"/>
          </a:p>
          <a:p>
            <a:r>
              <a:rPr lang="pl-PL" sz="1600" dirty="0" err="1"/>
              <a:t>Second.Trimester-First.Trimester</a:t>
            </a:r>
            <a:r>
              <a:rPr lang="pl-PL" sz="1600" dirty="0"/>
              <a:t>	-0.9965909 -1.15613634 -0.8370455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First.Trimester</a:t>
            </a:r>
            <a:r>
              <a:rPr lang="pl-PL" sz="1600" dirty="0"/>
              <a:t>	-0.8482995 -1.00527833 -0.6913206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Second.Trimester</a:t>
            </a:r>
            <a:r>
              <a:rPr lang="pl-PL" sz="1600" dirty="0"/>
              <a:t>	0.1482914  -0.00868742   0.3052703 0.0687493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977913-0480-466A-A5FE-6EC1ABD11B31}"/>
              </a:ext>
            </a:extLst>
          </p:cNvPr>
          <p:cNvSpPr txBox="1"/>
          <p:nvPr/>
        </p:nvSpPr>
        <p:spPr>
          <a:xfrm>
            <a:off x="4937760" y="167560"/>
            <a:ext cx="7081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GLYCAEMIC CONTROL </a:t>
            </a:r>
          </a:p>
          <a:p>
            <a:r>
              <a:rPr lang="en-US" sz="2400" b="1" dirty="0"/>
              <a:t>during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</a:t>
            </a:r>
            <a:r>
              <a:rPr lang="pl-PL" sz="2400" b="1" dirty="0"/>
              <a:t> 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  <a:endParaRPr lang="en-US" sz="2400" b="1" dirty="0"/>
          </a:p>
          <a:p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Here, differences between first and second trimesters, and first and third trimesters were statistically significant;</a:t>
            </a:r>
            <a:endParaRPr lang="pl-PL" dirty="0"/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Glycaemic</a:t>
            </a:r>
            <a:r>
              <a:rPr lang="en-US" dirty="0"/>
              <a:t> control was satisfactory in second and third trimesters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6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78FFFEB7-33A9-40B0-AB27-0DD29F16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1912"/>
            <a:ext cx="10074729" cy="455568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45C9F-E780-4202-87B1-503564A2C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12375-6339-412F-8750-F4FA08BC5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" cy="22860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667624-3CF8-44CE-940A-0C7DCF6B5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58"/>
            <a:ext cx="2286000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9FA26-C46C-4338-8EAB-CFEAB0962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C439D-FD49-4473-AAF2-0A81BDBA3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158"/>
            <a:ext cx="2286000" cy="2286000"/>
          </a:xfrm>
          <a:prstGeom prst="rect">
            <a:avLst/>
          </a:prstGeom>
        </p:spPr>
      </p:pic>
      <p:pic>
        <p:nvPicPr>
          <p:cNvPr id="16" name="Obraz 3">
            <a:extLst>
              <a:ext uri="{FF2B5EF4-FFF2-40B4-BE49-F238E27FC236}">
                <a16:creationId xmlns:a16="http://schemas.microsoft.com/office/drawing/2014/main" id="{96F4CE99-CD2C-4A8F-94D9-079E75EEB5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65"/>
          <a:stretch/>
        </p:blipFill>
        <p:spPr>
          <a:xfrm>
            <a:off x="9144000" y="2327185"/>
            <a:ext cx="2713834" cy="40658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43E1-C572-4ED8-ABB4-02402D358FF8}"/>
              </a:ext>
            </a:extLst>
          </p:cNvPr>
          <p:cNvCxnSpPr/>
          <p:nvPr/>
        </p:nvCxnSpPr>
        <p:spPr>
          <a:xfrm flipH="1">
            <a:off x="4898571" y="5657850"/>
            <a:ext cx="4882243" cy="955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07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1356EC-2B04-420E-80B1-2DC62734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4" y="724202"/>
            <a:ext cx="2743200" cy="54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766DD26-0D4B-459F-97C9-E69B60192A8A}"/>
              </a:ext>
            </a:extLst>
          </p:cNvPr>
          <p:cNvSpPr txBox="1"/>
          <p:nvPr/>
        </p:nvSpPr>
        <p:spPr>
          <a:xfrm>
            <a:off x="77117" y="55081"/>
            <a:ext cx="3993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/>
              <a:t>Alpha</a:t>
            </a:r>
            <a:r>
              <a:rPr lang="pl-PL" sz="2000" b="1" dirty="0"/>
              <a:t> </a:t>
            </a:r>
            <a:r>
              <a:rPr lang="pl-PL" sz="2000" b="1" dirty="0" err="1"/>
              <a:t>diversity</a:t>
            </a:r>
            <a:r>
              <a:rPr lang="pl-PL" sz="2000" b="1" dirty="0"/>
              <a:t> </a:t>
            </a:r>
            <a:r>
              <a:rPr lang="pl-PL" sz="2000" b="1" dirty="0" err="1"/>
              <a:t>estimates</a:t>
            </a:r>
            <a:r>
              <a:rPr lang="pl-PL" sz="2000" b="1" dirty="0"/>
              <a:t> </a:t>
            </a:r>
            <a:r>
              <a:rPr lang="pl-PL" sz="2000" dirty="0"/>
              <a:t>(Shannon)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7CCD5A-E451-4446-9477-76303A94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71" y="-16702"/>
            <a:ext cx="8229600" cy="61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a 12">
            <a:extLst>
              <a:ext uri="{FF2B5EF4-FFF2-40B4-BE49-F238E27FC236}">
                <a16:creationId xmlns:a16="http://schemas.microsoft.com/office/drawing/2014/main" id="{E516B8B8-4D59-4B93-B875-F4AFCD9451C1}"/>
              </a:ext>
            </a:extLst>
          </p:cNvPr>
          <p:cNvGrpSpPr/>
          <p:nvPr/>
        </p:nvGrpSpPr>
        <p:grpSpPr>
          <a:xfrm>
            <a:off x="4194921" y="4483954"/>
            <a:ext cx="7169348" cy="2341052"/>
            <a:chOff x="4194921" y="4483954"/>
            <a:chExt cx="7169348" cy="2341052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05D03D1D-54D8-4F4B-A33B-FB8B211812D6}"/>
                </a:ext>
              </a:extLst>
            </p:cNvPr>
            <p:cNvSpPr/>
            <p:nvPr/>
          </p:nvSpPr>
          <p:spPr>
            <a:xfrm>
              <a:off x="4235116" y="5139852"/>
              <a:ext cx="7129153" cy="745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41E1AE0B-8DBA-488A-AD2B-55A387CAA2F9}"/>
                </a:ext>
              </a:extLst>
            </p:cNvPr>
            <p:cNvSpPr txBox="1"/>
            <p:nvPr/>
          </p:nvSpPr>
          <p:spPr>
            <a:xfrm>
              <a:off x="4194921" y="5901676"/>
              <a:ext cx="70012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l-PL" b="1" dirty="0" err="1"/>
                <a:t>Ear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Stool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Introitus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Anus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Cervix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Vagina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endParaRPr lang="pl-PL" sz="800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Ear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Stool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Introitus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Anus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Cervix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Vagina</a:t>
              </a:r>
              <a:endParaRPr lang="pl-PL" b="1" dirty="0"/>
            </a:p>
          </p:txBody>
        </p:sp>
        <p:sp>
          <p:nvSpPr>
            <p:cNvPr id="16" name="Nawias klamrowy zamykający 15">
              <a:extLst>
                <a:ext uri="{FF2B5EF4-FFF2-40B4-BE49-F238E27FC236}">
                  <a16:creationId xmlns:a16="http://schemas.microsoft.com/office/drawing/2014/main" id="{F397533D-C356-4C67-A778-4265590C03B7}"/>
                </a:ext>
              </a:extLst>
            </p:cNvPr>
            <p:cNvSpPr/>
            <p:nvPr/>
          </p:nvSpPr>
          <p:spPr>
            <a:xfrm>
              <a:off x="8045314" y="4483954"/>
              <a:ext cx="45719" cy="1983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3DD280B9-245B-4035-800F-68303984BA33}"/>
                </a:ext>
              </a:extLst>
            </p:cNvPr>
            <p:cNvSpPr txBox="1"/>
            <p:nvPr/>
          </p:nvSpPr>
          <p:spPr>
            <a:xfrm>
              <a:off x="4471567" y="4813947"/>
              <a:ext cx="657993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Control				T1D</a:t>
              </a:r>
            </a:p>
            <a:p>
              <a:r>
                <a:rPr lang="pl-PL" sz="800" b="1" dirty="0"/>
                <a:t>			</a:t>
              </a:r>
            </a:p>
            <a:p>
              <a:r>
                <a:rPr lang="pl-PL" dirty="0"/>
                <a:t> Infant	               </a:t>
              </a:r>
              <a:r>
                <a:rPr lang="pl-PL" dirty="0" err="1"/>
                <a:t>Mother</a:t>
              </a:r>
              <a:r>
                <a:rPr lang="pl-PL" dirty="0"/>
                <a:t> 	                Infant	             </a:t>
              </a:r>
              <a:r>
                <a:rPr lang="pl-PL" dirty="0" err="1"/>
                <a:t>Mother</a:t>
              </a:r>
              <a:r>
                <a:rPr lang="pl-PL" dirty="0"/>
                <a:t> 	</a:t>
              </a:r>
            </a:p>
          </p:txBody>
        </p:sp>
        <p:sp>
          <p:nvSpPr>
            <p:cNvPr id="18" name="Nawias klamrowy zamykający 17">
              <a:extLst>
                <a:ext uri="{FF2B5EF4-FFF2-40B4-BE49-F238E27FC236}">
                  <a16:creationId xmlns:a16="http://schemas.microsoft.com/office/drawing/2014/main" id="{687D6BD8-496C-488D-956C-597DDE8ADE29}"/>
                </a:ext>
              </a:extLst>
            </p:cNvPr>
            <p:cNvSpPr/>
            <p:nvPr/>
          </p:nvSpPr>
          <p:spPr>
            <a:xfrm rot="16200000">
              <a:off x="4760542" y="5464093"/>
              <a:ext cx="234786" cy="596900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Nawias klamrowy zamykający 18">
              <a:extLst>
                <a:ext uri="{FF2B5EF4-FFF2-40B4-BE49-F238E27FC236}">
                  <a16:creationId xmlns:a16="http://schemas.microsoft.com/office/drawing/2014/main" id="{A42124E0-2C6F-478E-B2AD-E9B62A305F9F}"/>
                </a:ext>
              </a:extLst>
            </p:cNvPr>
            <p:cNvSpPr/>
            <p:nvPr/>
          </p:nvSpPr>
          <p:spPr>
            <a:xfrm rot="16200000">
              <a:off x="8272090" y="5439105"/>
              <a:ext cx="234788" cy="596900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Nawias klamrowy zamykający 19">
              <a:extLst>
                <a:ext uri="{FF2B5EF4-FFF2-40B4-BE49-F238E27FC236}">
                  <a16:creationId xmlns:a16="http://schemas.microsoft.com/office/drawing/2014/main" id="{36B1F054-7CA1-40CB-AB5D-663DE0A7BFC7}"/>
                </a:ext>
              </a:extLst>
            </p:cNvPr>
            <p:cNvSpPr/>
            <p:nvPr/>
          </p:nvSpPr>
          <p:spPr>
            <a:xfrm rot="16200000">
              <a:off x="6525475" y="4883156"/>
              <a:ext cx="209802" cy="1733788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Nawias klamrowy zamykający 20">
              <a:extLst>
                <a:ext uri="{FF2B5EF4-FFF2-40B4-BE49-F238E27FC236}">
                  <a16:creationId xmlns:a16="http://schemas.microsoft.com/office/drawing/2014/main" id="{5B51AF99-836E-4EFB-A46E-A8BEC86751EF}"/>
                </a:ext>
              </a:extLst>
            </p:cNvPr>
            <p:cNvSpPr/>
            <p:nvPr/>
          </p:nvSpPr>
          <p:spPr>
            <a:xfrm rot="16200000">
              <a:off x="10024531" y="4870660"/>
              <a:ext cx="234791" cy="1733790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031870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766DD26-0D4B-459F-97C9-E69B60192A8A}"/>
              </a:ext>
            </a:extLst>
          </p:cNvPr>
          <p:cNvSpPr txBox="1"/>
          <p:nvPr/>
        </p:nvSpPr>
        <p:spPr>
          <a:xfrm>
            <a:off x="77117" y="55081"/>
            <a:ext cx="3993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/>
              <a:t>Alpha</a:t>
            </a:r>
            <a:r>
              <a:rPr lang="pl-PL" sz="2000" b="1" dirty="0"/>
              <a:t> </a:t>
            </a:r>
            <a:r>
              <a:rPr lang="pl-PL" sz="2000" b="1" dirty="0" err="1"/>
              <a:t>diversity</a:t>
            </a:r>
            <a:r>
              <a:rPr lang="pl-PL" sz="2000" b="1" dirty="0"/>
              <a:t> </a:t>
            </a:r>
            <a:r>
              <a:rPr lang="pl-PL" sz="2000" b="1" dirty="0" err="1"/>
              <a:t>estimates</a:t>
            </a:r>
            <a:r>
              <a:rPr lang="pl-PL" sz="2000" b="1" dirty="0"/>
              <a:t> </a:t>
            </a:r>
            <a:r>
              <a:rPr lang="pl-PL" sz="2000" dirty="0"/>
              <a:t>(Shannon)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87E0B-7D0C-40D3-A97C-AF091D7D24C5}"/>
              </a:ext>
            </a:extLst>
          </p:cNvPr>
          <p:cNvSpPr txBox="1"/>
          <p:nvPr/>
        </p:nvSpPr>
        <p:spPr>
          <a:xfrm>
            <a:off x="3048828" y="1166843"/>
            <a:ext cx="60976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library(microbiome)</a:t>
            </a:r>
          </a:p>
          <a:p>
            <a:r>
              <a:rPr lang="en-US" dirty="0"/>
              <a:t>library(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 err="1"/>
              <a:t>sam</a:t>
            </a:r>
            <a:r>
              <a:rPr lang="en-US" dirty="0"/>
              <a:t>&lt;-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sample_data</a:t>
            </a:r>
            <a:r>
              <a:rPr lang="en-US" dirty="0"/>
              <a:t>(</a:t>
            </a:r>
            <a:r>
              <a:rPr lang="en-US" dirty="0" err="1"/>
              <a:t>ASV_physeq_core</a:t>
            </a:r>
            <a:r>
              <a:rPr lang="en-US" dirty="0"/>
              <a:t>))</a:t>
            </a:r>
          </a:p>
          <a:p>
            <a:r>
              <a:rPr lang="en-US" dirty="0"/>
              <a:t>alpha&lt;-alpha(x = </a:t>
            </a:r>
            <a:r>
              <a:rPr lang="en-US" dirty="0" err="1"/>
              <a:t>ASV_physeq_core,index</a:t>
            </a:r>
            <a:r>
              <a:rPr lang="en-US" dirty="0"/>
              <a:t> = "</a:t>
            </a:r>
            <a:r>
              <a:rPr lang="en-US" dirty="0" err="1"/>
              <a:t>shannon</a:t>
            </a:r>
            <a:r>
              <a:rPr lang="en-US" dirty="0"/>
              <a:t>")</a:t>
            </a:r>
          </a:p>
          <a:p>
            <a:r>
              <a:rPr lang="en-US" dirty="0" err="1"/>
              <a:t>sam$shannon</a:t>
            </a:r>
            <a:r>
              <a:rPr lang="en-US" dirty="0"/>
              <a:t>&lt;-</a:t>
            </a:r>
            <a:r>
              <a:rPr lang="en-US" dirty="0" err="1"/>
              <a:t>alpha$diversity_shannon</a:t>
            </a:r>
            <a:endParaRPr lang="en-US" dirty="0"/>
          </a:p>
          <a:p>
            <a:r>
              <a:rPr lang="en-US" dirty="0" err="1"/>
              <a:t>ggviolin</a:t>
            </a:r>
            <a:r>
              <a:rPr lang="en-US" dirty="0"/>
              <a:t>(</a:t>
            </a:r>
            <a:r>
              <a:rPr lang="en-US" dirty="0" err="1"/>
              <a:t>sam</a:t>
            </a:r>
            <a:r>
              <a:rPr lang="en-US" dirty="0"/>
              <a:t>, x = "disease", y = "</a:t>
            </a:r>
            <a:r>
              <a:rPr lang="en-US" dirty="0" err="1"/>
              <a:t>shannon</a:t>
            </a:r>
            <a:r>
              <a:rPr lang="en-US" dirty="0"/>
              <a:t>", fill = "disease",</a:t>
            </a:r>
          </a:p>
          <a:p>
            <a:r>
              <a:rPr lang="en-US" dirty="0"/>
              <a:t>         palette =c("#61D04F","#2297E6"),</a:t>
            </a:r>
            <a:r>
              <a:rPr lang="en-US" dirty="0" err="1"/>
              <a:t>theme_bw</a:t>
            </a:r>
            <a:r>
              <a:rPr lang="en-US" dirty="0"/>
              <a:t>()+</a:t>
            </a:r>
          </a:p>
          <a:p>
            <a:r>
              <a:rPr lang="en-US" dirty="0"/>
              <a:t>         add = "boxplot", </a:t>
            </a:r>
            <a:r>
              <a:rPr lang="en-US" dirty="0" err="1"/>
              <a:t>add.params</a:t>
            </a:r>
            <a:r>
              <a:rPr lang="en-US" dirty="0"/>
              <a:t> = list(fill = "white"))+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(comparisons = </a:t>
            </a:r>
            <a:r>
              <a:rPr lang="en-US" dirty="0" err="1"/>
              <a:t>my_comparisons</a:t>
            </a:r>
            <a:r>
              <a:rPr lang="en-US" dirty="0"/>
              <a:t>, label = "</a:t>
            </a:r>
            <a:r>
              <a:rPr lang="en-US" dirty="0" err="1"/>
              <a:t>p.signif</a:t>
            </a:r>
            <a:r>
              <a:rPr lang="en-US" dirty="0"/>
              <a:t>")+ # Add significance levels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</a:t>
            </a:r>
            <a:r>
              <a:rPr lang="en-US" dirty="0" err="1"/>
              <a:t>label.y</a:t>
            </a:r>
            <a:r>
              <a:rPr lang="en-US" dirty="0"/>
              <a:t> = 10) +</a:t>
            </a:r>
            <a:r>
              <a:rPr lang="en-US" dirty="0" err="1"/>
              <a:t>facet_grid</a:t>
            </a:r>
            <a:r>
              <a:rPr lang="en-US" dirty="0"/>
              <a:t>(facets = ~</a:t>
            </a:r>
            <a:r>
              <a:rPr lang="en-US" dirty="0" err="1"/>
              <a:t>SampleType</a:t>
            </a:r>
            <a:r>
              <a:rPr lang="en-US" dirty="0"/>
              <a:t>)                                     # Add global the p-value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5D54B32-E8BB-462F-A604-9A4AF4FD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571101"/>
            <a:ext cx="952632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16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C073FF49-B2BE-4584-9A3E-FC89C417332E}"/>
              </a:ext>
            </a:extLst>
          </p:cNvPr>
          <p:cNvGrpSpPr/>
          <p:nvPr/>
        </p:nvGrpSpPr>
        <p:grpSpPr>
          <a:xfrm>
            <a:off x="6095999" y="2891856"/>
            <a:ext cx="5755911" cy="2791327"/>
            <a:chOff x="6456947" y="336884"/>
            <a:chExt cx="5228122" cy="3510815"/>
          </a:xfrm>
        </p:grpSpPr>
        <p:graphicFrame>
          <p:nvGraphicFramePr>
            <p:cNvPr id="3" name="Wykres 2">
              <a:extLst>
                <a:ext uri="{FF2B5EF4-FFF2-40B4-BE49-F238E27FC236}">
                  <a16:creationId xmlns:a16="http://schemas.microsoft.com/office/drawing/2014/main" id="{CD5B66D2-EADA-4840-A5EE-C68F18F9E15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456947" y="336884"/>
            <a:ext cx="5228122" cy="35108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4378A14B-A324-4939-941E-BA6C46495F5A}"/>
                </a:ext>
              </a:extLst>
            </p:cNvPr>
            <p:cNvSpPr txBox="1"/>
            <p:nvPr/>
          </p:nvSpPr>
          <p:spPr>
            <a:xfrm>
              <a:off x="7296243" y="2792210"/>
              <a:ext cx="4082829" cy="3483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37	  38	      39	       40	          41</a:t>
              </a:r>
            </a:p>
          </p:txBody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EB8A08A-AD75-4E76-AE98-05A01326E9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8535" y="1258081"/>
          <a:ext cx="8604986" cy="1179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0345">
                  <a:extLst>
                    <a:ext uri="{9D8B030D-6E8A-4147-A177-3AD203B41FA5}">
                      <a16:colId xmlns:a16="http://schemas.microsoft.com/office/drawing/2014/main" val="3329352869"/>
                    </a:ext>
                  </a:extLst>
                </a:gridCol>
                <a:gridCol w="2037580">
                  <a:extLst>
                    <a:ext uri="{9D8B030D-6E8A-4147-A177-3AD203B41FA5}">
                      <a16:colId xmlns:a16="http://schemas.microsoft.com/office/drawing/2014/main" val="2844344784"/>
                    </a:ext>
                  </a:extLst>
                </a:gridCol>
                <a:gridCol w="1987061">
                  <a:extLst>
                    <a:ext uri="{9D8B030D-6E8A-4147-A177-3AD203B41FA5}">
                      <a16:colId xmlns:a16="http://schemas.microsoft.com/office/drawing/2014/main" val="1510677480"/>
                    </a:ext>
                  </a:extLst>
                </a:gridCol>
              </a:tblGrid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826050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7337001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9891095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Gestation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),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± SD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38,1 ± 0,7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39,2 ± 1,0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362975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3F3DC6A7-3AFB-42FD-84E6-C87C434A2DC3}"/>
              </a:ext>
            </a:extLst>
          </p:cNvPr>
          <p:cNvSpPr txBox="1"/>
          <p:nvPr/>
        </p:nvSpPr>
        <p:spPr>
          <a:xfrm>
            <a:off x="632323" y="122472"/>
            <a:ext cx="10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_Delivery </a:t>
            </a:r>
            <a:r>
              <a:rPr lang="pl-PL" sz="2400" b="1" dirty="0" err="1"/>
              <a:t>week</a:t>
            </a:r>
            <a:r>
              <a:rPr lang="pl-PL" sz="2400" b="1" dirty="0"/>
              <a:t> (37-41, no </a:t>
            </a:r>
            <a:r>
              <a:rPr lang="pl-PL" sz="2400" b="1" dirty="0" err="1"/>
              <a:t>preterm</a:t>
            </a:r>
            <a:r>
              <a:rPr lang="pl-PL" sz="2400" b="1" dirty="0"/>
              <a:t> </a:t>
            </a:r>
            <a:r>
              <a:rPr lang="pl-PL" sz="2400" b="1" dirty="0" err="1"/>
              <a:t>babies</a:t>
            </a:r>
            <a:r>
              <a:rPr lang="pl-PL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133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Here are a couple optional balloon plots that I created as optional replacements for the existing taxa plots</a:t>
            </a:r>
          </a:p>
        </p:txBody>
      </p:sp>
    </p:spTree>
    <p:extLst>
      <p:ext uri="{BB962C8B-B14F-4D97-AF65-F5344CB8AC3E}">
        <p14:creationId xmlns:p14="http://schemas.microsoft.com/office/powerpoint/2010/main" val="2398819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3E7F3CF-9DC7-4A50-A214-94B79054F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09" y="619760"/>
            <a:ext cx="10240501" cy="589218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67395E5-E8A3-4F22-8789-88EEF9276A92}"/>
              </a:ext>
            </a:extLst>
          </p:cNvPr>
          <p:cNvSpPr txBox="1"/>
          <p:nvPr/>
        </p:nvSpPr>
        <p:spPr>
          <a:xfrm>
            <a:off x="1818526" y="263304"/>
            <a:ext cx="902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Microbiota 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, </a:t>
            </a:r>
            <a:r>
              <a:rPr lang="en-US" sz="2400" dirty="0"/>
              <a:t>Newborns and Mothers, separately</a:t>
            </a:r>
            <a:endParaRPr lang="pl-PL" sz="24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3408C7-4A21-4BC0-BB71-DFCE3CDC833D}"/>
              </a:ext>
            </a:extLst>
          </p:cNvPr>
          <p:cNvSpPr/>
          <p:nvPr/>
        </p:nvSpPr>
        <p:spPr>
          <a:xfrm>
            <a:off x="2133600" y="724969"/>
            <a:ext cx="3931920" cy="5671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3574B1E-314B-4255-9541-B4DC6B59CCC7}"/>
              </a:ext>
            </a:extLst>
          </p:cNvPr>
          <p:cNvSpPr/>
          <p:nvPr/>
        </p:nvSpPr>
        <p:spPr>
          <a:xfrm>
            <a:off x="6096000" y="724969"/>
            <a:ext cx="3962400" cy="5671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843227-6475-4AD1-9EF5-FF9375604DF6}"/>
              </a:ext>
            </a:extLst>
          </p:cNvPr>
          <p:cNvSpPr txBox="1"/>
          <p:nvPr/>
        </p:nvSpPr>
        <p:spPr>
          <a:xfrm>
            <a:off x="2249698" y="1142385"/>
            <a:ext cx="283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Control</a:t>
            </a:r>
            <a:r>
              <a:rPr lang="pl-PL" dirty="0"/>
              <a:t>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A34AD39-0696-4835-91BC-485CDF761D63}"/>
              </a:ext>
            </a:extLst>
          </p:cNvPr>
          <p:cNvSpPr txBox="1"/>
          <p:nvPr/>
        </p:nvSpPr>
        <p:spPr>
          <a:xfrm>
            <a:off x="6126482" y="1162933"/>
            <a:ext cx="358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T1D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545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FA09847-030F-4545-BBC3-DF43F8FB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541445"/>
            <a:ext cx="12144375" cy="52959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29CB4F0-2D8D-4800-B4DA-0AE41E42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687" y="6469"/>
            <a:ext cx="1609725" cy="1581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A590152-A856-452E-AD4B-B09CB909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412" y="188872"/>
            <a:ext cx="1581150" cy="13525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DA933B1-78AE-417A-B783-57278D0B6BDC}"/>
              </a:ext>
            </a:extLst>
          </p:cNvPr>
          <p:cNvSpPr txBox="1"/>
          <p:nvPr/>
        </p:nvSpPr>
        <p:spPr>
          <a:xfrm>
            <a:off x="49999" y="90920"/>
            <a:ext cx="597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Microbiota </a:t>
            </a:r>
            <a:r>
              <a:rPr lang="pl-PL" sz="2400" b="1" dirty="0" err="1"/>
              <a:t>composition_</a:t>
            </a:r>
            <a:r>
              <a:rPr lang="pl-PL" sz="2400" b="1" i="1" dirty="0" err="1"/>
              <a:t>Phylum</a:t>
            </a:r>
            <a:r>
              <a:rPr lang="pl-PL" sz="2400" b="1" i="1" dirty="0"/>
              <a:t> </a:t>
            </a:r>
            <a:r>
              <a:rPr lang="pl-PL" sz="2400" b="1" dirty="0" err="1"/>
              <a:t>level_NMDS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9573117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C41EE4A-0DF1-4FDB-9F22-DC0C6A89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0422"/>
            <a:ext cx="121412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09B2CC3-9DED-41E2-8FF9-F996CE2EE6D3}"/>
              </a:ext>
            </a:extLst>
          </p:cNvPr>
          <p:cNvSpPr txBox="1"/>
          <p:nvPr/>
        </p:nvSpPr>
        <p:spPr>
          <a:xfrm flipH="1">
            <a:off x="316029" y="232748"/>
            <a:ext cx="1155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/>
              <a:t>Mikrobiota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i="1" dirty="0" err="1"/>
              <a:t>Phylum</a:t>
            </a:r>
            <a:r>
              <a:rPr lang="pl-PL" sz="2400" dirty="0"/>
              <a:t> </a:t>
            </a:r>
            <a:r>
              <a:rPr lang="pl-PL" sz="2400" dirty="0" err="1"/>
              <a:t>level</a:t>
            </a:r>
            <a:r>
              <a:rPr lang="pl-PL" sz="2400" dirty="0"/>
              <a:t>) in materials </a:t>
            </a:r>
            <a:r>
              <a:rPr lang="pl-PL" sz="2400" dirty="0" err="1"/>
              <a:t>tested_separately</a:t>
            </a:r>
            <a:r>
              <a:rPr lang="pl-PL" sz="2400" dirty="0"/>
              <a:t> 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7B1AFBB-54E1-48CE-B7D9-4D3FBAAE7A40}"/>
              </a:ext>
            </a:extLst>
          </p:cNvPr>
          <p:cNvSpPr txBox="1"/>
          <p:nvPr/>
        </p:nvSpPr>
        <p:spPr>
          <a:xfrm>
            <a:off x="9150350" y="991722"/>
            <a:ext cx="2152650" cy="563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sz="1400" b="1" dirty="0" err="1"/>
              <a:t>Control_introitus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Control_cervix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Control_annus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Control_ear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Control_stool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Control_vagina</a:t>
            </a:r>
            <a:endParaRPr lang="pl-PL" sz="1400" b="1" dirty="0"/>
          </a:p>
          <a:p>
            <a:pPr>
              <a:lnSpc>
                <a:spcPct val="200000"/>
              </a:lnSpc>
            </a:pPr>
            <a:endParaRPr lang="pl-PL" sz="8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introitus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cervix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annus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ear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stool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 T1D_vagina</a:t>
            </a:r>
          </a:p>
        </p:txBody>
      </p:sp>
    </p:spTree>
    <p:extLst>
      <p:ext uri="{BB962C8B-B14F-4D97-AF65-F5344CB8AC3E}">
        <p14:creationId xmlns:p14="http://schemas.microsoft.com/office/powerpoint/2010/main" val="37686011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67395E5-E8A3-4F22-8789-88EEF9276A92}"/>
              </a:ext>
            </a:extLst>
          </p:cNvPr>
          <p:cNvSpPr txBox="1"/>
          <p:nvPr/>
        </p:nvSpPr>
        <p:spPr>
          <a:xfrm>
            <a:off x="1818526" y="-17349"/>
            <a:ext cx="902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Microbiota 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, </a:t>
            </a:r>
            <a:r>
              <a:rPr lang="en-US" sz="2400" dirty="0"/>
              <a:t>Newborns and Mothers, separately</a:t>
            </a:r>
            <a:endParaRPr lang="pl-PL" sz="240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D329A-428D-429E-B912-31F1F7922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71101"/>
            <a:ext cx="11431595" cy="57157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A8970D-AE2B-4445-B1F5-AF627BD281C5}"/>
              </a:ext>
            </a:extLst>
          </p:cNvPr>
          <p:cNvSpPr txBox="1"/>
          <p:nvPr/>
        </p:nvSpPr>
        <p:spPr>
          <a:xfrm>
            <a:off x="10083297" y="706903"/>
            <a:ext cx="183106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Mean </a:t>
            </a:r>
            <a:r>
              <a:rPr lang="pl-PL" sz="1200" dirty="0"/>
              <a:t>relative abundance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542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2F0C4D1-8850-4AF4-BFBC-37D9A276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79847"/>
              </p:ext>
            </p:extLst>
          </p:nvPr>
        </p:nvGraphicFramePr>
        <p:xfrm>
          <a:off x="508535" y="520700"/>
          <a:ext cx="8584665" cy="3228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528">
                  <a:extLst>
                    <a:ext uri="{9D8B030D-6E8A-4147-A177-3AD203B41FA5}">
                      <a16:colId xmlns:a16="http://schemas.microsoft.com/office/drawing/2014/main" val="1428905968"/>
                    </a:ext>
                  </a:extLst>
                </a:gridCol>
                <a:gridCol w="2032768">
                  <a:extLst>
                    <a:ext uri="{9D8B030D-6E8A-4147-A177-3AD203B41FA5}">
                      <a16:colId xmlns:a16="http://schemas.microsoft.com/office/drawing/2014/main" val="548227321"/>
                    </a:ext>
                  </a:extLst>
                </a:gridCol>
                <a:gridCol w="1982369">
                  <a:extLst>
                    <a:ext uri="{9D8B030D-6E8A-4147-A177-3AD203B41FA5}">
                      <a16:colId xmlns:a16="http://schemas.microsoft.com/office/drawing/2014/main" val="1515487789"/>
                    </a:ext>
                  </a:extLst>
                </a:gridCol>
              </a:tblGrid>
              <a:tr h="30411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3291010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8237639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39536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</a:rPr>
                        <a:t>Retinopathy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02129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10 (20%)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2228575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</a:rPr>
                        <a:t>38 (76%)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7953073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</a:rPr>
                        <a:t>2 (4%)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494321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</a:rPr>
                        <a:t>Hypothyroidism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4729304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23 (46%)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10 (23.5%)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2355803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27 (54%)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31 (74%)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198048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</a:rPr>
                        <a:t>1 (2.5%)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615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8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08C4841-12CB-443A-9BF9-200ED4E05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65230"/>
              </p:ext>
            </p:extLst>
          </p:nvPr>
        </p:nvGraphicFramePr>
        <p:xfrm>
          <a:off x="508535" y="193040"/>
          <a:ext cx="8604985" cy="5232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0344">
                  <a:extLst>
                    <a:ext uri="{9D8B030D-6E8A-4147-A177-3AD203B41FA5}">
                      <a16:colId xmlns:a16="http://schemas.microsoft.com/office/drawing/2014/main" val="202967390"/>
                    </a:ext>
                  </a:extLst>
                </a:gridCol>
                <a:gridCol w="2037580">
                  <a:extLst>
                    <a:ext uri="{9D8B030D-6E8A-4147-A177-3AD203B41FA5}">
                      <a16:colId xmlns:a16="http://schemas.microsoft.com/office/drawing/2014/main" val="3433498177"/>
                    </a:ext>
                  </a:extLst>
                </a:gridCol>
                <a:gridCol w="1987061">
                  <a:extLst>
                    <a:ext uri="{9D8B030D-6E8A-4147-A177-3AD203B41FA5}">
                      <a16:colId xmlns:a16="http://schemas.microsoft.com/office/drawing/2014/main" val="3801169432"/>
                    </a:ext>
                  </a:extLst>
                </a:gridCol>
              </a:tblGrid>
              <a:tr h="2770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05636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32006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3966206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Probiotic before pregnancy (including 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synbiotics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1684962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12 (24%)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15 (35.5%)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228059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28 (56%)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15 (35.5%)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5312674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29017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Probiotic during pregnancy (including 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synbiotics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3745594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 (10%)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29 (69%)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5450067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35 (70%)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7162432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4941830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Probiotic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products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before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pregnancy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8929301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38 (76%)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27 (64%)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1778002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 (7%)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924006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4053331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Probiotic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products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during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pregnancy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082840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38 (76%)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30 (71%)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753119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735260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5603380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D09EED27-0C51-4BA6-965B-FA56C34B5001}"/>
              </a:ext>
            </a:extLst>
          </p:cNvPr>
          <p:cNvSpPr txBox="1"/>
          <p:nvPr/>
        </p:nvSpPr>
        <p:spPr>
          <a:xfrm>
            <a:off x="168928" y="5567680"/>
            <a:ext cx="118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Supplements</a:t>
            </a:r>
            <a:r>
              <a:rPr lang="pl-PL" sz="1600" dirty="0"/>
              <a:t> </a:t>
            </a:r>
            <a:r>
              <a:rPr lang="pl-PL" sz="1600" dirty="0" err="1"/>
              <a:t>inluding</a:t>
            </a:r>
            <a:r>
              <a:rPr lang="pl-PL" sz="1600" dirty="0"/>
              <a:t> XXXX </a:t>
            </a:r>
            <a:r>
              <a:rPr lang="pl-PL" sz="1600" dirty="0" err="1"/>
              <a:t>genera</a:t>
            </a:r>
            <a:endParaRPr lang="pl-PL" sz="1600" dirty="0"/>
          </a:p>
          <a:p>
            <a:r>
              <a:rPr lang="pl-PL" sz="1600" dirty="0" err="1"/>
              <a:t>were</a:t>
            </a:r>
            <a:r>
              <a:rPr lang="pl-PL" sz="1600" dirty="0"/>
              <a:t> </a:t>
            </a:r>
            <a:r>
              <a:rPr lang="pl-PL" sz="1600" dirty="0" err="1"/>
              <a:t>taken</a:t>
            </a:r>
            <a:r>
              <a:rPr lang="pl-PL" sz="1600" dirty="0"/>
              <a:t> by T1D and </a:t>
            </a:r>
            <a:r>
              <a:rPr lang="pl-PL" sz="1600" dirty="0" err="1"/>
              <a:t>conrol</a:t>
            </a:r>
            <a:r>
              <a:rPr lang="pl-PL" sz="1600" dirty="0"/>
              <a:t> </a:t>
            </a:r>
            <a:r>
              <a:rPr lang="pl-PL" sz="1600" dirty="0" err="1"/>
              <a:t>pregnant</a:t>
            </a:r>
            <a:r>
              <a:rPr lang="pl-PL" sz="1600" dirty="0"/>
              <a:t> </a:t>
            </a:r>
            <a:r>
              <a:rPr lang="pl-PL" sz="1600" dirty="0" err="1"/>
              <a:t>women</a:t>
            </a:r>
            <a:r>
              <a:rPr lang="pl-PL" sz="1600" dirty="0"/>
              <a:t>, </a:t>
            </a:r>
          </a:p>
          <a:p>
            <a:r>
              <a:rPr lang="pl-PL" sz="1600" dirty="0" err="1"/>
              <a:t>information</a:t>
            </a:r>
            <a:r>
              <a:rPr lang="pl-PL" sz="1600" dirty="0"/>
              <a:t> </a:t>
            </a:r>
            <a:r>
              <a:rPr lang="pl-PL" sz="1600" dirty="0" err="1"/>
              <a:t>concerning</a:t>
            </a:r>
            <a:r>
              <a:rPr lang="pl-PL" sz="1600" dirty="0"/>
              <a:t> the </a:t>
            </a:r>
            <a:r>
              <a:rPr lang="pl-PL" sz="1600" dirty="0" err="1"/>
              <a:t>intake</a:t>
            </a:r>
            <a:r>
              <a:rPr lang="pl-PL" sz="1600" dirty="0"/>
              <a:t>, the </a:t>
            </a:r>
            <a:r>
              <a:rPr lang="pl-PL" sz="1600" dirty="0" err="1"/>
              <a:t>qualitative</a:t>
            </a:r>
            <a:r>
              <a:rPr lang="pl-PL" sz="1600" dirty="0"/>
              <a:t> data </a:t>
            </a:r>
            <a:r>
              <a:rPr lang="pl-PL" sz="1600" dirty="0" err="1"/>
              <a:t>will</a:t>
            </a:r>
            <a:r>
              <a:rPr lang="pl-PL" sz="1600" dirty="0"/>
              <a:t> be </a:t>
            </a:r>
            <a:r>
              <a:rPr lang="pl-PL" sz="1600" dirty="0" err="1"/>
              <a:t>available</a:t>
            </a:r>
            <a:r>
              <a:rPr lang="pl-PL" sz="1600" dirty="0"/>
              <a:t> form the </a:t>
            </a:r>
            <a:r>
              <a:rPr lang="pl-PL" sz="1600" dirty="0" err="1"/>
              <a:t>diatary</a:t>
            </a:r>
            <a:r>
              <a:rPr lang="pl-PL" sz="1600" dirty="0"/>
              <a:t> </a:t>
            </a:r>
            <a:r>
              <a:rPr lang="pl-PL" sz="1600" dirty="0" err="1"/>
              <a:t>assessment</a:t>
            </a:r>
            <a:r>
              <a:rPr lang="pl-P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8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3A3763F-ADF3-4AFA-B31F-6E30B8E9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57987"/>
              </p:ext>
            </p:extLst>
          </p:nvPr>
        </p:nvGraphicFramePr>
        <p:xfrm>
          <a:off x="180546" y="1507828"/>
          <a:ext cx="5951601" cy="408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228">
                  <a:extLst>
                    <a:ext uri="{9D8B030D-6E8A-4147-A177-3AD203B41FA5}">
                      <a16:colId xmlns:a16="http://schemas.microsoft.com/office/drawing/2014/main" val="3610557252"/>
                    </a:ext>
                  </a:extLst>
                </a:gridCol>
                <a:gridCol w="1592262">
                  <a:extLst>
                    <a:ext uri="{9D8B030D-6E8A-4147-A177-3AD203B41FA5}">
                      <a16:colId xmlns:a16="http://schemas.microsoft.com/office/drawing/2014/main" val="578015915"/>
                    </a:ext>
                  </a:extLst>
                </a:gridCol>
                <a:gridCol w="1815592">
                  <a:extLst>
                    <a:ext uri="{9D8B030D-6E8A-4147-A177-3AD203B41FA5}">
                      <a16:colId xmlns:a16="http://schemas.microsoft.com/office/drawing/2014/main" val="2742816520"/>
                    </a:ext>
                  </a:extLst>
                </a:gridCol>
                <a:gridCol w="1054519">
                  <a:extLst>
                    <a:ext uri="{9D8B030D-6E8A-4147-A177-3AD203B41FA5}">
                      <a16:colId xmlns:a16="http://schemas.microsoft.com/office/drawing/2014/main" val="753200206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Neonate's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1990132"/>
                  </a:ext>
                </a:extLst>
              </a:tr>
              <a:tr h="565045"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(n=48)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 value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6895789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02913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Sex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2319340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Male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26 (54%)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24 (57%)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83545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female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22 (46%)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 (43%)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1411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Birth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weight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08559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SGA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 (8%)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48811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AGA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31 (65%)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39 (93%)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4927259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>
                          <a:effectLst/>
                          <a:latin typeface="+mn-lt"/>
                        </a:rPr>
                        <a:t>LGA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13 (27%)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 (7%)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7045534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Birth weight (kg), </a:t>
                      </a:r>
                      <a:br>
                        <a:rPr lang="en-US" sz="16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3402.595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± 522,59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3405,45 ± 395,51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0.1263518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3498207"/>
                  </a:ext>
                </a:extLst>
              </a:tr>
            </a:tbl>
          </a:graphicData>
        </a:graphic>
      </p:graphicFrame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E38738-E579-40F7-9656-0C9238A1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3"/>
          <a:stretch/>
        </p:blipFill>
        <p:spPr>
          <a:xfrm>
            <a:off x="6369652" y="1321905"/>
            <a:ext cx="5365148" cy="4577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52DC0-12B2-4546-85CF-71B2E6C8973E}"/>
              </a:ext>
            </a:extLst>
          </p:cNvPr>
          <p:cNvSpPr txBox="1"/>
          <p:nvPr/>
        </p:nvSpPr>
        <p:spPr>
          <a:xfrm>
            <a:off x="6369652" y="952573"/>
            <a:ext cx="536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Newborn weight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26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7643</Words>
  <Application>Microsoft Office PowerPoint</Application>
  <PresentationFormat>Panoramiczny</PresentationFormat>
  <Paragraphs>2327</Paragraphs>
  <Slides>69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Times New Roman</vt:lpstr>
      <vt:lpstr>Motyw pakietu Office</vt:lpstr>
      <vt:lpstr>Multi-omics study of host-microbiota interactions to reveal and verify various microbiome aspects  in pregnant women with type 1 diabetes (T1D) and their newborns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Differentially Expressed Taxa associated with Type 1 Diabetes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Data Summary Tables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Supplemental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Here are a couple optional balloon plots that I created as optional replacements for the existing taxa plots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1 Diabetes</dc:title>
  <dc:creator>gamar</dc:creator>
  <cp:lastModifiedBy>Marzena  Gajęcka</cp:lastModifiedBy>
  <cp:revision>438</cp:revision>
  <dcterms:created xsi:type="dcterms:W3CDTF">2020-04-02T21:31:07Z</dcterms:created>
  <dcterms:modified xsi:type="dcterms:W3CDTF">2020-08-17T12:43:36Z</dcterms:modified>
</cp:coreProperties>
</file>