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544" r:id="rId3"/>
    <p:sldId id="457" r:id="rId4"/>
    <p:sldId id="530" r:id="rId5"/>
    <p:sldId id="535" r:id="rId6"/>
    <p:sldId id="515" r:id="rId7"/>
    <p:sldId id="522" r:id="rId8"/>
    <p:sldId id="533" r:id="rId9"/>
    <p:sldId id="537" r:id="rId10"/>
    <p:sldId id="290" r:id="rId11"/>
    <p:sldId id="295" r:id="rId12"/>
    <p:sldId id="543" r:id="rId13"/>
    <p:sldId id="288" r:id="rId14"/>
    <p:sldId id="265" r:id="rId15"/>
    <p:sldId id="294" r:id="rId16"/>
    <p:sldId id="260" r:id="rId17"/>
    <p:sldId id="262" r:id="rId18"/>
    <p:sldId id="261" r:id="rId19"/>
    <p:sldId id="258" r:id="rId20"/>
    <p:sldId id="545" r:id="rId21"/>
    <p:sldId id="546" r:id="rId22"/>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zena Gajęcka" initials="M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4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9" autoAdjust="0"/>
    <p:restoredTop sz="85286" autoAdjust="0"/>
  </p:normalViewPr>
  <p:slideViewPr>
    <p:cSldViewPr snapToGrid="0">
      <p:cViewPr varScale="1">
        <p:scale>
          <a:sx n="106" d="100"/>
          <a:sy n="106" d="100"/>
        </p:scale>
        <p:origin x="141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FAB0A5C1-D214-4DD9-9065-80B776178949}" type="datetimeFigureOut">
              <a:rPr lang="en-US" smtClean="0"/>
              <a:t>5/14/21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5A700919-8328-4F76-9670-9604D578BABF}" type="slidenum">
              <a:rPr lang="en-US" smtClean="0"/>
              <a:t>‹#›</a:t>
            </a:fld>
            <a:endParaRPr lang="en-US"/>
          </a:p>
        </p:txBody>
      </p:sp>
    </p:spTree>
    <p:extLst>
      <p:ext uri="{BB962C8B-B14F-4D97-AF65-F5344CB8AC3E}">
        <p14:creationId xmlns:p14="http://schemas.microsoft.com/office/powerpoint/2010/main" val="232092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SuppFigure_</a:t>
            </a:r>
            <a:r>
              <a:rPr lang="en-GB" sz="1200" kern="1200" dirty="0" err="1">
                <a:solidFill>
                  <a:schemeClr val="tx1"/>
                </a:solidFill>
                <a:effectLst/>
                <a:latin typeface="+mn-lt"/>
                <a:ea typeface="+mn-ea"/>
                <a:cs typeface="+mn-cs"/>
              </a:rPr>
              <a:t>D</a:t>
            </a:r>
            <a:r>
              <a:rPr lang="en-US" sz="1200" kern="1200" dirty="0" err="1">
                <a:solidFill>
                  <a:schemeClr val="tx1"/>
                </a:solidFill>
                <a:effectLst/>
                <a:latin typeface="+mn-lt"/>
                <a:ea typeface="+mn-ea"/>
                <a:cs typeface="+mn-cs"/>
              </a:rPr>
              <a:t>isease</a:t>
            </a:r>
            <a:r>
              <a:rPr lang="en-US" sz="1200" kern="1200" dirty="0">
                <a:solidFill>
                  <a:schemeClr val="tx1"/>
                </a:solidFill>
                <a:effectLst/>
                <a:latin typeface="+mn-lt"/>
                <a:ea typeface="+mn-ea"/>
                <a:cs typeface="+mn-cs"/>
              </a:rPr>
              <a:t> and week of deliver</a:t>
            </a:r>
            <a:r>
              <a:rPr lang="en-GB" sz="1200" kern="1200" dirty="0">
                <a:solidFill>
                  <a:schemeClr val="tx1"/>
                </a:solidFill>
                <a:effectLst/>
                <a:latin typeface="+mn-lt"/>
                <a:ea typeface="+mn-ea"/>
                <a:cs typeface="+mn-cs"/>
              </a:rPr>
              <a:t>y.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box plot present</a:t>
            </a:r>
            <a:r>
              <a:rPr lang="pl-PL" sz="1200" kern="1200" dirty="0">
                <a:solidFill>
                  <a:schemeClr val="tx1"/>
                </a:solidFill>
                <a:effectLst/>
                <a:latin typeface="+mn-lt"/>
                <a:ea typeface="+mn-ea"/>
                <a:cs typeface="+mn-cs"/>
              </a:rPr>
              <a:t>s</a:t>
            </a:r>
            <a:r>
              <a:rPr lang="en-GB" sz="1200" kern="1200" dirty="0">
                <a:solidFill>
                  <a:schemeClr val="tx1"/>
                </a:solidFill>
                <a:effectLst/>
                <a:latin typeface="+mn-lt"/>
                <a:ea typeface="+mn-ea"/>
                <a:cs typeface="+mn-cs"/>
              </a:rPr>
              <a:t> the differences in the gestation (weeks) between women with T1D and unaffected women (P&lt;0.0001)</a:t>
            </a:r>
            <a:r>
              <a:rPr lang="en-US"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Each dot represent</a:t>
            </a:r>
            <a:r>
              <a:rPr lang="pl-PL" sz="1200"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one </a:t>
            </a:r>
            <a:r>
              <a:rPr lang="en-US" sz="1200" kern="1200" dirty="0" err="1">
                <a:solidFill>
                  <a:schemeClr val="tx1"/>
                </a:solidFill>
                <a:effectLst/>
                <a:latin typeface="+mn-lt"/>
                <a:ea typeface="+mn-ea"/>
                <a:cs typeface="+mn-cs"/>
              </a:rPr>
              <a:t>wom</a:t>
            </a:r>
            <a:r>
              <a:rPr lang="pl-PL" sz="1200"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n.</a:t>
            </a:r>
            <a:endParaRPr lang="en-GB"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5A700919-8328-4F76-9670-9604D578BABF}" type="slidenum">
              <a:rPr lang="en-US" smtClean="0"/>
              <a:t>3</a:t>
            </a:fld>
            <a:endParaRPr lang="en-US"/>
          </a:p>
        </p:txBody>
      </p:sp>
    </p:spTree>
    <p:extLst>
      <p:ext uri="{BB962C8B-B14F-4D97-AF65-F5344CB8AC3E}">
        <p14:creationId xmlns:p14="http://schemas.microsoft.com/office/powerpoint/2010/main" val="4074412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defTabSz="929305">
              <a:defRPr/>
            </a:pPr>
            <a:r>
              <a:rPr lang="pl-PL" b="1" dirty="0"/>
              <a:t>Microbiota relative abundance. </a:t>
            </a:r>
            <a:r>
              <a:rPr lang="pl-PL" dirty="0"/>
              <a:t>All materials, separately</a:t>
            </a:r>
            <a:endParaRPr lang="pl-PL" b="1" dirty="0"/>
          </a:p>
          <a:p>
            <a:pPr defTabSz="929305">
              <a:defRPr/>
            </a:pPr>
            <a:r>
              <a:rPr lang="pl-PL" b="1" dirty="0"/>
              <a:t>Just to remind; Cervix – low variability of bacteria; Firmicutes increase trend: introitus – mid vagina – cervix</a:t>
            </a:r>
            <a:endParaRPr lang="pl-PL"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Figure</a:t>
            </a:r>
            <a:r>
              <a:rPr lang="en-GB" sz="1200" kern="1200" dirty="0" err="1">
                <a:solidFill>
                  <a:schemeClr val="tx1"/>
                </a:solidFill>
                <a:effectLst/>
                <a:latin typeface="+mn-lt"/>
                <a:ea typeface="+mn-ea"/>
                <a:cs typeface="+mn-cs"/>
              </a:rPr>
              <a:t>_Microbiota</a:t>
            </a:r>
            <a:r>
              <a:rPr lang="en-GB" sz="1200" kern="1200" dirty="0">
                <a:solidFill>
                  <a:schemeClr val="tx1"/>
                </a:solidFill>
                <a:effectLst/>
                <a:latin typeface="+mn-lt"/>
                <a:ea typeface="+mn-ea"/>
                <a:cs typeface="+mn-cs"/>
              </a:rPr>
              <a:t> relative abundance in the 3 vaginal sampling sites.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mean relative abundance of 12 most prevalent phyla (</a:t>
            </a:r>
            <a:r>
              <a:rPr lang="en-GB" sz="1200" kern="1200" dirty="0" err="1">
                <a:solidFill>
                  <a:schemeClr val="tx1"/>
                </a:solidFill>
                <a:effectLst/>
                <a:latin typeface="+mn-lt"/>
                <a:ea typeface="+mn-ea"/>
                <a:cs typeface="+mn-cs"/>
              </a:rPr>
              <a:t>Verrucomicrobia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Tenericutes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Synergistetes</a:t>
            </a:r>
            <a:r>
              <a:rPr lang="en-GB" sz="1200" kern="1200" dirty="0">
                <a:solidFill>
                  <a:schemeClr val="tx1"/>
                </a:solidFill>
                <a:effectLst/>
                <a:latin typeface="+mn-lt"/>
                <a:ea typeface="+mn-ea"/>
                <a:cs typeface="+mn-cs"/>
              </a:rPr>
              <a:t>, Proteobacteria, Fusobacteria, Firmicutes, </a:t>
            </a:r>
            <a:r>
              <a:rPr lang="en-GB" sz="1200" kern="1200" dirty="0" err="1">
                <a:solidFill>
                  <a:schemeClr val="tx1"/>
                </a:solidFill>
                <a:effectLst/>
                <a:latin typeface="+mn-lt"/>
                <a:ea typeface="+mn-ea"/>
                <a:cs typeface="+mn-cs"/>
              </a:rPr>
              <a:t>Euryarcheota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Epsilonbacteraeota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Deinococcus</a:t>
            </a:r>
            <a:r>
              <a:rPr lang="en-GB" sz="1200" kern="1200" dirty="0">
                <a:solidFill>
                  <a:schemeClr val="tx1"/>
                </a:solidFill>
                <a:effectLst/>
                <a:latin typeface="+mn-lt"/>
                <a:ea typeface="+mn-ea"/>
                <a:cs typeface="+mn-cs"/>
              </a:rPr>
              <a:t>-Thermus, Bacteroidetes, Actinobacteria and </a:t>
            </a:r>
            <a:r>
              <a:rPr lang="en-GB" sz="1200" kern="1200" dirty="0" err="1">
                <a:solidFill>
                  <a:schemeClr val="tx1"/>
                </a:solidFill>
                <a:effectLst/>
                <a:latin typeface="+mn-lt"/>
                <a:ea typeface="+mn-ea"/>
                <a:cs typeface="+mn-cs"/>
              </a:rPr>
              <a:t>Acidobacteria</a:t>
            </a:r>
            <a:r>
              <a:rPr lang="en-GB" sz="1200" kern="1200" dirty="0">
                <a:solidFill>
                  <a:schemeClr val="tx1"/>
                </a:solidFill>
                <a:effectLst/>
                <a:latin typeface="+mn-lt"/>
                <a:ea typeface="+mn-ea"/>
                <a:cs typeface="+mn-cs"/>
              </a:rPr>
              <a:t>) across all </a:t>
            </a:r>
            <a:r>
              <a:rPr lang="en-US" sz="1200" kern="1200" dirty="0">
                <a:solidFill>
                  <a:schemeClr val="tx1"/>
                </a:solidFill>
                <a:effectLst/>
                <a:latin typeface="+mn-lt"/>
                <a:ea typeface="+mn-ea"/>
                <a:cs typeface="+mn-cs"/>
              </a:rPr>
              <a:t>studied sample types. </a:t>
            </a:r>
            <a:r>
              <a:rPr lang="en-GB" sz="1200" kern="1200" dirty="0">
                <a:solidFill>
                  <a:schemeClr val="tx1"/>
                </a:solidFill>
                <a:effectLst/>
                <a:latin typeface="+mn-lt"/>
                <a:ea typeface="+mn-ea"/>
                <a:cs typeface="+mn-cs"/>
              </a:rPr>
              <a:t>The </a:t>
            </a:r>
            <a:r>
              <a:rPr lang="en-GB" sz="1200" kern="1200" dirty="0" err="1">
                <a:solidFill>
                  <a:schemeClr val="tx1"/>
                </a:solidFill>
                <a:effectLst/>
                <a:latin typeface="+mn-lt"/>
                <a:ea typeface="+mn-ea"/>
                <a:cs typeface="+mn-cs"/>
              </a:rPr>
              <a:t>Firmicutes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Proteobacteria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Actinobacteria</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Bacteroidetes</a:t>
            </a:r>
            <a:r>
              <a:rPr lang="en-GB" sz="1200" kern="1200" dirty="0">
                <a:solidFill>
                  <a:schemeClr val="tx1"/>
                </a:solidFill>
                <a:effectLst/>
                <a:latin typeface="+mn-lt"/>
                <a:ea typeface="+mn-ea"/>
                <a:cs typeface="+mn-cs"/>
              </a:rPr>
              <a:t> dominated among the 12 examined phyla</a:t>
            </a:r>
            <a:r>
              <a:rPr lang="en-US"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differences in phylum relative abundance in the 3 assessed vaginal sampling sites were found. The low variability of bacteria near the cervix and the </a:t>
            </a:r>
            <a:r>
              <a:rPr lang="en-GB" sz="1200" kern="1200" dirty="0" err="1">
                <a:solidFill>
                  <a:schemeClr val="tx1"/>
                </a:solidFill>
                <a:effectLst/>
                <a:latin typeface="+mn-lt"/>
                <a:ea typeface="+mn-ea"/>
                <a:cs typeface="+mn-cs"/>
              </a:rPr>
              <a:t>ascendent</a:t>
            </a:r>
            <a:r>
              <a:rPr lang="en-GB" sz="1200" kern="1200" dirty="0">
                <a:solidFill>
                  <a:schemeClr val="tx1"/>
                </a:solidFill>
                <a:effectLst/>
                <a:latin typeface="+mn-lt"/>
                <a:ea typeface="+mn-ea"/>
                <a:cs typeface="+mn-cs"/>
              </a:rPr>
              <a:t> trend of phylum </a:t>
            </a:r>
            <a:r>
              <a:rPr lang="en-GB" sz="1200" kern="1200" dirty="0" err="1">
                <a:solidFill>
                  <a:schemeClr val="tx1"/>
                </a:solidFill>
                <a:effectLst/>
                <a:latin typeface="+mn-lt"/>
                <a:ea typeface="+mn-ea"/>
                <a:cs typeface="+mn-cs"/>
              </a:rPr>
              <a:t>Firmicutes</a:t>
            </a:r>
            <a:r>
              <a:rPr lang="en-GB" sz="1200" kern="1200" dirty="0">
                <a:solidFill>
                  <a:schemeClr val="tx1"/>
                </a:solidFill>
                <a:effectLst/>
                <a:latin typeface="+mn-lt"/>
                <a:ea typeface="+mn-ea"/>
                <a:cs typeface="+mn-cs"/>
              </a:rPr>
              <a:t>, increasing from </a:t>
            </a:r>
            <a:r>
              <a:rPr lang="en-GB" sz="1200" kern="1200" dirty="0" err="1">
                <a:solidFill>
                  <a:schemeClr val="tx1"/>
                </a:solidFill>
                <a:effectLst/>
                <a:latin typeface="+mn-lt"/>
                <a:ea typeface="+mn-ea"/>
                <a:cs typeface="+mn-cs"/>
              </a:rPr>
              <a:t>introitus</a:t>
            </a:r>
            <a:r>
              <a:rPr lang="en-GB" sz="1200" kern="1200" dirty="0">
                <a:solidFill>
                  <a:schemeClr val="tx1"/>
                </a:solidFill>
                <a:effectLst/>
                <a:latin typeface="+mn-lt"/>
                <a:ea typeface="+mn-ea"/>
                <a:cs typeface="+mn-cs"/>
              </a:rPr>
              <a:t> through the </a:t>
            </a:r>
            <a:r>
              <a:rPr lang="en-GB" sz="1200" kern="1200" dirty="0" err="1">
                <a:solidFill>
                  <a:schemeClr val="tx1"/>
                </a:solidFill>
                <a:effectLst/>
                <a:latin typeface="+mn-lt"/>
                <a:ea typeface="+mn-ea"/>
                <a:cs typeface="+mn-cs"/>
              </a:rPr>
              <a:t>center</a:t>
            </a:r>
            <a:r>
              <a:rPr lang="en-GB" sz="1200" kern="1200" dirty="0">
                <a:solidFill>
                  <a:schemeClr val="tx1"/>
                </a:solidFill>
                <a:effectLst/>
                <a:latin typeface="+mn-lt"/>
                <a:ea typeface="+mn-ea"/>
                <a:cs typeface="+mn-cs"/>
              </a:rPr>
              <a:t> of the vagina to the cervix were found in both T1D and control women. No substantial differences in phylum relative abundance in the materials derived from neonates were found. </a:t>
            </a:r>
          </a:p>
        </p:txBody>
      </p:sp>
      <p:sp>
        <p:nvSpPr>
          <p:cNvPr id="4" name="Symbol zastępczy numeru slajdu 3"/>
          <p:cNvSpPr>
            <a:spLocks noGrp="1"/>
          </p:cNvSpPr>
          <p:nvPr>
            <p:ph type="sldNum" sz="quarter" idx="5"/>
          </p:nvPr>
        </p:nvSpPr>
        <p:spPr/>
        <p:txBody>
          <a:bodyPr/>
          <a:lstStyle/>
          <a:p>
            <a:fld id="{7DFBE236-69B4-4908-996E-2DF7D0903066}" type="slidenum">
              <a:rPr lang="pl-PL" smtClean="0"/>
              <a:t>12</a:t>
            </a:fld>
            <a:endParaRPr lang="pl-PL"/>
          </a:p>
        </p:txBody>
      </p:sp>
    </p:spTree>
    <p:extLst>
      <p:ext uri="{BB962C8B-B14F-4D97-AF65-F5344CB8AC3E}">
        <p14:creationId xmlns:p14="http://schemas.microsoft.com/office/powerpoint/2010/main" val="401047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a:t>2 in 1</a:t>
            </a:r>
          </a:p>
          <a:p>
            <a:r>
              <a:rPr lang="pl-PL" b="1" dirty="0"/>
              <a:t>Table</a:t>
            </a:r>
            <a:r>
              <a:rPr lang="pl-PL" dirty="0"/>
              <a:t>_</a:t>
            </a:r>
            <a:r>
              <a:rPr lang="en-US" dirty="0"/>
              <a:t>Differentially expressed microbiota </a:t>
            </a:r>
            <a:r>
              <a:rPr lang="pl-PL" dirty="0"/>
              <a:t>(genera) </a:t>
            </a:r>
            <a:r>
              <a:rPr lang="en-US" dirty="0"/>
              <a:t>associated with T1D</a:t>
            </a:r>
            <a:endParaRPr lang="pl-PL"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Figure</a:t>
            </a:r>
            <a:r>
              <a:rPr lang="en-GB" sz="1200" kern="1200" dirty="0">
                <a:solidFill>
                  <a:schemeClr val="tx1"/>
                </a:solidFill>
                <a:effectLst/>
                <a:latin typeface="+mn-lt"/>
                <a:ea typeface="+mn-ea"/>
                <a:cs typeface="+mn-cs"/>
              </a:rPr>
              <a:t>_</a:t>
            </a:r>
            <a:r>
              <a:rPr lang="en-US" sz="1200" kern="1200" dirty="0">
                <a:solidFill>
                  <a:schemeClr val="tx1"/>
                </a:solidFill>
                <a:effectLst/>
                <a:latin typeface="+mn-lt"/>
                <a:ea typeface="+mn-ea"/>
                <a:cs typeface="+mn-cs"/>
              </a:rPr>
              <a:t>Differentially expressed microbiota</a:t>
            </a:r>
            <a:r>
              <a:rPr lang="en-GB" sz="1200" kern="1200" dirty="0">
                <a:solidFill>
                  <a:schemeClr val="tx1"/>
                </a:solidFill>
                <a:effectLst/>
                <a:latin typeface="+mn-lt"/>
                <a:ea typeface="+mn-ea"/>
                <a:cs typeface="+mn-cs"/>
              </a:rPr>
              <a:t> (genera)</a:t>
            </a:r>
            <a:r>
              <a:rPr lang="en-US" sz="1200" kern="1200" dirty="0">
                <a:solidFill>
                  <a:schemeClr val="tx1"/>
                </a:solidFill>
                <a:effectLst/>
                <a:latin typeface="+mn-lt"/>
                <a:ea typeface="+mn-ea"/>
                <a:cs typeface="+mn-cs"/>
              </a:rPr>
              <a:t> associated with T1D.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revealed differentially expressed </a:t>
            </a:r>
            <a:r>
              <a:rPr lang="pl-PL" sz="1200" kern="1200" dirty="0">
                <a:solidFill>
                  <a:schemeClr val="tx1"/>
                </a:solidFill>
                <a:effectLst/>
                <a:latin typeface="+mn-lt"/>
                <a:ea typeface="+mn-ea"/>
                <a:cs typeface="+mn-cs"/>
              </a:rPr>
              <a:t>genera</a:t>
            </a:r>
            <a:r>
              <a:rPr lang="en-US" sz="1200" kern="1200" dirty="0">
                <a:solidFill>
                  <a:schemeClr val="tx1"/>
                </a:solidFill>
                <a:effectLst/>
                <a:latin typeface="+mn-lt"/>
                <a:ea typeface="+mn-ea"/>
                <a:cs typeface="+mn-cs"/>
              </a:rPr>
              <a:t> associated with T1D</a:t>
            </a:r>
            <a:r>
              <a:rPr lang="pl-PL" sz="1200" kern="1200" dirty="0">
                <a:solidFill>
                  <a:schemeClr val="tx1"/>
                </a:solidFill>
                <a:effectLst/>
                <a:latin typeface="+mn-lt"/>
                <a:ea typeface="+mn-ea"/>
                <a:cs typeface="+mn-cs"/>
              </a:rPr>
              <a:t> are presented.</a:t>
            </a:r>
            <a:r>
              <a:rPr lang="en-US" sz="1200" kern="1200" dirty="0">
                <a:solidFill>
                  <a:schemeClr val="tx1"/>
                </a:solidFill>
                <a:effectLst/>
                <a:latin typeface="+mn-lt"/>
                <a:ea typeface="+mn-ea"/>
                <a:cs typeface="+mn-cs"/>
              </a:rPr>
              <a:t> The log2FoldChange values show the direction of change in pregnant women </a:t>
            </a:r>
            <a:r>
              <a:rPr lang="pl-PL" sz="1200" kern="1200" dirty="0">
                <a:solidFill>
                  <a:schemeClr val="tx1"/>
                </a:solidFill>
                <a:effectLst/>
                <a:latin typeface="+mn-lt"/>
                <a:ea typeface="+mn-ea"/>
                <a:cs typeface="+mn-cs"/>
              </a:rPr>
              <a:t>with T1D </a:t>
            </a:r>
            <a:r>
              <a:rPr lang="en-US" sz="1200" kern="1200" dirty="0">
                <a:solidFill>
                  <a:schemeClr val="tx1"/>
                </a:solidFill>
                <a:effectLst/>
                <a:latin typeface="+mn-lt"/>
                <a:ea typeface="+mn-ea"/>
                <a:cs typeface="+mn-cs"/>
              </a:rPr>
              <a:t>(under- or overrepresentation). All presented genera showed significant (</a:t>
            </a:r>
            <a:r>
              <a:rPr lang="en-US" sz="1200" kern="1200" dirty="0" err="1">
                <a:solidFill>
                  <a:schemeClr val="tx1"/>
                </a:solidFill>
                <a:effectLst/>
                <a:latin typeface="+mn-lt"/>
                <a:ea typeface="+mn-ea"/>
                <a:cs typeface="+mn-cs"/>
              </a:rPr>
              <a:t>padj</a:t>
            </a:r>
            <a:r>
              <a:rPr lang="en-US" sz="1200" kern="1200" dirty="0">
                <a:solidFill>
                  <a:schemeClr val="tx1"/>
                </a:solidFill>
                <a:effectLst/>
                <a:latin typeface="+mn-lt"/>
                <a:ea typeface="+mn-ea"/>
                <a:cs typeface="+mn-cs"/>
              </a:rPr>
              <a:t> value) variation in relative abundance.  </a:t>
            </a:r>
            <a:endParaRPr lang="en-GB" sz="1200" kern="1200" dirty="0">
              <a:solidFill>
                <a:schemeClr val="tx1"/>
              </a:solidFill>
              <a:effectLst/>
              <a:latin typeface="+mn-lt"/>
              <a:ea typeface="+mn-ea"/>
              <a:cs typeface="+mn-cs"/>
            </a:endParaRPr>
          </a:p>
          <a:p>
            <a:endParaRPr lang="pl-PL" dirty="0"/>
          </a:p>
        </p:txBody>
      </p:sp>
      <p:sp>
        <p:nvSpPr>
          <p:cNvPr id="4" name="Slide Number Placeholder 3"/>
          <p:cNvSpPr>
            <a:spLocks noGrp="1"/>
          </p:cNvSpPr>
          <p:nvPr>
            <p:ph type="sldNum" sz="quarter" idx="5"/>
          </p:nvPr>
        </p:nvSpPr>
        <p:spPr/>
        <p:txBody>
          <a:bodyPr/>
          <a:lstStyle/>
          <a:p>
            <a:fld id="{437CC61C-15A6-491D-80B8-D193C3501AA1}" type="slidenum">
              <a:rPr lang="en-US" smtClean="0"/>
              <a:t>13</a:t>
            </a:fld>
            <a:endParaRPr lang="en-US"/>
          </a:p>
        </p:txBody>
      </p:sp>
    </p:spTree>
    <p:extLst>
      <p:ext uri="{BB962C8B-B14F-4D97-AF65-F5344CB8AC3E}">
        <p14:creationId xmlns:p14="http://schemas.microsoft.com/office/powerpoint/2010/main" val="333489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41 genera identified in the neonates – transferred from the women; analysed in the </a:t>
            </a:r>
            <a:r>
              <a:rPr lang="en-US" sz="1200" b="1" kern="1200" dirty="0">
                <a:solidFill>
                  <a:schemeClr val="tx1"/>
                </a:solidFill>
                <a:effectLst/>
                <a:latin typeface="+mn-lt"/>
                <a:ea typeface="+mn-ea"/>
                <a:cs typeface="+mn-cs"/>
              </a:rPr>
              <a:t>maternal-neonatal dyads</a:t>
            </a:r>
            <a:r>
              <a:rPr lang="pl-PL" sz="1200" b="1" kern="1200" dirty="0">
                <a:solidFill>
                  <a:schemeClr val="tx1"/>
                </a:solidFill>
                <a:effectLst/>
                <a:latin typeface="+mn-lt"/>
                <a:ea typeface="+mn-ea"/>
                <a:cs typeface="+mn-cs"/>
              </a:rPr>
              <a:t>, </a:t>
            </a:r>
            <a:r>
              <a:rPr lang="pl-PL" sz="1200" b="0" kern="1200" dirty="0">
                <a:solidFill>
                  <a:schemeClr val="tx1"/>
                </a:solidFill>
                <a:effectLst/>
                <a:latin typeface="+mn-lt"/>
                <a:ea typeface="+mn-ea"/>
                <a:cs typeface="+mn-cs"/>
              </a:rPr>
              <a:t>presented as numbers of the dyads</a:t>
            </a:r>
          </a:p>
          <a:p>
            <a:r>
              <a:rPr lang="en-US" sz="1200" b="1" kern="1200" dirty="0">
                <a:solidFill>
                  <a:schemeClr val="tx1"/>
                </a:solidFill>
                <a:effectLst/>
                <a:latin typeface="+mn-lt"/>
                <a:ea typeface="+mn-ea"/>
                <a:cs typeface="+mn-cs"/>
              </a:rPr>
              <a:t>Michael,</a:t>
            </a:r>
            <a:r>
              <a:rPr lang="pl-PL" sz="1200" kern="120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hat do you think of modifying this figure (change to %) to make it consistent with the relative abundance of </a:t>
            </a:r>
            <a:r>
              <a:rPr lang="en-US" sz="1200" kern="1200" dirty="0" err="1">
                <a:solidFill>
                  <a:schemeClr val="tx1"/>
                </a:solidFill>
                <a:effectLst/>
                <a:latin typeface="+mn-lt"/>
                <a:ea typeface="+mn-ea"/>
                <a:cs typeface="+mn-cs"/>
              </a:rPr>
              <a:t>Figure_Microbiota</a:t>
            </a:r>
            <a:r>
              <a:rPr lang="en-US" sz="1200" kern="1200" dirty="0">
                <a:solidFill>
                  <a:schemeClr val="tx1"/>
                </a:solidFill>
                <a:effectLst/>
                <a:latin typeface="+mn-lt"/>
                <a:ea typeface="+mn-ea"/>
                <a:cs typeface="+mn-cs"/>
              </a:rPr>
              <a:t> </a:t>
            </a:r>
            <a:r>
              <a:rPr lang="pl-PL" sz="1200" kern="1200" dirty="0">
                <a:solidFill>
                  <a:schemeClr val="tx1"/>
                </a:solidFill>
                <a:effectLst/>
                <a:latin typeface="+mn-lt"/>
                <a:ea typeface="+mn-ea"/>
                <a:cs typeface="+mn-cs"/>
              </a:rPr>
              <a:t>in</a:t>
            </a:r>
            <a:r>
              <a:rPr lang="en-US" sz="1200" kern="1200" dirty="0">
                <a:solidFill>
                  <a:schemeClr val="tx1"/>
                </a:solidFill>
                <a:effectLst/>
                <a:latin typeface="+mn-lt"/>
                <a:ea typeface="+mn-ea"/>
                <a:cs typeface="+mn-cs"/>
              </a:rPr>
              <a:t> the 3 vaginal sampling sites?</a:t>
            </a:r>
            <a:endParaRPr lang="pl-PL" sz="1200" kern="1200" dirty="0">
              <a:solidFill>
                <a:schemeClr val="tx1"/>
              </a:solidFill>
              <a:effectLst/>
              <a:latin typeface="+mn-lt"/>
              <a:ea typeface="+mn-ea"/>
              <a:cs typeface="+mn-cs"/>
            </a:endParaRPr>
          </a:p>
          <a:p>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Figure</a:t>
            </a:r>
            <a:r>
              <a:rPr lang="en-GB" sz="1200" kern="1200" dirty="0" err="1">
                <a:solidFill>
                  <a:schemeClr val="tx1"/>
                </a:solidFill>
                <a:effectLst/>
                <a:latin typeface="+mn-lt"/>
                <a:ea typeface="+mn-ea"/>
                <a:cs typeface="+mn-cs"/>
              </a:rPr>
              <a:t>_Taxa_shared</a:t>
            </a:r>
            <a:r>
              <a:rPr lang="en-GB" sz="1200" kern="1200" dirty="0">
                <a:solidFill>
                  <a:schemeClr val="tx1"/>
                </a:solidFill>
                <a:effectLst/>
                <a:latin typeface="+mn-lt"/>
                <a:ea typeface="+mn-ea"/>
                <a:cs typeface="+mn-cs"/>
              </a:rPr>
              <a:t>_</a:t>
            </a:r>
            <a:r>
              <a:rPr lang="en-US" sz="1200" kern="1200" dirty="0">
                <a:solidFill>
                  <a:schemeClr val="tx1"/>
                </a:solidFill>
                <a:effectLst/>
                <a:latin typeface="+mn-lt"/>
                <a:ea typeface="+mn-ea"/>
                <a:cs typeface="+mn-cs"/>
              </a:rPr>
              <a:t>maternal - neonatal dyads.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identified 41 genera, common/shared to women and their neonates, presented as numbers of the maternal-neonatal dyads and presented regarding maternal T1D disease status, delivery mode and neonatal sampling site. </a:t>
            </a:r>
            <a:endParaRPr lang="en-GB" sz="1200" kern="1200" dirty="0">
              <a:solidFill>
                <a:schemeClr val="tx1"/>
              </a:solidFill>
              <a:effectLst/>
              <a:latin typeface="+mn-lt"/>
              <a:ea typeface="+mn-ea"/>
              <a:cs typeface="+mn-cs"/>
            </a:endParaRPr>
          </a:p>
          <a:p>
            <a:endParaRPr lang="en-GB" dirty="0"/>
          </a:p>
        </p:txBody>
      </p:sp>
      <p:sp>
        <p:nvSpPr>
          <p:cNvPr id="4" name="Symbol zastępczy numeru slajdu 3"/>
          <p:cNvSpPr>
            <a:spLocks noGrp="1"/>
          </p:cNvSpPr>
          <p:nvPr>
            <p:ph type="sldNum" sz="quarter" idx="10"/>
          </p:nvPr>
        </p:nvSpPr>
        <p:spPr/>
        <p:txBody>
          <a:bodyPr/>
          <a:lstStyle/>
          <a:p>
            <a:fld id="{CA0E48A7-9C37-43EC-A2AF-06EEF99D8EE3}" type="slidenum">
              <a:rPr lang="en-GB" smtClean="0"/>
              <a:t>14</a:t>
            </a:fld>
            <a:endParaRPr lang="en-GB"/>
          </a:p>
        </p:txBody>
      </p:sp>
    </p:spTree>
    <p:extLst>
      <p:ext uri="{BB962C8B-B14F-4D97-AF65-F5344CB8AC3E}">
        <p14:creationId xmlns:p14="http://schemas.microsoft.com/office/powerpoint/2010/main" val="24141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2930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Figure</a:t>
            </a:r>
            <a:r>
              <a:rPr lang="en-US" sz="1200" kern="1200" dirty="0">
                <a:solidFill>
                  <a:schemeClr val="tx1"/>
                </a:solidFill>
                <a:effectLst/>
                <a:latin typeface="+mn-lt"/>
                <a:ea typeface="+mn-ea"/>
                <a:cs typeface="+mn-cs"/>
              </a:rPr>
              <a:t>_Mosaic plot of T1D Dataset. </a:t>
            </a:r>
            <a:endParaRPr lang="pl-PL" sz="1200" kern="1200" dirty="0">
              <a:solidFill>
                <a:schemeClr val="tx1"/>
              </a:solidFill>
              <a:effectLst/>
              <a:latin typeface="+mn-lt"/>
              <a:ea typeface="+mn-ea"/>
              <a:cs typeface="+mn-cs"/>
            </a:endParaRPr>
          </a:p>
          <a:p>
            <a:pPr marL="0" marR="0" indent="0" algn="l" defTabSz="929305"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maternal T1D disease status, delivery mode and antibiotic prophylaxis</a:t>
            </a:r>
            <a:r>
              <a:rPr lang="pl-PL" sz="1200" kern="1200" dirty="0">
                <a:solidFill>
                  <a:schemeClr val="tx1"/>
                </a:solidFill>
                <a:effectLst/>
                <a:latin typeface="+mn-lt"/>
                <a:ea typeface="+mn-ea"/>
                <a:cs typeface="+mn-cs"/>
              </a:rPr>
              <a:t> are presented.</a:t>
            </a:r>
            <a:endParaRPr lang="pl-PL" b="1" dirty="0"/>
          </a:p>
          <a:p>
            <a:endParaRPr lang="pl-PL" b="1" dirty="0"/>
          </a:p>
          <a:p>
            <a:r>
              <a:rPr lang="pl-PL" b="1" dirty="0"/>
              <a:t>Prof. Aagaard: </a:t>
            </a:r>
            <a:r>
              <a:rPr lang="en-US" b="1" dirty="0"/>
              <a:t>So significance is lost on disease by delivery, but retained on disease by antibiotics. The week of delivery stands in part because of such a strong inverse….no Type I DM goes past 39 weeks</a:t>
            </a:r>
            <a:r>
              <a:rPr lang="pl-PL" b="1" dirty="0"/>
              <a:t> (August 13, 2020)</a:t>
            </a:r>
          </a:p>
          <a:p>
            <a:pPr defTabSz="929305">
              <a:defRPr/>
            </a:pPr>
            <a:r>
              <a:rPr lang="pl-PL" b="1" dirty="0"/>
              <a:t>Michael: Removal of the "SampleType" column in the adonis because we are stratifying against it (August 13, 2020)</a:t>
            </a:r>
          </a:p>
        </p:txBody>
      </p:sp>
      <p:sp>
        <p:nvSpPr>
          <p:cNvPr id="4" name="Symbol zastępczy numeru slajdu 3"/>
          <p:cNvSpPr>
            <a:spLocks noGrp="1"/>
          </p:cNvSpPr>
          <p:nvPr>
            <p:ph type="sldNum" sz="quarter" idx="5"/>
          </p:nvPr>
        </p:nvSpPr>
        <p:spPr/>
        <p:txBody>
          <a:bodyPr/>
          <a:lstStyle/>
          <a:p>
            <a:fld id="{7DFBE236-69B4-4908-996E-2DF7D0903066}" type="slidenum">
              <a:rPr lang="pl-PL" smtClean="0"/>
              <a:t>15</a:t>
            </a:fld>
            <a:endParaRPr lang="pl-PL"/>
          </a:p>
        </p:txBody>
      </p:sp>
    </p:spTree>
    <p:extLst>
      <p:ext uri="{BB962C8B-B14F-4D97-AF65-F5344CB8AC3E}">
        <p14:creationId xmlns:p14="http://schemas.microsoft.com/office/powerpoint/2010/main" val="64892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Figure</a:t>
            </a:r>
            <a:r>
              <a:rPr lang="en-GB" sz="1200" kern="1200" dirty="0" err="1">
                <a:solidFill>
                  <a:schemeClr val="tx1"/>
                </a:solidFill>
                <a:effectLst/>
                <a:latin typeface="+mn-lt"/>
                <a:ea typeface="+mn-ea"/>
                <a:cs typeface="+mn-cs"/>
              </a:rPr>
              <a:t>_Pathways_all_samples</a:t>
            </a:r>
            <a:r>
              <a:rPr lang="en-GB"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PICRUST analysis of combined maternal and neonatal samples.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most significantly underrepresented predicted pathways (6 out of 18 recognised)  in T1D women and their neonates.</a:t>
            </a:r>
          </a:p>
          <a:p>
            <a:endParaRPr lang="en-GB" dirty="0"/>
          </a:p>
        </p:txBody>
      </p:sp>
      <p:sp>
        <p:nvSpPr>
          <p:cNvPr id="4" name="Symbol zastępczy numeru slajdu 3"/>
          <p:cNvSpPr>
            <a:spLocks noGrp="1"/>
          </p:cNvSpPr>
          <p:nvPr>
            <p:ph type="sldNum" sz="quarter" idx="10"/>
          </p:nvPr>
        </p:nvSpPr>
        <p:spPr/>
        <p:txBody>
          <a:bodyPr/>
          <a:lstStyle/>
          <a:p>
            <a:fld id="{CA0E48A7-9C37-43EC-A2AF-06EEF99D8EE3}" type="slidenum">
              <a:rPr lang="en-GB" smtClean="0"/>
              <a:t>16</a:t>
            </a:fld>
            <a:endParaRPr lang="en-GB"/>
          </a:p>
        </p:txBody>
      </p:sp>
    </p:spTree>
    <p:extLst>
      <p:ext uri="{BB962C8B-B14F-4D97-AF65-F5344CB8AC3E}">
        <p14:creationId xmlns:p14="http://schemas.microsoft.com/office/powerpoint/2010/main" val="166443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Statistically different_rectum swabs- only 10 vs 165 in the three vaginal sampling sites (a </a:t>
            </a:r>
            <a:r>
              <a:rPr lang="pl-PL" baseline="0" dirty="0"/>
              <a:t>heatmap?)</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Figure</a:t>
            </a:r>
            <a:r>
              <a:rPr lang="en-GB" sz="1200" kern="1200" dirty="0" err="1">
                <a:solidFill>
                  <a:schemeClr val="tx1"/>
                </a:solidFill>
                <a:effectLst/>
                <a:latin typeface="+mn-lt"/>
                <a:ea typeface="+mn-ea"/>
                <a:cs typeface="+mn-cs"/>
              </a:rPr>
              <a:t>_Pathways_Women_rectum</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swabs_a</a:t>
            </a:r>
            <a:r>
              <a:rPr lang="en-GB" sz="1200" kern="1200" dirty="0">
                <a:solidFill>
                  <a:schemeClr val="tx1"/>
                </a:solidFill>
                <a:effectLst/>
                <a:latin typeface="+mn-lt"/>
                <a:ea typeface="+mn-ea"/>
                <a:cs typeface="+mn-cs"/>
              </a:rPr>
              <a:t> heatmap?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predicted differently represented pathways in the rectum swabs of </a:t>
            </a:r>
            <a:r>
              <a:rPr lang="pl-PL" sz="1200" kern="1200" dirty="0">
                <a:solidFill>
                  <a:schemeClr val="tx1"/>
                </a:solidFill>
                <a:effectLst/>
                <a:latin typeface="+mn-lt"/>
                <a:ea typeface="+mn-ea"/>
                <a:cs typeface="+mn-cs"/>
              </a:rPr>
              <a:t>women with T1D</a:t>
            </a:r>
            <a:r>
              <a:rPr lang="en-GB" sz="1200" kern="1200" dirty="0">
                <a:solidFill>
                  <a:schemeClr val="tx1"/>
                </a:solidFill>
                <a:effectLst/>
                <a:latin typeface="+mn-lt"/>
                <a:ea typeface="+mn-ea"/>
                <a:cs typeface="+mn-cs"/>
              </a:rPr>
              <a:t>. The 10 pathways were recognised including 2 pathways from the carbohydrate biosynthesis class. In women with T1D decreased folate biosynthesis (N10-formyl-tetrahydrofolate biosynthesis) was noticed. The SCFA production in the rectum swabs of women with T1D was found lowered (acetyl-CoA fermentation to butanoate II, purine nucleobases degradation I (anaerobic)). The Generation of Precursor Metabolites and Energy (from </a:t>
            </a:r>
            <a:r>
              <a:rPr lang="en-GB" sz="1200" kern="1200" dirty="0" err="1">
                <a:solidFill>
                  <a:schemeClr val="tx1"/>
                </a:solidFill>
                <a:effectLst/>
                <a:latin typeface="+mn-lt"/>
                <a:ea typeface="+mn-ea"/>
                <a:cs typeface="+mn-cs"/>
              </a:rPr>
              <a:t>superpathway</a:t>
            </a:r>
            <a:r>
              <a:rPr lang="en-GB" sz="1200" kern="1200" dirty="0">
                <a:solidFill>
                  <a:schemeClr val="tx1"/>
                </a:solidFill>
                <a:effectLst/>
                <a:latin typeface="+mn-lt"/>
                <a:ea typeface="+mn-ea"/>
                <a:cs typeface="+mn-cs"/>
              </a:rPr>
              <a:t> of glycolysis and </a:t>
            </a:r>
            <a:r>
              <a:rPr lang="en-GB" sz="1200" kern="1200" dirty="0" err="1">
                <a:solidFill>
                  <a:schemeClr val="tx1"/>
                </a:solidFill>
                <a:effectLst/>
                <a:latin typeface="+mn-lt"/>
                <a:ea typeface="+mn-ea"/>
                <a:cs typeface="+mn-cs"/>
              </a:rPr>
              <a:t>Entner-Doudoroff</a:t>
            </a:r>
            <a:r>
              <a:rPr lang="en-GB" sz="1200" kern="1200" dirty="0">
                <a:solidFill>
                  <a:schemeClr val="tx1"/>
                </a:solidFill>
                <a:effectLst/>
                <a:latin typeface="+mn-lt"/>
                <a:ea typeface="+mn-ea"/>
                <a:cs typeface="+mn-cs"/>
              </a:rPr>
              <a:t>) was also decreased.</a:t>
            </a:r>
          </a:p>
        </p:txBody>
      </p:sp>
      <p:sp>
        <p:nvSpPr>
          <p:cNvPr id="4" name="Symbol zastępczy numeru slajdu 3"/>
          <p:cNvSpPr>
            <a:spLocks noGrp="1"/>
          </p:cNvSpPr>
          <p:nvPr>
            <p:ph type="sldNum" sz="quarter" idx="10"/>
          </p:nvPr>
        </p:nvSpPr>
        <p:spPr/>
        <p:txBody>
          <a:bodyPr/>
          <a:lstStyle/>
          <a:p>
            <a:fld id="{CA0E48A7-9C37-43EC-A2AF-06EEF99D8EE3}" type="slidenum">
              <a:rPr lang="en-GB" smtClean="0"/>
              <a:t>17</a:t>
            </a:fld>
            <a:endParaRPr lang="en-GB"/>
          </a:p>
        </p:txBody>
      </p:sp>
    </p:spTree>
    <p:extLst>
      <p:ext uri="{BB962C8B-B14F-4D97-AF65-F5344CB8AC3E}">
        <p14:creationId xmlns:p14="http://schemas.microsoft.com/office/powerpoint/2010/main" val="1326516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Maternal samples vs neonatal samples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Figure</a:t>
            </a:r>
            <a:r>
              <a:rPr lang="en-GB" sz="1200" kern="1200" dirty="0" err="1">
                <a:solidFill>
                  <a:schemeClr val="tx1"/>
                </a:solidFill>
                <a:effectLst/>
                <a:latin typeface="+mn-lt"/>
                <a:ea typeface="+mn-ea"/>
                <a:cs typeface="+mn-cs"/>
              </a:rPr>
              <a:t>_Top_pathways_shared</a:t>
            </a:r>
            <a:r>
              <a:rPr lang="en-GB" sz="1200" kern="1200" dirty="0">
                <a:solidFill>
                  <a:schemeClr val="tx1"/>
                </a:solidFill>
                <a:effectLst/>
                <a:latin typeface="+mn-lt"/>
                <a:ea typeface="+mn-ea"/>
                <a:cs typeface="+mn-cs"/>
              </a:rPr>
              <a:t>_</a:t>
            </a:r>
            <a:r>
              <a:rPr lang="en-US" sz="1200" kern="1200" dirty="0">
                <a:solidFill>
                  <a:schemeClr val="tx1"/>
                </a:solidFill>
                <a:effectLst/>
                <a:latin typeface="+mn-lt"/>
                <a:ea typeface="+mn-ea"/>
                <a:cs typeface="+mn-cs"/>
              </a:rPr>
              <a:t>maternal - neonatal dyads.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most common predicted to share pathways of samples from maternal - neonatal dyads, presented as percentage of dyads with presence of particular pathway in maternal vaginal sites</a:t>
            </a:r>
            <a:r>
              <a:rPr lang="pl-P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neonatal samples. The </a:t>
            </a:r>
            <a:r>
              <a:rPr lang="pl-PL" sz="1200"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indicate that the major covariate driving the clustering is the maternal disease status rather than the mode of delivery.</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A0E48A7-9C37-43EC-A2AF-06EEF99D8EE3}" type="slidenum">
              <a:rPr lang="en-GB" smtClean="0"/>
              <a:t>18</a:t>
            </a:fld>
            <a:endParaRPr lang="en-GB"/>
          </a:p>
        </p:txBody>
      </p:sp>
    </p:spTree>
    <p:extLst>
      <p:ext uri="{BB962C8B-B14F-4D97-AF65-F5344CB8AC3E}">
        <p14:creationId xmlns:p14="http://schemas.microsoft.com/office/powerpoint/2010/main" val="103392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Probiotics</a:t>
            </a:r>
            <a:r>
              <a:rPr lang="pl-PL" baseline="0" dirty="0"/>
              <a:t> taken with food consumed by the women - </a:t>
            </a:r>
            <a:r>
              <a:rPr lang="en-US" sz="1200" kern="1200" dirty="0">
                <a:solidFill>
                  <a:schemeClr val="tx1"/>
                </a:solidFill>
                <a:effectLst/>
                <a:latin typeface="+mn-lt"/>
                <a:ea typeface="+mn-ea"/>
                <a:cs typeface="+mn-cs"/>
              </a:rPr>
              <a:t>probiotic food products</a:t>
            </a:r>
            <a:r>
              <a:rPr lang="pl-PL" sz="1200" kern="1200" dirty="0">
                <a:solidFill>
                  <a:schemeClr val="tx1"/>
                </a:solidFill>
                <a:effectLst/>
                <a:latin typeface="+mn-lt"/>
                <a:ea typeface="+mn-ea"/>
                <a:cs typeface="+mn-cs"/>
              </a:rPr>
              <a:t>, </a:t>
            </a:r>
            <a:r>
              <a:rPr lang="pl-PL" sz="1200" b="1" kern="1200" dirty="0">
                <a:solidFill>
                  <a:schemeClr val="tx1"/>
                </a:solidFill>
                <a:effectLst/>
                <a:latin typeface="+mn-lt"/>
                <a:ea typeface="+mn-ea"/>
                <a:cs typeface="+mn-cs"/>
              </a:rPr>
              <a:t>a figure to be modified</a:t>
            </a:r>
          </a:p>
          <a:p>
            <a:endParaRPr lang="pl-PL"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SuppFigure</a:t>
            </a:r>
            <a:r>
              <a:rPr lang="en-GB" sz="1200" kern="1200" dirty="0">
                <a:solidFill>
                  <a:schemeClr val="tx1"/>
                </a:solidFill>
                <a:effectLst/>
                <a:latin typeface="+mn-lt"/>
                <a:ea typeface="+mn-ea"/>
                <a:cs typeface="+mn-cs"/>
              </a:rPr>
              <a:t>_</a:t>
            </a:r>
            <a:r>
              <a:rPr lang="en-US" sz="1200" kern="1200" dirty="0">
                <a:solidFill>
                  <a:schemeClr val="tx1"/>
                </a:solidFill>
                <a:effectLst/>
                <a:latin typeface="+mn-lt"/>
                <a:ea typeface="+mn-ea"/>
                <a:cs typeface="+mn-cs"/>
              </a:rPr>
              <a:t>Comparison of </a:t>
            </a:r>
            <a:r>
              <a:rPr lang="en-US" sz="1200" i="1" kern="1200" dirty="0">
                <a:solidFill>
                  <a:schemeClr val="tx1"/>
                </a:solidFill>
                <a:effectLst/>
                <a:latin typeface="+mn-lt"/>
                <a:ea typeface="+mn-ea"/>
                <a:cs typeface="+mn-cs"/>
              </a:rPr>
              <a:t>Lactobacillus, Bifidobacterium</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Streptococcus</a:t>
            </a:r>
            <a:r>
              <a:rPr lang="en-US" sz="1200" kern="1200" dirty="0">
                <a:solidFill>
                  <a:schemeClr val="tx1"/>
                </a:solidFill>
                <a:effectLst/>
                <a:latin typeface="+mn-lt"/>
                <a:ea typeface="+mn-ea"/>
                <a:cs typeface="+mn-cs"/>
              </a:rPr>
              <a:t> genera rel. abundances by disease and probiotic food products consumed during pregnancy.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relative abundances of the selected genera Lactobacillus, Bifidobacterium, and Streptococcus estimated in the particular maternal and neonatal sample. There statistically significant differences in the relative abundance of the genera of Lactobacillus (P=0.029) and Bifidobacterium (P=0.0054) in rectal swabs as well as Streptococcus (P=0.043) in the vaginal introitus samples between women with T1D and unaffected women which declared consumption of the probiotic food products  during pregnancy were found.</a:t>
            </a:r>
            <a:endParaRPr lang="en-GB"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CA0E48A7-9C37-43EC-A2AF-06EEF99D8EE3}" type="slidenum">
              <a:rPr lang="en-GB" smtClean="0"/>
              <a:t>19</a:t>
            </a:fld>
            <a:endParaRPr lang="en-GB"/>
          </a:p>
        </p:txBody>
      </p:sp>
    </p:spTree>
    <p:extLst>
      <p:ext uri="{BB962C8B-B14F-4D97-AF65-F5344CB8AC3E}">
        <p14:creationId xmlns:p14="http://schemas.microsoft.com/office/powerpoint/2010/main" val="206932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latin typeface="Times New Roman" panose="02020603050405020304" pitchFamily="18" charset="0"/>
                <a:cs typeface="Times New Roman" panose="02020603050405020304" pitchFamily="18" charset="0"/>
              </a:rPr>
              <a:t>SuppFigure</a:t>
            </a:r>
            <a:r>
              <a:rPr lang="pl-PL" dirty="0">
                <a:latin typeface="Times New Roman" panose="02020603050405020304" pitchFamily="18" charset="0"/>
                <a:cs typeface="Times New Roman" panose="02020603050405020304" pitchFamily="18" charset="0"/>
              </a:rPr>
              <a:t>_</a:t>
            </a:r>
            <a:r>
              <a:rPr lang="en-GB" dirty="0">
                <a:latin typeface="Times New Roman" panose="02020603050405020304" pitchFamily="18" charset="0"/>
                <a:cs typeface="Times New Roman" panose="02020603050405020304" pitchFamily="18" charset="0"/>
              </a:rPr>
              <a:t>Venn diagrams</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maternal - neonatal dyads</a:t>
            </a:r>
            <a:endParaRPr lang="pl-PL"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Results of analysis of metagenomic pathways shared within mother-neonate dyads found in at least 50% dyads of </a:t>
            </a:r>
            <a:r>
              <a:rPr lang="pl-PL" sz="1200" b="1" dirty="0"/>
              <a:t>A) </a:t>
            </a:r>
            <a:r>
              <a:rPr lang="pl-PL" sz="1200" dirty="0"/>
              <a:t>unaffected women and </a:t>
            </a:r>
            <a:r>
              <a:rPr lang="pl-PL" sz="1200" b="1" dirty="0"/>
              <a:t>B) </a:t>
            </a:r>
            <a:r>
              <a:rPr lang="pl-PL" sz="1200" dirty="0"/>
              <a:t>women with T1D, predicted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using a PICRUSt bioinformatics software package.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prediction of a specific metagenomic pathway common to one of the maternal </a:t>
            </a:r>
            <a:r>
              <a:rPr lang="pl-PL" dirty="0"/>
              <a:t>sample types</a:t>
            </a:r>
            <a:r>
              <a:rPr lang="en-US" dirty="0"/>
              <a:t> and one of the neonatal </a:t>
            </a:r>
            <a:r>
              <a:rPr lang="pl-PL" dirty="0"/>
              <a:t>sample types</a:t>
            </a:r>
            <a:r>
              <a:rPr lang="en-US" dirty="0"/>
              <a:t> was counted in </a:t>
            </a:r>
            <a:r>
              <a:rPr lang="pl-PL" dirty="0"/>
              <a:t>the </a:t>
            </a:r>
            <a:r>
              <a:rPr lang="en-US" dirty="0">
                <a:latin typeface="Times New Roman" panose="02020603050405020304" pitchFamily="18" charset="0"/>
                <a:cs typeface="Times New Roman" panose="02020603050405020304" pitchFamily="18" charset="0"/>
              </a:rPr>
              <a:t>maternal - neonatal dyads</a:t>
            </a:r>
            <a:r>
              <a:rPr lang="en-US" dirty="0"/>
              <a:t> </a:t>
            </a:r>
            <a:r>
              <a:rPr lang="pl-PL" sz="1200" dirty="0"/>
              <a:t>(the ear-skin swab from Csection born neonates, ear-skin swab from Vaginally delivered neonates, stool samples from Csection born neonates, and stool samples from Vaginally delivered samples were assessed separately).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The 191 pathways from unaffected mother-neonatal dyads and 270 pathways from</a:t>
            </a:r>
            <a:r>
              <a:rPr lang="pl-PL" sz="1200" baseline="0" dirty="0"/>
              <a:t> mother with T1D-neonatal dyads were shared regardless the delivery mode and neonatal  sample type.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The 79</a:t>
            </a:r>
            <a:r>
              <a:rPr lang="pl-PL" sz="1200" baseline="0" dirty="0"/>
              <a:t> out of 87 pathways predicted in the vaginally and Csection delivered neonates’ ear-skin swabs and vaginally delivered neonates’ stool samples in the unaffected mother-neonatal dyads (</a:t>
            </a:r>
            <a:r>
              <a:rPr lang="pl-PL" sz="1200" b="1" baseline="0" dirty="0"/>
              <a:t>A</a:t>
            </a:r>
            <a:r>
              <a:rPr lang="pl-PL" sz="1200" baseline="0" dirty="0"/>
              <a:t>) were also predicted in both Csection and vaginally delivered born neonates’ samples in the mother with T1D-neonatal dyads.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The analysis,</a:t>
            </a:r>
            <a:r>
              <a:rPr lang="pl-PL" sz="1200" baseline="0" dirty="0"/>
              <a:t> independently of neonates’ sample type  (</a:t>
            </a:r>
            <a:r>
              <a:rPr lang="pl-PL" sz="1200" b="1" dirty="0"/>
              <a:t>C)</a:t>
            </a:r>
            <a:r>
              <a:rPr lang="pl-PL" sz="1200" b="1" baseline="0" dirty="0"/>
              <a:t> </a:t>
            </a:r>
            <a:r>
              <a:rPr lang="pl-PL" sz="1200" baseline="0" dirty="0"/>
              <a:t>showed 283 </a:t>
            </a:r>
            <a:r>
              <a:rPr lang="pl-PL" sz="1200" baseline="0" dirty="0" err="1"/>
              <a:t>predicted</a:t>
            </a:r>
            <a:r>
              <a:rPr lang="pl-PL" sz="1200" baseline="0" dirty="0"/>
              <a:t> </a:t>
            </a:r>
            <a:r>
              <a:rPr lang="pl-PL" sz="1200" baseline="0" dirty="0" err="1"/>
              <a:t>metagenomic</a:t>
            </a:r>
            <a:r>
              <a:rPr lang="pl-PL" sz="1200" baseline="0" dirty="0"/>
              <a:t> </a:t>
            </a:r>
            <a:r>
              <a:rPr lang="pl-PL" sz="1200" baseline="0" dirty="0" err="1"/>
              <a:t>pathways</a:t>
            </a:r>
            <a:r>
              <a:rPr lang="pl-PL" sz="1200" baseline="0" dirty="0"/>
              <a:t> </a:t>
            </a:r>
            <a:r>
              <a:rPr lang="pl-PL" sz="1200" baseline="0" dirty="0" err="1"/>
              <a:t>shared</a:t>
            </a:r>
            <a:r>
              <a:rPr lang="pl-PL" sz="1200" baseline="0" dirty="0"/>
              <a:t> in the all studied dyads.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baseline="0" dirty="0"/>
              <a:t>Three biosynthesis pathways were predicted as exclusively shared within unaffected mother-neonatal dyads (</a:t>
            </a:r>
            <a:r>
              <a:rPr lang="pl-PL" sz="1200" b="1" baseline="0" dirty="0"/>
              <a:t>D)</a:t>
            </a:r>
            <a:r>
              <a:rPr lang="pl-PL" sz="1200" b="0" baseline="0" dirty="0"/>
              <a:t>, while three </a:t>
            </a:r>
            <a:r>
              <a:rPr lang="pl-PL" sz="1200" baseline="0" dirty="0"/>
              <a:t>pathways were predicted as exclusively shared within mother with T1D-neonatal dyads</a:t>
            </a:r>
            <a:r>
              <a:rPr lang="pl-PL" sz="1200" b="0" baseline="0" dirty="0"/>
              <a:t>.</a:t>
            </a:r>
            <a:endParaRPr lang="pl-PL" sz="1200" b="0" dirty="0"/>
          </a:p>
        </p:txBody>
      </p:sp>
      <p:sp>
        <p:nvSpPr>
          <p:cNvPr id="4" name="Symbol zastępczy numeru slajdu 3"/>
          <p:cNvSpPr>
            <a:spLocks noGrp="1"/>
          </p:cNvSpPr>
          <p:nvPr>
            <p:ph type="sldNum" sz="quarter" idx="10"/>
          </p:nvPr>
        </p:nvSpPr>
        <p:spPr/>
        <p:txBody>
          <a:bodyPr/>
          <a:lstStyle/>
          <a:p>
            <a:fld id="{E848A1C5-2F93-44E4-A3C5-62F288873BDD}" type="slidenum">
              <a:rPr lang="en-GB" smtClean="0"/>
              <a:t>20</a:t>
            </a:fld>
            <a:endParaRPr lang="en-GB"/>
          </a:p>
        </p:txBody>
      </p:sp>
    </p:spTree>
    <p:extLst>
      <p:ext uri="{BB962C8B-B14F-4D97-AF65-F5344CB8AC3E}">
        <p14:creationId xmlns:p14="http://schemas.microsoft.com/office/powerpoint/2010/main" val="1834071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b="1" kern="1200" dirty="0">
                <a:solidFill>
                  <a:schemeClr val="tx1"/>
                </a:solidFill>
                <a:effectLst/>
                <a:latin typeface="+mn-lt"/>
                <a:ea typeface="+mn-ea"/>
                <a:cs typeface="+mn-cs"/>
              </a:rPr>
              <a:t>2 in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SuppFigure</a:t>
            </a:r>
            <a:r>
              <a:rPr lang="en-GB" sz="1200" b="1" kern="1200" dirty="0">
                <a:solidFill>
                  <a:schemeClr val="tx1"/>
                </a:solidFill>
                <a:effectLst/>
                <a:latin typeface="+mn-lt"/>
                <a:ea typeface="+mn-ea"/>
                <a:cs typeface="+mn-cs"/>
              </a:rPr>
              <a:t>_</a:t>
            </a:r>
            <a:r>
              <a:rPr lang="pl-PL" sz="1200" kern="1200" dirty="0" err="1">
                <a:solidFill>
                  <a:schemeClr val="tx1"/>
                </a:solidFill>
                <a:effectLst/>
                <a:latin typeface="+mn-lt"/>
                <a:ea typeface="+mn-ea"/>
                <a:cs typeface="+mn-cs"/>
              </a:rPr>
              <a:t>energy_prot</a:t>
            </a:r>
            <a:r>
              <a:rPr lang="en-US" sz="1200" kern="1200" dirty="0">
                <a:solidFill>
                  <a:schemeClr val="tx1"/>
                </a:solidFill>
                <a:effectLst/>
                <a:latin typeface="+mn-lt"/>
                <a:ea typeface="+mn-ea"/>
                <a:cs typeface="+mn-cs"/>
              </a:rPr>
              <a:t>_Beta diversity.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Beta Diversity </a:t>
            </a:r>
            <a:r>
              <a:rPr lang="en-US" sz="1200" kern="1200" dirty="0" err="1">
                <a:solidFill>
                  <a:schemeClr val="tx1"/>
                </a:solidFill>
                <a:effectLst/>
                <a:latin typeface="+mn-lt"/>
                <a:ea typeface="+mn-ea"/>
                <a:cs typeface="+mn-cs"/>
              </a:rPr>
              <a:t>PCoA</a:t>
            </a:r>
            <a:r>
              <a:rPr lang="en-US" sz="1200" kern="1200" dirty="0">
                <a:solidFill>
                  <a:schemeClr val="tx1"/>
                </a:solidFill>
                <a:effectLst/>
                <a:latin typeface="+mn-lt"/>
                <a:ea typeface="+mn-ea"/>
                <a:cs typeface="+mn-cs"/>
              </a:rPr>
              <a:t> plots presenting the T</a:t>
            </a:r>
            <a:r>
              <a:rPr lang="en-GB" sz="1200" kern="1200" dirty="0">
                <a:solidFill>
                  <a:schemeClr val="tx1"/>
                </a:solidFill>
                <a:effectLst/>
                <a:latin typeface="+mn-lt"/>
                <a:ea typeface="+mn-ea"/>
                <a:cs typeface="+mn-cs"/>
              </a:rPr>
              <a:t>1D</a:t>
            </a:r>
            <a:r>
              <a:rPr lang="en-US" sz="1200" kern="1200" dirty="0">
                <a:solidFill>
                  <a:schemeClr val="tx1"/>
                </a:solidFill>
                <a:effectLst/>
                <a:latin typeface="+mn-lt"/>
                <a:ea typeface="+mn-ea"/>
                <a:cs typeface="+mn-cs"/>
              </a:rPr>
              <a:t> and control samples’ microbial composition across all studied sample types regarding</a:t>
            </a:r>
            <a:r>
              <a:rPr lang="pl-PL" sz="1200" kern="1200" dirty="0">
                <a:solidFill>
                  <a:schemeClr val="tx1"/>
                </a:solidFill>
                <a:effectLst/>
                <a:latin typeface="+mn-lt"/>
                <a:ea typeface="+mn-ea"/>
                <a:cs typeface="+mn-cs"/>
              </a:rPr>
              <a:t> the </a:t>
            </a:r>
            <a:r>
              <a:rPr lang="pl-PL" sz="1200" kern="1200" dirty="0" err="1">
                <a:solidFill>
                  <a:schemeClr val="tx1"/>
                </a:solidFill>
                <a:effectLst/>
                <a:latin typeface="+mn-lt"/>
                <a:ea typeface="+mn-ea"/>
                <a:cs typeface="+mn-cs"/>
              </a:rPr>
              <a:t>percentage</a:t>
            </a:r>
            <a:r>
              <a:rPr lang="pl-PL" sz="1200" kern="1200" baseline="0" dirty="0">
                <a:solidFill>
                  <a:schemeClr val="tx1"/>
                </a:solidFill>
                <a:effectLst/>
                <a:latin typeface="+mn-lt"/>
                <a:ea typeface="+mn-ea"/>
                <a:cs typeface="+mn-cs"/>
              </a:rPr>
              <a:t> of</a:t>
            </a:r>
            <a:r>
              <a:rPr lang="en-US"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energy</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derived</a:t>
            </a:r>
            <a:r>
              <a:rPr lang="pl-PL" sz="1200" kern="1200" dirty="0">
                <a:solidFill>
                  <a:schemeClr val="tx1"/>
                </a:solidFill>
                <a:effectLst/>
                <a:latin typeface="+mn-lt"/>
                <a:ea typeface="+mn-ea"/>
                <a:cs typeface="+mn-cs"/>
              </a:rPr>
              <a:t> from</a:t>
            </a:r>
            <a:r>
              <a:rPr lang="pl-PL" sz="1200" kern="1200" baseline="0" dirty="0">
                <a:solidFill>
                  <a:schemeClr val="tx1"/>
                </a:solidFill>
                <a:effectLst/>
                <a:latin typeface="+mn-lt"/>
                <a:ea typeface="+mn-ea"/>
                <a:cs typeface="+mn-cs"/>
              </a:rPr>
              <a:t> protein</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kern="1200" dirty="0">
                <a:solidFill>
                  <a:schemeClr val="tx1"/>
                </a:solidFill>
                <a:effectLst/>
                <a:latin typeface="+mn-lt"/>
                <a:ea typeface="+mn-ea"/>
                <a:cs typeface="+mn-cs"/>
              </a:rPr>
              <a:t>Supp</a:t>
            </a:r>
            <a:r>
              <a:rPr lang="en-GB" sz="1200" b="1" kern="1200" dirty="0">
                <a:solidFill>
                  <a:schemeClr val="tx1"/>
                </a:solidFill>
                <a:effectLst/>
                <a:latin typeface="+mn-lt"/>
                <a:ea typeface="+mn-ea"/>
                <a:cs typeface="+mn-cs"/>
              </a:rPr>
              <a:t>Table</a:t>
            </a:r>
            <a:r>
              <a:rPr lang="en-GB" sz="1200" kern="1200" dirty="0">
                <a:solidFill>
                  <a:schemeClr val="tx1"/>
                </a:solidFill>
                <a:effectLst/>
                <a:latin typeface="+mn-lt"/>
                <a:ea typeface="+mn-ea"/>
                <a:cs typeface="+mn-cs"/>
              </a:rPr>
              <a:t>_</a:t>
            </a:r>
            <a:r>
              <a:rPr lang="pl-PL" sz="1200" kern="1200" dirty="0">
                <a:solidFill>
                  <a:schemeClr val="tx1"/>
                </a:solidFill>
                <a:effectLst/>
                <a:latin typeface="+mn-lt"/>
                <a:ea typeface="+mn-ea"/>
                <a:cs typeface="+mn-cs"/>
              </a:rPr>
              <a:t>energy_prot</a:t>
            </a:r>
            <a:r>
              <a:rPr lang="en-US" sz="1200" kern="1200" dirty="0">
                <a:solidFill>
                  <a:schemeClr val="tx1"/>
                </a:solidFill>
                <a:effectLst/>
                <a:latin typeface="+mn-lt"/>
                <a:ea typeface="+mn-ea"/>
                <a:cs typeface="+mn-cs"/>
              </a:rPr>
              <a:t>_Beta diversity.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Beta Diversity Bray Curtis </a:t>
            </a:r>
            <a:r>
              <a:rPr lang="en-US" sz="1200" kern="1200" dirty="0" err="1">
                <a:solidFill>
                  <a:schemeClr val="tx1"/>
                </a:solidFill>
                <a:effectLst/>
                <a:latin typeface="+mn-lt"/>
                <a:ea typeface="+mn-ea"/>
                <a:cs typeface="+mn-cs"/>
              </a:rPr>
              <a:t>adonis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permanova</a:t>
            </a:r>
            <a:r>
              <a:rPr lang="en-US" sz="1200" kern="1200" dirty="0">
                <a:solidFill>
                  <a:schemeClr val="tx1"/>
                </a:solidFill>
                <a:effectLst/>
                <a:latin typeface="+mn-lt"/>
                <a:ea typeface="+mn-ea"/>
                <a:cs typeface="+mn-cs"/>
              </a:rPr>
              <a:t> of VST transformed counts versus </a:t>
            </a:r>
            <a:r>
              <a:rPr lang="pl-PL" sz="1200" kern="1200" dirty="0">
                <a:solidFill>
                  <a:schemeClr val="tx1"/>
                </a:solidFill>
                <a:effectLst/>
                <a:latin typeface="+mn-lt"/>
                <a:ea typeface="+mn-ea"/>
                <a:cs typeface="+mn-cs"/>
              </a:rPr>
              <a:t>the </a:t>
            </a:r>
            <a:r>
              <a:rPr lang="pl-PL" sz="1200" kern="1200" dirty="0" err="1">
                <a:solidFill>
                  <a:schemeClr val="tx1"/>
                </a:solidFill>
                <a:effectLst/>
                <a:latin typeface="+mn-lt"/>
                <a:ea typeface="+mn-ea"/>
                <a:cs typeface="+mn-cs"/>
              </a:rPr>
              <a:t>percentage</a:t>
            </a:r>
            <a:r>
              <a:rPr lang="pl-PL" sz="1200" kern="1200" baseline="0" dirty="0">
                <a:solidFill>
                  <a:schemeClr val="tx1"/>
                </a:solidFill>
                <a:effectLst/>
                <a:latin typeface="+mn-lt"/>
                <a:ea typeface="+mn-ea"/>
                <a:cs typeface="+mn-cs"/>
              </a:rPr>
              <a:t> of</a:t>
            </a:r>
            <a:r>
              <a:rPr lang="en-US"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energy</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derived</a:t>
            </a:r>
            <a:r>
              <a:rPr lang="pl-PL" sz="1200" kern="1200" dirty="0">
                <a:solidFill>
                  <a:schemeClr val="tx1"/>
                </a:solidFill>
                <a:effectLst/>
                <a:latin typeface="+mn-lt"/>
                <a:ea typeface="+mn-ea"/>
                <a:cs typeface="+mn-cs"/>
              </a:rPr>
              <a:t> from</a:t>
            </a:r>
            <a:r>
              <a:rPr lang="pl-PL" sz="1200" kern="1200" baseline="0" dirty="0">
                <a:solidFill>
                  <a:schemeClr val="tx1"/>
                </a:solidFill>
                <a:effectLst/>
                <a:latin typeface="+mn-lt"/>
                <a:ea typeface="+mn-ea"/>
                <a:cs typeface="+mn-cs"/>
              </a:rPr>
              <a:t> protein,</a:t>
            </a:r>
            <a:r>
              <a:rPr lang="en-US" sz="1200" kern="1200" dirty="0">
                <a:solidFill>
                  <a:schemeClr val="tx1"/>
                </a:solidFill>
                <a:effectLst/>
                <a:latin typeface="+mn-lt"/>
                <a:ea typeface="+mn-ea"/>
                <a:cs typeface="+mn-cs"/>
              </a:rPr>
              <a:t> stratified by sample type.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influence of the </a:t>
            </a:r>
            <a:r>
              <a:rPr lang="pl-PL" sz="1200" kern="1200" dirty="0">
                <a:solidFill>
                  <a:schemeClr val="tx1"/>
                </a:solidFill>
                <a:effectLst/>
                <a:latin typeface="+mn-lt"/>
                <a:ea typeface="+mn-ea"/>
                <a:cs typeface="+mn-cs"/>
              </a:rPr>
              <a:t>percentage</a:t>
            </a:r>
            <a:r>
              <a:rPr lang="pl-PL" sz="1200" kern="1200" baseline="0" dirty="0">
                <a:solidFill>
                  <a:schemeClr val="tx1"/>
                </a:solidFill>
                <a:effectLst/>
                <a:latin typeface="+mn-lt"/>
                <a:ea typeface="+mn-ea"/>
                <a:cs typeface="+mn-cs"/>
              </a:rPr>
              <a:t> of</a:t>
            </a:r>
            <a:r>
              <a:rPr lang="en-US"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energy</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derived</a:t>
            </a:r>
            <a:r>
              <a:rPr lang="pl-PL" sz="1200" kern="1200" dirty="0">
                <a:solidFill>
                  <a:schemeClr val="tx1"/>
                </a:solidFill>
                <a:effectLst/>
                <a:latin typeface="+mn-lt"/>
                <a:ea typeface="+mn-ea"/>
                <a:cs typeface="+mn-cs"/>
              </a:rPr>
              <a:t> from</a:t>
            </a:r>
            <a:r>
              <a:rPr lang="pl-PL" sz="1200" kern="1200" baseline="0" dirty="0">
                <a:solidFill>
                  <a:schemeClr val="tx1"/>
                </a:solidFill>
                <a:effectLst/>
                <a:latin typeface="+mn-lt"/>
                <a:ea typeface="+mn-ea"/>
                <a:cs typeface="+mn-cs"/>
              </a:rPr>
              <a:t> protein </a:t>
            </a:r>
            <a:r>
              <a:rPr lang="en-US" sz="1200" kern="1200" dirty="0">
                <a:solidFill>
                  <a:schemeClr val="tx1"/>
                </a:solidFill>
                <a:effectLst/>
                <a:latin typeface="+mn-lt"/>
                <a:ea typeface="+mn-ea"/>
                <a:cs typeface="+mn-cs"/>
              </a:rPr>
              <a:t>on </a:t>
            </a:r>
            <a:r>
              <a:rPr lang="pl-PL" sz="1200" kern="1200" dirty="0" err="1">
                <a:solidFill>
                  <a:schemeClr val="tx1"/>
                </a:solidFill>
                <a:effectLst/>
                <a:latin typeface="+mn-lt"/>
                <a:ea typeface="+mn-ea"/>
                <a:cs typeface="+mn-cs"/>
              </a:rPr>
              <a:t>maternal</a:t>
            </a:r>
            <a:r>
              <a:rPr lang="pl-PL"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neonatal microbiota composition was found</a:t>
            </a:r>
            <a:r>
              <a:rPr lang="pl-PL"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regardless of</a:t>
            </a:r>
            <a:r>
              <a:rPr lang="pl-P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a:t>
            </a:r>
            <a:r>
              <a:rPr lang="pl-PL" sz="1200" kern="1200" dirty="0">
                <a:solidFill>
                  <a:schemeClr val="tx1"/>
                </a:solidFill>
                <a:effectLst/>
                <a:latin typeface="+mn-lt"/>
                <a:ea typeface="+mn-ea"/>
                <a:cs typeface="+mn-cs"/>
              </a:rPr>
              <a:t>T1D</a:t>
            </a:r>
            <a:r>
              <a:rPr lang="en-US" sz="1200" kern="1200" dirty="0">
                <a:solidFill>
                  <a:schemeClr val="tx1"/>
                </a:solidFill>
                <a:effectLst/>
                <a:latin typeface="+mn-lt"/>
                <a:ea typeface="+mn-ea"/>
                <a:cs typeface="+mn-cs"/>
              </a:rPr>
              <a:t> disease status</a:t>
            </a:r>
            <a:r>
              <a:rPr lang="pl-P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(P=0.00</a:t>
            </a:r>
            <a:r>
              <a:rPr lang="pl-PL" sz="1200"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a:t>
            </a:r>
            <a:r>
              <a:rPr lang="pl-PL" sz="1200"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Also, combined, the disease and energy derived from proteins, influenced the microbiota composition (P=0.0027)</a:t>
            </a:r>
            <a:r>
              <a:rPr lang="pl-PL" sz="1200" kern="1200" dirty="0">
                <a:solidFill>
                  <a:schemeClr val="tx1"/>
                </a:solidFill>
                <a:effectLst/>
                <a:latin typeface="+mn-lt"/>
                <a:ea typeface="+mn-ea"/>
                <a:cs typeface="+mn-cs"/>
              </a:rPr>
              <a:t>.</a:t>
            </a:r>
            <a:endParaRPr lang="en-GB" dirty="0"/>
          </a:p>
        </p:txBody>
      </p:sp>
      <p:sp>
        <p:nvSpPr>
          <p:cNvPr id="4" name="Symbol zastępczy numeru slajdu 3"/>
          <p:cNvSpPr>
            <a:spLocks noGrp="1"/>
          </p:cNvSpPr>
          <p:nvPr>
            <p:ph type="sldNum" sz="quarter" idx="10"/>
          </p:nvPr>
        </p:nvSpPr>
        <p:spPr/>
        <p:txBody>
          <a:bodyPr/>
          <a:lstStyle/>
          <a:p>
            <a:fld id="{5A700919-8328-4F76-9670-9604D578BABF}" type="slidenum">
              <a:rPr lang="en-US" smtClean="0"/>
              <a:t>21</a:t>
            </a:fld>
            <a:endParaRPr lang="en-US"/>
          </a:p>
        </p:txBody>
      </p:sp>
    </p:spTree>
    <p:extLst>
      <p:ext uri="{BB962C8B-B14F-4D97-AF65-F5344CB8AC3E}">
        <p14:creationId xmlns:p14="http://schemas.microsoft.com/office/powerpoint/2010/main" val="306680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SuppFigure</a:t>
            </a:r>
            <a:r>
              <a:rPr lang="en-US" sz="1200" kern="1200" dirty="0">
                <a:solidFill>
                  <a:schemeClr val="tx1"/>
                </a:solidFill>
                <a:effectLst/>
                <a:latin typeface="+mn-lt"/>
                <a:ea typeface="+mn-ea"/>
                <a:cs typeface="+mn-cs"/>
              </a:rPr>
              <a:t>_</a:t>
            </a:r>
            <a:r>
              <a:rPr lang="en-GB" sz="1200" kern="1200" dirty="0">
                <a:solidFill>
                  <a:schemeClr val="tx1"/>
                </a:solidFill>
                <a:effectLst/>
                <a:latin typeface="+mn-lt"/>
                <a:ea typeface="+mn-ea"/>
                <a:cs typeface="+mn-cs"/>
              </a:rPr>
              <a:t>G</a:t>
            </a:r>
            <a:r>
              <a:rPr lang="en-US" sz="1200" kern="1200" dirty="0" err="1">
                <a:solidFill>
                  <a:schemeClr val="tx1"/>
                </a:solidFill>
                <a:effectLst/>
                <a:latin typeface="+mn-lt"/>
                <a:ea typeface="+mn-ea"/>
                <a:cs typeface="+mn-cs"/>
              </a:rPr>
              <a:t>lycaemic</a:t>
            </a:r>
            <a:r>
              <a:rPr lang="en-US" sz="1200" kern="1200" dirty="0">
                <a:solidFill>
                  <a:schemeClr val="tx1"/>
                </a:solidFill>
                <a:effectLst/>
                <a:latin typeface="+mn-lt"/>
                <a:ea typeface="+mn-ea"/>
                <a:cs typeface="+mn-cs"/>
              </a:rPr>
              <a:t> control during first, second and third (before delivery) trimesters in women with T1D.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HbA1C levels measured during first, second and third (before delivery) trimesters in women with T1D.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Each dot represents one </a:t>
            </a:r>
            <a:r>
              <a:rPr lang="en-US" sz="1200" kern="1200" dirty="0" err="1">
                <a:solidFill>
                  <a:schemeClr val="tx1"/>
                </a:solidFill>
                <a:effectLst/>
                <a:latin typeface="+mn-lt"/>
                <a:ea typeface="+mn-ea"/>
                <a:cs typeface="+mn-cs"/>
              </a:rPr>
              <a:t>wom</a:t>
            </a:r>
            <a:r>
              <a:rPr lang="pl-PL" sz="1200"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n</a:t>
            </a:r>
            <a:r>
              <a:rPr lang="pl-PL" sz="1200" kern="1200" dirty="0">
                <a:solidFill>
                  <a:schemeClr val="tx1"/>
                </a:solidFill>
                <a:effectLst/>
                <a:latin typeface="+mn-lt"/>
                <a:ea typeface="+mn-ea"/>
                <a:cs typeface="+mn-cs"/>
              </a:rPr>
              <a:t> with T1D</a:t>
            </a:r>
            <a:r>
              <a:rPr lang="en-US"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g</a:t>
            </a:r>
            <a:r>
              <a:rPr lang="en-US" sz="1200" kern="1200" dirty="0" err="1">
                <a:solidFill>
                  <a:schemeClr val="tx1"/>
                </a:solidFill>
                <a:effectLst/>
                <a:latin typeface="+mn-lt"/>
                <a:ea typeface="+mn-ea"/>
                <a:cs typeface="+mn-cs"/>
              </a:rPr>
              <a:t>lycaemic</a:t>
            </a:r>
            <a:r>
              <a:rPr lang="en-US" sz="1200" kern="1200" dirty="0">
                <a:solidFill>
                  <a:schemeClr val="tx1"/>
                </a:solidFill>
                <a:effectLst/>
                <a:latin typeface="+mn-lt"/>
                <a:ea typeface="+mn-ea"/>
                <a:cs typeface="+mn-cs"/>
              </a:rPr>
              <a:t> control was found to be satisfactory in second and third trimesters (in accordance with the recommendations of the Polish Diabetes Association, HbA1C </a:t>
            </a:r>
            <a:r>
              <a:rPr lang="en-US" sz="1200" kern="1200" dirty="0">
                <a:solidFill>
                  <a:srgbClr val="A849AE"/>
                </a:solidFill>
                <a:effectLst/>
                <a:latin typeface="+mn-lt"/>
                <a:ea typeface="+mn-ea"/>
                <a:cs typeface="+mn-cs"/>
              </a:rPr>
              <a:t>≤ 6.</a:t>
            </a:r>
            <a:r>
              <a:rPr lang="pl-PL" sz="1200" kern="1200" dirty="0">
                <a:solidFill>
                  <a:srgbClr val="A849AE"/>
                </a:solidFill>
                <a:effectLst/>
                <a:latin typeface="+mn-lt"/>
                <a:ea typeface="+mn-ea"/>
                <a:cs typeface="+mn-cs"/>
              </a:rPr>
              <a:t>0</a:t>
            </a:r>
            <a:r>
              <a:rPr lang="en-US" sz="1200" kern="1200" dirty="0">
                <a:solidFill>
                  <a:srgbClr val="A849AE"/>
                </a:solidFill>
                <a:effectLst/>
                <a:latin typeface="+mn-lt"/>
                <a:ea typeface="+mn-ea"/>
                <a:cs typeface="+mn-cs"/>
              </a:rPr>
              <a:t>% (4</a:t>
            </a:r>
            <a:r>
              <a:rPr lang="pl-PL" sz="1200" kern="1200" dirty="0">
                <a:solidFill>
                  <a:srgbClr val="A849AE"/>
                </a:solidFill>
                <a:effectLst/>
                <a:latin typeface="+mn-lt"/>
                <a:ea typeface="+mn-ea"/>
                <a:cs typeface="+mn-cs"/>
              </a:rPr>
              <a:t>2</a:t>
            </a:r>
            <a:r>
              <a:rPr lang="en-US" sz="1200" kern="1200" dirty="0">
                <a:solidFill>
                  <a:srgbClr val="A849AE"/>
                </a:solidFill>
                <a:effectLst/>
                <a:latin typeface="+mn-lt"/>
                <a:ea typeface="+mn-ea"/>
                <a:cs typeface="+mn-cs"/>
              </a:rPr>
              <a:t> </a:t>
            </a:r>
            <a:r>
              <a:rPr lang="en-US" sz="1200" kern="1200" dirty="0">
                <a:solidFill>
                  <a:schemeClr val="tx1"/>
                </a:solidFill>
                <a:effectLst/>
                <a:latin typeface="+mn-lt"/>
                <a:ea typeface="+mn-ea"/>
                <a:cs typeface="+mn-cs"/>
              </a:rPr>
              <a:t>mmol/mol)). </a:t>
            </a:r>
            <a:r>
              <a:rPr lang="en-GB" sz="1200" kern="1200" dirty="0">
                <a:solidFill>
                  <a:schemeClr val="tx1"/>
                </a:solidFill>
                <a:effectLst/>
                <a:latin typeface="+mn-lt"/>
                <a:ea typeface="+mn-ea"/>
                <a:cs typeface="+mn-cs"/>
              </a:rPr>
              <a:t>The Tukey multiple comparisons of means show </a:t>
            </a:r>
            <a:r>
              <a:rPr lang="pl-PL" sz="120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no substantial difference in the results of diabetes control when comparing the data of the second and third trimesters of pregnancy (P= 0.682)</a:t>
            </a:r>
            <a:r>
              <a:rPr lang="pl-PL" sz="1200" kern="1200" dirty="0">
                <a:solidFill>
                  <a:schemeClr val="tx1"/>
                </a:solidFill>
                <a:effectLst/>
                <a:latin typeface="+mn-lt"/>
                <a:ea typeface="+mn-ea"/>
                <a:cs typeface="+mn-cs"/>
              </a:rPr>
              <a:t> was found.</a:t>
            </a:r>
            <a:endParaRPr lang="en-GB" sz="1200" kern="1200" dirty="0">
              <a:solidFill>
                <a:schemeClr val="tx1"/>
              </a:solidFill>
              <a:effectLst/>
              <a:latin typeface="+mn-lt"/>
              <a:ea typeface="+mn-ea"/>
              <a:cs typeface="+mn-cs"/>
            </a:endParaRPr>
          </a:p>
          <a:p>
            <a:endParaRPr lang="pl-PL" b="1" dirty="0"/>
          </a:p>
        </p:txBody>
      </p:sp>
      <p:sp>
        <p:nvSpPr>
          <p:cNvPr id="4" name="Symbol zastępczy numeru slajdu 3"/>
          <p:cNvSpPr>
            <a:spLocks noGrp="1"/>
          </p:cNvSpPr>
          <p:nvPr>
            <p:ph type="sldNum" sz="quarter" idx="5"/>
          </p:nvPr>
        </p:nvSpPr>
        <p:spPr/>
        <p:txBody>
          <a:bodyPr/>
          <a:lstStyle/>
          <a:p>
            <a:fld id="{7DFBE236-69B4-4908-996E-2DF7D0903066}" type="slidenum">
              <a:rPr lang="pl-PL" smtClean="0"/>
              <a:t>4</a:t>
            </a:fld>
            <a:endParaRPr lang="pl-PL"/>
          </a:p>
        </p:txBody>
      </p:sp>
    </p:spTree>
    <p:extLst>
      <p:ext uri="{BB962C8B-B14F-4D97-AF65-F5344CB8AC3E}">
        <p14:creationId xmlns:p14="http://schemas.microsoft.com/office/powerpoint/2010/main" val="261507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err="1">
                <a:solidFill>
                  <a:schemeClr val="tx1"/>
                </a:solidFill>
                <a:effectLst/>
                <a:latin typeface="+mn-lt"/>
                <a:ea typeface="+mn-ea"/>
                <a:cs typeface="+mn-cs"/>
              </a:rPr>
              <a:t>SuppFigure</a:t>
            </a:r>
            <a:r>
              <a:rPr lang="en-GB" sz="1200" kern="1200" dirty="0" err="1">
                <a:solidFill>
                  <a:schemeClr val="tx1"/>
                </a:solidFill>
                <a:effectLst/>
                <a:latin typeface="+mn-lt"/>
                <a:ea typeface="+mn-ea"/>
                <a:cs typeface="+mn-cs"/>
              </a:rPr>
              <a:t>_Newborn</a:t>
            </a:r>
            <a:r>
              <a:rPr lang="en-GB" sz="1200" kern="1200" dirty="0">
                <a:solidFill>
                  <a:schemeClr val="tx1"/>
                </a:solidFill>
                <a:effectLst/>
                <a:latin typeface="+mn-lt"/>
                <a:ea typeface="+mn-ea"/>
                <a:cs typeface="+mn-cs"/>
              </a:rPr>
              <a:t> weight distribution. </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Newborns born to mothers with T1D had higher body weight (in grams), which is indicated by the Gaussian curve shift to the right</a:t>
            </a:r>
            <a:r>
              <a:rPr lang="pl-PL" sz="1200" kern="1200" dirty="0">
                <a:solidFill>
                  <a:schemeClr val="tx1"/>
                </a:solidFill>
                <a:effectLst/>
                <a:latin typeface="+mn-lt"/>
                <a:ea typeface="+mn-ea"/>
                <a:cs typeface="+mn-cs"/>
              </a:rPr>
              <a:t> (P=0.0947).</a:t>
            </a:r>
            <a:endParaRPr lang="pl-PL" dirty="0"/>
          </a:p>
        </p:txBody>
      </p:sp>
      <p:sp>
        <p:nvSpPr>
          <p:cNvPr id="4" name="Symbol zastępczy numeru slajdu 3"/>
          <p:cNvSpPr>
            <a:spLocks noGrp="1"/>
          </p:cNvSpPr>
          <p:nvPr>
            <p:ph type="sldNum" sz="quarter" idx="5"/>
          </p:nvPr>
        </p:nvSpPr>
        <p:spPr/>
        <p:txBody>
          <a:bodyPr/>
          <a:lstStyle/>
          <a:p>
            <a:fld id="{7DFBE236-69B4-4908-996E-2DF7D0903066}" type="slidenum">
              <a:rPr lang="pl-PL" smtClean="0"/>
              <a:t>5</a:t>
            </a:fld>
            <a:endParaRPr lang="pl-PL"/>
          </a:p>
        </p:txBody>
      </p:sp>
    </p:spTree>
    <p:extLst>
      <p:ext uri="{BB962C8B-B14F-4D97-AF65-F5344CB8AC3E}">
        <p14:creationId xmlns:p14="http://schemas.microsoft.com/office/powerpoint/2010/main" val="9733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SuppFigure</a:t>
            </a:r>
            <a:r>
              <a:rPr lang="en-US" sz="1200" kern="1200" dirty="0" err="1">
                <a:solidFill>
                  <a:schemeClr val="tx1"/>
                </a:solidFill>
                <a:effectLst/>
                <a:latin typeface="+mn-lt"/>
                <a:ea typeface="+mn-ea"/>
                <a:cs typeface="+mn-cs"/>
              </a:rPr>
              <a:t>_Glucose</a:t>
            </a:r>
            <a:r>
              <a:rPr lang="en-US" sz="1200" kern="1200" dirty="0">
                <a:solidFill>
                  <a:schemeClr val="tx1"/>
                </a:solidFill>
                <a:effectLst/>
                <a:latin typeface="+mn-lt"/>
                <a:ea typeface="+mn-ea"/>
                <a:cs typeface="+mn-cs"/>
              </a:rPr>
              <a:t> level measurements over time in newborns of women with T1D. </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measurements of plasma glucose level [mg/dl] in two to five time points (the number of measurements depended on the condition of the newborn</a:t>
            </a:r>
            <a:r>
              <a:rPr lang="en-GB"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performed in newborns born to women with T1D.</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pl-PL" dirty="0"/>
          </a:p>
        </p:txBody>
      </p:sp>
      <p:sp>
        <p:nvSpPr>
          <p:cNvPr id="4" name="Symbol zastępczy numeru slajdu 3"/>
          <p:cNvSpPr>
            <a:spLocks noGrp="1"/>
          </p:cNvSpPr>
          <p:nvPr>
            <p:ph type="sldNum" sz="quarter" idx="5"/>
          </p:nvPr>
        </p:nvSpPr>
        <p:spPr/>
        <p:txBody>
          <a:bodyPr/>
          <a:lstStyle/>
          <a:p>
            <a:fld id="{7DFBE236-69B4-4908-996E-2DF7D0903066}" type="slidenum">
              <a:rPr lang="pl-PL" smtClean="0"/>
              <a:t>6</a:t>
            </a:fld>
            <a:endParaRPr lang="pl-PL"/>
          </a:p>
        </p:txBody>
      </p:sp>
    </p:spTree>
    <p:extLst>
      <p:ext uri="{BB962C8B-B14F-4D97-AF65-F5344CB8AC3E}">
        <p14:creationId xmlns:p14="http://schemas.microsoft.com/office/powerpoint/2010/main" val="307850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 July 2020</a:t>
            </a:r>
          </a:p>
          <a:p>
            <a:endParaRPr lang="pl-PL"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SuppFigure</a:t>
            </a:r>
            <a:r>
              <a:rPr lang="en-US" sz="1200" kern="1200" dirty="0" err="1">
                <a:solidFill>
                  <a:schemeClr val="tx1"/>
                </a:solidFill>
                <a:effectLst/>
                <a:latin typeface="+mn-lt"/>
                <a:ea typeface="+mn-ea"/>
                <a:cs typeface="+mn-cs"/>
              </a:rPr>
              <a:t>_Ind_Glucose</a:t>
            </a:r>
            <a:r>
              <a:rPr lang="en-US" sz="1200" kern="1200" dirty="0">
                <a:solidFill>
                  <a:schemeClr val="tx1"/>
                </a:solidFill>
                <a:effectLst/>
                <a:latin typeface="+mn-lt"/>
                <a:ea typeface="+mn-ea"/>
                <a:cs typeface="+mn-cs"/>
              </a:rPr>
              <a:t> level measurements over time in newborns of women with T1D.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measurements of plasma glucose level [mg/dl] in two to five time points (the number of measurements depended on the condition of the newborn</a:t>
            </a:r>
            <a:r>
              <a:rPr lang="en-GB"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performed in newborns born to women with T1D, presented in 50</a:t>
            </a:r>
            <a:r>
              <a:rPr lang="en-GB"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individual </a:t>
            </a:r>
            <a:r>
              <a:rPr lang="pl-PL" sz="1200" kern="1200" dirty="0">
                <a:solidFill>
                  <a:schemeClr val="tx1"/>
                </a:solidFill>
                <a:effectLst/>
                <a:latin typeface="+mn-lt"/>
                <a:ea typeface="+mn-ea"/>
                <a:cs typeface="+mn-cs"/>
              </a:rPr>
              <a:t>graphs</a:t>
            </a:r>
            <a:r>
              <a:rPr lang="en-US" sz="1200" kern="1200" dirty="0">
                <a:solidFill>
                  <a:schemeClr val="tx1"/>
                </a:solidFill>
                <a:effectLst/>
                <a:latin typeface="+mn-lt"/>
                <a:ea typeface="+mn-ea"/>
                <a:cs typeface="+mn-cs"/>
              </a:rPr>
              <a:t> corresponding to 50 newborns of women with T1D</a:t>
            </a:r>
            <a:r>
              <a:rPr lang="pl-PL"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If a figure is selected for this publication, it must be changed to 50 neonates reported in this </a:t>
            </a:r>
            <a:r>
              <a:rPr lang="en-US" b="1" dirty="0" err="1">
                <a:solidFill>
                  <a:srgbClr val="C00000"/>
                </a:solidFill>
              </a:rPr>
              <a:t>ms.</a:t>
            </a:r>
            <a:r>
              <a:rPr lang="en-US" b="1" dirty="0">
                <a:solidFill>
                  <a:srgbClr val="C00000"/>
                </a:solidFill>
              </a:rPr>
              <a:t> </a:t>
            </a:r>
            <a:endParaRPr lang="pl-PL" b="1" dirty="0">
              <a:solidFill>
                <a:srgbClr val="C00000"/>
              </a:solidFill>
            </a:endParaRPr>
          </a:p>
        </p:txBody>
      </p:sp>
      <p:sp>
        <p:nvSpPr>
          <p:cNvPr id="4" name="Symbol zastępczy numeru slajdu 3"/>
          <p:cNvSpPr>
            <a:spLocks noGrp="1"/>
          </p:cNvSpPr>
          <p:nvPr>
            <p:ph type="sldNum" sz="quarter" idx="5"/>
          </p:nvPr>
        </p:nvSpPr>
        <p:spPr/>
        <p:txBody>
          <a:bodyPr/>
          <a:lstStyle/>
          <a:p>
            <a:fld id="{7DFBE236-69B4-4908-996E-2DF7D0903066}" type="slidenum">
              <a:rPr lang="pl-PL" smtClean="0"/>
              <a:t>7</a:t>
            </a:fld>
            <a:endParaRPr lang="pl-PL"/>
          </a:p>
        </p:txBody>
      </p:sp>
    </p:spTree>
    <p:extLst>
      <p:ext uri="{BB962C8B-B14F-4D97-AF65-F5344CB8AC3E}">
        <p14:creationId xmlns:p14="http://schemas.microsoft.com/office/powerpoint/2010/main" val="75884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SuppFigure</a:t>
            </a:r>
            <a:r>
              <a:rPr lang="en-US" sz="1200" kern="1200" dirty="0" err="1">
                <a:solidFill>
                  <a:schemeClr val="tx1"/>
                </a:solidFill>
                <a:effectLst/>
                <a:latin typeface="+mn-lt"/>
                <a:ea typeface="+mn-ea"/>
                <a:cs typeface="+mn-cs"/>
              </a:rPr>
              <a:t>_No</a:t>
            </a:r>
            <a:r>
              <a:rPr lang="en-US" sz="1200" kern="1200" dirty="0">
                <a:solidFill>
                  <a:schemeClr val="tx1"/>
                </a:solidFill>
                <a:effectLst/>
                <a:latin typeface="+mn-lt"/>
                <a:ea typeface="+mn-ea"/>
                <a:cs typeface="+mn-cs"/>
              </a:rPr>
              <a:t> correlation between the glycated hemoglobin level in women with T1D and the level of glucose in newborns.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correlation between the glycated hemoglobin level in women with T1D measured before delivery and the level of glucose in newborns born to these women. No correlations using Pearson's product-moment test were found regarding HbA1C levels of mothers with T1D, in first, second and third (delivery) trimesters, and first measurement of glucose level in newborns.</a:t>
            </a:r>
            <a:endParaRPr lang="pl-PL" dirty="0"/>
          </a:p>
        </p:txBody>
      </p:sp>
      <p:sp>
        <p:nvSpPr>
          <p:cNvPr id="4" name="Symbol zastępczy numeru slajdu 3"/>
          <p:cNvSpPr>
            <a:spLocks noGrp="1"/>
          </p:cNvSpPr>
          <p:nvPr>
            <p:ph type="sldNum" sz="quarter" idx="5"/>
          </p:nvPr>
        </p:nvSpPr>
        <p:spPr/>
        <p:txBody>
          <a:bodyPr/>
          <a:lstStyle/>
          <a:p>
            <a:fld id="{7DFBE236-69B4-4908-996E-2DF7D0903066}" type="slidenum">
              <a:rPr lang="pl-PL" smtClean="0"/>
              <a:t>8</a:t>
            </a:fld>
            <a:endParaRPr lang="pl-PL"/>
          </a:p>
        </p:txBody>
      </p:sp>
    </p:spTree>
    <p:extLst>
      <p:ext uri="{BB962C8B-B14F-4D97-AF65-F5344CB8AC3E}">
        <p14:creationId xmlns:p14="http://schemas.microsoft.com/office/powerpoint/2010/main" val="3099343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29305"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Figure</a:t>
            </a:r>
            <a:r>
              <a:rPr lang="en-US" sz="1200" kern="1200" dirty="0" err="1">
                <a:solidFill>
                  <a:schemeClr val="tx1"/>
                </a:solidFill>
                <a:effectLst/>
                <a:latin typeface="+mn-lt"/>
                <a:ea typeface="+mn-ea"/>
                <a:cs typeface="+mn-cs"/>
              </a:rPr>
              <a:t>_Alpha</a:t>
            </a:r>
            <a:r>
              <a:rPr lang="en-US" sz="1200" kern="1200" dirty="0">
                <a:solidFill>
                  <a:schemeClr val="tx1"/>
                </a:solidFill>
                <a:effectLst/>
                <a:latin typeface="+mn-lt"/>
                <a:ea typeface="+mn-ea"/>
                <a:cs typeface="+mn-cs"/>
              </a:rPr>
              <a:t> diversity estimates. </a:t>
            </a:r>
            <a:endParaRPr lang="pl-PL" sz="1200" kern="1200" dirty="0">
              <a:solidFill>
                <a:schemeClr val="tx1"/>
              </a:solidFill>
              <a:effectLst/>
              <a:latin typeface="+mn-lt"/>
              <a:ea typeface="+mn-ea"/>
              <a:cs typeface="+mn-cs"/>
            </a:endParaRPr>
          </a:p>
          <a:p>
            <a:pPr marL="0" marR="0" indent="0" algn="l" defTabSz="92930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Alpha diversity (Shannon index) of maternal vaginal introitus, vaginal canal in the middle, cervix and rectum swabs, </a:t>
            </a:r>
            <a:r>
              <a:rPr lang="pl-PL" sz="1200" kern="1200" dirty="0">
                <a:solidFill>
                  <a:schemeClr val="tx1"/>
                </a:solidFill>
                <a:effectLst/>
                <a:latin typeface="+mn-lt"/>
                <a:ea typeface="+mn-ea"/>
                <a:cs typeface="+mn-cs"/>
              </a:rPr>
              <a:t>as well as</a:t>
            </a:r>
            <a:r>
              <a:rPr lang="en-US" sz="1200" kern="1200" dirty="0">
                <a:solidFill>
                  <a:schemeClr val="tx1"/>
                </a:solidFill>
                <a:effectLst/>
                <a:latin typeface="+mn-lt"/>
                <a:ea typeface="+mn-ea"/>
                <a:cs typeface="+mn-cs"/>
              </a:rPr>
              <a:t> neonatal ear-skin swabs and stool samples. </a:t>
            </a:r>
            <a:endParaRPr lang="pl-PL" sz="1200" kern="1200" dirty="0">
              <a:solidFill>
                <a:schemeClr val="tx1"/>
              </a:solidFill>
              <a:effectLst/>
              <a:latin typeface="+mn-lt"/>
              <a:ea typeface="+mn-ea"/>
              <a:cs typeface="+mn-cs"/>
            </a:endParaRPr>
          </a:p>
          <a:p>
            <a:pPr marL="0" marR="0" indent="0" algn="l" defTabSz="929305" rtl="0" eaLnBrk="1" fontAlgn="auto" latinLnBrk="0" hangingPunct="1">
              <a:lnSpc>
                <a:spcPct val="100000"/>
              </a:lnSpc>
              <a:spcBef>
                <a:spcPts val="0"/>
              </a:spcBef>
              <a:spcAft>
                <a:spcPts val="0"/>
              </a:spcAft>
              <a:buClrTx/>
              <a:buSzTx/>
              <a:buFontTx/>
              <a:buNone/>
              <a:tabLst/>
              <a:defRPr/>
            </a:pPr>
            <a:r>
              <a:rPr lang="en-US" dirty="0"/>
              <a:t>The Wilcoxon test showed no significant differences in species abundance in terms of maternal disease status. </a:t>
            </a:r>
            <a:endParaRPr lang="pl-PL" dirty="0"/>
          </a:p>
        </p:txBody>
      </p:sp>
      <p:sp>
        <p:nvSpPr>
          <p:cNvPr id="4" name="Symbol zastępczy numeru slajdu 3"/>
          <p:cNvSpPr>
            <a:spLocks noGrp="1"/>
          </p:cNvSpPr>
          <p:nvPr>
            <p:ph type="sldNum" sz="quarter" idx="5"/>
          </p:nvPr>
        </p:nvSpPr>
        <p:spPr/>
        <p:txBody>
          <a:bodyPr/>
          <a:lstStyle/>
          <a:p>
            <a:fld id="{7DFBE236-69B4-4908-996E-2DF7D0903066}" type="slidenum">
              <a:rPr lang="pl-PL" smtClean="0"/>
              <a:t>9</a:t>
            </a:fld>
            <a:endParaRPr lang="pl-PL"/>
          </a:p>
        </p:txBody>
      </p:sp>
    </p:spTree>
    <p:extLst>
      <p:ext uri="{BB962C8B-B14F-4D97-AF65-F5344CB8AC3E}">
        <p14:creationId xmlns:p14="http://schemas.microsoft.com/office/powerpoint/2010/main" val="189642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Figure</a:t>
            </a:r>
            <a:r>
              <a:rPr lang="en-US" sz="1200" kern="1200" dirty="0" err="1">
                <a:solidFill>
                  <a:schemeClr val="tx1"/>
                </a:solidFill>
                <a:effectLst/>
                <a:latin typeface="+mn-lt"/>
                <a:ea typeface="+mn-ea"/>
                <a:cs typeface="+mn-cs"/>
              </a:rPr>
              <a:t>_Beta</a:t>
            </a:r>
            <a:r>
              <a:rPr lang="en-US" sz="1200" kern="1200" dirty="0">
                <a:solidFill>
                  <a:schemeClr val="tx1"/>
                </a:solidFill>
                <a:effectLst/>
                <a:latin typeface="+mn-lt"/>
                <a:ea typeface="+mn-ea"/>
                <a:cs typeface="+mn-cs"/>
              </a:rPr>
              <a:t> Diversity </a:t>
            </a:r>
            <a:r>
              <a:rPr lang="en-US" sz="1200" kern="1200" dirty="0" err="1">
                <a:solidFill>
                  <a:schemeClr val="tx1"/>
                </a:solidFill>
                <a:effectLst/>
                <a:latin typeface="+mn-lt"/>
                <a:ea typeface="+mn-ea"/>
                <a:cs typeface="+mn-cs"/>
              </a:rPr>
              <a:t>PCoA</a:t>
            </a:r>
            <a:r>
              <a:rPr lang="en-US" sz="1200" kern="1200" dirty="0">
                <a:solidFill>
                  <a:schemeClr val="tx1"/>
                </a:solidFill>
                <a:effectLst/>
                <a:latin typeface="+mn-lt"/>
                <a:ea typeface="+mn-ea"/>
                <a:cs typeface="+mn-cs"/>
              </a:rPr>
              <a:t> plots comparing the T1D and control samples.</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Beta Diversity </a:t>
            </a:r>
            <a:r>
              <a:rPr lang="en-US" sz="1200" kern="1200" dirty="0" err="1">
                <a:solidFill>
                  <a:schemeClr val="tx1"/>
                </a:solidFill>
                <a:effectLst/>
                <a:latin typeface="+mn-lt"/>
                <a:ea typeface="+mn-ea"/>
                <a:cs typeface="+mn-cs"/>
              </a:rPr>
              <a:t>PCoA</a:t>
            </a:r>
            <a:r>
              <a:rPr lang="en-US" sz="1200" kern="1200" dirty="0">
                <a:solidFill>
                  <a:schemeClr val="tx1"/>
                </a:solidFill>
                <a:effectLst/>
                <a:latin typeface="+mn-lt"/>
                <a:ea typeface="+mn-ea"/>
                <a:cs typeface="+mn-cs"/>
              </a:rPr>
              <a:t> plots </a:t>
            </a:r>
            <a:r>
              <a:rPr lang="pl-PL" sz="1200" kern="1200" dirty="0">
                <a:solidFill>
                  <a:schemeClr val="tx1"/>
                </a:solidFill>
                <a:effectLst/>
                <a:latin typeface="+mn-lt"/>
                <a:ea typeface="+mn-ea"/>
                <a:cs typeface="+mn-cs"/>
              </a:rPr>
              <a:t>showing</a:t>
            </a:r>
            <a:r>
              <a:rPr lang="en-US" sz="1200" kern="1200" dirty="0">
                <a:solidFill>
                  <a:schemeClr val="tx1"/>
                </a:solidFill>
                <a:effectLst/>
                <a:latin typeface="+mn-lt"/>
                <a:ea typeface="+mn-ea"/>
                <a:cs typeface="+mn-cs"/>
              </a:rPr>
              <a:t> the</a:t>
            </a:r>
            <a:r>
              <a:rPr lang="pl-PL" sz="1200" kern="1200" dirty="0">
                <a:solidFill>
                  <a:schemeClr val="tx1"/>
                </a:solidFill>
                <a:effectLst/>
                <a:latin typeface="+mn-lt"/>
                <a:ea typeface="+mn-ea"/>
                <a:cs typeface="+mn-cs"/>
              </a:rPr>
              <a:t> </a:t>
            </a:r>
            <a:r>
              <a:rPr lang="pl-PL" dirty="0"/>
              <a:t>microbial </a:t>
            </a:r>
            <a:r>
              <a:rPr lang="en-US" dirty="0"/>
              <a:t>composition of T1D and control samples in all tested sample types</a:t>
            </a:r>
            <a:r>
              <a:rPr lang="pl-PL" dirty="0"/>
              <a:t>.</a:t>
            </a:r>
            <a:endParaRPr lang="pl-PL" sz="1200" b="1" dirty="0"/>
          </a:p>
        </p:txBody>
      </p:sp>
      <p:sp>
        <p:nvSpPr>
          <p:cNvPr id="4" name="Symbol zastępczy numeru slajdu 3"/>
          <p:cNvSpPr>
            <a:spLocks noGrp="1"/>
          </p:cNvSpPr>
          <p:nvPr>
            <p:ph type="sldNum" sz="quarter" idx="5"/>
          </p:nvPr>
        </p:nvSpPr>
        <p:spPr/>
        <p:txBody>
          <a:bodyPr/>
          <a:lstStyle/>
          <a:p>
            <a:fld id="{7DFBE236-69B4-4908-996E-2DF7D0903066}" type="slidenum">
              <a:rPr lang="pl-PL" smtClean="0"/>
              <a:t>10</a:t>
            </a:fld>
            <a:endParaRPr lang="pl-PL"/>
          </a:p>
        </p:txBody>
      </p:sp>
    </p:spTree>
    <p:extLst>
      <p:ext uri="{BB962C8B-B14F-4D97-AF65-F5344CB8AC3E}">
        <p14:creationId xmlns:p14="http://schemas.microsoft.com/office/powerpoint/2010/main" val="366255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b="1" kern="1200" dirty="0">
                <a:solidFill>
                  <a:schemeClr val="tx1"/>
                </a:solidFill>
                <a:effectLst/>
                <a:latin typeface="+mn-lt"/>
                <a:ea typeface="+mn-ea"/>
                <a:cs typeface="+mn-cs"/>
              </a:rPr>
              <a:t>2 in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SuppFigure</a:t>
            </a:r>
            <a:r>
              <a:rPr lang="en-GB" sz="1200" b="1" kern="1200" dirty="0">
                <a:solidFill>
                  <a:schemeClr val="tx1"/>
                </a:solidFill>
                <a:effectLst/>
                <a:latin typeface="+mn-lt"/>
                <a:ea typeface="+mn-ea"/>
                <a:cs typeface="+mn-cs"/>
              </a:rPr>
              <a:t>_</a:t>
            </a:r>
            <a:r>
              <a:rPr lang="en-US" sz="1200" kern="1200" dirty="0">
                <a:solidFill>
                  <a:schemeClr val="tx1"/>
                </a:solidFill>
                <a:effectLst/>
                <a:latin typeface="+mn-lt"/>
                <a:ea typeface="+mn-ea"/>
                <a:cs typeface="+mn-cs"/>
              </a:rPr>
              <a:t>Delivery </a:t>
            </a:r>
            <a:r>
              <a:rPr lang="en-US" sz="1200" kern="1200" dirty="0" err="1">
                <a:solidFill>
                  <a:schemeClr val="tx1"/>
                </a:solidFill>
                <a:effectLst/>
                <a:latin typeface="+mn-lt"/>
                <a:ea typeface="+mn-ea"/>
                <a:cs typeface="+mn-cs"/>
              </a:rPr>
              <a:t>week_Beta</a:t>
            </a:r>
            <a:r>
              <a:rPr lang="en-US" sz="1200" kern="1200" dirty="0">
                <a:solidFill>
                  <a:schemeClr val="tx1"/>
                </a:solidFill>
                <a:effectLst/>
                <a:latin typeface="+mn-lt"/>
                <a:ea typeface="+mn-ea"/>
                <a:cs typeface="+mn-cs"/>
              </a:rPr>
              <a:t> diversity. </a:t>
            </a:r>
            <a:endParaRPr lang="pl-P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Beta Diversity </a:t>
            </a:r>
            <a:r>
              <a:rPr lang="en-US" sz="1200" kern="1200" dirty="0" err="1">
                <a:solidFill>
                  <a:schemeClr val="tx1"/>
                </a:solidFill>
                <a:effectLst/>
                <a:latin typeface="+mn-lt"/>
                <a:ea typeface="+mn-ea"/>
                <a:cs typeface="+mn-cs"/>
              </a:rPr>
              <a:t>PCoA</a:t>
            </a:r>
            <a:r>
              <a:rPr lang="en-US" sz="1200" kern="1200" dirty="0">
                <a:solidFill>
                  <a:schemeClr val="tx1"/>
                </a:solidFill>
                <a:effectLst/>
                <a:latin typeface="+mn-lt"/>
                <a:ea typeface="+mn-ea"/>
                <a:cs typeface="+mn-cs"/>
              </a:rPr>
              <a:t> plots presenting the T</a:t>
            </a:r>
            <a:r>
              <a:rPr lang="en-GB" sz="1200" kern="1200" dirty="0">
                <a:solidFill>
                  <a:schemeClr val="tx1"/>
                </a:solidFill>
                <a:effectLst/>
                <a:latin typeface="+mn-lt"/>
                <a:ea typeface="+mn-ea"/>
                <a:cs typeface="+mn-cs"/>
              </a:rPr>
              <a:t>1D</a:t>
            </a:r>
            <a:r>
              <a:rPr lang="en-US" sz="1200" kern="1200" dirty="0">
                <a:solidFill>
                  <a:schemeClr val="tx1"/>
                </a:solidFill>
                <a:effectLst/>
                <a:latin typeface="+mn-lt"/>
                <a:ea typeface="+mn-ea"/>
                <a:cs typeface="+mn-cs"/>
              </a:rPr>
              <a:t> and control samples’ microbial composition across all studied sample types regarding delivery week. The influence of delivery week </a:t>
            </a:r>
            <a:r>
              <a:rPr lang="pl-PL" sz="1200" kern="1200" dirty="0">
                <a:solidFill>
                  <a:schemeClr val="tx1"/>
                </a:solidFill>
                <a:effectLst/>
                <a:latin typeface="+mn-lt"/>
                <a:ea typeface="+mn-ea"/>
                <a:cs typeface="+mn-cs"/>
              </a:rPr>
              <a:t>was </a:t>
            </a:r>
            <a:r>
              <a:rPr lang="en-US" sz="1200" kern="1200" dirty="0">
                <a:solidFill>
                  <a:schemeClr val="tx1"/>
                </a:solidFill>
                <a:effectLst/>
                <a:latin typeface="+mn-lt"/>
                <a:ea typeface="+mn-ea"/>
                <a:cs typeface="+mn-cs"/>
              </a:rPr>
              <a:t>found to </a:t>
            </a:r>
            <a:r>
              <a:rPr lang="en-GB" sz="1200" kern="1200" dirty="0">
                <a:solidFill>
                  <a:schemeClr val="tx1"/>
                </a:solidFill>
                <a:effectLst/>
                <a:latin typeface="+mn-lt"/>
                <a:ea typeface="+mn-ea"/>
                <a:cs typeface="+mn-cs"/>
              </a:rPr>
              <a:t>affect the microbial composition (P=0.0024) in the assessed samples.</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SuppTable</a:t>
            </a:r>
            <a:r>
              <a:rPr lang="en-US" sz="1200" kern="1200" dirty="0" err="1">
                <a:solidFill>
                  <a:schemeClr val="tx1"/>
                </a:solidFill>
                <a:effectLst/>
                <a:latin typeface="+mn-lt"/>
                <a:ea typeface="+mn-ea"/>
                <a:cs typeface="+mn-cs"/>
              </a:rPr>
              <a:t>_Delivery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week_Beta</a:t>
            </a:r>
            <a:r>
              <a:rPr lang="en-US" sz="1200" kern="1200" dirty="0">
                <a:solidFill>
                  <a:schemeClr val="tx1"/>
                </a:solidFill>
                <a:effectLst/>
                <a:latin typeface="+mn-lt"/>
                <a:ea typeface="+mn-ea"/>
                <a:cs typeface="+mn-cs"/>
              </a:rPr>
              <a:t> diversity</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5"/>
          </p:nvPr>
        </p:nvSpPr>
        <p:spPr/>
        <p:txBody>
          <a:bodyPr/>
          <a:lstStyle/>
          <a:p>
            <a:fld id="{7DFBE236-69B4-4908-996E-2DF7D0903066}" type="slidenum">
              <a:rPr lang="pl-PL" smtClean="0"/>
              <a:t>11</a:t>
            </a:fld>
            <a:endParaRPr lang="pl-PL"/>
          </a:p>
        </p:txBody>
      </p:sp>
    </p:spTree>
    <p:extLst>
      <p:ext uri="{BB962C8B-B14F-4D97-AF65-F5344CB8AC3E}">
        <p14:creationId xmlns:p14="http://schemas.microsoft.com/office/powerpoint/2010/main" val="165341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40BD-61BB-4F4D-8A66-BBC3FBEF2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9C9BDB-E398-4BCD-99D6-9B9849263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F75D9A-5131-4062-BB96-CE271AF1DFFA}"/>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5" name="Footer Placeholder 4">
            <a:extLst>
              <a:ext uri="{FF2B5EF4-FFF2-40B4-BE49-F238E27FC236}">
                <a16:creationId xmlns:a16="http://schemas.microsoft.com/office/drawing/2014/main" id="{54C40CB7-E0A9-4C7C-ABFA-2A76A57D0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1DA10-A54E-4391-A94F-70FCF20447B1}"/>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246118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9B03-A0A3-4A75-99F6-BBFC534E7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E58DB1-5486-49C6-AF3C-4689FCB98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8A5-07D9-45D8-85AC-3C2F668F2C8F}"/>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5" name="Footer Placeholder 4">
            <a:extLst>
              <a:ext uri="{FF2B5EF4-FFF2-40B4-BE49-F238E27FC236}">
                <a16:creationId xmlns:a16="http://schemas.microsoft.com/office/drawing/2014/main" id="{AB8601AB-478C-4575-A592-7A1A339D8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A0F9A-5172-4DE3-AC75-19BAB5748BB3}"/>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131718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02B87-2257-4A4D-BB51-5A5887D11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584371-F46E-4D9C-8D86-C5CB1BC8D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FB798-C643-4458-A013-2861F35BE3E4}"/>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5" name="Footer Placeholder 4">
            <a:extLst>
              <a:ext uri="{FF2B5EF4-FFF2-40B4-BE49-F238E27FC236}">
                <a16:creationId xmlns:a16="http://schemas.microsoft.com/office/drawing/2014/main" id="{EEE64FF2-9EA1-488E-838E-0F6AA9CE8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244A2-9BEB-490F-97BB-7DF5F9809482}"/>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229249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5AE-9320-4AF8-ABAA-CE043BB1F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35365-5F01-417C-A297-7A759CAAF7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756EA-3987-45BB-A1EB-1FE4D28FBB9D}"/>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5" name="Footer Placeholder 4">
            <a:extLst>
              <a:ext uri="{FF2B5EF4-FFF2-40B4-BE49-F238E27FC236}">
                <a16:creationId xmlns:a16="http://schemas.microsoft.com/office/drawing/2014/main" id="{F09112F5-6002-4665-BF85-45267EB69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6455B-3745-456A-B5C4-DBF106265D58}"/>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215477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580F-BA0E-4B17-8E54-FEB83AA69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EC4949-04D2-41C5-89C8-0AED47A59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F655C-9BC0-4616-8A22-512004DEC9C8}"/>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5" name="Footer Placeholder 4">
            <a:extLst>
              <a:ext uri="{FF2B5EF4-FFF2-40B4-BE49-F238E27FC236}">
                <a16:creationId xmlns:a16="http://schemas.microsoft.com/office/drawing/2014/main" id="{F1BEC84A-C059-48BB-A31B-510924F26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62007-6F62-48F0-973D-851FF547A2D7}"/>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301668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FD50-0CE1-40D0-940B-CD4F09CB3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60058-DF73-4684-A078-EAD56361A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A51C08-0DD0-4086-84DF-7A253C0B7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5633B-F2C5-43CE-9513-B89DF37811FF}"/>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6" name="Footer Placeholder 5">
            <a:extLst>
              <a:ext uri="{FF2B5EF4-FFF2-40B4-BE49-F238E27FC236}">
                <a16:creationId xmlns:a16="http://schemas.microsoft.com/office/drawing/2014/main" id="{B59C24AA-38AA-4AA2-B4A6-74B6A3845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60CDF-4E03-4150-AC5C-2249FB3133BD}"/>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51240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7A47-8DB3-4A94-95E0-B96C39AF7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8F79D1-641F-43CF-9FB2-AAC19AE7F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7ACB9-8277-431C-B93B-3F009E8BB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06D951-DE9D-4194-8FDA-9B8A9B96F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8DDB6-6B73-4249-9691-125A1F987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DD9CF3-B723-46BE-A448-ACD41AF8B272}"/>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8" name="Footer Placeholder 7">
            <a:extLst>
              <a:ext uri="{FF2B5EF4-FFF2-40B4-BE49-F238E27FC236}">
                <a16:creationId xmlns:a16="http://schemas.microsoft.com/office/drawing/2014/main" id="{27495106-751E-4446-99E6-5A3BFC5F1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00AB55-C00A-4DD0-ABD6-3F9B65023959}"/>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256674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7B33-0490-45F3-B17E-4177D2117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F30C3E-26E0-42FA-A545-5D1FFD14BA37}"/>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4" name="Footer Placeholder 3">
            <a:extLst>
              <a:ext uri="{FF2B5EF4-FFF2-40B4-BE49-F238E27FC236}">
                <a16:creationId xmlns:a16="http://schemas.microsoft.com/office/drawing/2014/main" id="{743CEEC0-1F46-451B-8BB9-2E9BBD5DE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C9AD07-8CE5-438A-8245-EC3DDE2A6415}"/>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8934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13E33-7104-4560-8D75-D482FF255A66}"/>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3" name="Footer Placeholder 2">
            <a:extLst>
              <a:ext uri="{FF2B5EF4-FFF2-40B4-BE49-F238E27FC236}">
                <a16:creationId xmlns:a16="http://schemas.microsoft.com/office/drawing/2014/main" id="{278B0076-54DA-474D-994F-A7E184B460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B958C-98BA-4B14-8B7F-2DB1296EEBD1}"/>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400183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A270-59EC-4F61-8A9C-7C3F2054D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A3B7F7-1E30-4B39-A235-BA9E86AA9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44AD9-3E8A-480F-9A64-7BFC98164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96ED2-CACB-40C6-931E-38A5C8130D47}"/>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6" name="Footer Placeholder 5">
            <a:extLst>
              <a:ext uri="{FF2B5EF4-FFF2-40B4-BE49-F238E27FC236}">
                <a16:creationId xmlns:a16="http://schemas.microsoft.com/office/drawing/2014/main" id="{F5531774-8B0F-4C77-8F9A-6DD429049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9D013-2423-407C-801B-3FB7D62963B7}"/>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231093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92A1-B1FC-4151-8484-49908B376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5FF386-ABB7-4455-B12E-A9146CF65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1F71BA-3123-419D-8F28-B1ADE7D1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D77F2-0992-4EE3-8D68-4E38BB239047}"/>
              </a:ext>
            </a:extLst>
          </p:cNvPr>
          <p:cNvSpPr>
            <a:spLocks noGrp="1"/>
          </p:cNvSpPr>
          <p:nvPr>
            <p:ph type="dt" sz="half" idx="10"/>
          </p:nvPr>
        </p:nvSpPr>
        <p:spPr/>
        <p:txBody>
          <a:bodyPr/>
          <a:lstStyle/>
          <a:p>
            <a:fld id="{90EC02F2-7934-4EDD-A2EF-CF3061CFA64B}" type="datetimeFigureOut">
              <a:rPr lang="en-US" smtClean="0"/>
              <a:t>5/14/21</a:t>
            </a:fld>
            <a:endParaRPr lang="en-US"/>
          </a:p>
        </p:txBody>
      </p:sp>
      <p:sp>
        <p:nvSpPr>
          <p:cNvPr id="6" name="Footer Placeholder 5">
            <a:extLst>
              <a:ext uri="{FF2B5EF4-FFF2-40B4-BE49-F238E27FC236}">
                <a16:creationId xmlns:a16="http://schemas.microsoft.com/office/drawing/2014/main" id="{5B28DB8A-39A5-4A8F-B97F-43DAE9E91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B636C-09F5-47F8-B066-8B10D25A625C}"/>
              </a:ext>
            </a:extLst>
          </p:cNvPr>
          <p:cNvSpPr>
            <a:spLocks noGrp="1"/>
          </p:cNvSpPr>
          <p:nvPr>
            <p:ph type="sldNum" sz="quarter" idx="12"/>
          </p:nvPr>
        </p:nvSpPr>
        <p:spPr/>
        <p:txBody>
          <a:bodyPr/>
          <a:lstStyle/>
          <a:p>
            <a:fld id="{CB55D6A0-0175-4434-8C04-F58F245E095D}" type="slidenum">
              <a:rPr lang="en-US" smtClean="0"/>
              <a:t>‹#›</a:t>
            </a:fld>
            <a:endParaRPr lang="en-US"/>
          </a:p>
        </p:txBody>
      </p:sp>
    </p:spTree>
    <p:extLst>
      <p:ext uri="{BB962C8B-B14F-4D97-AF65-F5344CB8AC3E}">
        <p14:creationId xmlns:p14="http://schemas.microsoft.com/office/powerpoint/2010/main" val="242245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857A9-51A4-496E-82E8-0AA63E501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C7FD18-DA43-42EE-A3BC-C7657DE68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018B8-2B09-4F64-9B48-ECDAFD31A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C02F2-7934-4EDD-A2EF-CF3061CFA64B}" type="datetimeFigureOut">
              <a:rPr lang="en-US" smtClean="0"/>
              <a:t>5/14/21</a:t>
            </a:fld>
            <a:endParaRPr lang="en-US"/>
          </a:p>
        </p:txBody>
      </p:sp>
      <p:sp>
        <p:nvSpPr>
          <p:cNvPr id="5" name="Footer Placeholder 4">
            <a:extLst>
              <a:ext uri="{FF2B5EF4-FFF2-40B4-BE49-F238E27FC236}">
                <a16:creationId xmlns:a16="http://schemas.microsoft.com/office/drawing/2014/main" id="{C670D424-F558-43E6-8B59-3570F74D5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02602-F97D-427C-9102-592345707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5D6A0-0175-4434-8C04-F58F245E095D}" type="slidenum">
              <a:rPr lang="en-US" smtClean="0"/>
              <a:t>‹#›</a:t>
            </a:fld>
            <a:endParaRPr lang="en-US"/>
          </a:p>
        </p:txBody>
      </p:sp>
    </p:spTree>
    <p:extLst>
      <p:ext uri="{BB962C8B-B14F-4D97-AF65-F5344CB8AC3E}">
        <p14:creationId xmlns:p14="http://schemas.microsoft.com/office/powerpoint/2010/main" val="2326544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DF063-F710-456B-91C2-ADCF4F26BC55}"/>
              </a:ext>
            </a:extLst>
          </p:cNvPr>
          <p:cNvSpPr txBox="1"/>
          <p:nvPr/>
        </p:nvSpPr>
        <p:spPr>
          <a:xfrm>
            <a:off x="97971" y="401411"/>
            <a:ext cx="11821886" cy="6463308"/>
          </a:xfrm>
          <a:prstGeom prst="rect">
            <a:avLst/>
          </a:prstGeom>
          <a:noFill/>
        </p:spPr>
        <p:txBody>
          <a:bodyPr wrap="square" rtlCol="0">
            <a:spAutoFit/>
          </a:bodyPr>
          <a:lstStyle/>
          <a:p>
            <a:r>
              <a:rPr lang="pl-PL" b="1" dirty="0">
                <a:latin typeface="Times New Roman" panose="02020603050405020304" pitchFamily="18" charset="0"/>
                <a:cs typeface="Times New Roman" panose="02020603050405020304" pitchFamily="18" charset="0"/>
              </a:rPr>
              <a:t>Figures and Supplementary Figures </a:t>
            </a:r>
            <a:r>
              <a:rPr lang="pl-PL"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the order that they appear in the manuscript text</a:t>
            </a:r>
            <a:r>
              <a:rPr lang="pl-PL"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pl-PL" dirty="0">
              <a:latin typeface="Times New Roman" panose="02020603050405020304" pitchFamily="18" charset="0"/>
              <a:cs typeface="Times New Roman" panose="02020603050405020304" pitchFamily="18" charset="0"/>
            </a:endParaRPr>
          </a:p>
          <a:p>
            <a:endParaRPr lang="pl-PL" b="1"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SuppFigure_</a:t>
            </a:r>
            <a:r>
              <a:rPr lang="pl-PL" dirty="0">
                <a:latin typeface="Times New Roman" panose="02020603050405020304" pitchFamily="18" charset="0"/>
                <a:cs typeface="Times New Roman" panose="02020603050405020304" pitchFamily="18" charset="0"/>
              </a:rPr>
              <a:t>D</a:t>
            </a:r>
            <a:r>
              <a:rPr lang="en-US" dirty="0" err="1">
                <a:latin typeface="Times New Roman" panose="02020603050405020304" pitchFamily="18" charset="0"/>
                <a:cs typeface="Times New Roman" panose="02020603050405020304" pitchFamily="18" charset="0"/>
              </a:rPr>
              <a:t>isease</a:t>
            </a:r>
            <a:r>
              <a:rPr lang="en-US" dirty="0">
                <a:latin typeface="Times New Roman" panose="02020603050405020304" pitchFamily="18" charset="0"/>
                <a:cs typeface="Times New Roman" panose="02020603050405020304" pitchFamily="18" charset="0"/>
              </a:rPr>
              <a:t> and week of deliver</a:t>
            </a:r>
            <a:r>
              <a:rPr lang="pl-PL" dirty="0">
                <a:latin typeface="Times New Roman" panose="02020603050405020304" pitchFamily="18" charset="0"/>
                <a:cs typeface="Times New Roman" panose="02020603050405020304" pitchFamily="18" charset="0"/>
              </a:rPr>
              <a:t>y</a:t>
            </a:r>
          </a:p>
          <a:p>
            <a:r>
              <a:rPr lang="en-US" b="1" dirty="0" err="1">
                <a:latin typeface="Times New Roman" panose="02020603050405020304" pitchFamily="18" charset="0"/>
                <a:cs typeface="Times New Roman" panose="02020603050405020304" pitchFamily="18" charset="0"/>
              </a:rPr>
              <a:t>SuppFigure</a:t>
            </a:r>
            <a:r>
              <a:rPr lang="en-US" dirty="0">
                <a:latin typeface="Times New Roman" panose="02020603050405020304" pitchFamily="18" charset="0"/>
                <a:cs typeface="Times New Roman" panose="02020603050405020304" pitchFamily="18" charset="0"/>
              </a:rPr>
              <a:t>_</a:t>
            </a:r>
            <a:r>
              <a:rPr lang="pl-PL" dirty="0">
                <a:latin typeface="Times New Roman" panose="02020603050405020304" pitchFamily="18" charset="0"/>
                <a:cs typeface="Times New Roman" panose="02020603050405020304" pitchFamily="18" charset="0"/>
              </a:rPr>
              <a:t>G</a:t>
            </a:r>
            <a:r>
              <a:rPr lang="en-US" dirty="0" err="1">
                <a:latin typeface="Times New Roman" panose="02020603050405020304" pitchFamily="18" charset="0"/>
                <a:cs typeface="Times New Roman" panose="02020603050405020304" pitchFamily="18" charset="0"/>
              </a:rPr>
              <a:t>lycaemic</a:t>
            </a:r>
            <a:r>
              <a:rPr lang="en-US" dirty="0">
                <a:latin typeface="Times New Roman" panose="02020603050405020304" pitchFamily="18" charset="0"/>
                <a:cs typeface="Times New Roman" panose="02020603050405020304" pitchFamily="18" charset="0"/>
              </a:rPr>
              <a:t> control during first, second and third (before delivery) trimesters in women with T1D</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SuppFigure</a:t>
            </a:r>
            <a:r>
              <a:rPr lang="pl-PL" dirty="0">
                <a:latin typeface="Times New Roman" panose="02020603050405020304" pitchFamily="18" charset="0"/>
                <a:cs typeface="Times New Roman" panose="02020603050405020304" pitchFamily="18" charset="0"/>
              </a:rPr>
              <a:t>_Newborn weight distribution</a:t>
            </a:r>
          </a:p>
          <a:p>
            <a:r>
              <a:rPr lang="en-US" b="1" dirty="0" err="1">
                <a:latin typeface="Times New Roman" panose="02020603050405020304" pitchFamily="18" charset="0"/>
                <a:cs typeface="Times New Roman" panose="02020603050405020304" pitchFamily="18" charset="0"/>
              </a:rPr>
              <a:t>SuppFigure</a:t>
            </a:r>
            <a:r>
              <a:rPr lang="en-US" dirty="0" err="1">
                <a:latin typeface="Times New Roman" panose="02020603050405020304" pitchFamily="18" charset="0"/>
                <a:cs typeface="Times New Roman" panose="02020603050405020304" pitchFamily="18" charset="0"/>
              </a:rPr>
              <a:t>_Glucose</a:t>
            </a:r>
            <a:r>
              <a:rPr lang="en-US" dirty="0">
                <a:latin typeface="Times New Roman" panose="02020603050405020304" pitchFamily="18" charset="0"/>
                <a:cs typeface="Times New Roman" panose="02020603050405020304" pitchFamily="18" charset="0"/>
              </a:rPr>
              <a:t> level measurements over time in newborns of women with T1D</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SuppFigure</a:t>
            </a:r>
            <a:r>
              <a:rPr lang="en-US" dirty="0" err="1">
                <a:latin typeface="Times New Roman" panose="02020603050405020304" pitchFamily="18" charset="0"/>
                <a:cs typeface="Times New Roman" panose="02020603050405020304" pitchFamily="18" charset="0"/>
              </a:rPr>
              <a:t>_Ind_Glucose</a:t>
            </a:r>
            <a:r>
              <a:rPr lang="en-US" dirty="0">
                <a:latin typeface="Times New Roman" panose="02020603050405020304" pitchFamily="18" charset="0"/>
                <a:cs typeface="Times New Roman" panose="02020603050405020304" pitchFamily="18" charset="0"/>
              </a:rPr>
              <a:t> level measurements over time in newborns of women with T1D</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SuppFigure</a:t>
            </a:r>
            <a:r>
              <a:rPr lang="en-US" dirty="0" err="1">
                <a:latin typeface="Times New Roman" panose="02020603050405020304" pitchFamily="18" charset="0"/>
                <a:cs typeface="Times New Roman" panose="02020603050405020304" pitchFamily="18" charset="0"/>
              </a:rPr>
              <a:t>_No</a:t>
            </a:r>
            <a:r>
              <a:rPr lang="en-US" dirty="0">
                <a:latin typeface="Times New Roman" panose="02020603050405020304" pitchFamily="18" charset="0"/>
                <a:cs typeface="Times New Roman" panose="02020603050405020304" pitchFamily="18" charset="0"/>
              </a:rPr>
              <a:t> correlation between the glycated hemoglobin level in women with T1D and the level of glucose in newborns</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Figure</a:t>
            </a:r>
            <a:r>
              <a:rPr lang="en-US" dirty="0" err="1">
                <a:latin typeface="Times New Roman" panose="02020603050405020304" pitchFamily="18" charset="0"/>
                <a:cs typeface="Times New Roman" panose="02020603050405020304" pitchFamily="18" charset="0"/>
              </a:rPr>
              <a:t>_Alpha</a:t>
            </a:r>
            <a:r>
              <a:rPr lang="en-US" dirty="0">
                <a:latin typeface="Times New Roman" panose="02020603050405020304" pitchFamily="18" charset="0"/>
                <a:cs typeface="Times New Roman" panose="02020603050405020304" pitchFamily="18" charset="0"/>
              </a:rPr>
              <a:t> diversity estimates</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Figure</a:t>
            </a:r>
            <a:r>
              <a:rPr lang="en-US" dirty="0" err="1">
                <a:latin typeface="Times New Roman" panose="02020603050405020304" pitchFamily="18" charset="0"/>
                <a:cs typeface="Times New Roman" panose="02020603050405020304" pitchFamily="18" charset="0"/>
              </a:rPr>
              <a:t>_Beta</a:t>
            </a:r>
            <a:r>
              <a:rPr lang="en-US" dirty="0">
                <a:latin typeface="Times New Roman" panose="02020603050405020304" pitchFamily="18" charset="0"/>
                <a:cs typeface="Times New Roman" panose="02020603050405020304" pitchFamily="18" charset="0"/>
              </a:rPr>
              <a:t> Diversity </a:t>
            </a:r>
            <a:r>
              <a:rPr lang="en-US" dirty="0" err="1">
                <a:latin typeface="Times New Roman" panose="02020603050405020304" pitchFamily="18" charset="0"/>
                <a:cs typeface="Times New Roman" panose="02020603050405020304" pitchFamily="18" charset="0"/>
              </a:rPr>
              <a:t>PCoA</a:t>
            </a:r>
            <a:r>
              <a:rPr lang="en-US" dirty="0">
                <a:latin typeface="Times New Roman" panose="02020603050405020304" pitchFamily="18" charset="0"/>
                <a:cs typeface="Times New Roman" panose="02020603050405020304" pitchFamily="18" charset="0"/>
              </a:rPr>
              <a:t> plots comparing the T1D and control samples</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SuppFigure</a:t>
            </a:r>
            <a:r>
              <a:rPr lang="pl-PL" b="1"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Delivery </a:t>
            </a:r>
            <a:r>
              <a:rPr lang="en-US" dirty="0" err="1">
                <a:latin typeface="Times New Roman" panose="02020603050405020304" pitchFamily="18" charset="0"/>
                <a:cs typeface="Times New Roman" panose="02020603050405020304" pitchFamily="18" charset="0"/>
              </a:rPr>
              <a:t>week_Beta</a:t>
            </a:r>
            <a:r>
              <a:rPr lang="en-US" dirty="0">
                <a:latin typeface="Times New Roman" panose="02020603050405020304" pitchFamily="18" charset="0"/>
                <a:cs typeface="Times New Roman" panose="02020603050405020304" pitchFamily="18" charset="0"/>
              </a:rPr>
              <a:t> diversity</a:t>
            </a:r>
          </a:p>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_Microbiota relative abundance in the 3 vaginal sampling sites</a:t>
            </a:r>
          </a:p>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Differentially expressed microbiota</a:t>
            </a:r>
            <a:r>
              <a:rPr lang="pl-PL" dirty="0">
                <a:latin typeface="Times New Roman" panose="02020603050405020304" pitchFamily="18" charset="0"/>
                <a:cs typeface="Times New Roman" panose="02020603050405020304" pitchFamily="18" charset="0"/>
              </a:rPr>
              <a:t> (genera)</a:t>
            </a:r>
            <a:r>
              <a:rPr lang="en-US" dirty="0">
                <a:latin typeface="Times New Roman" panose="02020603050405020304" pitchFamily="18" charset="0"/>
                <a:cs typeface="Times New Roman" panose="02020603050405020304" pitchFamily="18" charset="0"/>
              </a:rPr>
              <a:t> associated with T1D</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_Taxa_shared_</a:t>
            </a:r>
            <a:r>
              <a:rPr lang="en-US" dirty="0">
                <a:latin typeface="Times New Roman" panose="02020603050405020304" pitchFamily="18" charset="0"/>
                <a:cs typeface="Times New Roman" panose="02020603050405020304" pitchFamily="18" charset="0"/>
              </a:rPr>
              <a:t>maternal - neonatal dyads</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Figure</a:t>
            </a:r>
            <a:r>
              <a:rPr lang="en-US" dirty="0" err="1">
                <a:latin typeface="Times New Roman" panose="02020603050405020304" pitchFamily="18" charset="0"/>
                <a:cs typeface="Times New Roman" panose="02020603050405020304" pitchFamily="18" charset="0"/>
              </a:rPr>
              <a:t>_Mosaic</a:t>
            </a:r>
            <a:r>
              <a:rPr lang="en-US" dirty="0">
                <a:latin typeface="Times New Roman" panose="02020603050405020304" pitchFamily="18" charset="0"/>
                <a:cs typeface="Times New Roman" panose="02020603050405020304" pitchFamily="18" charset="0"/>
              </a:rPr>
              <a:t> plot of T1D Dataset</a:t>
            </a:r>
          </a:p>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_Pathways_all_samples</a:t>
            </a:r>
          </a:p>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_Pathways_Women_rectum swabs_a heatmap?</a:t>
            </a:r>
          </a:p>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_Top_pathways_shared_</a:t>
            </a:r>
            <a:r>
              <a:rPr lang="en-US" dirty="0">
                <a:latin typeface="Times New Roman" panose="02020603050405020304" pitchFamily="18" charset="0"/>
                <a:cs typeface="Times New Roman" panose="02020603050405020304" pitchFamily="18" charset="0"/>
              </a:rPr>
              <a:t>maternal - neonatal dyads</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SuppFigure</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Comparison of </a:t>
            </a:r>
            <a:r>
              <a:rPr lang="en-US" i="1" dirty="0">
                <a:latin typeface="Times New Roman" panose="02020603050405020304" pitchFamily="18" charset="0"/>
                <a:cs typeface="Times New Roman" panose="02020603050405020304" pitchFamily="18" charset="0"/>
              </a:rPr>
              <a:t>Lactobacillus, Bifidobacterium</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Streptococcus</a:t>
            </a:r>
            <a:r>
              <a:rPr lang="en-US" dirty="0">
                <a:latin typeface="Times New Roman" panose="02020603050405020304" pitchFamily="18" charset="0"/>
                <a:cs typeface="Times New Roman" panose="02020603050405020304" pitchFamily="18" charset="0"/>
              </a:rPr>
              <a:t> genera rel. abundances by disease and probiotic food products consumed during pregnancy</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SuppFigure</a:t>
            </a:r>
            <a:r>
              <a:rPr lang="pl-PL" dirty="0">
                <a:latin typeface="Times New Roman" panose="02020603050405020304" pitchFamily="18" charset="0"/>
                <a:cs typeface="Times New Roman" panose="02020603050405020304" pitchFamily="18" charset="0"/>
              </a:rPr>
              <a:t>_</a:t>
            </a:r>
            <a:r>
              <a:rPr lang="en-GB" dirty="0">
                <a:latin typeface="Times New Roman" panose="02020603050405020304" pitchFamily="18" charset="0"/>
                <a:cs typeface="Times New Roman" panose="02020603050405020304" pitchFamily="18" charset="0"/>
              </a:rPr>
              <a:t>Venn diagrams</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maternal - neonatal dyads</a:t>
            </a:r>
            <a:endParaRPr lang="pl-PL" dirty="0">
              <a:latin typeface="Times New Roman" panose="02020603050405020304" pitchFamily="18" charset="0"/>
              <a:cs typeface="Times New Roman" panose="02020603050405020304" pitchFamily="18" charset="0"/>
            </a:endParaRPr>
          </a:p>
          <a:p>
            <a:r>
              <a:rPr lang="pl-PL" b="1" dirty="0" err="1">
                <a:latin typeface="Times New Roman" panose="02020603050405020304" pitchFamily="18" charset="0"/>
                <a:cs typeface="Times New Roman" panose="02020603050405020304" pitchFamily="18" charset="0"/>
              </a:rPr>
              <a:t>SuppFigure</a:t>
            </a:r>
            <a:r>
              <a:rPr lang="pl-PL" dirty="0" err="1">
                <a:latin typeface="Times New Roman" panose="02020603050405020304" pitchFamily="18" charset="0"/>
                <a:cs typeface="Times New Roman" panose="02020603050405020304" pitchFamily="18" charset="0"/>
              </a:rPr>
              <a:t>_energy_prot_Beta</a:t>
            </a:r>
            <a:r>
              <a:rPr lang="pl-PL" dirty="0">
                <a:latin typeface="Times New Roman" panose="02020603050405020304" pitchFamily="18" charset="0"/>
                <a:cs typeface="Times New Roman" panose="02020603050405020304" pitchFamily="18" charset="0"/>
              </a:rPr>
              <a:t> </a:t>
            </a:r>
            <a:r>
              <a:rPr lang="pl-PL" dirty="0" err="1">
                <a:latin typeface="Times New Roman" panose="02020603050405020304" pitchFamily="18" charset="0"/>
                <a:cs typeface="Times New Roman" panose="02020603050405020304" pitchFamily="18" charset="0"/>
              </a:rPr>
              <a:t>diversity</a:t>
            </a:r>
            <a:endParaRPr lang="pl-PL"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1316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6C5B4AD9-D439-4E8B-9028-176953778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 y="853440"/>
            <a:ext cx="12133787" cy="6066894"/>
          </a:xfrm>
          <a:prstGeom prst="rect">
            <a:avLst/>
          </a:prstGeom>
        </p:spPr>
      </p:pic>
      <p:sp>
        <p:nvSpPr>
          <p:cNvPr id="4" name="TextBox 5">
            <a:extLst>
              <a:ext uri="{FF2B5EF4-FFF2-40B4-BE49-F238E27FC236}">
                <a16:creationId xmlns:a16="http://schemas.microsoft.com/office/drawing/2014/main" id="{AE2AACFB-6A5B-4462-8E5A-6BFC77C1887D}"/>
              </a:ext>
            </a:extLst>
          </p:cNvPr>
          <p:cNvSpPr txBox="1"/>
          <p:nvPr/>
        </p:nvSpPr>
        <p:spPr>
          <a:xfrm>
            <a:off x="87733" y="113134"/>
            <a:ext cx="11998960" cy="646331"/>
          </a:xfrm>
          <a:prstGeom prst="rect">
            <a:avLst/>
          </a:prstGeom>
          <a:noFill/>
        </p:spPr>
        <p:txBody>
          <a:bodyPr wrap="square" rtlCol="0">
            <a:spAutoFit/>
          </a:bodyPr>
          <a:lstStyle/>
          <a:p>
            <a:r>
              <a:rPr lang="pl-PL" b="1" dirty="0">
                <a:cs typeface="Times New Roman" panose="02020603050405020304" pitchFamily="18" charset="0"/>
              </a:rPr>
              <a:t>Figure_</a:t>
            </a:r>
            <a:r>
              <a:rPr lang="en-US" dirty="0">
                <a:cs typeface="Times New Roman" panose="02020603050405020304" pitchFamily="18" charset="0"/>
              </a:rPr>
              <a:t>Beta Diversity </a:t>
            </a:r>
            <a:r>
              <a:rPr lang="en-US" dirty="0" err="1">
                <a:cs typeface="Times New Roman" panose="02020603050405020304" pitchFamily="18" charset="0"/>
              </a:rPr>
              <a:t>PCoA</a:t>
            </a:r>
            <a:r>
              <a:rPr lang="en-US" dirty="0">
                <a:cs typeface="Times New Roman" panose="02020603050405020304" pitchFamily="18" charset="0"/>
              </a:rPr>
              <a:t> plots comparing the T</a:t>
            </a:r>
            <a:r>
              <a:rPr lang="pl-PL" dirty="0">
                <a:cs typeface="Times New Roman" panose="02020603050405020304" pitchFamily="18" charset="0"/>
              </a:rPr>
              <a:t>1D</a:t>
            </a:r>
            <a:r>
              <a:rPr lang="en-US" dirty="0">
                <a:cs typeface="Times New Roman" panose="02020603050405020304" pitchFamily="18" charset="0"/>
              </a:rPr>
              <a:t> and control samples </a:t>
            </a:r>
            <a:endParaRPr lang="pl-PL" dirty="0">
              <a:cs typeface="Times New Roman" panose="02020603050405020304" pitchFamily="18" charset="0"/>
            </a:endParaRPr>
          </a:p>
          <a:p>
            <a:r>
              <a:rPr lang="en-US" dirty="0">
                <a:cs typeface="Times New Roman" panose="02020603050405020304" pitchFamily="18" charset="0"/>
              </a:rPr>
              <a:t>across all microbiome sample types</a:t>
            </a:r>
          </a:p>
        </p:txBody>
      </p:sp>
    </p:spTree>
    <p:extLst>
      <p:ext uri="{BB962C8B-B14F-4D97-AF65-F5344CB8AC3E}">
        <p14:creationId xmlns:p14="http://schemas.microsoft.com/office/powerpoint/2010/main" val="35489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53FE1F-9783-48DF-945D-F8CDBF55D723}"/>
              </a:ext>
            </a:extLst>
          </p:cNvPr>
          <p:cNvGraphicFramePr>
            <a:graphicFrameLocks noGrp="1"/>
          </p:cNvGraphicFramePr>
          <p:nvPr/>
        </p:nvGraphicFramePr>
        <p:xfrm>
          <a:off x="97280" y="1867140"/>
          <a:ext cx="4791523" cy="1524000"/>
        </p:xfrm>
        <a:graphic>
          <a:graphicData uri="http://schemas.openxmlformats.org/drawingml/2006/table">
            <a:tbl>
              <a:tblPr/>
              <a:tblGrid>
                <a:gridCol w="1430337">
                  <a:extLst>
                    <a:ext uri="{9D8B030D-6E8A-4147-A177-3AD203B41FA5}">
                      <a16:colId xmlns:a16="http://schemas.microsoft.com/office/drawing/2014/main" val="2394059343"/>
                    </a:ext>
                  </a:extLst>
                </a:gridCol>
                <a:gridCol w="263525">
                  <a:extLst>
                    <a:ext uri="{9D8B030D-6E8A-4147-A177-3AD203B41FA5}">
                      <a16:colId xmlns:a16="http://schemas.microsoft.com/office/drawing/2014/main" val="2768919796"/>
                    </a:ext>
                  </a:extLst>
                </a:gridCol>
                <a:gridCol w="712788">
                  <a:extLst>
                    <a:ext uri="{9D8B030D-6E8A-4147-A177-3AD203B41FA5}">
                      <a16:colId xmlns:a16="http://schemas.microsoft.com/office/drawing/2014/main" val="1143725013"/>
                    </a:ext>
                  </a:extLst>
                </a:gridCol>
                <a:gridCol w="573088">
                  <a:extLst>
                    <a:ext uri="{9D8B030D-6E8A-4147-A177-3AD203B41FA5}">
                      <a16:colId xmlns:a16="http://schemas.microsoft.com/office/drawing/2014/main" val="2832665147"/>
                    </a:ext>
                  </a:extLst>
                </a:gridCol>
                <a:gridCol w="565523">
                  <a:extLst>
                    <a:ext uri="{9D8B030D-6E8A-4147-A177-3AD203B41FA5}">
                      <a16:colId xmlns:a16="http://schemas.microsoft.com/office/drawing/2014/main" val="616977924"/>
                    </a:ext>
                  </a:extLst>
                </a:gridCol>
                <a:gridCol w="541819">
                  <a:extLst>
                    <a:ext uri="{9D8B030D-6E8A-4147-A177-3AD203B41FA5}">
                      <a16:colId xmlns:a16="http://schemas.microsoft.com/office/drawing/2014/main" val="1467385867"/>
                    </a:ext>
                  </a:extLst>
                </a:gridCol>
                <a:gridCol w="467319">
                  <a:extLst>
                    <a:ext uri="{9D8B030D-6E8A-4147-A177-3AD203B41FA5}">
                      <a16:colId xmlns:a16="http://schemas.microsoft.com/office/drawing/2014/main" val="899218563"/>
                    </a:ext>
                  </a:extLst>
                </a:gridCol>
                <a:gridCol w="237124">
                  <a:extLst>
                    <a:ext uri="{9D8B030D-6E8A-4147-A177-3AD203B41FA5}">
                      <a16:colId xmlns:a16="http://schemas.microsoft.com/office/drawing/2014/main" val="1485503171"/>
                    </a:ext>
                  </a:extLst>
                </a:gridCol>
              </a:tblGrid>
              <a:tr h="190500">
                <a:tc>
                  <a:txBody>
                    <a:bodyPr/>
                    <a:lstStyle/>
                    <a:p>
                      <a:pPr algn="l"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Df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err="1">
                          <a:solidFill>
                            <a:srgbClr val="000000"/>
                          </a:solidFill>
                          <a:effectLst/>
                          <a:latin typeface="+mn-lt"/>
                          <a:cs typeface="Times New Roman" panose="02020603050405020304" pitchFamily="18" charset="0"/>
                        </a:rPr>
                        <a:t>SumsOfSqs</a:t>
                      </a:r>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err="1">
                          <a:solidFill>
                            <a:srgbClr val="000000"/>
                          </a:solidFill>
                          <a:effectLst/>
                          <a:latin typeface="+mn-lt"/>
                          <a:cs typeface="Times New Roman" panose="02020603050405020304" pitchFamily="18" charset="0"/>
                        </a:rPr>
                        <a:t>MeanSqs</a:t>
                      </a:r>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err="1">
                          <a:solidFill>
                            <a:srgbClr val="000000"/>
                          </a:solidFill>
                          <a:effectLst/>
                          <a:latin typeface="+mn-lt"/>
                          <a:cs typeface="Times New Roman" panose="02020603050405020304" pitchFamily="18" charset="0"/>
                        </a:rPr>
                        <a:t>F.Model</a:t>
                      </a:r>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R2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err="1">
                          <a:solidFill>
                            <a:srgbClr val="000000"/>
                          </a:solidFill>
                          <a:effectLst/>
                          <a:latin typeface="+mn-lt"/>
                          <a:cs typeface="Times New Roman" panose="02020603050405020304" pitchFamily="18" charset="0"/>
                        </a:rPr>
                        <a:t>Pr</a:t>
                      </a:r>
                      <a:r>
                        <a:rPr lang="en-US" sz="1100" b="0" i="0" u="none" strike="noStrike" dirty="0">
                          <a:solidFill>
                            <a:srgbClr val="000000"/>
                          </a:solidFill>
                          <a:effectLst/>
                          <a:latin typeface="+mn-lt"/>
                          <a:cs typeface="Times New Roman" panose="02020603050405020304" pitchFamily="18" charset="0"/>
                        </a:rPr>
                        <a:t>(&gt;F)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5647196"/>
                  </a:ext>
                </a:extLst>
              </a:tr>
              <a:tr h="190500">
                <a:tc>
                  <a:txBody>
                    <a:bodyPr/>
                    <a:lstStyle/>
                    <a:p>
                      <a:pPr algn="r" fontAlgn="b"/>
                      <a:r>
                        <a:rPr lang="en-US" sz="1100" b="0" i="0" u="none" strike="noStrike" dirty="0">
                          <a:solidFill>
                            <a:srgbClr val="000000"/>
                          </a:solidFill>
                          <a:effectLst/>
                          <a:latin typeface="+mn-lt"/>
                          <a:cs typeface="Times New Roman" panose="02020603050405020304" pitchFamily="18" charset="0"/>
                        </a:rPr>
                        <a:t>disease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23963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23963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1.9261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0.00377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0.0001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89708306"/>
                  </a:ext>
                </a:extLst>
              </a:tr>
              <a:tr h="190500">
                <a:tc>
                  <a:txBody>
                    <a:bodyPr/>
                    <a:lstStyle/>
                    <a:p>
                      <a:pPr algn="r" fontAlgn="b"/>
                      <a:r>
                        <a:rPr lang="en-US" sz="1100" b="0" i="0" u="none" strike="noStrike" dirty="0">
                          <a:solidFill>
                            <a:srgbClr val="000000"/>
                          </a:solidFill>
                          <a:effectLst/>
                          <a:latin typeface="+mn-lt"/>
                          <a:cs typeface="Times New Roman" panose="02020603050405020304" pitchFamily="18" charset="0"/>
                        </a:rPr>
                        <a:t>week of delivery</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18700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18700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1.5031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0.00294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0.0024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3779560813"/>
                  </a:ext>
                </a:extLst>
              </a:tr>
              <a:tr h="190500">
                <a:tc>
                  <a:txBody>
                    <a:bodyPr/>
                    <a:lstStyle/>
                    <a:p>
                      <a:pPr algn="r" fontAlgn="b"/>
                      <a:r>
                        <a:rPr lang="en-US" sz="1100" b="0" i="0" u="none" strike="noStrike" dirty="0" err="1">
                          <a:solidFill>
                            <a:srgbClr val="000000"/>
                          </a:solidFill>
                          <a:effectLst/>
                          <a:latin typeface="+mn-lt"/>
                          <a:cs typeface="Times New Roman" panose="02020603050405020304" pitchFamily="18" charset="0"/>
                        </a:rPr>
                        <a:t>disease:week</a:t>
                      </a:r>
                      <a:r>
                        <a:rPr lang="en-US" sz="1100" b="0" i="0" u="none" strike="noStrike" dirty="0">
                          <a:solidFill>
                            <a:srgbClr val="000000"/>
                          </a:solidFill>
                          <a:effectLst/>
                          <a:latin typeface="+mn-lt"/>
                          <a:cs typeface="Times New Roman" panose="02020603050405020304" pitchFamily="18" charset="0"/>
                        </a:rPr>
                        <a:t> of delivery</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18144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18144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1.4584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0.00285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0.002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2911520276"/>
                  </a:ext>
                </a:extLst>
              </a:tr>
              <a:tr h="190500">
                <a:tc>
                  <a:txBody>
                    <a:bodyPr/>
                    <a:lstStyle/>
                    <a:p>
                      <a:pPr algn="r" fontAlgn="b"/>
                      <a:r>
                        <a:rPr lang="en-US" sz="1100" b="0" i="0" u="none" strike="noStrike" dirty="0">
                          <a:solidFill>
                            <a:srgbClr val="000000"/>
                          </a:solidFill>
                          <a:effectLst/>
                          <a:latin typeface="+mn-lt"/>
                          <a:cs typeface="Times New Roman" panose="02020603050405020304" pitchFamily="18" charset="0"/>
                        </a:rPr>
                        <a:t>Residuals</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506</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6295123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12441</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0.99043</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3236564550"/>
                  </a:ext>
                </a:extLst>
              </a:tr>
              <a:tr h="190500">
                <a:tc>
                  <a:txBody>
                    <a:bodyPr/>
                    <a:lstStyle/>
                    <a:p>
                      <a:pPr algn="r" fontAlgn="b"/>
                      <a:r>
                        <a:rPr lang="en-US" sz="1100" b="0" i="0" u="none" strike="noStrike" dirty="0">
                          <a:solidFill>
                            <a:srgbClr val="000000"/>
                          </a:solidFill>
                          <a:effectLst/>
                          <a:latin typeface="+mn-lt"/>
                          <a:cs typeface="Times New Roman" panose="02020603050405020304" pitchFamily="18" charset="0"/>
                        </a:rPr>
                        <a:t>Total</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n-lt"/>
                          <a:cs typeface="Times New Roman" panose="02020603050405020304" pitchFamily="18" charset="0"/>
                        </a:rPr>
                        <a:t>509</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6355930</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3473129266"/>
                  </a:ext>
                </a:extLst>
              </a:tr>
              <a:tr h="190500">
                <a:tc gridSpan="8">
                  <a:txBody>
                    <a:bodyPr/>
                    <a:lstStyle/>
                    <a:p>
                      <a:pPr algn="r" fontAlgn="b"/>
                      <a:endParaRPr lang="fr-FR" sz="11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0375116"/>
                  </a:ext>
                </a:extLst>
              </a:tr>
              <a:tr h="190500">
                <a:tc gridSpan="8">
                  <a:txBody>
                    <a:bodyPr/>
                    <a:lstStyle/>
                    <a:p>
                      <a:pPr algn="r" fontAlgn="b"/>
                      <a:r>
                        <a:rPr lang="fr-FR" sz="1100" b="0" i="0" u="none" strike="noStrike" dirty="0" err="1">
                          <a:solidFill>
                            <a:srgbClr val="000000"/>
                          </a:solidFill>
                          <a:effectLst/>
                          <a:latin typeface="+mn-lt"/>
                          <a:cs typeface="Times New Roman" panose="02020603050405020304" pitchFamily="18" charset="0"/>
                        </a:rPr>
                        <a:t>Signif</a:t>
                      </a:r>
                      <a:r>
                        <a:rPr lang="fr-FR" sz="1100" b="0" i="0" u="none" strike="noStrike" dirty="0">
                          <a:solidFill>
                            <a:srgbClr val="000000"/>
                          </a:solidFill>
                          <a:effectLst/>
                          <a:latin typeface="+mn-lt"/>
                          <a:cs typeface="Times New Roman" panose="02020603050405020304" pitchFamily="18" charset="0"/>
                        </a:rPr>
                        <a:t>. codes: 0 ‘***’ 0.001 ‘**’ 0.01 ‘*’ 0.05 ‘.’ 0.1 ‘ ’ 1</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9104244"/>
                  </a:ext>
                </a:extLst>
              </a:tr>
            </a:tbl>
          </a:graphicData>
        </a:graphic>
      </p:graphicFrame>
      <p:sp>
        <p:nvSpPr>
          <p:cNvPr id="6" name="TextBox 5">
            <a:extLst>
              <a:ext uri="{FF2B5EF4-FFF2-40B4-BE49-F238E27FC236}">
                <a16:creationId xmlns:a16="http://schemas.microsoft.com/office/drawing/2014/main" id="{55A81858-4A57-45BE-A86B-ECCDBB9D0717}"/>
              </a:ext>
            </a:extLst>
          </p:cNvPr>
          <p:cNvSpPr txBox="1"/>
          <p:nvPr/>
        </p:nvSpPr>
        <p:spPr>
          <a:xfrm>
            <a:off x="1" y="1405475"/>
            <a:ext cx="4872997" cy="461665"/>
          </a:xfrm>
          <a:prstGeom prst="rect">
            <a:avLst/>
          </a:prstGeom>
          <a:noFill/>
        </p:spPr>
        <p:txBody>
          <a:bodyPr wrap="square">
            <a:spAutoFit/>
          </a:bodyPr>
          <a:lstStyle/>
          <a:p>
            <a:r>
              <a:rPr lang="en-US" sz="1200" b="1" dirty="0">
                <a:cs typeface="Times New Roman" panose="02020603050405020304" pitchFamily="18" charset="0"/>
              </a:rPr>
              <a:t>Table X. </a:t>
            </a:r>
            <a:r>
              <a:rPr lang="en-US" sz="1200" dirty="0">
                <a:cs typeface="Times New Roman" panose="02020603050405020304" pitchFamily="18" charset="0"/>
              </a:rPr>
              <a:t>Beta Diversity Bray Curtis </a:t>
            </a:r>
            <a:r>
              <a:rPr lang="en-US" sz="1200" dirty="0" err="1">
                <a:cs typeface="Times New Roman" panose="02020603050405020304" pitchFamily="18" charset="0"/>
              </a:rPr>
              <a:t>adonis</a:t>
            </a:r>
            <a:r>
              <a:rPr lang="en-US" sz="1200" dirty="0">
                <a:cs typeface="Times New Roman" panose="02020603050405020304" pitchFamily="18" charset="0"/>
              </a:rPr>
              <a:t> </a:t>
            </a:r>
            <a:r>
              <a:rPr lang="en-US" sz="1200" dirty="0" err="1">
                <a:cs typeface="Times New Roman" panose="02020603050405020304" pitchFamily="18" charset="0"/>
              </a:rPr>
              <a:t>permanova</a:t>
            </a:r>
            <a:r>
              <a:rPr lang="en-US" sz="1200" dirty="0">
                <a:cs typeface="Times New Roman" panose="02020603050405020304" pitchFamily="18" charset="0"/>
              </a:rPr>
              <a:t> of VST transformed counts versus week of delivery stratified by sample type</a:t>
            </a:r>
            <a:r>
              <a:rPr lang="en-US" sz="1200"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145BB356-1E70-4ED6-AE54-940DA514658B}"/>
              </a:ext>
            </a:extLst>
          </p:cNvPr>
          <p:cNvPicPr>
            <a:picLocks noChangeAspect="1"/>
          </p:cNvPicPr>
          <p:nvPr/>
        </p:nvPicPr>
        <p:blipFill rotWithShape="1">
          <a:blip r:embed="rId3">
            <a:extLst>
              <a:ext uri="{28A0092B-C50C-407E-A947-70E740481C1C}">
                <a14:useLocalDpi xmlns:a14="http://schemas.microsoft.com/office/drawing/2010/main" val="0"/>
              </a:ext>
            </a:extLst>
          </a:blip>
          <a:srcRect r="9431"/>
          <a:stretch/>
        </p:blipFill>
        <p:spPr>
          <a:xfrm>
            <a:off x="4872998" y="590475"/>
            <a:ext cx="7319002" cy="6250193"/>
          </a:xfrm>
          <a:prstGeom prst="rect">
            <a:avLst/>
          </a:prstGeom>
        </p:spPr>
      </p:pic>
      <p:pic>
        <p:nvPicPr>
          <p:cNvPr id="12" name="Picture 11">
            <a:extLst>
              <a:ext uri="{FF2B5EF4-FFF2-40B4-BE49-F238E27FC236}">
                <a16:creationId xmlns:a16="http://schemas.microsoft.com/office/drawing/2014/main" id="{A9CFF38C-4D36-45D0-B413-956E073B2539}"/>
              </a:ext>
            </a:extLst>
          </p:cNvPr>
          <p:cNvPicPr>
            <a:picLocks noChangeAspect="1"/>
          </p:cNvPicPr>
          <p:nvPr/>
        </p:nvPicPr>
        <p:blipFill rotWithShape="1">
          <a:blip r:embed="rId3">
            <a:extLst>
              <a:ext uri="{28A0092B-C50C-407E-A947-70E740481C1C}">
                <a14:useLocalDpi xmlns:a14="http://schemas.microsoft.com/office/drawing/2010/main" val="0"/>
              </a:ext>
            </a:extLst>
          </a:blip>
          <a:srcRect l="91551" t="53490" b="40549"/>
          <a:stretch/>
        </p:blipFill>
        <p:spPr>
          <a:xfrm>
            <a:off x="4019676" y="765853"/>
            <a:ext cx="869127" cy="408789"/>
          </a:xfrm>
          <a:prstGeom prst="rect">
            <a:avLst/>
          </a:prstGeom>
        </p:spPr>
      </p:pic>
      <p:pic>
        <p:nvPicPr>
          <p:cNvPr id="14" name="Picture 13" descr="A picture containing room&#10;&#10;Description automatically generated">
            <a:extLst>
              <a:ext uri="{FF2B5EF4-FFF2-40B4-BE49-F238E27FC236}">
                <a16:creationId xmlns:a16="http://schemas.microsoft.com/office/drawing/2014/main" id="{6C0F1098-B5DD-4F29-A48E-1FD49696B6EF}"/>
              </a:ext>
            </a:extLst>
          </p:cNvPr>
          <p:cNvPicPr>
            <a:picLocks noChangeAspect="1"/>
          </p:cNvPicPr>
          <p:nvPr/>
        </p:nvPicPr>
        <p:blipFill rotWithShape="1">
          <a:blip r:embed="rId4">
            <a:extLst>
              <a:ext uri="{28A0092B-C50C-407E-A947-70E740481C1C}">
                <a14:useLocalDpi xmlns:a14="http://schemas.microsoft.com/office/drawing/2010/main" val="0"/>
              </a:ext>
            </a:extLst>
          </a:blip>
          <a:srcRect r="16435"/>
          <a:stretch/>
        </p:blipFill>
        <p:spPr>
          <a:xfrm>
            <a:off x="667322" y="3519487"/>
            <a:ext cx="3996019" cy="3187960"/>
          </a:xfrm>
          <a:prstGeom prst="rect">
            <a:avLst/>
          </a:prstGeom>
        </p:spPr>
      </p:pic>
      <p:pic>
        <p:nvPicPr>
          <p:cNvPr id="15" name="Picture 14" descr="A picture containing room&#10;&#10;Description automatically generated">
            <a:extLst>
              <a:ext uri="{FF2B5EF4-FFF2-40B4-BE49-F238E27FC236}">
                <a16:creationId xmlns:a16="http://schemas.microsoft.com/office/drawing/2014/main" id="{38A0479C-9A2F-4E26-A5E8-BB4E60A9CC7F}"/>
              </a:ext>
            </a:extLst>
          </p:cNvPr>
          <p:cNvPicPr>
            <a:picLocks noChangeAspect="1"/>
          </p:cNvPicPr>
          <p:nvPr/>
        </p:nvPicPr>
        <p:blipFill rotWithShape="1">
          <a:blip r:embed="rId4">
            <a:extLst>
              <a:ext uri="{28A0092B-C50C-407E-A947-70E740481C1C}">
                <a14:useLocalDpi xmlns:a14="http://schemas.microsoft.com/office/drawing/2010/main" val="0"/>
              </a:ext>
            </a:extLst>
          </a:blip>
          <a:srcRect l="84567" t="40359" b="45525"/>
          <a:stretch/>
        </p:blipFill>
        <p:spPr>
          <a:xfrm>
            <a:off x="97280" y="3583863"/>
            <a:ext cx="882116" cy="537883"/>
          </a:xfrm>
          <a:prstGeom prst="rect">
            <a:avLst/>
          </a:prstGeom>
        </p:spPr>
      </p:pic>
      <p:sp>
        <p:nvSpPr>
          <p:cNvPr id="13" name="pole tekstowe 12">
            <a:extLst>
              <a:ext uri="{FF2B5EF4-FFF2-40B4-BE49-F238E27FC236}">
                <a16:creationId xmlns:a16="http://schemas.microsoft.com/office/drawing/2014/main" id="{040DD61A-D979-4E3D-89B4-D14F5BFB31A7}"/>
              </a:ext>
            </a:extLst>
          </p:cNvPr>
          <p:cNvSpPr txBox="1"/>
          <p:nvPr/>
        </p:nvSpPr>
        <p:spPr>
          <a:xfrm>
            <a:off x="97280" y="112660"/>
            <a:ext cx="10927350" cy="369332"/>
          </a:xfrm>
          <a:prstGeom prst="rect">
            <a:avLst/>
          </a:prstGeom>
          <a:noFill/>
        </p:spPr>
        <p:txBody>
          <a:bodyPr wrap="square" rtlCol="0">
            <a:spAutoFit/>
          </a:bodyPr>
          <a:lstStyle/>
          <a:p>
            <a:r>
              <a:rPr lang="pl-PL" b="1" dirty="0"/>
              <a:t>SuppFigure/Table_</a:t>
            </a:r>
            <a:r>
              <a:rPr lang="pl-PL" dirty="0"/>
              <a:t>Delivery week_Beta diversity</a:t>
            </a:r>
          </a:p>
        </p:txBody>
      </p:sp>
    </p:spTree>
    <p:extLst>
      <p:ext uri="{BB962C8B-B14F-4D97-AF65-F5344CB8AC3E}">
        <p14:creationId xmlns:p14="http://schemas.microsoft.com/office/powerpoint/2010/main" val="218444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E48303D4-918D-4527-8A7B-C4BB15B66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75" y="571101"/>
            <a:ext cx="11431595" cy="5715798"/>
          </a:xfrm>
          <a:prstGeom prst="rect">
            <a:avLst/>
          </a:prstGeom>
        </p:spPr>
      </p:pic>
      <p:sp>
        <p:nvSpPr>
          <p:cNvPr id="4" name="pole tekstowe 3">
            <a:extLst>
              <a:ext uri="{FF2B5EF4-FFF2-40B4-BE49-F238E27FC236}">
                <a16:creationId xmlns:a16="http://schemas.microsoft.com/office/drawing/2014/main" id="{E67395E5-E8A3-4F22-8789-88EEF9276A92}"/>
              </a:ext>
            </a:extLst>
          </p:cNvPr>
          <p:cNvSpPr txBox="1"/>
          <p:nvPr/>
        </p:nvSpPr>
        <p:spPr>
          <a:xfrm>
            <a:off x="171975" y="109436"/>
            <a:ext cx="9020709" cy="369332"/>
          </a:xfrm>
          <a:prstGeom prst="rect">
            <a:avLst/>
          </a:prstGeom>
          <a:noFill/>
        </p:spPr>
        <p:txBody>
          <a:bodyPr wrap="square" rtlCol="0">
            <a:spAutoFit/>
          </a:bodyPr>
          <a:lstStyle/>
          <a:p>
            <a:r>
              <a:rPr lang="pl-PL" b="1" dirty="0"/>
              <a:t>Figure</a:t>
            </a:r>
            <a:r>
              <a:rPr lang="pl-PL" dirty="0"/>
              <a:t>_Microbiota relative abundance_Phylum_in the 3 vaginal sampling sites</a:t>
            </a:r>
          </a:p>
        </p:txBody>
      </p:sp>
      <p:sp>
        <p:nvSpPr>
          <p:cNvPr id="15" name="TextBox 14">
            <a:extLst>
              <a:ext uri="{FF2B5EF4-FFF2-40B4-BE49-F238E27FC236}">
                <a16:creationId xmlns:a16="http://schemas.microsoft.com/office/drawing/2014/main" id="{52A8970D-AE2B-4445-B1F5-AF627BD281C5}"/>
              </a:ext>
            </a:extLst>
          </p:cNvPr>
          <p:cNvSpPr txBox="1"/>
          <p:nvPr/>
        </p:nvSpPr>
        <p:spPr>
          <a:xfrm>
            <a:off x="10345849" y="1476448"/>
            <a:ext cx="1831063" cy="276999"/>
          </a:xfrm>
          <a:prstGeom prst="rect">
            <a:avLst/>
          </a:prstGeom>
          <a:solidFill>
            <a:schemeClr val="bg1"/>
          </a:solidFill>
        </p:spPr>
        <p:txBody>
          <a:bodyPr wrap="square">
            <a:spAutoFit/>
          </a:bodyPr>
          <a:lstStyle/>
          <a:p>
            <a:r>
              <a:rPr lang="en-US" sz="1200" dirty="0"/>
              <a:t>Mean </a:t>
            </a:r>
            <a:r>
              <a:rPr lang="pl-PL" sz="1200" dirty="0"/>
              <a:t>relative abundance</a:t>
            </a:r>
            <a:endParaRPr lang="en-US" sz="1200" dirty="0"/>
          </a:p>
        </p:txBody>
      </p:sp>
    </p:spTree>
    <p:extLst>
      <p:ext uri="{BB962C8B-B14F-4D97-AF65-F5344CB8AC3E}">
        <p14:creationId xmlns:p14="http://schemas.microsoft.com/office/powerpoint/2010/main" val="378706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749D9A-B7C8-45E7-AA06-DF6D1D0F8D28}"/>
              </a:ext>
            </a:extLst>
          </p:cNvPr>
          <p:cNvSpPr txBox="1"/>
          <p:nvPr/>
        </p:nvSpPr>
        <p:spPr>
          <a:xfrm>
            <a:off x="0" y="0"/>
            <a:ext cx="12192000" cy="369332"/>
          </a:xfrm>
          <a:prstGeom prst="rect">
            <a:avLst/>
          </a:prstGeom>
          <a:noFill/>
        </p:spPr>
        <p:txBody>
          <a:bodyPr wrap="square" rtlCol="0">
            <a:spAutoFit/>
          </a:bodyPr>
          <a:lstStyle/>
          <a:p>
            <a:r>
              <a:rPr lang="pl-PL" b="1" dirty="0">
                <a:cs typeface="Times New Roman" panose="02020603050405020304" pitchFamily="18" charset="0"/>
              </a:rPr>
              <a:t>Table/Figure_</a:t>
            </a:r>
            <a:r>
              <a:rPr lang="en-US" dirty="0"/>
              <a:t> Differentially expressed microbiota </a:t>
            </a:r>
            <a:r>
              <a:rPr lang="pl-PL" dirty="0"/>
              <a:t>(genera) </a:t>
            </a:r>
            <a:r>
              <a:rPr lang="en-US" dirty="0"/>
              <a:t>associated with T1D</a:t>
            </a:r>
            <a:endParaRPr lang="en-US" b="1" dirty="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348A16C-112F-462A-B421-1DB2FDBCF7E0}"/>
              </a:ext>
            </a:extLst>
          </p:cNvPr>
          <p:cNvGraphicFramePr>
            <a:graphicFrameLocks noGrp="1"/>
          </p:cNvGraphicFramePr>
          <p:nvPr>
            <p:extLst>
              <p:ext uri="{D42A27DB-BD31-4B8C-83A1-F6EECF244321}">
                <p14:modId xmlns:p14="http://schemas.microsoft.com/office/powerpoint/2010/main" val="2922039238"/>
              </p:ext>
            </p:extLst>
          </p:nvPr>
        </p:nvGraphicFramePr>
        <p:xfrm>
          <a:off x="121186" y="345303"/>
          <a:ext cx="12070814" cy="6305080"/>
        </p:xfrm>
        <a:graphic>
          <a:graphicData uri="http://schemas.openxmlformats.org/drawingml/2006/table">
            <a:tbl>
              <a:tblPr/>
              <a:tblGrid>
                <a:gridCol w="1193933">
                  <a:extLst>
                    <a:ext uri="{9D8B030D-6E8A-4147-A177-3AD203B41FA5}">
                      <a16:colId xmlns:a16="http://schemas.microsoft.com/office/drawing/2014/main" val="1077438383"/>
                    </a:ext>
                  </a:extLst>
                </a:gridCol>
                <a:gridCol w="830597">
                  <a:extLst>
                    <a:ext uri="{9D8B030D-6E8A-4147-A177-3AD203B41FA5}">
                      <a16:colId xmlns:a16="http://schemas.microsoft.com/office/drawing/2014/main" val="3374260418"/>
                    </a:ext>
                  </a:extLst>
                </a:gridCol>
                <a:gridCol w="1058025">
                  <a:extLst>
                    <a:ext uri="{9D8B030D-6E8A-4147-A177-3AD203B41FA5}">
                      <a16:colId xmlns:a16="http://schemas.microsoft.com/office/drawing/2014/main" val="2317851776"/>
                    </a:ext>
                  </a:extLst>
                </a:gridCol>
                <a:gridCol w="632837">
                  <a:extLst>
                    <a:ext uri="{9D8B030D-6E8A-4147-A177-3AD203B41FA5}">
                      <a16:colId xmlns:a16="http://schemas.microsoft.com/office/drawing/2014/main" val="2021652639"/>
                    </a:ext>
                  </a:extLst>
                </a:gridCol>
                <a:gridCol w="632837">
                  <a:extLst>
                    <a:ext uri="{9D8B030D-6E8A-4147-A177-3AD203B41FA5}">
                      <a16:colId xmlns:a16="http://schemas.microsoft.com/office/drawing/2014/main" val="3111063726"/>
                    </a:ext>
                  </a:extLst>
                </a:gridCol>
                <a:gridCol w="632837">
                  <a:extLst>
                    <a:ext uri="{9D8B030D-6E8A-4147-A177-3AD203B41FA5}">
                      <a16:colId xmlns:a16="http://schemas.microsoft.com/office/drawing/2014/main" val="1987223596"/>
                    </a:ext>
                  </a:extLst>
                </a:gridCol>
                <a:gridCol w="632837">
                  <a:extLst>
                    <a:ext uri="{9D8B030D-6E8A-4147-A177-3AD203B41FA5}">
                      <a16:colId xmlns:a16="http://schemas.microsoft.com/office/drawing/2014/main" val="2797214429"/>
                    </a:ext>
                  </a:extLst>
                </a:gridCol>
                <a:gridCol w="632837">
                  <a:extLst>
                    <a:ext uri="{9D8B030D-6E8A-4147-A177-3AD203B41FA5}">
                      <a16:colId xmlns:a16="http://schemas.microsoft.com/office/drawing/2014/main" val="2334110285"/>
                    </a:ext>
                  </a:extLst>
                </a:gridCol>
                <a:gridCol w="1206344">
                  <a:extLst>
                    <a:ext uri="{9D8B030D-6E8A-4147-A177-3AD203B41FA5}">
                      <a16:colId xmlns:a16="http://schemas.microsoft.com/office/drawing/2014/main" val="2924009636"/>
                    </a:ext>
                  </a:extLst>
                </a:gridCol>
                <a:gridCol w="632837">
                  <a:extLst>
                    <a:ext uri="{9D8B030D-6E8A-4147-A177-3AD203B41FA5}">
                      <a16:colId xmlns:a16="http://schemas.microsoft.com/office/drawing/2014/main" val="1679827909"/>
                    </a:ext>
                  </a:extLst>
                </a:gridCol>
                <a:gridCol w="1058025">
                  <a:extLst>
                    <a:ext uri="{9D8B030D-6E8A-4147-A177-3AD203B41FA5}">
                      <a16:colId xmlns:a16="http://schemas.microsoft.com/office/drawing/2014/main" val="1889049338"/>
                    </a:ext>
                  </a:extLst>
                </a:gridCol>
                <a:gridCol w="830597">
                  <a:extLst>
                    <a:ext uri="{9D8B030D-6E8A-4147-A177-3AD203B41FA5}">
                      <a16:colId xmlns:a16="http://schemas.microsoft.com/office/drawing/2014/main" val="4089331728"/>
                    </a:ext>
                  </a:extLst>
                </a:gridCol>
                <a:gridCol w="632837">
                  <a:extLst>
                    <a:ext uri="{9D8B030D-6E8A-4147-A177-3AD203B41FA5}">
                      <a16:colId xmlns:a16="http://schemas.microsoft.com/office/drawing/2014/main" val="910526178"/>
                    </a:ext>
                  </a:extLst>
                </a:gridCol>
                <a:gridCol w="632837">
                  <a:extLst>
                    <a:ext uri="{9D8B030D-6E8A-4147-A177-3AD203B41FA5}">
                      <a16:colId xmlns:a16="http://schemas.microsoft.com/office/drawing/2014/main" val="2990112804"/>
                    </a:ext>
                  </a:extLst>
                </a:gridCol>
                <a:gridCol w="830597">
                  <a:extLst>
                    <a:ext uri="{9D8B030D-6E8A-4147-A177-3AD203B41FA5}">
                      <a16:colId xmlns:a16="http://schemas.microsoft.com/office/drawing/2014/main" val="3580621096"/>
                    </a:ext>
                  </a:extLst>
                </a:gridCol>
              </a:tblGrid>
              <a:tr h="66156">
                <a:tc gridSpan="7">
                  <a:txBody>
                    <a:bodyPr/>
                    <a:lstStyle/>
                    <a:p>
                      <a:pPr algn="ctr" fontAlgn="ctr"/>
                      <a:r>
                        <a:rPr lang="en-US" sz="1000" b="1" i="0" u="none" strike="noStrike" dirty="0">
                          <a:solidFill>
                            <a:srgbClr val="000000"/>
                          </a:solidFill>
                          <a:effectLst/>
                          <a:latin typeface="Calibri" panose="020F0502020204030204" pitchFamily="34" charset="0"/>
                        </a:rPr>
                        <a:t>Vagina</a:t>
                      </a:r>
                    </a:p>
                  </a:txBody>
                  <a:tcPr marL="5227" marR="5227" marT="522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gridSpan="7">
                  <a:txBody>
                    <a:bodyPr/>
                    <a:lstStyle/>
                    <a:p>
                      <a:pPr algn="ctr" fontAlgn="b"/>
                      <a:r>
                        <a:rPr lang="en-US" sz="1000" b="1" i="0" u="none" strike="noStrike" dirty="0">
                          <a:solidFill>
                            <a:srgbClr val="000000"/>
                          </a:solidFill>
                          <a:effectLst/>
                          <a:latin typeface="Calibri" panose="020F0502020204030204" pitchFamily="34" charset="0"/>
                        </a:rPr>
                        <a:t>Infant Stool</a:t>
                      </a:r>
                    </a:p>
                  </a:txBody>
                  <a:tcPr marL="5227" marR="5227" marT="522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6259850"/>
                  </a:ext>
                </a:extLst>
              </a:tr>
              <a:tr h="129269">
                <a:tc>
                  <a:txBody>
                    <a:bodyPr/>
                    <a:lstStyle/>
                    <a:p>
                      <a:pPr algn="ctr" fontAlgn="ctr"/>
                      <a:r>
                        <a:rPr lang="en-US" sz="1000" b="0" i="0" u="none" strike="noStrike">
                          <a:solidFill>
                            <a:srgbClr val="000000"/>
                          </a:solidFill>
                          <a:effectLst/>
                          <a:latin typeface="Calibri" panose="020F0502020204030204" pitchFamily="34" charset="0"/>
                        </a:rPr>
                        <a:t>Genus</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baseMean</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log2FoldChange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lfcSE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pvalue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padj</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Genus</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baseMean</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log2FoldChange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lfcSE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pvalue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padj</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540950"/>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Sneathia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0.91355325</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49.75205694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3.13553</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15.86719</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1.07E-56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2.44E-54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Fusicatenibacter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4.220115</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26.4382456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1.231132084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21.47474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2.68E-102</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3.03E-100</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4186363"/>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Intestinibacter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2.25394947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14.81940553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1.300908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11.39159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4.61E-30</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5.25E-28</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a:solidFill>
                            <a:srgbClr val="000000"/>
                          </a:solidFill>
                          <a:effectLst/>
                          <a:latin typeface="Calibri" panose="020F0502020204030204" pitchFamily="34" charset="0"/>
                        </a:rPr>
                        <a:t>Fusobacterium</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8.180648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20.08683224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1.35277147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14.84865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7.10E-50</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4.01E-48</a:t>
                      </a:r>
                    </a:p>
                  </a:txBody>
                  <a:tcPr marL="5227" marR="5227" marT="5227" marB="0" anchor="ctr">
                    <a:lnL>
                      <a:noFill/>
                    </a:lnL>
                    <a:lnR>
                      <a:noFill/>
                    </a:lnR>
                    <a:lnT>
                      <a:noFill/>
                    </a:lnT>
                    <a:lnB>
                      <a:noFill/>
                    </a:lnB>
                  </a:tcPr>
                </a:tc>
                <a:extLst>
                  <a:ext uri="{0D108BD9-81ED-4DB2-BD59-A6C34878D82A}">
                    <a16:rowId xmlns:a16="http://schemas.microsoft.com/office/drawing/2014/main" val="1919426339"/>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Atopobium</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96.63138911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6.817629914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1.005162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6.782617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1.18E-11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8.97E-10</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a:solidFill>
                            <a:srgbClr val="000000"/>
                          </a:solidFill>
                          <a:effectLst/>
                          <a:latin typeface="Calibri" panose="020F0502020204030204" pitchFamily="34" charset="0"/>
                        </a:rPr>
                        <a:t>Megasphaera</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3.663976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15.61100439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1.620942737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9.630818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5.93E-22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2.23E-20</a:t>
                      </a:r>
                    </a:p>
                  </a:txBody>
                  <a:tcPr marL="5227" marR="5227" marT="5227" marB="0" anchor="ctr">
                    <a:lnL>
                      <a:noFill/>
                    </a:lnL>
                    <a:lnR>
                      <a:noFill/>
                    </a:lnR>
                    <a:lnT>
                      <a:noFill/>
                    </a:lnT>
                    <a:lnB>
                      <a:noFill/>
                    </a:lnB>
                  </a:tcPr>
                </a:tc>
                <a:extLst>
                  <a:ext uri="{0D108BD9-81ED-4DB2-BD59-A6C34878D82A}">
                    <a16:rowId xmlns:a16="http://schemas.microsoft.com/office/drawing/2014/main" val="3422425006"/>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Megasphaera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3.663975758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7.795750046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1.382241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5.639935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1.70E-08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9.70E-07</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Anaeroglobus</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2.730555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19.46259187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2.232914701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8.716227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2.88E-18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8.13E-17</a:t>
                      </a:r>
                    </a:p>
                  </a:txBody>
                  <a:tcPr marL="5227" marR="5227" marT="5227" marB="0" anchor="ctr">
                    <a:lnL>
                      <a:noFill/>
                    </a:lnL>
                    <a:lnR>
                      <a:noFill/>
                    </a:lnR>
                    <a:lnT>
                      <a:noFill/>
                    </a:lnT>
                    <a:lnB>
                      <a:noFill/>
                    </a:lnB>
                  </a:tcPr>
                </a:tc>
                <a:extLst>
                  <a:ext uri="{0D108BD9-81ED-4DB2-BD59-A6C34878D82A}">
                    <a16:rowId xmlns:a16="http://schemas.microsoft.com/office/drawing/2014/main" val="4247803602"/>
                  </a:ext>
                </a:extLst>
              </a:tr>
              <a:tr h="148868">
                <a:tc>
                  <a:txBody>
                    <a:bodyPr/>
                    <a:lstStyle/>
                    <a:p>
                      <a:pPr algn="ctr" fontAlgn="ctr"/>
                      <a:r>
                        <a:rPr lang="en-US" sz="1000" b="0" i="1" u="none" strike="noStrike" dirty="0">
                          <a:solidFill>
                            <a:srgbClr val="000000"/>
                          </a:solidFill>
                          <a:effectLst/>
                          <a:latin typeface="Calibri" panose="020F0502020204030204" pitchFamily="34" charset="0"/>
                        </a:rPr>
                        <a:t>Streptococcus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1247.347326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-3.575171258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0.710685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-5.0306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4.89E-07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2.23E-05</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a:solidFill>
                            <a:srgbClr val="000000"/>
                          </a:solidFill>
                          <a:effectLst/>
                          <a:latin typeface="Calibri" panose="020F0502020204030204" pitchFamily="34" charset="0"/>
                        </a:rPr>
                        <a:t>Pseudomonas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5.238713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7.50531745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0.927683487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8.090386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5.95E-16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1.34E-14</a:t>
                      </a:r>
                    </a:p>
                  </a:txBody>
                  <a:tcPr marL="5227" marR="5227" marT="5227" marB="0" anchor="ctr">
                    <a:lnL>
                      <a:noFill/>
                    </a:lnL>
                    <a:lnR>
                      <a:noFill/>
                    </a:lnR>
                    <a:lnT>
                      <a:noFill/>
                    </a:lnT>
                    <a:lnB>
                      <a:noFill/>
                    </a:lnB>
                  </a:tcPr>
                </a:tc>
                <a:extLst>
                  <a:ext uri="{0D108BD9-81ED-4DB2-BD59-A6C34878D82A}">
                    <a16:rowId xmlns:a16="http://schemas.microsoft.com/office/drawing/2014/main" val="695359710"/>
                  </a:ext>
                </a:extLst>
              </a:tr>
              <a:tr h="148868">
                <a:tc>
                  <a:txBody>
                    <a:bodyPr/>
                    <a:lstStyle/>
                    <a:p>
                      <a:pPr algn="ctr" fontAlgn="ctr"/>
                      <a:r>
                        <a:rPr lang="en-US" sz="1000" b="0" i="1" u="none" strike="noStrike" dirty="0" err="1">
                          <a:solidFill>
                            <a:srgbClr val="000000"/>
                          </a:solidFill>
                          <a:effectLst/>
                          <a:latin typeface="Calibri" panose="020F0502020204030204" pitchFamily="34" charset="0"/>
                        </a:rPr>
                        <a:t>Gemella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7.791854732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7.025311314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1.569641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4.475743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7.61E-06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0.000289</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a:solidFill>
                            <a:srgbClr val="000000"/>
                          </a:solidFill>
                          <a:effectLst/>
                          <a:latin typeface="Calibri" panose="020F0502020204030204" pitchFamily="34" charset="0"/>
                        </a:rPr>
                        <a:t>Collinsella</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5.822142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-8.766264106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1.128939518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-7.76504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8.16E-15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1.54E-13</a:t>
                      </a:r>
                    </a:p>
                  </a:txBody>
                  <a:tcPr marL="5227" marR="5227" marT="5227" marB="0" anchor="ctr">
                    <a:lnL>
                      <a:noFill/>
                    </a:lnL>
                    <a:lnR>
                      <a:noFill/>
                    </a:lnR>
                    <a:lnT>
                      <a:noFill/>
                    </a:lnT>
                    <a:lnB>
                      <a:noFill/>
                    </a:lnB>
                  </a:tcPr>
                </a:tc>
                <a:extLst>
                  <a:ext uri="{0D108BD9-81ED-4DB2-BD59-A6C34878D82A}">
                    <a16:rowId xmlns:a16="http://schemas.microsoft.com/office/drawing/2014/main" val="2454290459"/>
                  </a:ext>
                </a:extLst>
              </a:tr>
              <a:tr h="139586">
                <a:tc>
                  <a:txBody>
                    <a:bodyPr/>
                    <a:lstStyle/>
                    <a:p>
                      <a:pPr algn="ctr" fontAlgn="ctr"/>
                      <a:r>
                        <a:rPr lang="en-US" sz="1000" b="0" i="1" u="none" strike="noStrike" dirty="0">
                          <a:solidFill>
                            <a:srgbClr val="000000"/>
                          </a:solidFill>
                          <a:effectLst/>
                          <a:latin typeface="Calibri" panose="020F0502020204030204" pitchFamily="34" charset="0"/>
                        </a:rPr>
                        <a:t>Prevotella_6</a:t>
                      </a: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30.81174732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3.78113307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0.950575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3.977733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6.96E-05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0.002266</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Romboutsia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2.192765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6.40497023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1.202747682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5.325282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1.01E-07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1.63E-06</a:t>
                      </a:r>
                    </a:p>
                  </a:txBody>
                  <a:tcPr marL="5227" marR="5227" marT="5227" marB="0" anchor="ctr">
                    <a:lnL>
                      <a:noFill/>
                    </a:lnL>
                    <a:lnR>
                      <a:noFill/>
                    </a:lnR>
                    <a:lnT>
                      <a:noFill/>
                    </a:lnT>
                    <a:lnB>
                      <a:noFill/>
                    </a:lnB>
                  </a:tcPr>
                </a:tc>
                <a:extLst>
                  <a:ext uri="{0D108BD9-81ED-4DB2-BD59-A6C34878D82A}">
                    <a16:rowId xmlns:a16="http://schemas.microsoft.com/office/drawing/2014/main" val="3147520899"/>
                  </a:ext>
                </a:extLst>
              </a:tr>
              <a:tr h="66064">
                <a:tc gridSpan="7">
                  <a:txBody>
                    <a:bodyPr/>
                    <a:lstStyle/>
                    <a:p>
                      <a:pPr algn="ctr" fontAlgn="ctr"/>
                      <a:r>
                        <a:rPr lang="en-US" sz="1000" b="1" i="0" u="none" strike="noStrike" dirty="0">
                          <a:solidFill>
                            <a:srgbClr val="000000"/>
                          </a:solidFill>
                          <a:effectLst/>
                          <a:latin typeface="Calibri" panose="020F0502020204030204" pitchFamily="34" charset="0"/>
                        </a:rPr>
                        <a:t>Introitus</a:t>
                      </a:r>
                    </a:p>
                  </a:txBody>
                  <a:tcPr marL="5227" marR="5227" marT="522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a:solidFill>
                            <a:srgbClr val="000000"/>
                          </a:solidFill>
                          <a:effectLst/>
                          <a:latin typeface="Calibri" panose="020F0502020204030204" pitchFamily="34" charset="0"/>
                        </a:rPr>
                        <a:t>Peptoniphilus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132.7484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3.420168182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0.746132643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4.583861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4.56E-06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6.45E-05</a:t>
                      </a:r>
                    </a:p>
                  </a:txBody>
                  <a:tcPr marL="5227" marR="5227" marT="5227" marB="0" anchor="ctr">
                    <a:lnL>
                      <a:noFill/>
                    </a:lnL>
                    <a:lnR>
                      <a:noFill/>
                    </a:lnR>
                    <a:lnT>
                      <a:noFill/>
                    </a:lnT>
                    <a:lnB>
                      <a:noFill/>
                    </a:lnB>
                  </a:tcPr>
                </a:tc>
                <a:extLst>
                  <a:ext uri="{0D108BD9-81ED-4DB2-BD59-A6C34878D82A}">
                    <a16:rowId xmlns:a16="http://schemas.microsoft.com/office/drawing/2014/main" val="3645427675"/>
                  </a:ext>
                </a:extLst>
              </a:tr>
              <a:tr h="148868">
                <a:tc>
                  <a:txBody>
                    <a:bodyPr/>
                    <a:lstStyle/>
                    <a:p>
                      <a:pPr algn="ctr" fontAlgn="ctr"/>
                      <a:r>
                        <a:rPr lang="en-US" sz="1000" b="0" i="0" u="none" strike="noStrike">
                          <a:solidFill>
                            <a:srgbClr val="000000"/>
                          </a:solidFill>
                          <a:effectLst/>
                          <a:latin typeface="Calibri" panose="020F0502020204030204" pitchFamily="34" charset="0"/>
                        </a:rPr>
                        <a:t>Genus</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baseMean</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log2FoldChange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lfcSE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pvalue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padj</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a:solidFill>
                            <a:srgbClr val="000000"/>
                          </a:solidFill>
                          <a:effectLst/>
                          <a:latin typeface="Calibri" panose="020F0502020204030204" pitchFamily="34" charset="0"/>
                        </a:rPr>
                        <a:t>Terrisporobacter</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2.507783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-7.662802823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1.690229063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-4.53359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5.80E-06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7.28E-05</a:t>
                      </a:r>
                    </a:p>
                  </a:txBody>
                  <a:tcPr marL="5227" marR="5227" marT="5227" marB="0" anchor="ctr">
                    <a:lnL>
                      <a:noFill/>
                    </a:lnL>
                    <a:lnR>
                      <a:noFill/>
                    </a:lnR>
                    <a:lnT>
                      <a:noFill/>
                    </a:lnT>
                    <a:lnB>
                      <a:noFill/>
                    </a:lnB>
                  </a:tcPr>
                </a:tc>
                <a:extLst>
                  <a:ext uri="{0D108BD9-81ED-4DB2-BD59-A6C34878D82A}">
                    <a16:rowId xmlns:a16="http://schemas.microsoft.com/office/drawing/2014/main" val="938970509"/>
                  </a:ext>
                </a:extLst>
              </a:tr>
              <a:tr h="148868">
                <a:tc>
                  <a:txBody>
                    <a:bodyPr/>
                    <a:lstStyle/>
                    <a:p>
                      <a:pPr algn="ctr" fontAlgn="ctr"/>
                      <a:r>
                        <a:rPr lang="en-US" sz="1000" b="0" i="1" u="none" strike="noStrike" dirty="0" err="1">
                          <a:solidFill>
                            <a:srgbClr val="000000"/>
                          </a:solidFill>
                          <a:effectLst/>
                          <a:latin typeface="Calibri" panose="020F0502020204030204" pitchFamily="34" charset="0"/>
                        </a:rPr>
                        <a:t>Gemella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7.791854732</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21.37686055</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1.594903</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13.40323</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5.79E-41</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1.32E-38</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Sutterella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3.176991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-5.191498608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1.197334093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-4.33588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1.45E-05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0.00016405</a:t>
                      </a:r>
                    </a:p>
                  </a:txBody>
                  <a:tcPr marL="5227" marR="5227" marT="5227" marB="0" anchor="ctr">
                    <a:lnL>
                      <a:noFill/>
                    </a:lnL>
                    <a:lnR>
                      <a:noFill/>
                    </a:lnR>
                    <a:lnT>
                      <a:noFill/>
                    </a:lnT>
                    <a:lnB>
                      <a:noFill/>
                    </a:lnB>
                  </a:tcPr>
                </a:tc>
                <a:extLst>
                  <a:ext uri="{0D108BD9-81ED-4DB2-BD59-A6C34878D82A}">
                    <a16:rowId xmlns:a16="http://schemas.microsoft.com/office/drawing/2014/main" val="2574397778"/>
                  </a:ext>
                </a:extLst>
              </a:tr>
              <a:tr h="139586">
                <a:tc>
                  <a:txBody>
                    <a:bodyPr/>
                    <a:lstStyle/>
                    <a:p>
                      <a:pPr algn="ctr" fontAlgn="ctr"/>
                      <a:r>
                        <a:rPr lang="en-US" sz="1000" b="0" i="1" u="none" strike="noStrike" dirty="0">
                          <a:solidFill>
                            <a:srgbClr val="000000"/>
                          </a:solidFill>
                          <a:effectLst/>
                          <a:latin typeface="Calibri" panose="020F0502020204030204" pitchFamily="34" charset="0"/>
                        </a:rPr>
                        <a:t>Citrobacter</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13.1186876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15.31044525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1.496272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10.2324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1.42E-24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1.62E-22</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Dialister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33.95076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3.498783559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0.957451276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3.654268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0.000258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0.002649509</a:t>
                      </a:r>
                    </a:p>
                  </a:txBody>
                  <a:tcPr marL="5227" marR="5227" marT="5227" marB="0" anchor="ctr">
                    <a:lnL>
                      <a:noFill/>
                    </a:lnL>
                    <a:lnR>
                      <a:noFill/>
                    </a:lnR>
                    <a:lnT>
                      <a:noFill/>
                    </a:lnT>
                    <a:lnB>
                      <a:noFill/>
                    </a:lnB>
                  </a:tcPr>
                </a:tc>
                <a:extLst>
                  <a:ext uri="{0D108BD9-81ED-4DB2-BD59-A6C34878D82A}">
                    <a16:rowId xmlns:a16="http://schemas.microsoft.com/office/drawing/2014/main" val="3248591219"/>
                  </a:ext>
                </a:extLst>
              </a:tr>
              <a:tr h="35187">
                <a:tc>
                  <a:txBody>
                    <a:bodyPr/>
                    <a:lstStyle/>
                    <a:p>
                      <a:pPr algn="ctr" fontAlgn="ctr"/>
                      <a:r>
                        <a:rPr lang="en-US" sz="1000" b="0" i="1" u="none" strike="noStrike" dirty="0" err="1">
                          <a:solidFill>
                            <a:srgbClr val="000000"/>
                          </a:solidFill>
                          <a:effectLst/>
                          <a:latin typeface="Calibri" panose="020F0502020204030204" pitchFamily="34" charset="0"/>
                        </a:rPr>
                        <a:t>Terrisporobacter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2.507782593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14.70171656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1.528636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9.617539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6.74E-22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5.12E-20</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a:solidFill>
                            <a:srgbClr val="000000"/>
                          </a:solidFill>
                          <a:effectLst/>
                          <a:latin typeface="Calibri" panose="020F0502020204030204" pitchFamily="34" charset="0"/>
                        </a:rPr>
                        <a:t>Bacteroides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325.9302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-3.032249963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0.875592579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-3.46308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0.000534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0.005028719</a:t>
                      </a:r>
                    </a:p>
                  </a:txBody>
                  <a:tcPr marL="5227" marR="5227" marT="5227" marB="0" anchor="ctr">
                    <a:lnL>
                      <a:noFill/>
                    </a:lnL>
                    <a:lnR>
                      <a:noFill/>
                    </a:lnR>
                    <a:lnT>
                      <a:noFill/>
                    </a:lnT>
                    <a:lnB>
                      <a:noFill/>
                    </a:lnB>
                  </a:tcPr>
                </a:tc>
                <a:extLst>
                  <a:ext uri="{0D108BD9-81ED-4DB2-BD59-A6C34878D82A}">
                    <a16:rowId xmlns:a16="http://schemas.microsoft.com/office/drawing/2014/main" val="1359440335"/>
                  </a:ext>
                </a:extLst>
              </a:tr>
              <a:tr h="148868">
                <a:tc>
                  <a:txBody>
                    <a:bodyPr/>
                    <a:lstStyle/>
                    <a:p>
                      <a:pPr algn="ctr" fontAlgn="ctr"/>
                      <a:r>
                        <a:rPr lang="en-US" sz="1000" b="0" i="1" u="none" strike="noStrike" dirty="0" err="1">
                          <a:solidFill>
                            <a:srgbClr val="000000"/>
                          </a:solidFill>
                          <a:effectLst/>
                          <a:latin typeface="Calibri" panose="020F0502020204030204" pitchFamily="34" charset="0"/>
                        </a:rPr>
                        <a:t>Enhydrobacter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2.725316164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-5.10656261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0.868546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-5.87944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4.12E-09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2.35E-07</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a:solidFill>
                            <a:srgbClr val="000000"/>
                          </a:solidFill>
                          <a:effectLst/>
                          <a:latin typeface="Calibri" panose="020F0502020204030204" pitchFamily="34" charset="0"/>
                        </a:rPr>
                        <a:t>Actinomyces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7.449215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2.884909904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0.849028514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3.397895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0.000679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0.005902636</a:t>
                      </a:r>
                    </a:p>
                  </a:txBody>
                  <a:tcPr marL="5227" marR="5227" marT="5227" marB="0" anchor="ctr">
                    <a:lnL>
                      <a:noFill/>
                    </a:lnL>
                    <a:lnR>
                      <a:noFill/>
                    </a:lnR>
                    <a:lnT>
                      <a:noFill/>
                    </a:lnT>
                    <a:lnB>
                      <a:noFill/>
                    </a:lnB>
                  </a:tcPr>
                </a:tc>
                <a:extLst>
                  <a:ext uri="{0D108BD9-81ED-4DB2-BD59-A6C34878D82A}">
                    <a16:rowId xmlns:a16="http://schemas.microsoft.com/office/drawing/2014/main" val="3614116065"/>
                  </a:ext>
                </a:extLst>
              </a:tr>
              <a:tr h="139586">
                <a:tc>
                  <a:txBody>
                    <a:bodyPr/>
                    <a:lstStyle/>
                    <a:p>
                      <a:pPr algn="ctr" fontAlgn="ctr"/>
                      <a:r>
                        <a:rPr lang="en-US" sz="1000" b="0" i="1" u="none" strike="noStrike" dirty="0">
                          <a:solidFill>
                            <a:srgbClr val="000000"/>
                          </a:solidFill>
                          <a:effectLst/>
                          <a:latin typeface="Calibri" panose="020F0502020204030204" pitchFamily="34" charset="0"/>
                        </a:rPr>
                        <a:t>Klebsiella</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110.8625127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7.790694435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1.360577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5.726023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1.03E-08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4.69E-07</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Lachnoclostridium</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1.616491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3.844592112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1.188055273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3.236038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0.001212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0.009782669</a:t>
                      </a:r>
                    </a:p>
                  </a:txBody>
                  <a:tcPr marL="5227" marR="5227" marT="5227" marB="0" anchor="ctr">
                    <a:lnL>
                      <a:noFill/>
                    </a:lnL>
                    <a:lnR>
                      <a:noFill/>
                    </a:lnR>
                    <a:lnT>
                      <a:noFill/>
                    </a:lnT>
                    <a:lnB>
                      <a:noFill/>
                    </a:lnB>
                  </a:tcPr>
                </a:tc>
                <a:extLst>
                  <a:ext uri="{0D108BD9-81ED-4DB2-BD59-A6C34878D82A}">
                    <a16:rowId xmlns:a16="http://schemas.microsoft.com/office/drawing/2014/main" val="3728096367"/>
                  </a:ext>
                </a:extLst>
              </a:tr>
              <a:tr h="139586">
                <a:tc>
                  <a:txBody>
                    <a:bodyPr/>
                    <a:lstStyle/>
                    <a:p>
                      <a:pPr algn="ctr" fontAlgn="ctr"/>
                      <a:r>
                        <a:rPr lang="en-US" sz="1000" b="0" i="1" u="none" strike="noStrike" dirty="0">
                          <a:solidFill>
                            <a:srgbClr val="000000"/>
                          </a:solidFill>
                          <a:effectLst/>
                          <a:latin typeface="Calibri" panose="020F0502020204030204" pitchFamily="34" charset="0"/>
                        </a:rPr>
                        <a:t>Staphylococcus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11942.16678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2.430468841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0.578343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4.202468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2.64E-05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0.001003</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gridSpan="7">
                  <a:txBody>
                    <a:bodyPr/>
                    <a:lstStyle/>
                    <a:p>
                      <a:pPr algn="ctr" fontAlgn="ctr"/>
                      <a:r>
                        <a:rPr lang="en-US" sz="1000" b="1" i="0" u="none" strike="noStrike" dirty="0">
                          <a:solidFill>
                            <a:srgbClr val="000000"/>
                          </a:solidFill>
                          <a:effectLst/>
                          <a:latin typeface="Calibri" panose="020F0502020204030204" pitchFamily="34" charset="0"/>
                        </a:rPr>
                        <a:t>Infant Ear</a:t>
                      </a:r>
                    </a:p>
                  </a:txBody>
                  <a:tcPr marL="5227" marR="5227" marT="522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37176273"/>
                  </a:ext>
                </a:extLst>
              </a:tr>
              <a:tr h="139586">
                <a:tc gridSpan="7">
                  <a:txBody>
                    <a:bodyPr/>
                    <a:lstStyle/>
                    <a:p>
                      <a:pPr algn="ctr" fontAlgn="ctr"/>
                      <a:r>
                        <a:rPr lang="en-US" sz="1000" b="1" i="0" u="none" strike="noStrike" dirty="0">
                          <a:solidFill>
                            <a:srgbClr val="000000"/>
                          </a:solidFill>
                          <a:effectLst/>
                          <a:latin typeface="Calibri" panose="020F0502020204030204" pitchFamily="34" charset="0"/>
                        </a:rPr>
                        <a:t>Cervix</a:t>
                      </a:r>
                    </a:p>
                  </a:txBody>
                  <a:tcPr marL="5227" marR="5227" marT="522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Genus</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baseMean</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log2FoldChange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lfcSE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pvalue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padj</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805714"/>
                  </a:ext>
                </a:extLst>
              </a:tr>
              <a:tr h="148868">
                <a:tc>
                  <a:txBody>
                    <a:bodyPr/>
                    <a:lstStyle/>
                    <a:p>
                      <a:pPr algn="ctr" fontAlgn="ctr"/>
                      <a:r>
                        <a:rPr lang="en-US" sz="1000" b="0" i="0" u="none" strike="noStrike">
                          <a:solidFill>
                            <a:srgbClr val="000000"/>
                          </a:solidFill>
                          <a:effectLst/>
                          <a:latin typeface="Calibri" panose="020F0502020204030204" pitchFamily="34" charset="0"/>
                        </a:rPr>
                        <a:t>Genus</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baseMean</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log2FoldChange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lfcSE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pvalue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padj</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Rothia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104.7048</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-7.754220456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0.944265916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-8.2119</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2.18E-16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4.96E-14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83031081"/>
                  </a:ext>
                </a:extLst>
              </a:tr>
              <a:tr h="148868">
                <a:tc>
                  <a:txBody>
                    <a:bodyPr/>
                    <a:lstStyle/>
                    <a:p>
                      <a:pPr algn="ctr" fontAlgn="ctr"/>
                      <a:r>
                        <a:rPr lang="en-US" sz="1000" b="0" i="1" u="none" strike="noStrike" dirty="0" err="1">
                          <a:solidFill>
                            <a:srgbClr val="000000"/>
                          </a:solidFill>
                          <a:effectLst/>
                          <a:latin typeface="Calibri" panose="020F0502020204030204" pitchFamily="34" charset="0"/>
                        </a:rPr>
                        <a:t>Enhydrobacter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2.725316164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18.47318766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0.920473</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20.06924</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1.37E-89</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2.03E-87</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a:solidFill>
                            <a:srgbClr val="000000"/>
                          </a:solidFill>
                          <a:effectLst/>
                          <a:latin typeface="Calibri" panose="020F0502020204030204" pitchFamily="34" charset="0"/>
                        </a:rPr>
                        <a:t>Micrococcus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34.24541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-3.706357826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0.738726707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-5.01722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5.24E-07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5.98E-05</a:t>
                      </a:r>
                    </a:p>
                  </a:txBody>
                  <a:tcPr marL="5227" marR="5227" marT="5227" marB="0" anchor="ctr">
                    <a:lnL>
                      <a:noFill/>
                    </a:lnL>
                    <a:lnR>
                      <a:noFill/>
                    </a:lnR>
                    <a:lnT>
                      <a:noFill/>
                    </a:lnT>
                    <a:lnB>
                      <a:noFill/>
                    </a:lnB>
                  </a:tcPr>
                </a:tc>
                <a:extLst>
                  <a:ext uri="{0D108BD9-81ED-4DB2-BD59-A6C34878D82A}">
                    <a16:rowId xmlns:a16="http://schemas.microsoft.com/office/drawing/2014/main" val="4160086151"/>
                  </a:ext>
                </a:extLst>
              </a:tr>
              <a:tr h="148868">
                <a:tc>
                  <a:txBody>
                    <a:bodyPr/>
                    <a:lstStyle/>
                    <a:p>
                      <a:pPr algn="ctr" fontAlgn="ctr"/>
                      <a:r>
                        <a:rPr lang="en-US" sz="1000" b="0" i="1" u="none" strike="noStrike" dirty="0">
                          <a:solidFill>
                            <a:srgbClr val="000000"/>
                          </a:solidFill>
                          <a:effectLst/>
                          <a:latin typeface="Calibri" panose="020F0502020204030204" pitchFamily="34" charset="0"/>
                        </a:rPr>
                        <a:t>Parabacteroides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10.16690706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16.90968828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0.981441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17.22944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1.60E-66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1.18E-64</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a:solidFill>
                            <a:srgbClr val="000000"/>
                          </a:solidFill>
                          <a:effectLst/>
                          <a:latin typeface="Calibri" panose="020F0502020204030204" pitchFamily="34" charset="0"/>
                        </a:rPr>
                        <a:t>Escherichia/Shigella</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9056.504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-3.049190658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0.743220907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-4.10267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4.08E-05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0.003103903</a:t>
                      </a:r>
                    </a:p>
                  </a:txBody>
                  <a:tcPr marL="5227" marR="5227" marT="5227" marB="0" anchor="ctr">
                    <a:lnL>
                      <a:noFill/>
                    </a:lnL>
                    <a:lnR>
                      <a:noFill/>
                    </a:lnR>
                    <a:lnT>
                      <a:noFill/>
                    </a:lnT>
                    <a:lnB>
                      <a:noFill/>
                    </a:lnB>
                  </a:tcPr>
                </a:tc>
                <a:extLst>
                  <a:ext uri="{0D108BD9-81ED-4DB2-BD59-A6C34878D82A}">
                    <a16:rowId xmlns:a16="http://schemas.microsoft.com/office/drawing/2014/main" val="1347165309"/>
                  </a:ext>
                </a:extLst>
              </a:tr>
              <a:tr h="148868">
                <a:tc>
                  <a:txBody>
                    <a:bodyPr/>
                    <a:lstStyle/>
                    <a:p>
                      <a:pPr algn="ctr" fontAlgn="ctr"/>
                      <a:r>
                        <a:rPr lang="en-US" sz="1000" b="0" i="1" u="none" strike="noStrike" dirty="0" err="1">
                          <a:solidFill>
                            <a:srgbClr val="000000"/>
                          </a:solidFill>
                          <a:effectLst/>
                          <a:latin typeface="Calibri" panose="020F0502020204030204" pitchFamily="34" charset="0"/>
                        </a:rPr>
                        <a:t>Collinsella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5.822141559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-15.18735083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1.050767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-14.4536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2.38E-47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1.17E-45</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ctr" fontAlgn="ctr"/>
                      <a:r>
                        <a:rPr lang="en-US" sz="1000" b="0" i="1" u="none" strike="noStrike" dirty="0" err="1">
                          <a:solidFill>
                            <a:srgbClr val="000000"/>
                          </a:solidFill>
                          <a:effectLst/>
                          <a:latin typeface="Calibri" panose="020F0502020204030204" pitchFamily="34" charset="0"/>
                        </a:rPr>
                        <a:t>Kocuria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7.549618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-3.286509007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0.821777475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-3.99927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6.35E-05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0.003621694</a:t>
                      </a:r>
                    </a:p>
                  </a:txBody>
                  <a:tcPr marL="5227" marR="5227" marT="5227" marB="0" anchor="ctr">
                    <a:lnL>
                      <a:noFill/>
                    </a:lnL>
                    <a:lnR>
                      <a:noFill/>
                    </a:lnR>
                    <a:lnT>
                      <a:noFill/>
                    </a:lnT>
                    <a:lnB>
                      <a:noFill/>
                    </a:lnB>
                  </a:tcPr>
                </a:tc>
                <a:extLst>
                  <a:ext uri="{0D108BD9-81ED-4DB2-BD59-A6C34878D82A}">
                    <a16:rowId xmlns:a16="http://schemas.microsoft.com/office/drawing/2014/main" val="332823619"/>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Intestinibacter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2.25394947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17.91541358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1.314871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13.62523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2.84E-42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1.05E-40</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3238834399"/>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Sneathia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0.91355325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42.94575628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3.185337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13.48233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1.99E-41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5.88E-40</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2099080310"/>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Fusicatenibacter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4.220114744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14.23939158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1.11886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12.7267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4.20E-37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1.04E-35</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491373383"/>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Terrisporobacter</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2.507782593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14.19701848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1.528636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9.287377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1.58E-20</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3.34E-19</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788256681"/>
                  </a:ext>
                </a:extLst>
              </a:tr>
              <a:tr h="139586">
                <a:tc>
                  <a:txBody>
                    <a:bodyPr/>
                    <a:lstStyle/>
                    <a:p>
                      <a:pPr algn="ctr" fontAlgn="ctr"/>
                      <a:r>
                        <a:rPr lang="en-US" sz="1000" b="0" i="1" u="none" strike="noStrike" dirty="0">
                          <a:solidFill>
                            <a:srgbClr val="000000"/>
                          </a:solidFill>
                          <a:effectLst/>
                          <a:latin typeface="Calibri" panose="020F0502020204030204" pitchFamily="34" charset="0"/>
                        </a:rPr>
                        <a:t>Bacteroides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325.9301607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6.338634935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0.836282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7.579545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3.47E-14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6.42E-13</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3575253156"/>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Jonquetella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1.868206931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15.34681861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2.035424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7.539862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4.70E-14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7.74E-13</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2757312641"/>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Atopobium</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96.63138911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6.622227482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1.020744</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6.487647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8.72E-11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1.29E-09</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3392624443"/>
                  </a:ext>
                </a:extLst>
              </a:tr>
              <a:tr h="148868">
                <a:tc>
                  <a:txBody>
                    <a:bodyPr/>
                    <a:lstStyle/>
                    <a:p>
                      <a:pPr algn="ctr" fontAlgn="ctr"/>
                      <a:r>
                        <a:rPr lang="en-US" sz="1000" b="0" i="1" u="none" strike="noStrike" dirty="0">
                          <a:solidFill>
                            <a:srgbClr val="000000"/>
                          </a:solidFill>
                          <a:effectLst/>
                          <a:latin typeface="Calibri" panose="020F0502020204030204" pitchFamily="34" charset="0"/>
                        </a:rPr>
                        <a:t>Bifidobacterium</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521.8067153</a:t>
                      </a: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-5.863567853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0.969993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-6.04496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1.49E-09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2.01E-08</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1938187531"/>
                  </a:ext>
                </a:extLst>
              </a:tr>
              <a:tr h="148868">
                <a:tc>
                  <a:txBody>
                    <a:bodyPr/>
                    <a:lstStyle/>
                    <a:p>
                      <a:pPr algn="ctr" fontAlgn="ctr"/>
                      <a:r>
                        <a:rPr lang="en-US" sz="1000" b="0" i="1" u="none" strike="noStrike" dirty="0" err="1">
                          <a:solidFill>
                            <a:srgbClr val="000000"/>
                          </a:solidFill>
                          <a:effectLst/>
                          <a:latin typeface="Calibri" panose="020F0502020204030204" pitchFamily="34" charset="0"/>
                        </a:rPr>
                        <a:t>Anaerococcus</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218.5977436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-3.201892621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0.630139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-5.08125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3.75E-07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4.62E-06</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2575563929"/>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Gemella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7.791854732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7.914833526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1.58885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4.981487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6.31E-07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7.18E-06</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3772530521"/>
                  </a:ext>
                </a:extLst>
              </a:tr>
              <a:tr h="148868">
                <a:tc>
                  <a:txBody>
                    <a:bodyPr/>
                    <a:lstStyle/>
                    <a:p>
                      <a:pPr algn="ctr" fontAlgn="ctr"/>
                      <a:r>
                        <a:rPr lang="en-US" sz="1000" b="0" i="1" u="none" strike="noStrike" dirty="0">
                          <a:solidFill>
                            <a:srgbClr val="000000"/>
                          </a:solidFill>
                          <a:effectLst/>
                          <a:latin typeface="Calibri" panose="020F0502020204030204" pitchFamily="34" charset="0"/>
                        </a:rPr>
                        <a:t>Enterococcus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11413.42655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-2.766598003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0.685799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-4.03412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5.48E-05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0.000579</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2405111688"/>
                  </a:ext>
                </a:extLst>
              </a:tr>
              <a:tr h="139586">
                <a:tc>
                  <a:txBody>
                    <a:bodyPr/>
                    <a:lstStyle/>
                    <a:p>
                      <a:pPr algn="ctr" fontAlgn="ctr"/>
                      <a:r>
                        <a:rPr lang="en-US" sz="1000" b="0" i="1" u="none" strike="noStrike" dirty="0">
                          <a:solidFill>
                            <a:srgbClr val="000000"/>
                          </a:solidFill>
                          <a:effectLst/>
                          <a:latin typeface="Calibri" panose="020F0502020204030204" pitchFamily="34" charset="0"/>
                        </a:rPr>
                        <a:t>Escherichia/Shigella</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9056.503563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2.792875562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0.73106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3.82031</a:t>
                      </a: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0.000133</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0.001315</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1250928706"/>
                  </a:ext>
                </a:extLst>
              </a:tr>
              <a:tr h="148868">
                <a:tc>
                  <a:txBody>
                    <a:bodyPr/>
                    <a:lstStyle/>
                    <a:p>
                      <a:pPr algn="ctr" fontAlgn="ctr"/>
                      <a:r>
                        <a:rPr lang="en-US" sz="1000" b="0" i="1" u="none" strike="noStrike" dirty="0">
                          <a:solidFill>
                            <a:srgbClr val="000000"/>
                          </a:solidFill>
                          <a:effectLst/>
                          <a:latin typeface="Calibri" panose="020F0502020204030204" pitchFamily="34" charset="0"/>
                        </a:rPr>
                        <a:t>Staphylococcus</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11942.16678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-2.088343619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0.580015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-3.6005</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0.000318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0.002938</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684992237"/>
                  </a:ext>
                </a:extLst>
              </a:tr>
              <a:tr h="148868">
                <a:tc>
                  <a:txBody>
                    <a:bodyPr/>
                    <a:lstStyle/>
                    <a:p>
                      <a:pPr algn="ctr" fontAlgn="ctr"/>
                      <a:r>
                        <a:rPr lang="en-US" sz="1000" b="0" i="1" u="none" strike="noStrike" dirty="0">
                          <a:solidFill>
                            <a:srgbClr val="000000"/>
                          </a:solidFill>
                          <a:effectLst/>
                          <a:latin typeface="Calibri" panose="020F0502020204030204" pitchFamily="34" charset="0"/>
                        </a:rPr>
                        <a:t>Fusobacterium</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8.180647569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-3.9099907</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1.201969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-3.25299</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0.001142</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0.009942</a:t>
                      </a:r>
                    </a:p>
                  </a:txBody>
                  <a:tcPr marL="5227" marR="5227" marT="5227" marB="0" anchor="ctr">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187303609"/>
                  </a:ext>
                </a:extLst>
              </a:tr>
              <a:tr h="139586">
                <a:tc gridSpan="7">
                  <a:txBody>
                    <a:bodyPr/>
                    <a:lstStyle/>
                    <a:p>
                      <a:pPr algn="ctr" fontAlgn="ctr"/>
                      <a:r>
                        <a:rPr lang="en-US" sz="1000" b="1" i="0" u="none" strike="noStrike" dirty="0">
                          <a:solidFill>
                            <a:srgbClr val="000000"/>
                          </a:solidFill>
                          <a:effectLst/>
                          <a:latin typeface="Calibri" panose="020F0502020204030204" pitchFamily="34" charset="0"/>
                        </a:rPr>
                        <a:t>Anus</a:t>
                      </a:r>
                    </a:p>
                  </a:txBody>
                  <a:tcPr marL="5227" marR="5227" marT="522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599269820"/>
                  </a:ext>
                </a:extLst>
              </a:tr>
              <a:tr h="139586">
                <a:tc>
                  <a:txBody>
                    <a:bodyPr/>
                    <a:lstStyle/>
                    <a:p>
                      <a:pPr algn="ctr" fontAlgn="ctr"/>
                      <a:r>
                        <a:rPr lang="en-US" sz="1000" b="0" i="0" u="none" strike="noStrike">
                          <a:solidFill>
                            <a:srgbClr val="000000"/>
                          </a:solidFill>
                          <a:effectLst/>
                          <a:latin typeface="Calibri" panose="020F0502020204030204" pitchFamily="34" charset="0"/>
                        </a:rPr>
                        <a:t>Genus</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baseMean</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log2FoldChange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lfcSE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pvalue</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padj</a:t>
                      </a:r>
                    </a:p>
                  </a:txBody>
                  <a:tcPr marL="5227" marR="5227" marT="522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1416426521"/>
                  </a:ext>
                </a:extLst>
              </a:tr>
              <a:tr h="139586">
                <a:tc>
                  <a:txBody>
                    <a:bodyPr/>
                    <a:lstStyle/>
                    <a:p>
                      <a:pPr algn="ctr" fontAlgn="ctr"/>
                      <a:r>
                        <a:rPr lang="en-US" sz="1000" b="0" i="1" u="none" strike="noStrike" dirty="0">
                          <a:solidFill>
                            <a:srgbClr val="000000"/>
                          </a:solidFill>
                          <a:effectLst/>
                          <a:latin typeface="Calibri" panose="020F0502020204030204" pitchFamily="34" charset="0"/>
                        </a:rPr>
                        <a:t>Staphylococcus</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11942.16678</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3.133243112</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0.56915</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5.505127</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3.69E-08</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Calibri" panose="020F0502020204030204" pitchFamily="34" charset="0"/>
                        </a:rPr>
                        <a:t>8.41E-06</a:t>
                      </a:r>
                    </a:p>
                  </a:txBody>
                  <a:tcPr marL="5227" marR="5227" marT="522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761660898"/>
                  </a:ext>
                </a:extLst>
              </a:tr>
              <a:tr h="139586">
                <a:tc>
                  <a:txBody>
                    <a:bodyPr/>
                    <a:lstStyle/>
                    <a:p>
                      <a:pPr algn="ctr" fontAlgn="ctr"/>
                      <a:r>
                        <a:rPr lang="en-US" sz="1000" b="0" i="1" u="none" strike="noStrike" dirty="0" err="1">
                          <a:solidFill>
                            <a:srgbClr val="000000"/>
                          </a:solidFill>
                          <a:effectLst/>
                          <a:latin typeface="Calibri" panose="020F0502020204030204" pitchFamily="34" charset="0"/>
                        </a:rPr>
                        <a:t>Sneathia</a:t>
                      </a:r>
                      <a:endParaRPr lang="en-US" sz="1000" b="0" i="1" u="none" strike="noStrike" dirty="0">
                        <a:solidFill>
                          <a:srgbClr val="000000"/>
                        </a:solidFill>
                        <a:effectLst/>
                        <a:latin typeface="Calibri" panose="020F0502020204030204" pitchFamily="34" charset="0"/>
                      </a:endParaRP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0.91355325</a:t>
                      </a: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13.85718931</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3.134176</a:t>
                      </a:r>
                    </a:p>
                  </a:txBody>
                  <a:tcPr marL="5227" marR="5227" marT="5227"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4.421318</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9.81E-06</a:t>
                      </a:r>
                    </a:p>
                  </a:txBody>
                  <a:tcPr marL="5227" marR="5227" marT="5227" marB="0"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0.001118</a:t>
                      </a:r>
                    </a:p>
                  </a:txBody>
                  <a:tcPr marL="5227" marR="5227" marT="5227" marB="0" anchor="ctr">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227" marR="5227" marT="5227" marB="0" anchor="b">
                    <a:lnL>
                      <a:noFill/>
                    </a:lnL>
                    <a:lnR>
                      <a:noFill/>
                    </a:lnR>
                    <a:lnT>
                      <a:noFill/>
                    </a:lnT>
                    <a:lnB>
                      <a:noFill/>
                    </a:lnB>
                  </a:tcPr>
                </a:tc>
                <a:extLst>
                  <a:ext uri="{0D108BD9-81ED-4DB2-BD59-A6C34878D82A}">
                    <a16:rowId xmlns:a16="http://schemas.microsoft.com/office/drawing/2014/main" val="614594839"/>
                  </a:ext>
                </a:extLst>
              </a:tr>
            </a:tbl>
          </a:graphicData>
        </a:graphic>
      </p:graphicFrame>
      <p:grpSp>
        <p:nvGrpSpPr>
          <p:cNvPr id="9" name="Group 8">
            <a:extLst>
              <a:ext uri="{FF2B5EF4-FFF2-40B4-BE49-F238E27FC236}">
                <a16:creationId xmlns:a16="http://schemas.microsoft.com/office/drawing/2014/main" id="{3433239C-6755-42CC-BA1F-BEE6BEBAF1AE}"/>
              </a:ext>
            </a:extLst>
          </p:cNvPr>
          <p:cNvGrpSpPr/>
          <p:nvPr/>
        </p:nvGrpSpPr>
        <p:grpSpPr>
          <a:xfrm>
            <a:off x="7357283" y="3951167"/>
            <a:ext cx="3695030" cy="2723245"/>
            <a:chOff x="6601909" y="2233042"/>
            <a:chExt cx="5306027" cy="4488832"/>
          </a:xfrm>
        </p:grpSpPr>
        <p:pic>
          <p:nvPicPr>
            <p:cNvPr id="5" name="Picture 4" descr="A screenshot of a cell phone&#10;&#10;Description automatically generated">
              <a:extLst>
                <a:ext uri="{FF2B5EF4-FFF2-40B4-BE49-F238E27FC236}">
                  <a16:creationId xmlns:a16="http://schemas.microsoft.com/office/drawing/2014/main" id="{7F2B9784-6532-4CFA-B548-8D1A78CD2448}"/>
                </a:ext>
              </a:extLst>
            </p:cNvPr>
            <p:cNvPicPr>
              <a:picLocks noChangeAspect="1"/>
            </p:cNvPicPr>
            <p:nvPr/>
          </p:nvPicPr>
          <p:blipFill rotWithShape="1">
            <a:blip r:embed="rId3">
              <a:extLst>
                <a:ext uri="{28A0092B-C50C-407E-A947-70E740481C1C}">
                  <a14:useLocalDpi xmlns:a14="http://schemas.microsoft.com/office/drawing/2010/main" val="0"/>
                </a:ext>
              </a:extLst>
            </a:blip>
            <a:srcRect l="7170" t="7149" b="14318"/>
            <a:stretch/>
          </p:blipFill>
          <p:spPr>
            <a:xfrm>
              <a:off x="6601909" y="2233042"/>
              <a:ext cx="5306027" cy="448883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7F068D3C-43F5-4E4D-A9D1-C695BE046545}"/>
                </a:ext>
              </a:extLst>
            </p:cNvPr>
            <p:cNvPicPr>
              <a:picLocks noChangeAspect="1"/>
            </p:cNvPicPr>
            <p:nvPr/>
          </p:nvPicPr>
          <p:blipFill rotWithShape="1">
            <a:blip r:embed="rId3">
              <a:extLst>
                <a:ext uri="{28A0092B-C50C-407E-A947-70E740481C1C}">
                  <a14:useLocalDpi xmlns:a14="http://schemas.microsoft.com/office/drawing/2010/main" val="0"/>
                </a:ext>
              </a:extLst>
            </a:blip>
            <a:srcRect l="38589" t="90620" r="30331" b="4317"/>
            <a:stretch/>
          </p:blipFill>
          <p:spPr>
            <a:xfrm>
              <a:off x="9732990" y="2461611"/>
              <a:ext cx="1776461" cy="289406"/>
            </a:xfrm>
            <a:prstGeom prst="rect">
              <a:avLst/>
            </a:prstGeom>
          </p:spPr>
        </p:pic>
      </p:grpSp>
    </p:spTree>
    <p:extLst>
      <p:ext uri="{BB962C8B-B14F-4D97-AF65-F5344CB8AC3E}">
        <p14:creationId xmlns:p14="http://schemas.microsoft.com/office/powerpoint/2010/main" val="351557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alendar&#10;&#10;Description automatically generated">
            <a:extLst>
              <a:ext uri="{FF2B5EF4-FFF2-40B4-BE49-F238E27FC236}">
                <a16:creationId xmlns:a16="http://schemas.microsoft.com/office/drawing/2014/main" id="{13C6E3F1-CDDD-43D2-9711-8C0867B15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585" y="0"/>
            <a:ext cx="5143500" cy="6858000"/>
          </a:xfrm>
          <a:prstGeom prst="rect">
            <a:avLst/>
          </a:prstGeom>
        </p:spPr>
      </p:pic>
      <p:sp>
        <p:nvSpPr>
          <p:cNvPr id="3" name="pole tekstowe 2"/>
          <p:cNvSpPr txBox="1"/>
          <p:nvPr/>
        </p:nvSpPr>
        <p:spPr>
          <a:xfrm>
            <a:off x="-30079" y="0"/>
            <a:ext cx="5715000" cy="646331"/>
          </a:xfrm>
          <a:prstGeom prst="rect">
            <a:avLst/>
          </a:prstGeom>
          <a:noFill/>
        </p:spPr>
        <p:txBody>
          <a:bodyPr wrap="square" rtlCol="0">
            <a:spAutoFit/>
          </a:bodyPr>
          <a:lstStyle/>
          <a:p>
            <a:r>
              <a:rPr lang="pl-PL" b="1" dirty="0"/>
              <a:t>Figure</a:t>
            </a:r>
            <a:r>
              <a:rPr lang="pl-PL" dirty="0"/>
              <a:t>_Taxa_shared_</a:t>
            </a:r>
            <a:r>
              <a:rPr lang="en-US" dirty="0"/>
              <a:t>maternal - neonatal dyads</a:t>
            </a:r>
            <a:endParaRPr lang="en-GB" dirty="0"/>
          </a:p>
          <a:p>
            <a:endParaRPr lang="en-GB" b="1" dirty="0"/>
          </a:p>
        </p:txBody>
      </p:sp>
    </p:spTree>
    <p:extLst>
      <p:ext uri="{BB962C8B-B14F-4D97-AF65-F5344CB8AC3E}">
        <p14:creationId xmlns:p14="http://schemas.microsoft.com/office/powerpoint/2010/main" val="265949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screenshot&#10;&#10;Description automatically generated">
            <a:extLst>
              <a:ext uri="{FF2B5EF4-FFF2-40B4-BE49-F238E27FC236}">
                <a16:creationId xmlns:a16="http://schemas.microsoft.com/office/drawing/2014/main" id="{0BA60CBA-3C39-43B5-87AC-8F3B2CD8D43C}"/>
              </a:ext>
            </a:extLst>
          </p:cNvPr>
          <p:cNvPicPr>
            <a:picLocks noChangeAspect="1"/>
          </p:cNvPicPr>
          <p:nvPr/>
        </p:nvPicPr>
        <p:blipFill rotWithShape="1">
          <a:blip r:embed="rId3">
            <a:extLst>
              <a:ext uri="{28A0092B-C50C-407E-A947-70E740481C1C}">
                <a14:useLocalDpi xmlns:a14="http://schemas.microsoft.com/office/drawing/2010/main" val="0"/>
              </a:ext>
            </a:extLst>
          </a:blip>
          <a:srcRect l="3948" r="7164"/>
          <a:stretch/>
        </p:blipFill>
        <p:spPr>
          <a:xfrm>
            <a:off x="6060143" y="961374"/>
            <a:ext cx="5331757" cy="5998226"/>
          </a:xfrm>
          <a:prstGeom prst="rect">
            <a:avLst/>
          </a:prstGeom>
        </p:spPr>
      </p:pic>
      <p:graphicFrame>
        <p:nvGraphicFramePr>
          <p:cNvPr id="10" name="Table 9">
            <a:extLst>
              <a:ext uri="{FF2B5EF4-FFF2-40B4-BE49-F238E27FC236}">
                <a16:creationId xmlns:a16="http://schemas.microsoft.com/office/drawing/2014/main" id="{98FDAC9C-A8A1-4D12-B436-AB5D8A8A0DFA}"/>
              </a:ext>
            </a:extLst>
          </p:cNvPr>
          <p:cNvGraphicFramePr>
            <a:graphicFrameLocks noGrp="1"/>
          </p:cNvGraphicFramePr>
          <p:nvPr/>
        </p:nvGraphicFramePr>
        <p:xfrm>
          <a:off x="0" y="1855466"/>
          <a:ext cx="5112734" cy="1539240"/>
        </p:xfrm>
        <a:graphic>
          <a:graphicData uri="http://schemas.openxmlformats.org/drawingml/2006/table">
            <a:tbl>
              <a:tblPr/>
              <a:tblGrid>
                <a:gridCol w="1076325">
                  <a:extLst>
                    <a:ext uri="{9D8B030D-6E8A-4147-A177-3AD203B41FA5}">
                      <a16:colId xmlns:a16="http://schemas.microsoft.com/office/drawing/2014/main" val="2540846375"/>
                    </a:ext>
                  </a:extLst>
                </a:gridCol>
                <a:gridCol w="314818">
                  <a:extLst>
                    <a:ext uri="{9D8B030D-6E8A-4147-A177-3AD203B41FA5}">
                      <a16:colId xmlns:a16="http://schemas.microsoft.com/office/drawing/2014/main" val="3812026510"/>
                    </a:ext>
                  </a:extLst>
                </a:gridCol>
                <a:gridCol w="854504">
                  <a:extLst>
                    <a:ext uri="{9D8B030D-6E8A-4147-A177-3AD203B41FA5}">
                      <a16:colId xmlns:a16="http://schemas.microsoft.com/office/drawing/2014/main" val="2506178951"/>
                    </a:ext>
                  </a:extLst>
                </a:gridCol>
                <a:gridCol w="708338">
                  <a:extLst>
                    <a:ext uri="{9D8B030D-6E8A-4147-A177-3AD203B41FA5}">
                      <a16:colId xmlns:a16="http://schemas.microsoft.com/office/drawing/2014/main" val="2288228179"/>
                    </a:ext>
                  </a:extLst>
                </a:gridCol>
                <a:gridCol w="659617">
                  <a:extLst>
                    <a:ext uri="{9D8B030D-6E8A-4147-A177-3AD203B41FA5}">
                      <a16:colId xmlns:a16="http://schemas.microsoft.com/office/drawing/2014/main" val="1061514456"/>
                    </a:ext>
                  </a:extLst>
                </a:gridCol>
                <a:gridCol w="629636">
                  <a:extLst>
                    <a:ext uri="{9D8B030D-6E8A-4147-A177-3AD203B41FA5}">
                      <a16:colId xmlns:a16="http://schemas.microsoft.com/office/drawing/2014/main" val="607103133"/>
                    </a:ext>
                  </a:extLst>
                </a:gridCol>
                <a:gridCol w="554678">
                  <a:extLst>
                    <a:ext uri="{9D8B030D-6E8A-4147-A177-3AD203B41FA5}">
                      <a16:colId xmlns:a16="http://schemas.microsoft.com/office/drawing/2014/main" val="321131417"/>
                    </a:ext>
                  </a:extLst>
                </a:gridCol>
                <a:gridCol w="314818">
                  <a:extLst>
                    <a:ext uri="{9D8B030D-6E8A-4147-A177-3AD203B41FA5}">
                      <a16:colId xmlns:a16="http://schemas.microsoft.com/office/drawing/2014/main" val="2351881345"/>
                    </a:ext>
                  </a:extLst>
                </a:gridCol>
              </a:tblGrid>
              <a:tr h="190500">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SumsOfSqs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MeanSqs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F.Model</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Pr</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(&gt;F)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82151"/>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disease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17149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17149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1.4868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0.00968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0.0248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419361405"/>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Delivery</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23172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23172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0.01309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2759849956"/>
                  </a:ext>
                </a:extLst>
              </a:tr>
              <a:tr h="190500">
                <a:tc>
                  <a:txBody>
                    <a:bodyPr/>
                    <a:lstStyle/>
                    <a:p>
                      <a:pPr algn="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disease:Delivery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11811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11811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1.024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0.00667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0.2259</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4183876315"/>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1718543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11534</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0.97056</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3552537476"/>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Total</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1770674</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4161522804"/>
                  </a:ext>
                </a:extLst>
              </a:tr>
              <a:tr h="19050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1369126012"/>
                  </a:ext>
                </a:extLst>
              </a:tr>
              <a:tr h="190500">
                <a:tc gridSpan="8">
                  <a:txBody>
                    <a:bodyPr/>
                    <a:lstStyle/>
                    <a:p>
                      <a:pPr algn="ctr" fontAlgn="b"/>
                      <a:r>
                        <a:rPr lang="fr-FR" sz="1200" b="0" i="0" u="none" strike="noStrike" dirty="0" err="1">
                          <a:solidFill>
                            <a:srgbClr val="000000"/>
                          </a:solidFill>
                          <a:effectLst/>
                          <a:latin typeface="Times New Roman" panose="02020603050405020304" pitchFamily="18" charset="0"/>
                          <a:cs typeface="Times New Roman" panose="02020603050405020304" pitchFamily="18" charset="0"/>
                        </a:rPr>
                        <a:t>Signif</a:t>
                      </a:r>
                      <a:r>
                        <a:rPr lang="fr-FR" sz="1200" b="0" i="0" u="none" strike="noStrike" dirty="0">
                          <a:solidFill>
                            <a:srgbClr val="000000"/>
                          </a:solidFill>
                          <a:effectLst/>
                          <a:latin typeface="Times New Roman" panose="02020603050405020304" pitchFamily="18" charset="0"/>
                          <a:cs typeface="Times New Roman" panose="02020603050405020304" pitchFamily="18" charset="0"/>
                        </a:rPr>
                        <a:t>. codes: 0 ‘***’ 0.001 ‘**’ 0.01 ‘*’ 0.05 ‘.’ 0.1 ‘ ’ 1</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6880384"/>
                  </a:ext>
                </a:extLst>
              </a:tr>
            </a:tbl>
          </a:graphicData>
        </a:graphic>
      </p:graphicFrame>
      <p:sp>
        <p:nvSpPr>
          <p:cNvPr id="12" name="TextBox 11">
            <a:extLst>
              <a:ext uri="{FF2B5EF4-FFF2-40B4-BE49-F238E27FC236}">
                <a16:creationId xmlns:a16="http://schemas.microsoft.com/office/drawing/2014/main" id="{8B49ACE2-F31E-421A-9F7B-F9F8F01648F5}"/>
              </a:ext>
            </a:extLst>
          </p:cNvPr>
          <p:cNvSpPr txBox="1"/>
          <p:nvPr/>
        </p:nvSpPr>
        <p:spPr>
          <a:xfrm>
            <a:off x="0" y="1361374"/>
            <a:ext cx="5867400" cy="461665"/>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Table X. </a:t>
            </a:r>
            <a:r>
              <a:rPr lang="en-US" sz="1200" dirty="0">
                <a:latin typeface="Times New Roman" panose="02020603050405020304" pitchFamily="18" charset="0"/>
                <a:cs typeface="Times New Roman" panose="02020603050405020304" pitchFamily="18" charset="0"/>
              </a:rPr>
              <a:t>Beta Diversity Bray Curtis </a:t>
            </a:r>
            <a:r>
              <a:rPr lang="en-US" sz="1200" dirty="0" err="1">
                <a:latin typeface="Times New Roman" panose="02020603050405020304" pitchFamily="18" charset="0"/>
                <a:cs typeface="Times New Roman" panose="02020603050405020304" pitchFamily="18" charset="0"/>
              </a:rPr>
              <a:t>adonis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permanova</a:t>
            </a:r>
            <a:r>
              <a:rPr lang="en-US" sz="1200" dirty="0">
                <a:latin typeface="Times New Roman" panose="02020603050405020304" pitchFamily="18" charset="0"/>
                <a:cs typeface="Times New Roman" panose="02020603050405020304" pitchFamily="18" charset="0"/>
              </a:rPr>
              <a:t> of VST transformed counts versus Delivery  stratified  by sample type</a:t>
            </a:r>
          </a:p>
        </p:txBody>
      </p:sp>
      <p:graphicFrame>
        <p:nvGraphicFramePr>
          <p:cNvPr id="13" name="Table 12">
            <a:extLst>
              <a:ext uri="{FF2B5EF4-FFF2-40B4-BE49-F238E27FC236}">
                <a16:creationId xmlns:a16="http://schemas.microsoft.com/office/drawing/2014/main" id="{25E48706-6ADC-4C40-A15F-AD90A0AC6483}"/>
              </a:ext>
            </a:extLst>
          </p:cNvPr>
          <p:cNvGraphicFramePr>
            <a:graphicFrameLocks noGrp="1"/>
          </p:cNvGraphicFramePr>
          <p:nvPr/>
        </p:nvGraphicFramePr>
        <p:xfrm>
          <a:off x="56029" y="5082991"/>
          <a:ext cx="5185738" cy="1539240"/>
        </p:xfrm>
        <a:graphic>
          <a:graphicData uri="http://schemas.openxmlformats.org/drawingml/2006/table">
            <a:tbl>
              <a:tblPr/>
              <a:tblGrid>
                <a:gridCol w="1373187">
                  <a:extLst>
                    <a:ext uri="{9D8B030D-6E8A-4147-A177-3AD203B41FA5}">
                      <a16:colId xmlns:a16="http://schemas.microsoft.com/office/drawing/2014/main" val="156020547"/>
                    </a:ext>
                  </a:extLst>
                </a:gridCol>
                <a:gridCol w="285750">
                  <a:extLst>
                    <a:ext uri="{9D8B030D-6E8A-4147-A177-3AD203B41FA5}">
                      <a16:colId xmlns:a16="http://schemas.microsoft.com/office/drawing/2014/main" val="766367820"/>
                    </a:ext>
                  </a:extLst>
                </a:gridCol>
                <a:gridCol w="774700">
                  <a:extLst>
                    <a:ext uri="{9D8B030D-6E8A-4147-A177-3AD203B41FA5}">
                      <a16:colId xmlns:a16="http://schemas.microsoft.com/office/drawing/2014/main" val="817040550"/>
                    </a:ext>
                  </a:extLst>
                </a:gridCol>
                <a:gridCol w="699408">
                  <a:extLst>
                    <a:ext uri="{9D8B030D-6E8A-4147-A177-3AD203B41FA5}">
                      <a16:colId xmlns:a16="http://schemas.microsoft.com/office/drawing/2014/main" val="446730133"/>
                    </a:ext>
                  </a:extLst>
                </a:gridCol>
                <a:gridCol w="643899">
                  <a:extLst>
                    <a:ext uri="{9D8B030D-6E8A-4147-A177-3AD203B41FA5}">
                      <a16:colId xmlns:a16="http://schemas.microsoft.com/office/drawing/2014/main" val="819492233"/>
                    </a:ext>
                  </a:extLst>
                </a:gridCol>
                <a:gridCol w="621696">
                  <a:extLst>
                    <a:ext uri="{9D8B030D-6E8A-4147-A177-3AD203B41FA5}">
                      <a16:colId xmlns:a16="http://schemas.microsoft.com/office/drawing/2014/main" val="2942660982"/>
                    </a:ext>
                  </a:extLst>
                </a:gridCol>
                <a:gridCol w="476250">
                  <a:extLst>
                    <a:ext uri="{9D8B030D-6E8A-4147-A177-3AD203B41FA5}">
                      <a16:colId xmlns:a16="http://schemas.microsoft.com/office/drawing/2014/main" val="3180960292"/>
                    </a:ext>
                  </a:extLst>
                </a:gridCol>
                <a:gridCol w="310848">
                  <a:extLst>
                    <a:ext uri="{9D8B030D-6E8A-4147-A177-3AD203B41FA5}">
                      <a16:colId xmlns:a16="http://schemas.microsoft.com/office/drawing/2014/main" val="964997407"/>
                    </a:ext>
                  </a:extLst>
                </a:gridCol>
              </a:tblGrid>
              <a:tr h="190500">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SumsOfSqs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MeanSqs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F.Model</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Pr</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(&gt;F)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1872333256"/>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disease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23963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23963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1.926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0.00377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4178662542"/>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Antibiotics_2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19261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19261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1.5482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0.00303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0.0013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1367921944"/>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disease:Antibiotics_2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17335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17335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1.3933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0.00273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0.0064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837634915"/>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506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6295371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12441</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0.99047</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2156319555"/>
                  </a:ext>
                </a:extLst>
              </a:tr>
              <a:tr h="190500">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Total</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509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6355930</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1793147922"/>
                  </a:ext>
                </a:extLst>
              </a:tr>
              <a:tr h="19050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2998193625"/>
                  </a:ext>
                </a:extLst>
              </a:tr>
              <a:tr h="190500">
                <a:tc gridSpan="8">
                  <a:txBody>
                    <a:bodyPr/>
                    <a:lstStyle/>
                    <a:p>
                      <a:pPr algn="ctr" fontAlgn="b"/>
                      <a:r>
                        <a:rPr lang="fr-FR" sz="1200" b="0" i="0" u="none" strike="noStrike" dirty="0" err="1">
                          <a:solidFill>
                            <a:srgbClr val="000000"/>
                          </a:solidFill>
                          <a:effectLst/>
                          <a:latin typeface="Times New Roman" panose="02020603050405020304" pitchFamily="18" charset="0"/>
                          <a:cs typeface="Times New Roman" panose="02020603050405020304" pitchFamily="18" charset="0"/>
                        </a:rPr>
                        <a:t>Signif</a:t>
                      </a:r>
                      <a:r>
                        <a:rPr lang="fr-FR" sz="1200" b="0" i="0" u="none" strike="noStrike" dirty="0">
                          <a:solidFill>
                            <a:srgbClr val="000000"/>
                          </a:solidFill>
                          <a:effectLst/>
                          <a:latin typeface="Times New Roman" panose="02020603050405020304" pitchFamily="18" charset="0"/>
                          <a:cs typeface="Times New Roman" panose="02020603050405020304" pitchFamily="18" charset="0"/>
                        </a:rPr>
                        <a:t>. codes: 0 ‘***’ 0.001 ‘**’ 0.01 ‘*’ 0.05 ‘.’ 0.1 ‘ ’ 1</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7062659"/>
                  </a:ext>
                </a:extLst>
              </a:tr>
            </a:tbl>
          </a:graphicData>
        </a:graphic>
      </p:graphicFrame>
      <p:sp>
        <p:nvSpPr>
          <p:cNvPr id="17" name="TextBox 16">
            <a:extLst>
              <a:ext uri="{FF2B5EF4-FFF2-40B4-BE49-F238E27FC236}">
                <a16:creationId xmlns:a16="http://schemas.microsoft.com/office/drawing/2014/main" id="{0D6915E5-7670-4CB2-8112-69ACD1275E50}"/>
              </a:ext>
            </a:extLst>
          </p:cNvPr>
          <p:cNvSpPr txBox="1"/>
          <p:nvPr/>
        </p:nvSpPr>
        <p:spPr>
          <a:xfrm>
            <a:off x="56029" y="4621326"/>
            <a:ext cx="6096000" cy="461665"/>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Table X. </a:t>
            </a:r>
            <a:r>
              <a:rPr lang="en-US" sz="1200" dirty="0">
                <a:latin typeface="Times New Roman" panose="02020603050405020304" pitchFamily="18" charset="0"/>
                <a:cs typeface="Times New Roman" panose="02020603050405020304" pitchFamily="18" charset="0"/>
              </a:rPr>
              <a:t>Beta Diversity Bray Curtis </a:t>
            </a:r>
            <a:r>
              <a:rPr lang="en-US" sz="1200" dirty="0" err="1">
                <a:latin typeface="Times New Roman" panose="02020603050405020304" pitchFamily="18" charset="0"/>
                <a:cs typeface="Times New Roman" panose="02020603050405020304" pitchFamily="18" charset="0"/>
              </a:rPr>
              <a:t>adonis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permanova</a:t>
            </a:r>
            <a:r>
              <a:rPr lang="en-US" sz="1200" dirty="0">
                <a:latin typeface="Times New Roman" panose="02020603050405020304" pitchFamily="18" charset="0"/>
                <a:cs typeface="Times New Roman" panose="02020603050405020304" pitchFamily="18" charset="0"/>
              </a:rPr>
              <a:t> of VST transformed counts versus Antibiotics stratified  by sample type</a:t>
            </a:r>
          </a:p>
        </p:txBody>
      </p:sp>
      <p:sp>
        <p:nvSpPr>
          <p:cNvPr id="11" name="TextBox 10">
            <a:extLst>
              <a:ext uri="{FF2B5EF4-FFF2-40B4-BE49-F238E27FC236}">
                <a16:creationId xmlns:a16="http://schemas.microsoft.com/office/drawing/2014/main" id="{2810996C-D42D-40E8-B1DE-7C6AC90F867A}"/>
              </a:ext>
            </a:extLst>
          </p:cNvPr>
          <p:cNvSpPr txBox="1"/>
          <p:nvPr/>
        </p:nvSpPr>
        <p:spPr>
          <a:xfrm>
            <a:off x="56029" y="253046"/>
            <a:ext cx="6840071" cy="369332"/>
          </a:xfrm>
          <a:prstGeom prst="rect">
            <a:avLst/>
          </a:prstGeom>
          <a:noFill/>
        </p:spPr>
        <p:txBody>
          <a:bodyPr wrap="square">
            <a:spAutoFit/>
          </a:bodyPr>
          <a:lstStyle/>
          <a:p>
            <a:pPr algn="ctr" fontAlgn="b"/>
            <a:r>
              <a:rPr lang="pl-PL" b="1" i="0" u="none" strike="noStrike" dirty="0">
                <a:solidFill>
                  <a:srgbClr val="000000"/>
                </a:solidFill>
                <a:effectLst/>
                <a:latin typeface="Times New Roman" panose="02020603050405020304" pitchFamily="18" charset="0"/>
                <a:cs typeface="Times New Roman" panose="02020603050405020304" pitchFamily="18" charset="0"/>
              </a:rPr>
              <a:t>Table</a:t>
            </a:r>
            <a:r>
              <a:rPr lang="pl-PL" b="0" i="0" u="none" strike="noStrike" dirty="0">
                <a:solidFill>
                  <a:srgbClr val="000000"/>
                </a:solidFill>
                <a:effectLst/>
                <a:latin typeface="Times New Roman" panose="02020603050405020304" pitchFamily="18" charset="0"/>
                <a:cs typeface="Times New Roman" panose="02020603050405020304" pitchFamily="18" charset="0"/>
              </a:rPr>
              <a:t>_</a:t>
            </a:r>
            <a:r>
              <a:rPr lang="en-US" b="0" i="0" u="none" strike="noStrike" dirty="0">
                <a:solidFill>
                  <a:srgbClr val="000000"/>
                </a:solidFill>
                <a:effectLst/>
                <a:latin typeface="Times New Roman" panose="02020603050405020304" pitchFamily="18" charset="0"/>
                <a:cs typeface="Times New Roman" panose="02020603050405020304" pitchFamily="18" charset="0"/>
              </a:rPr>
              <a:t>Beta Diversity Bray Curtis </a:t>
            </a:r>
            <a:r>
              <a:rPr lang="en-US" dirty="0" err="1">
                <a:solidFill>
                  <a:srgbClr val="000000"/>
                </a:solidFill>
                <a:latin typeface="Times New Roman" panose="02020603050405020304" pitchFamily="18" charset="0"/>
                <a:cs typeface="Times New Roman" panose="02020603050405020304" pitchFamily="18" charset="0"/>
              </a:rPr>
              <a:t>a</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donis</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permanova</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u="sng" dirty="0">
              <a:solidFill>
                <a:srgbClr val="00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71523F6-18C0-4A56-B4CA-D345DEC917F8}"/>
              </a:ext>
            </a:extLst>
          </p:cNvPr>
          <p:cNvSpPr txBox="1"/>
          <p:nvPr/>
        </p:nvSpPr>
        <p:spPr>
          <a:xfrm>
            <a:off x="-104386" y="3429390"/>
            <a:ext cx="5755341" cy="830997"/>
          </a:xfrm>
          <a:prstGeom prst="rect">
            <a:avLst/>
          </a:prstGeom>
          <a:noFill/>
        </p:spPr>
        <p:txBody>
          <a:bodyPr wrap="square">
            <a:spAutoFit/>
          </a:bodyPr>
          <a:lstStyle/>
          <a:p>
            <a:pPr algn="ctr" fontAlgn="b"/>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r>
              <a:rPr lang="en-US" sz="2400" u="sng" dirty="0">
                <a:solidFill>
                  <a:srgbClr val="000000"/>
                </a:solidFill>
                <a:latin typeface="Times New Roman" panose="02020603050405020304" pitchFamily="18" charset="0"/>
                <a:cs typeface="Times New Roman" panose="02020603050405020304" pitchFamily="18" charset="0"/>
              </a:rPr>
              <a:t>Antibiotics</a:t>
            </a:r>
          </a:p>
        </p:txBody>
      </p:sp>
      <p:sp>
        <p:nvSpPr>
          <p:cNvPr id="25" name="TextBox 24">
            <a:extLst>
              <a:ext uri="{FF2B5EF4-FFF2-40B4-BE49-F238E27FC236}">
                <a16:creationId xmlns:a16="http://schemas.microsoft.com/office/drawing/2014/main" id="{53D9A1DF-184B-42A6-85CB-F8B7E44318A5}"/>
              </a:ext>
            </a:extLst>
          </p:cNvPr>
          <p:cNvSpPr txBox="1"/>
          <p:nvPr/>
        </p:nvSpPr>
        <p:spPr>
          <a:xfrm>
            <a:off x="30032" y="749395"/>
            <a:ext cx="6147994" cy="461665"/>
          </a:xfrm>
          <a:prstGeom prst="rect">
            <a:avLst/>
          </a:prstGeom>
          <a:noFill/>
        </p:spPr>
        <p:txBody>
          <a:bodyPr wrap="square">
            <a:spAutoFit/>
          </a:bodyPr>
          <a:lstStyle/>
          <a:p>
            <a:pPr algn="ctr"/>
            <a:r>
              <a:rPr lang="en-US" sz="2400" b="0" i="0" u="sng" strike="noStrike" dirty="0">
                <a:solidFill>
                  <a:srgbClr val="000000"/>
                </a:solidFill>
                <a:effectLst/>
                <a:latin typeface="Times New Roman" panose="02020603050405020304" pitchFamily="18" charset="0"/>
                <a:cs typeface="Times New Roman" panose="02020603050405020304" pitchFamily="18" charset="0"/>
              </a:rPr>
              <a:t>C</a:t>
            </a:r>
            <a:r>
              <a:rPr lang="pl-PL" sz="2400" b="0" i="0" u="sng" strike="noStrike" dirty="0">
                <a:solidFill>
                  <a:srgbClr val="000000"/>
                </a:solidFill>
                <a:effectLst/>
                <a:latin typeface="Times New Roman" panose="02020603050405020304" pitchFamily="18" charset="0"/>
                <a:cs typeface="Times New Roman" panose="02020603050405020304" pitchFamily="18" charset="0"/>
              </a:rPr>
              <a:t>-</a:t>
            </a:r>
            <a:r>
              <a:rPr lang="en-US" sz="2400" b="0" i="0" u="sng" strike="noStrike" dirty="0">
                <a:solidFill>
                  <a:srgbClr val="000000"/>
                </a:solidFill>
                <a:effectLst/>
                <a:latin typeface="Times New Roman" panose="02020603050405020304" pitchFamily="18" charset="0"/>
                <a:cs typeface="Times New Roman" panose="02020603050405020304" pitchFamily="18" charset="0"/>
              </a:rPr>
              <a:t>section vs Vaginal</a:t>
            </a:r>
            <a:endParaRPr lang="en-US" sz="2400" dirty="0"/>
          </a:p>
        </p:txBody>
      </p:sp>
      <p:sp>
        <p:nvSpPr>
          <p:cNvPr id="2" name="TextBox 1">
            <a:extLst>
              <a:ext uri="{FF2B5EF4-FFF2-40B4-BE49-F238E27FC236}">
                <a16:creationId xmlns:a16="http://schemas.microsoft.com/office/drawing/2014/main" id="{76273FF7-AA23-4F71-BC51-81ABBAA86551}"/>
              </a:ext>
            </a:extLst>
          </p:cNvPr>
          <p:cNvSpPr txBox="1"/>
          <p:nvPr/>
        </p:nvSpPr>
        <p:spPr>
          <a:xfrm>
            <a:off x="6896100" y="287730"/>
            <a:ext cx="4904988" cy="369332"/>
          </a:xfrm>
          <a:prstGeom prst="rect">
            <a:avLst/>
          </a:prstGeom>
          <a:noFill/>
        </p:spPr>
        <p:txBody>
          <a:bodyPr wrap="square" rtlCol="0">
            <a:spAutoFit/>
          </a:bodyPr>
          <a:lstStyle/>
          <a:p>
            <a:r>
              <a:rPr lang="pl-PL" b="1" dirty="0">
                <a:solidFill>
                  <a:srgbClr val="000000"/>
                </a:solidFill>
                <a:latin typeface="Times New Roman" panose="02020603050405020304" pitchFamily="18" charset="0"/>
                <a:cs typeface="Times New Roman" panose="02020603050405020304" pitchFamily="18" charset="0"/>
              </a:rPr>
              <a:t>Figure_</a:t>
            </a:r>
            <a:r>
              <a:rPr lang="pl-PL" dirty="0">
                <a:solidFill>
                  <a:srgbClr val="000000"/>
                </a:solidFill>
                <a:latin typeface="Times New Roman" panose="02020603050405020304" pitchFamily="18" charset="0"/>
                <a:cs typeface="Times New Roman" panose="02020603050405020304" pitchFamily="18" charset="0"/>
              </a:rPr>
              <a:t>Mosaic plot of T1D Dataset</a:t>
            </a:r>
            <a:endParaRPr lang="en-US" dirty="0"/>
          </a:p>
        </p:txBody>
      </p:sp>
    </p:spTree>
    <p:extLst>
      <p:ext uri="{BB962C8B-B14F-4D97-AF65-F5344CB8AC3E}">
        <p14:creationId xmlns:p14="http://schemas.microsoft.com/office/powerpoint/2010/main" val="277321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9" y="493776"/>
            <a:ext cx="8325607" cy="3346703"/>
          </a:xfrm>
          <a:prstGeom prst="rect">
            <a:avLst/>
          </a:prstGeom>
        </p:spPr>
      </p:pic>
      <p:sp>
        <p:nvSpPr>
          <p:cNvPr id="3" name="pole tekstowe 2"/>
          <p:cNvSpPr txBox="1"/>
          <p:nvPr/>
        </p:nvSpPr>
        <p:spPr>
          <a:xfrm>
            <a:off x="-30079" y="0"/>
            <a:ext cx="5715000" cy="369332"/>
          </a:xfrm>
          <a:prstGeom prst="rect">
            <a:avLst/>
          </a:prstGeom>
          <a:noFill/>
        </p:spPr>
        <p:txBody>
          <a:bodyPr wrap="square" rtlCol="0">
            <a:spAutoFit/>
          </a:bodyPr>
          <a:lstStyle/>
          <a:p>
            <a:r>
              <a:rPr lang="pl-PL" b="1" dirty="0">
                <a:latin typeface="Times New Roman" panose="02020603050405020304" pitchFamily="18" charset="0"/>
                <a:cs typeface="Times New Roman" panose="02020603050405020304" pitchFamily="18" charset="0"/>
              </a:rPr>
              <a:t>Figure</a:t>
            </a:r>
            <a:r>
              <a:rPr lang="pl-PL" dirty="0">
                <a:latin typeface="Times New Roman" panose="02020603050405020304" pitchFamily="18" charset="0"/>
                <a:cs typeface="Times New Roman" panose="02020603050405020304" pitchFamily="18" charset="0"/>
              </a:rPr>
              <a:t>_Pathways_all_samples</a:t>
            </a:r>
            <a:endParaRPr lang="en-GB" dirty="0">
              <a:latin typeface="Times New Roman" panose="02020603050405020304" pitchFamily="18" charset="0"/>
              <a:cs typeface="Times New Roman" panose="02020603050405020304" pitchFamily="18" charset="0"/>
            </a:endParaRPr>
          </a:p>
        </p:txBody>
      </p:sp>
      <p:pic>
        <p:nvPicPr>
          <p:cNvPr id="4" name="Obraz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2697" y="0"/>
            <a:ext cx="4049303" cy="4049303"/>
          </a:xfrm>
          <a:prstGeom prst="rect">
            <a:avLst/>
          </a:prstGeom>
        </p:spPr>
      </p:pic>
    </p:spTree>
    <p:extLst>
      <p:ext uri="{BB962C8B-B14F-4D97-AF65-F5344CB8AC3E}">
        <p14:creationId xmlns:p14="http://schemas.microsoft.com/office/powerpoint/2010/main" val="78056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le tekstowe 7"/>
          <p:cNvSpPr txBox="1"/>
          <p:nvPr/>
        </p:nvSpPr>
        <p:spPr>
          <a:xfrm>
            <a:off x="172720" y="132080"/>
            <a:ext cx="5715000" cy="369332"/>
          </a:xfrm>
          <a:prstGeom prst="rect">
            <a:avLst/>
          </a:prstGeom>
          <a:noFill/>
        </p:spPr>
        <p:txBody>
          <a:bodyPr wrap="square" rtlCol="0">
            <a:spAutoFit/>
          </a:bodyPr>
          <a:lstStyle/>
          <a:p>
            <a:r>
              <a:rPr lang="pl-PL" b="1" dirty="0"/>
              <a:t>Figure</a:t>
            </a:r>
            <a:r>
              <a:rPr lang="pl-PL" dirty="0"/>
              <a:t>_Pathways_Women_rectum swabs_a heatmap?</a:t>
            </a:r>
            <a:endParaRPr lang="en-GB" dirty="0"/>
          </a:p>
        </p:txBody>
      </p:sp>
      <p:pic>
        <p:nvPicPr>
          <p:cNvPr id="5" name="Picture 4">
            <a:extLst>
              <a:ext uri="{FF2B5EF4-FFF2-40B4-BE49-F238E27FC236}">
                <a16:creationId xmlns:a16="http://schemas.microsoft.com/office/drawing/2014/main" id="{C7EFB000-84E0-490B-82DD-71081ACD2881}"/>
              </a:ext>
            </a:extLst>
          </p:cNvPr>
          <p:cNvPicPr>
            <a:picLocks noChangeAspect="1"/>
          </p:cNvPicPr>
          <p:nvPr/>
        </p:nvPicPr>
        <p:blipFill>
          <a:blip r:embed="rId3"/>
          <a:stretch>
            <a:fillRect/>
          </a:stretch>
        </p:blipFill>
        <p:spPr>
          <a:xfrm>
            <a:off x="0" y="2097305"/>
            <a:ext cx="12192000" cy="2663390"/>
          </a:xfrm>
          <a:prstGeom prst="rect">
            <a:avLst/>
          </a:prstGeom>
        </p:spPr>
      </p:pic>
    </p:spTree>
    <p:extLst>
      <p:ext uri="{BB962C8B-B14F-4D97-AF65-F5344CB8AC3E}">
        <p14:creationId xmlns:p14="http://schemas.microsoft.com/office/powerpoint/2010/main" val="129852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5666918B-BAB2-4BB6-ABA0-99D9AD6112E9}"/>
              </a:ext>
            </a:extLst>
          </p:cNvPr>
          <p:cNvGrpSpPr/>
          <p:nvPr/>
        </p:nvGrpSpPr>
        <p:grpSpPr>
          <a:xfrm>
            <a:off x="81280" y="538480"/>
            <a:ext cx="12110720" cy="5923281"/>
            <a:chOff x="192845" y="1079695"/>
            <a:chExt cx="10653830" cy="4698609"/>
          </a:xfrm>
        </p:grpSpPr>
        <p:pic>
          <p:nvPicPr>
            <p:cNvPr id="4" name="Picture 4" descr="Chart&#10;&#10;Description automatically generated">
              <a:extLst>
                <a:ext uri="{FF2B5EF4-FFF2-40B4-BE49-F238E27FC236}">
                  <a16:creationId xmlns:a16="http://schemas.microsoft.com/office/drawing/2014/main" id="{E03D7253-D57C-4B37-9706-8B55E9A5E6C1}"/>
                </a:ext>
              </a:extLst>
            </p:cNvPr>
            <p:cNvPicPr>
              <a:picLocks noChangeAspect="1"/>
            </p:cNvPicPr>
            <p:nvPr/>
          </p:nvPicPr>
          <p:blipFill rotWithShape="1">
            <a:blip r:embed="rId3">
              <a:extLst>
                <a:ext uri="{28A0092B-C50C-407E-A947-70E740481C1C}">
                  <a14:useLocalDpi xmlns:a14="http://schemas.microsoft.com/office/drawing/2010/main" val="0"/>
                </a:ext>
              </a:extLst>
            </a:blip>
            <a:srcRect b="31487"/>
            <a:stretch/>
          </p:blipFill>
          <p:spPr>
            <a:xfrm>
              <a:off x="192845" y="1079695"/>
              <a:ext cx="10286999" cy="4698609"/>
            </a:xfrm>
            <a:prstGeom prst="rect">
              <a:avLst/>
            </a:prstGeom>
          </p:spPr>
        </p:pic>
        <p:sp>
          <p:nvSpPr>
            <p:cNvPr id="5" name="TextBox 6">
              <a:extLst>
                <a:ext uri="{FF2B5EF4-FFF2-40B4-BE49-F238E27FC236}">
                  <a16:creationId xmlns:a16="http://schemas.microsoft.com/office/drawing/2014/main" id="{C8707CF0-0827-40F7-91EA-74ABA52E8258}"/>
                </a:ext>
              </a:extLst>
            </p:cNvPr>
            <p:cNvSpPr txBox="1"/>
            <p:nvPr/>
          </p:nvSpPr>
          <p:spPr>
            <a:xfrm>
              <a:off x="9669516" y="1079695"/>
              <a:ext cx="1177159" cy="646331"/>
            </a:xfrm>
            <a:prstGeom prst="rect">
              <a:avLst/>
            </a:prstGeom>
            <a:noFill/>
          </p:spPr>
          <p:txBody>
            <a:bodyPr wrap="square">
              <a:spAutoFit/>
            </a:bodyPr>
            <a:lstStyle/>
            <a:p>
              <a:pPr algn="ctr"/>
              <a:r>
                <a:rPr lang="en-US" dirty="0"/>
                <a:t>% samples </a:t>
              </a:r>
              <a:br>
                <a:rPr lang="en-US" dirty="0"/>
              </a:br>
              <a:r>
                <a:rPr lang="en-US" dirty="0"/>
                <a:t>in group</a:t>
              </a:r>
            </a:p>
          </p:txBody>
        </p:sp>
      </p:grpSp>
      <p:sp>
        <p:nvSpPr>
          <p:cNvPr id="7" name="pole tekstowe 6"/>
          <p:cNvSpPr txBox="1"/>
          <p:nvPr/>
        </p:nvSpPr>
        <p:spPr>
          <a:xfrm>
            <a:off x="-30079" y="0"/>
            <a:ext cx="5715000" cy="369332"/>
          </a:xfrm>
          <a:prstGeom prst="rect">
            <a:avLst/>
          </a:prstGeom>
          <a:noFill/>
        </p:spPr>
        <p:txBody>
          <a:bodyPr wrap="square" rtlCol="0">
            <a:spAutoFit/>
          </a:bodyPr>
          <a:lstStyle/>
          <a:p>
            <a:r>
              <a:rPr lang="pl-PL" b="1" dirty="0"/>
              <a:t>Figure</a:t>
            </a:r>
            <a:r>
              <a:rPr lang="pl-PL" dirty="0"/>
              <a:t>_Top_pathways_shared_</a:t>
            </a:r>
            <a:r>
              <a:rPr lang="en-US" dirty="0"/>
              <a:t>maternal - neonatal dyads</a:t>
            </a:r>
            <a:endParaRPr lang="en-GB" dirty="0"/>
          </a:p>
        </p:txBody>
      </p:sp>
    </p:spTree>
    <p:extLst>
      <p:ext uri="{BB962C8B-B14F-4D97-AF65-F5344CB8AC3E}">
        <p14:creationId xmlns:p14="http://schemas.microsoft.com/office/powerpoint/2010/main" val="127772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video game&#10;&#10;Description automatically generated">
            <a:extLst>
              <a:ext uri="{FF2B5EF4-FFF2-40B4-BE49-F238E27FC236}">
                <a16:creationId xmlns:a16="http://schemas.microsoft.com/office/drawing/2014/main" id="{E0C1006B-0A50-48DD-918B-B81E192C7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0" y="457200"/>
            <a:ext cx="3733800" cy="64008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05FB3E9-2139-4C32-994C-4B212F902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7975" y="457200"/>
            <a:ext cx="3733800" cy="6400800"/>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8F457946-AD1D-4218-BE10-937699720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200" y="457200"/>
            <a:ext cx="3733800" cy="6400800"/>
          </a:xfrm>
          <a:prstGeom prst="rect">
            <a:avLst/>
          </a:prstGeom>
        </p:spPr>
      </p:pic>
      <p:sp>
        <p:nvSpPr>
          <p:cNvPr id="11" name="TextBox 10">
            <a:extLst>
              <a:ext uri="{FF2B5EF4-FFF2-40B4-BE49-F238E27FC236}">
                <a16:creationId xmlns:a16="http://schemas.microsoft.com/office/drawing/2014/main" id="{250F7ED0-FAB7-4073-9857-ACC87DCA7EC5}"/>
              </a:ext>
            </a:extLst>
          </p:cNvPr>
          <p:cNvSpPr txBox="1"/>
          <p:nvPr/>
        </p:nvSpPr>
        <p:spPr>
          <a:xfrm>
            <a:off x="16781" y="31833"/>
            <a:ext cx="12154250" cy="584775"/>
          </a:xfrm>
          <a:prstGeom prst="rect">
            <a:avLst/>
          </a:prstGeom>
          <a:noFill/>
        </p:spPr>
        <p:txBody>
          <a:bodyPr wrap="square" rtlCol="0">
            <a:spAutoFit/>
          </a:bodyPr>
          <a:lstStyle/>
          <a:p>
            <a:pPr algn="ctr"/>
            <a:r>
              <a:rPr lang="pl-PL" sz="1600" b="1" dirty="0"/>
              <a:t>SuppFigure</a:t>
            </a:r>
            <a:r>
              <a:rPr lang="pl-PL" sz="1600" dirty="0"/>
              <a:t>_</a:t>
            </a:r>
            <a:r>
              <a:rPr lang="en-US" sz="1600" dirty="0"/>
              <a:t>Comparison of Lactobacillus, Bifidobacterium, and Streptococcus genera rel. abundances by disease and probiotic food products </a:t>
            </a:r>
            <a:r>
              <a:rPr lang="pl-PL" sz="1600" dirty="0"/>
              <a:t>consumed</a:t>
            </a:r>
            <a:r>
              <a:rPr lang="en-US" sz="1600" dirty="0"/>
              <a:t> during pregnancy</a:t>
            </a:r>
          </a:p>
        </p:txBody>
      </p:sp>
      <p:sp>
        <p:nvSpPr>
          <p:cNvPr id="3" name="Gwiazda 5-ramienna 2"/>
          <p:cNvSpPr/>
          <p:nvPr/>
        </p:nvSpPr>
        <p:spPr>
          <a:xfrm>
            <a:off x="1325880" y="2871216"/>
            <a:ext cx="173736" cy="14630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wiazda 5-ramienna 7"/>
          <p:cNvSpPr/>
          <p:nvPr/>
        </p:nvSpPr>
        <p:spPr>
          <a:xfrm>
            <a:off x="5552339" y="2904955"/>
            <a:ext cx="173736" cy="14630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Gwiazda 5-ramienna 7">
            <a:extLst>
              <a:ext uri="{FF2B5EF4-FFF2-40B4-BE49-F238E27FC236}">
                <a16:creationId xmlns:a16="http://schemas.microsoft.com/office/drawing/2014/main" id="{01E97C53-D867-4FA3-9790-B142783F0C4F}"/>
              </a:ext>
            </a:extLst>
          </p:cNvPr>
          <p:cNvSpPr/>
          <p:nvPr/>
        </p:nvSpPr>
        <p:spPr>
          <a:xfrm>
            <a:off x="9248039" y="2892255"/>
            <a:ext cx="173736" cy="14630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069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AE198-FB74-4AE2-A6B9-A111F8996B70}"/>
              </a:ext>
            </a:extLst>
          </p:cNvPr>
          <p:cNvSpPr txBox="1"/>
          <p:nvPr/>
        </p:nvSpPr>
        <p:spPr>
          <a:xfrm>
            <a:off x="198304" y="322374"/>
            <a:ext cx="11887200" cy="4801314"/>
          </a:xfrm>
          <a:prstGeom prst="rect">
            <a:avLst/>
          </a:prstGeom>
          <a:noFill/>
        </p:spPr>
        <p:txBody>
          <a:bodyPr wrap="square" rtlCol="0">
            <a:spAutoFit/>
          </a:bodyPr>
          <a:lstStyle/>
          <a:p>
            <a:r>
              <a:rPr lang="pl-PL" b="1" dirty="0">
                <a:latin typeface="Times New Roman" panose="02020603050405020304" pitchFamily="18" charset="0"/>
                <a:cs typeface="Times New Roman" panose="02020603050405020304" pitchFamily="18" charset="0"/>
              </a:rPr>
              <a:t>Tables and Supplementary Tables </a:t>
            </a:r>
            <a:r>
              <a:rPr lang="pl-PL"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the order that they appear in the manuscript text</a:t>
            </a:r>
            <a:r>
              <a:rPr lang="pl-PL"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pl-PL" dirty="0">
              <a:latin typeface="Times New Roman" panose="02020603050405020304" pitchFamily="18" charset="0"/>
              <a:cs typeface="Times New Roman" panose="02020603050405020304" pitchFamily="18" charset="0"/>
            </a:endParaRPr>
          </a:p>
          <a:p>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Table</a:t>
            </a:r>
            <a:r>
              <a:rPr lang="en-US" dirty="0" err="1">
                <a:latin typeface="Times New Roman" panose="02020603050405020304" pitchFamily="18" charset="0"/>
                <a:cs typeface="Times New Roman" panose="02020603050405020304" pitchFamily="18" charset="0"/>
              </a:rPr>
              <a:t>_clinical_characteristics</a:t>
            </a:r>
            <a:r>
              <a:rPr lang="en-US" dirty="0">
                <a:latin typeface="Times New Roman" panose="02020603050405020304" pitchFamily="18" charset="0"/>
                <a:cs typeface="Times New Roman" panose="02020603050405020304" pitchFamily="18" charset="0"/>
              </a:rPr>
              <a:t>_</a:t>
            </a:r>
            <a:r>
              <a:rPr lang="pl-PL" dirty="0">
                <a:latin typeface="Times New Roman" panose="02020603050405020304" pitchFamily="18" charset="0"/>
                <a:cs typeface="Times New Roman" panose="02020603050405020304" pitchFamily="18" charset="0"/>
              </a:rPr>
              <a:t>women</a:t>
            </a:r>
          </a:p>
          <a:p>
            <a:r>
              <a:rPr lang="en-US" b="1" dirty="0" err="1">
                <a:latin typeface="Times New Roman" panose="02020603050405020304" pitchFamily="18" charset="0"/>
                <a:cs typeface="Times New Roman" panose="02020603050405020304" pitchFamily="18" charset="0"/>
              </a:rPr>
              <a:t>Table</a:t>
            </a:r>
            <a:r>
              <a:rPr lang="en-US" dirty="0" err="1">
                <a:latin typeface="Times New Roman" panose="02020603050405020304" pitchFamily="18" charset="0"/>
                <a:cs typeface="Times New Roman" panose="02020603050405020304" pitchFamily="18" charset="0"/>
              </a:rPr>
              <a:t>_clinical_characteristics_neonates</a:t>
            </a:r>
            <a:endParaRPr lang="pl-PL"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Supp</a:t>
            </a:r>
            <a:r>
              <a:rPr lang="pl-PL" b="1" dirty="0">
                <a:latin typeface="Times New Roman" panose="02020603050405020304" pitchFamily="18" charset="0"/>
                <a:cs typeface="Times New Roman" panose="02020603050405020304" pitchFamily="18" charset="0"/>
              </a:rPr>
              <a:t>Table_</a:t>
            </a:r>
            <a:r>
              <a:rPr lang="en-US" dirty="0">
                <a:latin typeface="Times New Roman" panose="02020603050405020304" pitchFamily="18" charset="0"/>
                <a:cs typeface="Times New Roman" panose="02020603050405020304" pitchFamily="18" charset="0"/>
              </a:rPr>
              <a:t>Delivery </a:t>
            </a:r>
            <a:r>
              <a:rPr lang="en-US" dirty="0" err="1">
                <a:latin typeface="Times New Roman" panose="02020603050405020304" pitchFamily="18" charset="0"/>
                <a:cs typeface="Times New Roman" panose="02020603050405020304" pitchFamily="18" charset="0"/>
              </a:rPr>
              <a:t>week_Beta</a:t>
            </a:r>
            <a:r>
              <a:rPr lang="en-US" dirty="0">
                <a:latin typeface="Times New Roman" panose="02020603050405020304" pitchFamily="18" charset="0"/>
                <a:cs typeface="Times New Roman" panose="02020603050405020304" pitchFamily="18" charset="0"/>
              </a:rPr>
              <a:t> diversity</a:t>
            </a:r>
            <a:endParaRPr lang="pl-PL"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Table</a:t>
            </a:r>
            <a:r>
              <a:rPr lang="en-US" dirty="0" err="1">
                <a:latin typeface="Times New Roman" panose="02020603050405020304" pitchFamily="18" charset="0"/>
                <a:cs typeface="Times New Roman" panose="02020603050405020304" pitchFamily="18" charset="0"/>
              </a:rPr>
              <a:t>_Differentially</a:t>
            </a:r>
            <a:r>
              <a:rPr lang="en-US" dirty="0">
                <a:latin typeface="Times New Roman" panose="02020603050405020304" pitchFamily="18" charset="0"/>
                <a:cs typeface="Times New Roman" panose="02020603050405020304" pitchFamily="18" charset="0"/>
              </a:rPr>
              <a:t> expressed microbiota </a:t>
            </a:r>
            <a:r>
              <a:rPr lang="pl-PL" dirty="0">
                <a:latin typeface="Times New Roman" panose="02020603050405020304" pitchFamily="18" charset="0"/>
                <a:cs typeface="Times New Roman" panose="02020603050405020304" pitchFamily="18" charset="0"/>
              </a:rPr>
              <a:t>(genera) </a:t>
            </a:r>
            <a:r>
              <a:rPr lang="en-US" dirty="0">
                <a:latin typeface="Times New Roman" panose="02020603050405020304" pitchFamily="18" charset="0"/>
                <a:cs typeface="Times New Roman" panose="02020603050405020304" pitchFamily="18" charset="0"/>
              </a:rPr>
              <a:t>associated with T1D</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Table</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Beta Diversity Bray Curtis </a:t>
            </a:r>
            <a:r>
              <a:rPr lang="en-US" dirty="0" err="1">
                <a:latin typeface="Times New Roman" panose="02020603050405020304" pitchFamily="18" charset="0"/>
                <a:cs typeface="Times New Roman" panose="02020603050405020304" pitchFamily="18" charset="0"/>
              </a:rPr>
              <a:t>adonis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permanova</a:t>
            </a:r>
            <a:r>
              <a:rPr lang="en-US" dirty="0">
                <a:latin typeface="Times New Roman" panose="02020603050405020304" pitchFamily="18" charset="0"/>
                <a:cs typeface="Times New Roman" panose="02020603050405020304" pitchFamily="18" charset="0"/>
              </a:rPr>
              <a:t> of VST transformed counts versus Delivery mode stratified by sample type</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Table</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Beta Diversity Bray Curtis </a:t>
            </a:r>
            <a:r>
              <a:rPr lang="en-US" dirty="0" err="1">
                <a:latin typeface="Times New Roman" panose="02020603050405020304" pitchFamily="18" charset="0"/>
                <a:cs typeface="Times New Roman" panose="02020603050405020304" pitchFamily="18" charset="0"/>
              </a:rPr>
              <a:t>adonis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permanova</a:t>
            </a:r>
            <a:r>
              <a:rPr lang="en-US" dirty="0">
                <a:latin typeface="Times New Roman" panose="02020603050405020304" pitchFamily="18" charset="0"/>
                <a:cs typeface="Times New Roman" panose="02020603050405020304" pitchFamily="18" charset="0"/>
              </a:rPr>
              <a:t> of VST transformed counts versus </a:t>
            </a:r>
            <a:r>
              <a:rPr lang="pl-PL" dirty="0">
                <a:latin typeface="Times New Roman" panose="02020603050405020304" pitchFamily="18" charset="0"/>
                <a:cs typeface="Times New Roman" panose="02020603050405020304" pitchFamily="18" charset="0"/>
              </a:rPr>
              <a:t>Antibiotics </a:t>
            </a:r>
            <a:r>
              <a:rPr lang="en-US" dirty="0">
                <a:latin typeface="Times New Roman" panose="02020603050405020304" pitchFamily="18" charset="0"/>
                <a:cs typeface="Times New Roman" panose="02020603050405020304" pitchFamily="18" charset="0"/>
              </a:rPr>
              <a:t>stratified by sample type</a:t>
            </a:r>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SuppTable</a:t>
            </a:r>
            <a:r>
              <a:rPr lang="pl-PL" dirty="0">
                <a:latin typeface="Times New Roman" panose="02020603050405020304" pitchFamily="18" charset="0"/>
                <a:cs typeface="Times New Roman" panose="02020603050405020304" pitchFamily="18" charset="0"/>
              </a:rPr>
              <a:t>_SupplementsTaken_Women</a:t>
            </a:r>
          </a:p>
          <a:p>
            <a:r>
              <a:rPr lang="pl-PL" b="1" dirty="0">
                <a:latin typeface="Times New Roman" panose="02020603050405020304" pitchFamily="18" charset="0"/>
                <a:cs typeface="Times New Roman" panose="02020603050405020304" pitchFamily="18" charset="0"/>
              </a:rPr>
              <a:t>SuppTable</a:t>
            </a:r>
            <a:r>
              <a:rPr lang="pl-PL" dirty="0">
                <a:latin typeface="Times New Roman" panose="02020603050405020304" pitchFamily="18" charset="0"/>
                <a:cs typeface="Times New Roman" panose="02020603050405020304" pitchFamily="18" charset="0"/>
              </a:rPr>
              <a:t>_Pathways_AllMaterials</a:t>
            </a:r>
          </a:p>
          <a:p>
            <a:r>
              <a:rPr lang="en-US" b="1" dirty="0" err="1">
                <a:latin typeface="Times New Roman" panose="02020603050405020304" pitchFamily="18" charset="0"/>
                <a:cs typeface="Times New Roman" panose="02020603050405020304" pitchFamily="18" charset="0"/>
              </a:rPr>
              <a:t>SuppTable</a:t>
            </a:r>
            <a:r>
              <a:rPr lang="en-US" dirty="0" err="1">
                <a:latin typeface="Times New Roman" panose="02020603050405020304" pitchFamily="18" charset="0"/>
                <a:cs typeface="Times New Roman" panose="02020603050405020304" pitchFamily="18" charset="0"/>
              </a:rPr>
              <a:t>_taxonomic_contribution_selected</a:t>
            </a:r>
            <a:r>
              <a:rPr lang="en-US" dirty="0">
                <a:latin typeface="Times New Roman" panose="02020603050405020304" pitchFamily="18" charset="0"/>
                <a:cs typeface="Times New Roman" panose="02020603050405020304" pitchFamily="18" charset="0"/>
              </a:rPr>
              <a:t> pathways </a:t>
            </a:r>
          </a:p>
          <a:p>
            <a:r>
              <a:rPr lang="pl-PL" b="1" dirty="0">
                <a:latin typeface="Times New Roman" panose="02020603050405020304" pitchFamily="18" charset="0"/>
                <a:cs typeface="Times New Roman" panose="02020603050405020304" pitchFamily="18" charset="0"/>
              </a:rPr>
              <a:t>SuppTable</a:t>
            </a:r>
            <a:r>
              <a:rPr lang="pl-PL" dirty="0">
                <a:latin typeface="Times New Roman" panose="02020603050405020304" pitchFamily="18" charset="0"/>
                <a:cs typeface="Times New Roman" panose="02020603050405020304" pitchFamily="18" charset="0"/>
              </a:rPr>
              <a:t>_energy_prot_Beta diversity</a:t>
            </a:r>
          </a:p>
          <a:p>
            <a:endParaRPr lang="pl-PL" dirty="0">
              <a:latin typeface="Times New Roman" panose="02020603050405020304" pitchFamily="18" charset="0"/>
              <a:cs typeface="Times New Roman" panose="02020603050405020304" pitchFamily="18" charset="0"/>
            </a:endParaRPr>
          </a:p>
          <a:p>
            <a:endParaRPr lang="pl-PL" dirty="0"/>
          </a:p>
          <a:p>
            <a:endParaRPr lang="pl-PL" dirty="0"/>
          </a:p>
          <a:p>
            <a:endParaRPr lang="en-US" dirty="0"/>
          </a:p>
        </p:txBody>
      </p:sp>
    </p:spTree>
    <p:extLst>
      <p:ext uri="{BB962C8B-B14F-4D97-AF65-F5344CB8AC3E}">
        <p14:creationId xmlns:p14="http://schemas.microsoft.com/office/powerpoint/2010/main" val="383130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6803" y="343361"/>
            <a:ext cx="2974166" cy="2585484"/>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6538" y="343363"/>
            <a:ext cx="2974165" cy="2585483"/>
          </a:xfrm>
          <a:prstGeom prst="rect">
            <a:avLst/>
          </a:prstGeom>
        </p:spPr>
      </p:pic>
      <p:sp>
        <p:nvSpPr>
          <p:cNvPr id="13" name="pole tekstowe 12"/>
          <p:cNvSpPr txBox="1"/>
          <p:nvPr/>
        </p:nvSpPr>
        <p:spPr>
          <a:xfrm>
            <a:off x="4766343" y="3016189"/>
            <a:ext cx="36004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l-PL" sz="1400" b="1" dirty="0"/>
              <a:t>C.</a:t>
            </a:r>
            <a:endParaRPr lang="en-GB" sz="1400" b="1" dirty="0"/>
          </a:p>
        </p:txBody>
      </p:sp>
      <p:sp>
        <p:nvSpPr>
          <p:cNvPr id="16" name="pole tekstowe 15"/>
          <p:cNvSpPr txBox="1"/>
          <p:nvPr/>
        </p:nvSpPr>
        <p:spPr>
          <a:xfrm>
            <a:off x="1527231" y="4339682"/>
            <a:ext cx="36004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l-PL" sz="1400" b="1" dirty="0"/>
              <a:t>D.</a:t>
            </a:r>
            <a:endParaRPr lang="en-GB" sz="1400" b="1" dirty="0"/>
          </a:p>
        </p:txBody>
      </p:sp>
      <p:graphicFrame>
        <p:nvGraphicFramePr>
          <p:cNvPr id="20" name="Tabela 19"/>
          <p:cNvGraphicFramePr>
            <a:graphicFrameLocks noGrp="1"/>
          </p:cNvGraphicFramePr>
          <p:nvPr>
            <p:extLst>
              <p:ext uri="{D42A27DB-BD31-4B8C-83A1-F6EECF244321}">
                <p14:modId xmlns:p14="http://schemas.microsoft.com/office/powerpoint/2010/main" val="134978493"/>
              </p:ext>
            </p:extLst>
          </p:nvPr>
        </p:nvGraphicFramePr>
        <p:xfrm>
          <a:off x="1524001" y="5912550"/>
          <a:ext cx="9140843" cy="765504"/>
        </p:xfrm>
        <a:graphic>
          <a:graphicData uri="http://schemas.openxmlformats.org/drawingml/2006/table">
            <a:tbl>
              <a:tblPr>
                <a:tableStyleId>{8EC20E35-A176-4012-BC5E-935CFFF8708E}</a:tableStyleId>
              </a:tblPr>
              <a:tblGrid>
                <a:gridCol w="4018844">
                  <a:extLst>
                    <a:ext uri="{9D8B030D-6E8A-4147-A177-3AD203B41FA5}">
                      <a16:colId xmlns:a16="http://schemas.microsoft.com/office/drawing/2014/main" val="20000"/>
                    </a:ext>
                  </a:extLst>
                </a:gridCol>
                <a:gridCol w="1918150">
                  <a:extLst>
                    <a:ext uri="{9D8B030D-6E8A-4147-A177-3AD203B41FA5}">
                      <a16:colId xmlns:a16="http://schemas.microsoft.com/office/drawing/2014/main" val="20001"/>
                    </a:ext>
                  </a:extLst>
                </a:gridCol>
                <a:gridCol w="1923349">
                  <a:extLst>
                    <a:ext uri="{9D8B030D-6E8A-4147-A177-3AD203B41FA5}">
                      <a16:colId xmlns:a16="http://schemas.microsoft.com/office/drawing/2014/main" val="20002"/>
                    </a:ext>
                  </a:extLst>
                </a:gridCol>
                <a:gridCol w="1280500">
                  <a:extLst>
                    <a:ext uri="{9D8B030D-6E8A-4147-A177-3AD203B41FA5}">
                      <a16:colId xmlns:a16="http://schemas.microsoft.com/office/drawing/2014/main" val="20003"/>
                    </a:ext>
                  </a:extLst>
                </a:gridCol>
              </a:tblGrid>
              <a:tr h="129270">
                <a:tc gridSpan="4">
                  <a:txBody>
                    <a:bodyPr/>
                    <a:lstStyle/>
                    <a:p>
                      <a:pPr algn="ctr" fontAlgn="b"/>
                      <a:r>
                        <a:rPr lang="en-GB" sz="1000" b="1" u="none" strike="noStrike" dirty="0">
                          <a:effectLst/>
                        </a:rPr>
                        <a:t>exclusively shared for T1D</a:t>
                      </a:r>
                      <a:r>
                        <a:rPr lang="pl-PL" sz="1000" b="1" u="none" strike="noStrike" dirty="0">
                          <a:effectLst/>
                        </a:rPr>
                        <a:t> </a:t>
                      </a:r>
                      <a:r>
                        <a:rPr lang="pl-PL" sz="1000" b="1" u="none" strike="noStrike" dirty="0" err="1">
                          <a:effectLst/>
                        </a:rPr>
                        <a:t>dyads</a:t>
                      </a:r>
                      <a:endParaRPr lang="en-GB" sz="1000" b="1" i="0" u="none" strike="noStrike" dirty="0">
                        <a:solidFill>
                          <a:srgbClr val="000000"/>
                        </a:solidFill>
                        <a:effectLst/>
                        <a:latin typeface="Calibri"/>
                      </a:endParaRPr>
                    </a:p>
                  </a:txBody>
                  <a:tcPr marL="0" marR="0" marT="0" marB="0" anchor="ctr"/>
                </a:tc>
                <a:tc hMerge="1">
                  <a:txBody>
                    <a:bodyPr/>
                    <a:lstStyle/>
                    <a:p>
                      <a:pPr algn="l" fontAlgn="b"/>
                      <a:endParaRPr lang="en-GB" sz="900" b="0" i="0" u="none" strike="noStrike" dirty="0">
                        <a:solidFill>
                          <a:srgbClr val="000000"/>
                        </a:solidFill>
                        <a:effectLst/>
                        <a:latin typeface="Calibri"/>
                      </a:endParaRPr>
                    </a:p>
                  </a:txBody>
                  <a:tcPr marL="0" marR="0" marT="0" marB="0" anchor="ctr"/>
                </a:tc>
                <a:tc hMerge="1">
                  <a:txBody>
                    <a:bodyPr/>
                    <a:lstStyle/>
                    <a:p>
                      <a:pPr algn="l" fontAlgn="b"/>
                      <a:endParaRPr lang="en-GB" sz="900" b="0" i="0" u="none" strike="noStrike" dirty="0">
                        <a:solidFill>
                          <a:srgbClr val="000000"/>
                        </a:solidFill>
                        <a:effectLst/>
                        <a:latin typeface="Calibri"/>
                      </a:endParaRPr>
                    </a:p>
                  </a:txBody>
                  <a:tcPr marL="0" marR="0" marT="0" marB="0" anchor="ctr"/>
                </a:tc>
                <a:tc hMerge="1">
                  <a:txBody>
                    <a:bodyPr/>
                    <a:lstStyle/>
                    <a:p>
                      <a:pPr algn="l" fontAlgn="b"/>
                      <a:endParaRPr lang="en-GB" sz="900" b="0" i="0" u="none" strike="noStrike" dirty="0">
                        <a:solidFill>
                          <a:srgbClr val="000000"/>
                        </a:solidFill>
                        <a:effectLst/>
                        <a:latin typeface="Calibri"/>
                      </a:endParaRPr>
                    </a:p>
                  </a:txBody>
                  <a:tcPr marL="0" marR="0" marT="0" marB="0" anchor="ctr"/>
                </a:tc>
                <a:extLst>
                  <a:ext uri="{0D108BD9-81ED-4DB2-BD59-A6C34878D82A}">
                    <a16:rowId xmlns:a16="http://schemas.microsoft.com/office/drawing/2014/main" val="10000"/>
                  </a:ext>
                </a:extLst>
              </a:tr>
              <a:tr h="155904">
                <a:tc>
                  <a:txBody>
                    <a:bodyPr/>
                    <a:lstStyle/>
                    <a:p>
                      <a:pPr algn="l" fontAlgn="b"/>
                      <a:r>
                        <a:rPr lang="en-GB" sz="1000" b="1" u="none" strike="noStrike" dirty="0">
                          <a:effectLst/>
                        </a:rPr>
                        <a:t>pathway</a:t>
                      </a:r>
                      <a:endParaRPr lang="en-GB" sz="1000" b="1"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rPr>
                        <a:t>class </a:t>
                      </a:r>
                      <a:endParaRPr lang="en-GB" sz="1000" b="1"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dirty="0">
                          <a:effectLst/>
                        </a:rPr>
                        <a:t>superclass</a:t>
                      </a:r>
                      <a:endParaRPr lang="en-GB" sz="10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dirty="0">
                          <a:effectLst/>
                        </a:rPr>
                        <a:t>neonates' sample type</a:t>
                      </a:r>
                      <a:endParaRPr lang="en-GB" sz="10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2264">
                <a:tc>
                  <a:txBody>
                    <a:bodyPr/>
                    <a:lstStyle/>
                    <a:p>
                      <a:pPr algn="l" fontAlgn="ctr"/>
                      <a:r>
                        <a:rPr lang="en-GB" sz="1000" u="none" strike="noStrike" dirty="0">
                          <a:effectLst/>
                        </a:rPr>
                        <a:t>2-nitrobenzoate degradation I </a:t>
                      </a:r>
                      <a:endParaRPr lang="en-GB" sz="1000" b="0"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Aromatic Compound Degradation</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Degradation/Utilization/Assimilation</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a:effectLst/>
                        </a:rPr>
                        <a:t>T1D_Csection_Ear</a:t>
                      </a:r>
                      <a:endParaRPr lang="en-GB" sz="1000" b="0"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2264">
                <a:tc>
                  <a:txBody>
                    <a:bodyPr/>
                    <a:lstStyle/>
                    <a:p>
                      <a:pPr algn="l" fontAlgn="b"/>
                      <a:r>
                        <a:rPr lang="en-GB" sz="1000" u="none" strike="noStrike" dirty="0">
                          <a:effectLst/>
                        </a:rPr>
                        <a:t>2-amino-3-carboxymuconate </a:t>
                      </a:r>
                      <a:r>
                        <a:rPr lang="en-GB" sz="1000" u="none" strike="noStrike" dirty="0" err="1">
                          <a:effectLst/>
                        </a:rPr>
                        <a:t>semialdehyde</a:t>
                      </a:r>
                      <a:r>
                        <a:rPr lang="en-GB" sz="1000" u="none" strike="noStrike" dirty="0">
                          <a:effectLst/>
                        </a:rPr>
                        <a:t> degradation to 2-oxopentenoate </a:t>
                      </a:r>
                      <a:endParaRPr lang="en-GB" sz="1000" b="0"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Carboxylase degradation</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Degradation/Utilization/Assimilation</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a:effectLst/>
                        </a:rPr>
                        <a:t>T1D_Csection_Ear</a:t>
                      </a:r>
                      <a:endParaRPr lang="en-GB" sz="1000" b="0"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2264">
                <a:tc>
                  <a:txBody>
                    <a:bodyPr/>
                    <a:lstStyle/>
                    <a:p>
                      <a:pPr algn="l" fontAlgn="b"/>
                      <a:r>
                        <a:rPr lang="en-GB" sz="1000" u="none" strike="noStrike" dirty="0" err="1">
                          <a:effectLst/>
                        </a:rPr>
                        <a:t>superpathway</a:t>
                      </a:r>
                      <a:r>
                        <a:rPr lang="en-GB" sz="1000" u="none" strike="noStrike" dirty="0">
                          <a:effectLst/>
                        </a:rPr>
                        <a:t> of polyamine biosynthesis II</a:t>
                      </a:r>
                      <a:endParaRPr lang="en-GB" sz="1000" b="0"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GB" sz="1000" u="none" strike="noStrike">
                          <a:effectLst/>
                        </a:rPr>
                        <a:t>Amine and Polyamine Biosynthesis</a:t>
                      </a:r>
                      <a:endParaRPr lang="en-GB" sz="1000" b="0"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GB" sz="1000" u="none" strike="noStrike" dirty="0">
                          <a:effectLst/>
                        </a:rPr>
                        <a:t>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GB" sz="1000" u="none" strike="noStrike" dirty="0">
                          <a:effectLst/>
                        </a:rPr>
                        <a:t>T1D_Csection_Ear</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val="2722037696"/>
              </p:ext>
            </p:extLst>
          </p:nvPr>
        </p:nvGraphicFramePr>
        <p:xfrm>
          <a:off x="1527232" y="4647458"/>
          <a:ext cx="9131259" cy="1066800"/>
        </p:xfrm>
        <a:graphic>
          <a:graphicData uri="http://schemas.openxmlformats.org/drawingml/2006/table">
            <a:tbl>
              <a:tblPr>
                <a:tableStyleId>{8EC20E35-A176-4012-BC5E-935CFFF8708E}</a:tableStyleId>
              </a:tblPr>
              <a:tblGrid>
                <a:gridCol w="3992705">
                  <a:extLst>
                    <a:ext uri="{9D8B030D-6E8A-4147-A177-3AD203B41FA5}">
                      <a16:colId xmlns:a16="http://schemas.microsoft.com/office/drawing/2014/main" val="20000"/>
                    </a:ext>
                  </a:extLst>
                </a:gridCol>
                <a:gridCol w="1882871">
                  <a:extLst>
                    <a:ext uri="{9D8B030D-6E8A-4147-A177-3AD203B41FA5}">
                      <a16:colId xmlns:a16="http://schemas.microsoft.com/office/drawing/2014/main" val="20001"/>
                    </a:ext>
                  </a:extLst>
                </a:gridCol>
                <a:gridCol w="1924044">
                  <a:extLst>
                    <a:ext uri="{9D8B030D-6E8A-4147-A177-3AD203B41FA5}">
                      <a16:colId xmlns:a16="http://schemas.microsoft.com/office/drawing/2014/main" val="20002"/>
                    </a:ext>
                  </a:extLst>
                </a:gridCol>
                <a:gridCol w="1331639">
                  <a:extLst>
                    <a:ext uri="{9D8B030D-6E8A-4147-A177-3AD203B41FA5}">
                      <a16:colId xmlns:a16="http://schemas.microsoft.com/office/drawing/2014/main" val="20003"/>
                    </a:ext>
                  </a:extLst>
                </a:gridCol>
              </a:tblGrid>
              <a:tr h="100137">
                <a:tc gridSpan="4">
                  <a:txBody>
                    <a:bodyPr/>
                    <a:lstStyle/>
                    <a:p>
                      <a:pPr algn="ctr" fontAlgn="b"/>
                      <a:r>
                        <a:rPr lang="en-GB" sz="1000" b="1" u="none" strike="noStrike" dirty="0">
                          <a:effectLst/>
                        </a:rPr>
                        <a:t>exclusively shared for </a:t>
                      </a:r>
                      <a:r>
                        <a:rPr lang="pl-PL" sz="1000" b="1" u="none" strike="noStrike" dirty="0" err="1">
                          <a:effectLst/>
                        </a:rPr>
                        <a:t>unaffected</a:t>
                      </a:r>
                      <a:r>
                        <a:rPr lang="pl-PL" sz="1000" b="1" u="none" strike="noStrike" dirty="0">
                          <a:effectLst/>
                        </a:rPr>
                        <a:t> </a:t>
                      </a:r>
                      <a:r>
                        <a:rPr lang="pl-PL" sz="1000" b="1" u="none" strike="noStrike" dirty="0" err="1">
                          <a:effectLst/>
                        </a:rPr>
                        <a:t>dyads</a:t>
                      </a:r>
                      <a:endParaRPr lang="en-GB" sz="1000" b="1" i="0" u="none" strike="noStrike" dirty="0">
                        <a:solidFill>
                          <a:srgbClr val="000000"/>
                        </a:solidFill>
                        <a:effectLst/>
                        <a:latin typeface="Calibri"/>
                      </a:endParaRPr>
                    </a:p>
                  </a:txBody>
                  <a:tcPr marL="0" marR="0" marT="0" marB="0" anchor="ctr"/>
                </a:tc>
                <a:tc hMerge="1">
                  <a:txBody>
                    <a:bodyPr/>
                    <a:lstStyle/>
                    <a:p>
                      <a:pPr algn="l" fontAlgn="b"/>
                      <a:endParaRPr lang="en-GB" sz="1000" b="0" i="0" u="none" strike="noStrike">
                        <a:solidFill>
                          <a:srgbClr val="000000"/>
                        </a:solidFill>
                        <a:effectLst/>
                        <a:latin typeface="Calibri"/>
                      </a:endParaRPr>
                    </a:p>
                  </a:txBody>
                  <a:tcPr marL="0" marR="0" marT="0" marB="0" anchor="b"/>
                </a:tc>
                <a:tc hMerge="1">
                  <a:txBody>
                    <a:bodyPr/>
                    <a:lstStyle/>
                    <a:p>
                      <a:pPr algn="l" fontAlgn="b"/>
                      <a:endParaRPr lang="en-GB" sz="1000" b="0" i="0" u="none" strike="noStrike">
                        <a:solidFill>
                          <a:srgbClr val="000000"/>
                        </a:solidFill>
                        <a:effectLst/>
                        <a:latin typeface="Calibri"/>
                      </a:endParaRPr>
                    </a:p>
                  </a:txBody>
                  <a:tcPr marL="0" marR="0" marT="0" marB="0" anchor="b"/>
                </a:tc>
                <a:tc hMerge="1">
                  <a:txBody>
                    <a:bodyPr/>
                    <a:lstStyle/>
                    <a:p>
                      <a:pPr algn="l" fontAlgn="b"/>
                      <a:endParaRPr lang="en-GB" sz="10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142264">
                <a:tc>
                  <a:txBody>
                    <a:bodyPr/>
                    <a:lstStyle/>
                    <a:p>
                      <a:pPr algn="l" fontAlgn="b"/>
                      <a:r>
                        <a:rPr lang="en-GB" sz="1000" b="1" u="none" strike="noStrike" dirty="0">
                          <a:effectLst/>
                        </a:rPr>
                        <a:t>pathway</a:t>
                      </a:r>
                      <a:endParaRPr lang="en-GB" sz="1000" b="1"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rPr>
                        <a:t>class </a:t>
                      </a:r>
                      <a:endParaRPr lang="en-GB" sz="1000" b="1"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rPr>
                        <a:t>superclass</a:t>
                      </a:r>
                      <a:endParaRPr lang="en-GB" sz="1000" b="1" i="0" u="none" strike="noStrike">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dirty="0">
                          <a:effectLst/>
                        </a:rPr>
                        <a:t>neonates' sample type</a:t>
                      </a:r>
                      <a:endParaRPr lang="en-GB" sz="1000" b="1"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2264">
                <a:tc>
                  <a:txBody>
                    <a:bodyPr/>
                    <a:lstStyle/>
                    <a:p>
                      <a:pPr algn="l" fontAlgn="b"/>
                      <a:r>
                        <a:rPr lang="en-GB" sz="1000" u="none" strike="noStrike" dirty="0" err="1">
                          <a:effectLst/>
                        </a:rPr>
                        <a:t>mycothiol</a:t>
                      </a:r>
                      <a:r>
                        <a:rPr lang="en-GB" sz="1000" u="none" strike="noStrike" dirty="0">
                          <a:effectLst/>
                        </a:rPr>
                        <a:t> biosynthesis</a:t>
                      </a:r>
                      <a:endParaRPr lang="en-GB" sz="1000" b="0"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Cofactor, Carrier, and Vitamin 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l-PL" sz="1000" u="none" strike="noStrike" dirty="0" err="1">
                          <a:effectLst/>
                        </a:rPr>
                        <a:t>Unaffected</a:t>
                      </a:r>
                      <a:r>
                        <a:rPr lang="en-GB" sz="1000" u="none" strike="noStrike" dirty="0">
                          <a:effectLst/>
                        </a:rPr>
                        <a:t>_</a:t>
                      </a:r>
                      <a:r>
                        <a:rPr lang="en-GB" sz="1000" u="none" strike="noStrike" dirty="0" err="1">
                          <a:effectLst/>
                        </a:rPr>
                        <a:t>Vaginal_Ear</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406">
                <a:tc>
                  <a:txBody>
                    <a:bodyPr/>
                    <a:lstStyle/>
                    <a:p>
                      <a:pPr algn="l" fontAlgn="b"/>
                      <a:r>
                        <a:rPr lang="en-GB" sz="1000" u="none" strike="noStrike" dirty="0">
                          <a:effectLst/>
                        </a:rPr>
                        <a:t>mono-trans, poly-cis </a:t>
                      </a:r>
                      <a:r>
                        <a:rPr lang="en-GB" sz="1000" u="none" strike="noStrike" dirty="0" err="1">
                          <a:effectLst/>
                        </a:rPr>
                        <a:t>decaprenyl</a:t>
                      </a:r>
                      <a:r>
                        <a:rPr lang="en-GB" sz="1000" u="none" strike="noStrike" dirty="0">
                          <a:effectLst/>
                        </a:rPr>
                        <a:t> phosphate biosynthesis</a:t>
                      </a:r>
                      <a:endParaRPr lang="en-GB" sz="1000" b="0"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Cofactor, Carrier, and Vitamin 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u="none" strike="noStrike" dirty="0">
                          <a:effectLst/>
                        </a:rPr>
                        <a:t>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pl-PL" sz="1000" u="none" strike="noStrike" dirty="0" err="1">
                          <a:effectLst/>
                        </a:rPr>
                        <a:t>Unaffected</a:t>
                      </a:r>
                      <a:r>
                        <a:rPr lang="en-GB" sz="1000" u="none" strike="noStrike" dirty="0">
                          <a:effectLst/>
                        </a:rPr>
                        <a:t>_</a:t>
                      </a:r>
                      <a:r>
                        <a:rPr lang="en-GB" sz="1000" u="none" strike="noStrike" dirty="0" err="1">
                          <a:effectLst/>
                        </a:rPr>
                        <a:t>Vaginal_Ear</a:t>
                      </a:r>
                      <a:endParaRPr lang="pl-PL" sz="1000" u="none" strike="noStrike" dirty="0">
                        <a:effectLst/>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2264">
                <a:tc>
                  <a:txBody>
                    <a:bodyPr/>
                    <a:lstStyle/>
                    <a:p>
                      <a:pPr algn="l" fontAlgn="b"/>
                      <a:r>
                        <a:rPr lang="en-GB" sz="1000" u="none" strike="noStrike" dirty="0">
                          <a:effectLst/>
                        </a:rPr>
                        <a:t>CMP-</a:t>
                      </a:r>
                      <a:r>
                        <a:rPr lang="en-GB" sz="1000" u="none" strike="noStrike" dirty="0" err="1">
                          <a:effectLst/>
                        </a:rPr>
                        <a:t>legionaminate</a:t>
                      </a:r>
                      <a:r>
                        <a:rPr lang="en-GB" sz="1000" u="none" strike="noStrike" dirty="0">
                          <a:effectLst/>
                        </a:rPr>
                        <a:t> biosynthesis I </a:t>
                      </a:r>
                      <a:endParaRPr lang="en-GB" sz="1000" b="0" i="0" u="none" strike="noStrike" dirty="0">
                        <a:solidFill>
                          <a:srgbClr val="000000"/>
                        </a:solidFill>
                        <a:effectLst/>
                        <a:latin typeface="Calibri"/>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GB" sz="1000" u="none" strike="noStrike" dirty="0">
                          <a:effectLst/>
                        </a:rPr>
                        <a:t>Carbohydrate 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GB" sz="1000" u="none" strike="noStrike" dirty="0">
                          <a:effectLst/>
                        </a:rPr>
                        <a:t>Biosynthesis</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pl-PL" sz="1000" u="none" strike="noStrike" dirty="0" err="1">
                          <a:effectLst/>
                        </a:rPr>
                        <a:t>Unaffected</a:t>
                      </a:r>
                      <a:r>
                        <a:rPr lang="en-GB" sz="1000" u="none" strike="noStrike" dirty="0">
                          <a:effectLst/>
                        </a:rPr>
                        <a:t>_</a:t>
                      </a:r>
                      <a:r>
                        <a:rPr lang="en-GB" sz="1000" u="none" strike="noStrike" dirty="0" err="1">
                          <a:effectLst/>
                        </a:rPr>
                        <a:t>Csection_Ear</a:t>
                      </a:r>
                      <a:endParaRPr lang="en-GB" sz="1000" b="0" i="0" u="none" strike="noStrike" dirty="0">
                        <a:solidFill>
                          <a:srgbClr val="000000"/>
                        </a:solidFill>
                        <a:effectLst/>
                        <a:latin typeface="Calibri"/>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pic>
        <p:nvPicPr>
          <p:cNvPr id="2" name="Obraz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7097" y="2928846"/>
            <a:ext cx="2007553" cy="1512643"/>
          </a:xfrm>
          <a:prstGeom prst="rect">
            <a:avLst/>
          </a:prstGeom>
        </p:spPr>
      </p:pic>
      <p:sp>
        <p:nvSpPr>
          <p:cNvPr id="17" name="pole tekstowe 8">
            <a:extLst>
              <a:ext uri="{FF2B5EF4-FFF2-40B4-BE49-F238E27FC236}">
                <a16:creationId xmlns:a16="http://schemas.microsoft.com/office/drawing/2014/main" id="{83506E61-A456-4FC1-8279-FD1E523BCEAB}"/>
              </a:ext>
            </a:extLst>
          </p:cNvPr>
          <p:cNvSpPr txBox="1"/>
          <p:nvPr/>
        </p:nvSpPr>
        <p:spPr>
          <a:xfrm>
            <a:off x="2198558" y="47526"/>
            <a:ext cx="4028077"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pl-PL" sz="1400" b="1" dirty="0"/>
              <a:t>	Unaffected mother-neonatal dyads</a:t>
            </a:r>
            <a:endParaRPr lang="en-GB" sz="1400" b="1" dirty="0"/>
          </a:p>
        </p:txBody>
      </p:sp>
      <p:sp>
        <p:nvSpPr>
          <p:cNvPr id="18" name="pole tekstowe 9">
            <a:extLst>
              <a:ext uri="{FF2B5EF4-FFF2-40B4-BE49-F238E27FC236}">
                <a16:creationId xmlns:a16="http://schemas.microsoft.com/office/drawing/2014/main" id="{7B4EBD54-2B5C-42A1-9DEC-17C4BAECE9A6}"/>
              </a:ext>
            </a:extLst>
          </p:cNvPr>
          <p:cNvSpPr txBox="1"/>
          <p:nvPr/>
        </p:nvSpPr>
        <p:spPr>
          <a:xfrm>
            <a:off x="6636772" y="47526"/>
            <a:ext cx="2946551"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pl-PL" sz="1400" b="1" dirty="0"/>
              <a:t>Mothers with T1D-neonatal dyads</a:t>
            </a:r>
            <a:endParaRPr lang="en-GB" sz="1400" b="1" dirty="0"/>
          </a:p>
        </p:txBody>
      </p:sp>
      <p:sp>
        <p:nvSpPr>
          <p:cNvPr id="19" name="pole tekstowe 13">
            <a:extLst>
              <a:ext uri="{FF2B5EF4-FFF2-40B4-BE49-F238E27FC236}">
                <a16:creationId xmlns:a16="http://schemas.microsoft.com/office/drawing/2014/main" id="{30E2D685-B2FF-45D1-AF25-6482FB1FA4A3}"/>
              </a:ext>
            </a:extLst>
          </p:cNvPr>
          <p:cNvSpPr txBox="1"/>
          <p:nvPr/>
        </p:nvSpPr>
        <p:spPr>
          <a:xfrm>
            <a:off x="6226635" y="35585"/>
            <a:ext cx="36004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l-PL" sz="1400" b="1" dirty="0"/>
              <a:t>B.</a:t>
            </a:r>
            <a:endParaRPr lang="en-GB" sz="1400" b="1" dirty="0"/>
          </a:p>
        </p:txBody>
      </p:sp>
      <p:sp>
        <p:nvSpPr>
          <p:cNvPr id="22" name="pole tekstowe 14">
            <a:extLst>
              <a:ext uri="{FF2B5EF4-FFF2-40B4-BE49-F238E27FC236}">
                <a16:creationId xmlns:a16="http://schemas.microsoft.com/office/drawing/2014/main" id="{82A5FA0C-02CD-4EE9-B2A7-F61465421A2C}"/>
              </a:ext>
            </a:extLst>
          </p:cNvPr>
          <p:cNvSpPr txBox="1"/>
          <p:nvPr/>
        </p:nvSpPr>
        <p:spPr>
          <a:xfrm>
            <a:off x="2626743" y="47526"/>
            <a:ext cx="36004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l-PL" sz="1400" b="1" dirty="0"/>
              <a:t>A.</a:t>
            </a:r>
            <a:endParaRPr lang="en-GB" sz="1400" b="1" dirty="0"/>
          </a:p>
        </p:txBody>
      </p:sp>
      <p:sp>
        <p:nvSpPr>
          <p:cNvPr id="23" name="TextBox 22">
            <a:extLst>
              <a:ext uri="{FF2B5EF4-FFF2-40B4-BE49-F238E27FC236}">
                <a16:creationId xmlns:a16="http://schemas.microsoft.com/office/drawing/2014/main" id="{BFA37686-D202-4A50-B726-C5BD46BC7480}"/>
              </a:ext>
            </a:extLst>
          </p:cNvPr>
          <p:cNvSpPr txBox="1"/>
          <p:nvPr/>
        </p:nvSpPr>
        <p:spPr>
          <a:xfrm>
            <a:off x="245327" y="2676293"/>
            <a:ext cx="3055434" cy="923330"/>
          </a:xfrm>
          <a:prstGeom prst="rect">
            <a:avLst/>
          </a:prstGeom>
          <a:noFill/>
        </p:spPr>
        <p:txBody>
          <a:bodyPr wrap="square" rtlCol="0">
            <a:spAutoFit/>
          </a:bodyPr>
          <a:lstStyle/>
          <a:p>
            <a:r>
              <a:rPr lang="pl-PL" b="1" dirty="0">
                <a:latin typeface="Times New Roman" panose="02020603050405020304" pitchFamily="18" charset="0"/>
                <a:cs typeface="Times New Roman" panose="02020603050405020304" pitchFamily="18" charset="0"/>
              </a:rPr>
              <a:t>SuppFigure</a:t>
            </a:r>
            <a:r>
              <a:rPr lang="pl-PL" dirty="0">
                <a:latin typeface="Times New Roman" panose="02020603050405020304" pitchFamily="18" charset="0"/>
                <a:cs typeface="Times New Roman" panose="02020603050405020304" pitchFamily="18" charset="0"/>
              </a:rPr>
              <a:t>_</a:t>
            </a:r>
            <a:r>
              <a:rPr lang="en-GB" dirty="0">
                <a:latin typeface="Times New Roman" panose="02020603050405020304" pitchFamily="18" charset="0"/>
                <a:cs typeface="Times New Roman" panose="02020603050405020304" pitchFamily="18" charset="0"/>
              </a:rPr>
              <a:t>Venn diagrams</a:t>
            </a:r>
            <a:r>
              <a:rPr lang="pl-PL"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maternal - neonatal dyads</a:t>
            </a:r>
            <a:endParaRPr lang="pl-P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39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BBA51539-2AB4-4E5A-A177-F3496003DA34}"/>
              </a:ext>
            </a:extLst>
          </p:cNvPr>
          <p:cNvPicPr>
            <a:picLocks noChangeAspect="1"/>
          </p:cNvPicPr>
          <p:nvPr/>
        </p:nvPicPr>
        <p:blipFill rotWithShape="1">
          <a:blip r:embed="rId3">
            <a:extLst>
              <a:ext uri="{28A0092B-C50C-407E-A947-70E740481C1C}">
                <a14:useLocalDpi xmlns:a14="http://schemas.microsoft.com/office/drawing/2010/main" val="0"/>
              </a:ext>
            </a:extLst>
          </a:blip>
          <a:srcRect t="16079" r="12099"/>
          <a:stretch/>
        </p:blipFill>
        <p:spPr>
          <a:xfrm>
            <a:off x="105878" y="3509041"/>
            <a:ext cx="6698974" cy="3197852"/>
          </a:xfrm>
          <a:prstGeom prst="rect">
            <a:avLst/>
          </a:prstGeom>
        </p:spPr>
      </p:pic>
      <p:graphicFrame>
        <p:nvGraphicFramePr>
          <p:cNvPr id="3" name="Table 2">
            <a:extLst>
              <a:ext uri="{FF2B5EF4-FFF2-40B4-BE49-F238E27FC236}">
                <a16:creationId xmlns:a16="http://schemas.microsoft.com/office/drawing/2014/main" id="{3E8E9FE1-B165-4566-878B-5B7FE8582BC9}"/>
              </a:ext>
            </a:extLst>
          </p:cNvPr>
          <p:cNvGraphicFramePr>
            <a:graphicFrameLocks noGrp="1"/>
          </p:cNvGraphicFramePr>
          <p:nvPr>
            <p:extLst>
              <p:ext uri="{D42A27DB-BD31-4B8C-83A1-F6EECF244321}">
                <p14:modId xmlns:p14="http://schemas.microsoft.com/office/powerpoint/2010/main" val="3730451989"/>
              </p:ext>
            </p:extLst>
          </p:nvPr>
        </p:nvGraphicFramePr>
        <p:xfrm>
          <a:off x="0" y="1693640"/>
          <a:ext cx="5755341" cy="1539240"/>
        </p:xfrm>
        <a:graphic>
          <a:graphicData uri="http://schemas.openxmlformats.org/drawingml/2006/table">
            <a:tbl>
              <a:tblPr/>
              <a:tblGrid>
                <a:gridCol w="1919138">
                  <a:extLst>
                    <a:ext uri="{9D8B030D-6E8A-4147-A177-3AD203B41FA5}">
                      <a16:colId xmlns:a16="http://schemas.microsoft.com/office/drawing/2014/main" val="3284716898"/>
                    </a:ext>
                  </a:extLst>
                </a:gridCol>
                <a:gridCol w="299203">
                  <a:extLst>
                    <a:ext uri="{9D8B030D-6E8A-4147-A177-3AD203B41FA5}">
                      <a16:colId xmlns:a16="http://schemas.microsoft.com/office/drawing/2014/main" val="4039665820"/>
                    </a:ext>
                  </a:extLst>
                </a:gridCol>
                <a:gridCol w="812120">
                  <a:extLst>
                    <a:ext uri="{9D8B030D-6E8A-4147-A177-3AD203B41FA5}">
                      <a16:colId xmlns:a16="http://schemas.microsoft.com/office/drawing/2014/main" val="3227016642"/>
                    </a:ext>
                  </a:extLst>
                </a:gridCol>
                <a:gridCol w="673205">
                  <a:extLst>
                    <a:ext uri="{9D8B030D-6E8A-4147-A177-3AD203B41FA5}">
                      <a16:colId xmlns:a16="http://schemas.microsoft.com/office/drawing/2014/main" val="2082443772"/>
                    </a:ext>
                  </a:extLst>
                </a:gridCol>
                <a:gridCol w="626901">
                  <a:extLst>
                    <a:ext uri="{9D8B030D-6E8A-4147-A177-3AD203B41FA5}">
                      <a16:colId xmlns:a16="http://schemas.microsoft.com/office/drawing/2014/main" val="1475674877"/>
                    </a:ext>
                  </a:extLst>
                </a:gridCol>
                <a:gridCol w="598405">
                  <a:extLst>
                    <a:ext uri="{9D8B030D-6E8A-4147-A177-3AD203B41FA5}">
                      <a16:colId xmlns:a16="http://schemas.microsoft.com/office/drawing/2014/main" val="2649014929"/>
                    </a:ext>
                  </a:extLst>
                </a:gridCol>
                <a:gridCol w="527166">
                  <a:extLst>
                    <a:ext uri="{9D8B030D-6E8A-4147-A177-3AD203B41FA5}">
                      <a16:colId xmlns:a16="http://schemas.microsoft.com/office/drawing/2014/main" val="1686922194"/>
                    </a:ext>
                  </a:extLst>
                </a:gridCol>
                <a:gridCol w="299203">
                  <a:extLst>
                    <a:ext uri="{9D8B030D-6E8A-4147-A177-3AD203B41FA5}">
                      <a16:colId xmlns:a16="http://schemas.microsoft.com/office/drawing/2014/main" val="1667365349"/>
                    </a:ext>
                  </a:extLst>
                </a:gridCol>
              </a:tblGrid>
              <a:tr h="190500">
                <a:tc>
                  <a:txBody>
                    <a:bodyPr/>
                    <a:lstStyle/>
                    <a:p>
                      <a:pPr algn="l"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cs typeface="Times New Roman" panose="02020603050405020304" pitchFamily="18" charset="0"/>
                        </a:rPr>
                        <a:t>Df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err="1">
                          <a:solidFill>
                            <a:srgbClr val="000000"/>
                          </a:solidFill>
                          <a:effectLst/>
                          <a:latin typeface="+mn-lt"/>
                          <a:cs typeface="Times New Roman" panose="02020603050405020304" pitchFamily="18" charset="0"/>
                        </a:rPr>
                        <a:t>SumsOfSqs</a:t>
                      </a:r>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err="1">
                          <a:solidFill>
                            <a:srgbClr val="000000"/>
                          </a:solidFill>
                          <a:effectLst/>
                          <a:latin typeface="+mn-lt"/>
                          <a:cs typeface="Times New Roman" panose="02020603050405020304" pitchFamily="18" charset="0"/>
                        </a:rPr>
                        <a:t>MeanSqs</a:t>
                      </a:r>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cs typeface="Times New Roman" panose="02020603050405020304" pitchFamily="18" charset="0"/>
                        </a:rPr>
                        <a:t>F.Model</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cs typeface="Times New Roman" panose="02020603050405020304" pitchFamily="18" charset="0"/>
                        </a:rPr>
                        <a:t>R2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cs typeface="Times New Roman" panose="02020603050405020304" pitchFamily="18" charset="0"/>
                        </a:rPr>
                        <a:t>Pr(&gt;F)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37419"/>
                  </a:ext>
                </a:extLst>
              </a:tr>
              <a:tr h="190500">
                <a:tc>
                  <a:txBody>
                    <a:bodyPr/>
                    <a:lstStyle/>
                    <a:p>
                      <a:pPr algn="r" fontAlgn="b"/>
                      <a:r>
                        <a:rPr lang="en-US" sz="1200" b="0" i="0" u="none" strike="noStrike" dirty="0">
                          <a:solidFill>
                            <a:srgbClr val="000000"/>
                          </a:solidFill>
                          <a:effectLst/>
                          <a:latin typeface="+mn-lt"/>
                          <a:cs typeface="Times New Roman" panose="02020603050405020304" pitchFamily="18" charset="0"/>
                        </a:rPr>
                        <a:t>disease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23207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23207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1.9412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0.00728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0.0001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746114928"/>
                  </a:ext>
                </a:extLst>
              </a:tr>
              <a:tr h="190500">
                <a:tc>
                  <a:txBody>
                    <a:bodyPr/>
                    <a:lstStyle/>
                    <a:p>
                      <a:pPr algn="r" fontAlgn="b"/>
                      <a:r>
                        <a:rPr lang="en-US" sz="1200" b="0" i="0" u="none" strike="noStrike" dirty="0">
                          <a:solidFill>
                            <a:srgbClr val="000000"/>
                          </a:solidFill>
                          <a:effectLst/>
                          <a:latin typeface="+mn-lt"/>
                          <a:cs typeface="Times New Roman" panose="02020603050405020304" pitchFamily="18" charset="0"/>
                        </a:rPr>
                        <a:t>energ_bialko_proc_2</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16539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16539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1.3835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0.00519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0.002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2399537178"/>
                  </a:ext>
                </a:extLst>
              </a:tr>
              <a:tr h="190500">
                <a:tc>
                  <a:txBody>
                    <a:bodyPr/>
                    <a:lstStyle/>
                    <a:p>
                      <a:pPr algn="r" fontAlgn="b"/>
                      <a:r>
                        <a:rPr lang="pl-PL" sz="1200" b="0" i="0" u="none" strike="noStrike" dirty="0">
                          <a:solidFill>
                            <a:srgbClr val="000000"/>
                          </a:solidFill>
                          <a:effectLst/>
                          <a:latin typeface="+mn-lt"/>
                          <a:cs typeface="Times New Roman" panose="02020603050405020304" pitchFamily="18" charset="0"/>
                        </a:rPr>
                        <a:t>disease:energ_bialko_proc_2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17810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17810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1.4898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0.00558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0.0027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a:t>
                      </a:r>
                    </a:p>
                  </a:txBody>
                  <a:tcPr marL="9525" marR="9525" marT="9525" marB="0" anchor="b">
                    <a:lnL>
                      <a:noFill/>
                    </a:lnL>
                    <a:lnR>
                      <a:noFill/>
                    </a:lnR>
                    <a:lnT>
                      <a:noFill/>
                    </a:lnT>
                    <a:lnB>
                      <a:noFill/>
                    </a:lnB>
                  </a:tcPr>
                </a:tc>
                <a:extLst>
                  <a:ext uri="{0D108BD9-81ED-4DB2-BD59-A6C34878D82A}">
                    <a16:rowId xmlns:a16="http://schemas.microsoft.com/office/drawing/2014/main" val="548436415"/>
                  </a:ext>
                </a:extLst>
              </a:tr>
              <a:tr h="190500">
                <a:tc>
                  <a:txBody>
                    <a:bodyPr/>
                    <a:lstStyle/>
                    <a:p>
                      <a:pPr algn="r" fontAlgn="b"/>
                      <a:r>
                        <a:rPr lang="en-US" sz="1200" b="0" i="0" u="none" strike="noStrike" dirty="0">
                          <a:solidFill>
                            <a:srgbClr val="000000"/>
                          </a:solidFill>
                          <a:effectLst/>
                          <a:latin typeface="+mn-lt"/>
                          <a:cs typeface="Times New Roman" panose="02020603050405020304" pitchFamily="18" charset="0"/>
                        </a:rPr>
                        <a:t>Residuals</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262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mn-lt"/>
                          <a:cs typeface="Times New Roman" panose="02020603050405020304" pitchFamily="18" charset="0"/>
                        </a:rPr>
                        <a:t>3132107</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11955</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0.98196</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2828553207"/>
                  </a:ext>
                </a:extLst>
              </a:tr>
              <a:tr h="190500">
                <a:tc>
                  <a:txBody>
                    <a:bodyPr/>
                    <a:lstStyle/>
                    <a:p>
                      <a:pPr algn="r" fontAlgn="b"/>
                      <a:r>
                        <a:rPr lang="en-US" sz="1200" b="0" i="0" u="none" strike="noStrike">
                          <a:solidFill>
                            <a:srgbClr val="000000"/>
                          </a:solidFill>
                          <a:effectLst/>
                          <a:latin typeface="+mn-lt"/>
                          <a:cs typeface="Times New Roman" panose="02020603050405020304" pitchFamily="18" charset="0"/>
                        </a:rPr>
                        <a:t>Total</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265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3189663</a:t>
                      </a:r>
                    </a:p>
                  </a:txBody>
                  <a:tcPr marL="9525" marR="9525" marT="9525" marB="0" anchor="b">
                    <a:lnL>
                      <a:noFill/>
                    </a:lnL>
                    <a:lnR>
                      <a:noFill/>
                    </a:lnR>
                    <a:lnT>
                      <a:noFill/>
                    </a:lnT>
                    <a:lnB>
                      <a:noFill/>
                    </a:lnB>
                  </a:tcPr>
                </a:tc>
                <a:tc>
                  <a:txBody>
                    <a:bodyPr/>
                    <a:lstStyle/>
                    <a:p>
                      <a:pPr algn="ctr" fontAlgn="b"/>
                      <a:endParaRPr lang="en-US" sz="1200" b="0" i="0" u="none" strike="noStrike">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cs typeface="Times New Roman" panose="02020603050405020304" pitchFamily="18" charset="0"/>
                        </a:rPr>
                        <a:t>1</a:t>
                      </a: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extLst>
                  <a:ext uri="{0D108BD9-81ED-4DB2-BD59-A6C34878D82A}">
                    <a16:rowId xmlns:a16="http://schemas.microsoft.com/office/drawing/2014/main" val="3806567846"/>
                  </a:ext>
                </a:extLst>
              </a:tr>
              <a:tr h="190500">
                <a:tc gridSpan="8">
                  <a:txBody>
                    <a:bodyPr/>
                    <a:lstStyle/>
                    <a:p>
                      <a:pPr algn="r" fontAlgn="b"/>
                      <a:r>
                        <a:rPr lang="fr-FR" sz="1200" b="0" i="0" u="none" strike="noStrike" dirty="0" err="1">
                          <a:solidFill>
                            <a:srgbClr val="000000"/>
                          </a:solidFill>
                          <a:effectLst/>
                          <a:latin typeface="+mn-lt"/>
                          <a:cs typeface="Times New Roman" panose="02020603050405020304" pitchFamily="18" charset="0"/>
                        </a:rPr>
                        <a:t>Signif</a:t>
                      </a:r>
                      <a:r>
                        <a:rPr lang="fr-FR" sz="1200" b="0" i="0" u="none" strike="noStrike" dirty="0">
                          <a:solidFill>
                            <a:srgbClr val="000000"/>
                          </a:solidFill>
                          <a:effectLst/>
                          <a:latin typeface="+mn-lt"/>
                          <a:cs typeface="Times New Roman" panose="02020603050405020304" pitchFamily="18" charset="0"/>
                        </a:rPr>
                        <a:t>. codes: 0 ‘***’ 0.001 ‘**’ 0.01 ‘*’ 0.05 ‘.’ 0.1 ‘ ’ 1</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3277644"/>
                  </a:ext>
                </a:extLst>
              </a:tr>
              <a:tr h="190500">
                <a:tc gridSpan="8">
                  <a:txBody>
                    <a:bodyPr/>
                    <a:lstStyle/>
                    <a:p>
                      <a:pPr algn="l" fontAlgn="b"/>
                      <a:endParaRPr lang="en-US" sz="1200" b="0" i="0" u="none" strike="noStrike" dirty="0">
                        <a:solidFill>
                          <a:srgbClr val="000000"/>
                        </a:solidFill>
                        <a:effectLst/>
                        <a:latin typeface="+mn-lt"/>
                        <a:cs typeface="Times New Roman" panose="02020603050405020304" pitchFamily="18"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4883569"/>
                  </a:ext>
                </a:extLst>
              </a:tr>
            </a:tbl>
          </a:graphicData>
        </a:graphic>
      </p:graphicFrame>
      <p:sp>
        <p:nvSpPr>
          <p:cNvPr id="4" name="TextBox 3">
            <a:extLst>
              <a:ext uri="{FF2B5EF4-FFF2-40B4-BE49-F238E27FC236}">
                <a16:creationId xmlns:a16="http://schemas.microsoft.com/office/drawing/2014/main" id="{1A0A5AC3-DA52-417B-AF20-E1136841F898}"/>
              </a:ext>
            </a:extLst>
          </p:cNvPr>
          <p:cNvSpPr txBox="1"/>
          <p:nvPr/>
        </p:nvSpPr>
        <p:spPr>
          <a:xfrm>
            <a:off x="0" y="1270066"/>
            <a:ext cx="5755340" cy="461665"/>
          </a:xfrm>
          <a:prstGeom prst="rect">
            <a:avLst/>
          </a:prstGeom>
          <a:noFill/>
        </p:spPr>
        <p:txBody>
          <a:bodyPr wrap="square">
            <a:spAutoFit/>
          </a:bodyPr>
          <a:lstStyle/>
          <a:p>
            <a:r>
              <a:rPr lang="en-US" sz="1200" b="1" dirty="0">
                <a:cs typeface="Times New Roman" panose="02020603050405020304" pitchFamily="18" charset="0"/>
              </a:rPr>
              <a:t>Table X. </a:t>
            </a:r>
            <a:r>
              <a:rPr lang="en-US" sz="1200" dirty="0">
                <a:cs typeface="Times New Roman" panose="02020603050405020304" pitchFamily="18" charset="0"/>
              </a:rPr>
              <a:t>Beta Diversity Bray Curtis </a:t>
            </a:r>
            <a:r>
              <a:rPr lang="en-US" sz="1200" dirty="0" err="1">
                <a:cs typeface="Times New Roman" panose="02020603050405020304" pitchFamily="18" charset="0"/>
              </a:rPr>
              <a:t>adonis</a:t>
            </a:r>
            <a:r>
              <a:rPr lang="en-US" sz="1200" dirty="0">
                <a:cs typeface="Times New Roman" panose="02020603050405020304" pitchFamily="18" charset="0"/>
              </a:rPr>
              <a:t> </a:t>
            </a:r>
            <a:r>
              <a:rPr lang="en-US" sz="1200" dirty="0" err="1">
                <a:cs typeface="Times New Roman" panose="02020603050405020304" pitchFamily="18" charset="0"/>
              </a:rPr>
              <a:t>permanova</a:t>
            </a:r>
            <a:r>
              <a:rPr lang="en-US" sz="1200" dirty="0">
                <a:cs typeface="Times New Roman" panose="02020603050405020304" pitchFamily="18" charset="0"/>
              </a:rPr>
              <a:t> of VST transformed counts versus percent energy derived from protein stratified  by sample type</a:t>
            </a:r>
          </a:p>
        </p:txBody>
      </p:sp>
      <p:sp>
        <p:nvSpPr>
          <p:cNvPr id="11" name="TextBox 10">
            <a:extLst>
              <a:ext uri="{FF2B5EF4-FFF2-40B4-BE49-F238E27FC236}">
                <a16:creationId xmlns:a16="http://schemas.microsoft.com/office/drawing/2014/main" id="{9451789E-1A11-4F2D-A69E-4DFD8783AAB9}"/>
              </a:ext>
            </a:extLst>
          </p:cNvPr>
          <p:cNvSpPr txBox="1"/>
          <p:nvPr/>
        </p:nvSpPr>
        <p:spPr>
          <a:xfrm>
            <a:off x="0" y="151107"/>
            <a:ext cx="6099586" cy="461665"/>
          </a:xfrm>
          <a:prstGeom prst="rect">
            <a:avLst/>
          </a:prstGeom>
          <a:noFill/>
        </p:spPr>
        <p:txBody>
          <a:bodyPr wrap="square">
            <a:spAutoFit/>
          </a:bodyPr>
          <a:lstStyle/>
          <a:p>
            <a:pPr algn="ctr" fontAlgn="b"/>
            <a:r>
              <a:rPr lang="en-US" sz="2400" b="0" i="0" u="none" strike="noStrike" dirty="0">
                <a:solidFill>
                  <a:srgbClr val="000000"/>
                </a:solidFill>
                <a:effectLst/>
                <a:cs typeface="Times New Roman" panose="02020603050405020304" pitchFamily="18" charset="0"/>
              </a:rPr>
              <a:t>Beta Diversity Bray Curtis </a:t>
            </a:r>
            <a:r>
              <a:rPr lang="en-US" sz="2400" dirty="0" err="1">
                <a:solidFill>
                  <a:srgbClr val="000000"/>
                </a:solidFill>
                <a:cs typeface="Times New Roman" panose="02020603050405020304" pitchFamily="18" charset="0"/>
              </a:rPr>
              <a:t>a</a:t>
            </a:r>
            <a:r>
              <a:rPr lang="en-US" sz="2400" b="0" i="0" u="none" strike="noStrike" dirty="0" err="1">
                <a:solidFill>
                  <a:srgbClr val="000000"/>
                </a:solidFill>
                <a:effectLst/>
                <a:cs typeface="Times New Roman" panose="02020603050405020304" pitchFamily="18" charset="0"/>
              </a:rPr>
              <a:t>donis</a:t>
            </a:r>
            <a:r>
              <a:rPr lang="en-US" sz="2400" b="0" i="0" u="none" strike="noStrike" dirty="0">
                <a:solidFill>
                  <a:srgbClr val="000000"/>
                </a:solidFill>
                <a:effectLst/>
                <a:cs typeface="Times New Roman" panose="02020603050405020304" pitchFamily="18" charset="0"/>
              </a:rPr>
              <a:t> </a:t>
            </a:r>
            <a:r>
              <a:rPr lang="en-US" sz="2400" b="0" i="0" u="none" strike="noStrike" dirty="0" err="1">
                <a:solidFill>
                  <a:srgbClr val="000000"/>
                </a:solidFill>
                <a:effectLst/>
                <a:cs typeface="Times New Roman" panose="02020603050405020304" pitchFamily="18" charset="0"/>
              </a:rPr>
              <a:t>permanova</a:t>
            </a:r>
            <a:endParaRPr lang="en-US" sz="2400" dirty="0">
              <a:solidFill>
                <a:srgbClr val="000000"/>
              </a:solidFill>
              <a:cs typeface="Times New Roman" panose="02020603050405020304" pitchFamily="18" charset="0"/>
            </a:endParaRPr>
          </a:p>
        </p:txBody>
      </p:sp>
      <p:sp>
        <p:nvSpPr>
          <p:cNvPr id="15" name="TextBox 14">
            <a:extLst>
              <a:ext uri="{FF2B5EF4-FFF2-40B4-BE49-F238E27FC236}">
                <a16:creationId xmlns:a16="http://schemas.microsoft.com/office/drawing/2014/main" id="{70076684-7C78-48BD-947A-368AA4BE7637}"/>
              </a:ext>
            </a:extLst>
          </p:cNvPr>
          <p:cNvSpPr txBox="1"/>
          <p:nvPr/>
        </p:nvSpPr>
        <p:spPr>
          <a:xfrm>
            <a:off x="0" y="763787"/>
            <a:ext cx="6099586" cy="461665"/>
          </a:xfrm>
          <a:prstGeom prst="rect">
            <a:avLst/>
          </a:prstGeom>
          <a:noFill/>
        </p:spPr>
        <p:txBody>
          <a:bodyPr wrap="square">
            <a:spAutoFit/>
          </a:bodyPr>
          <a:lstStyle/>
          <a:p>
            <a:pPr algn="ctr"/>
            <a:r>
              <a:rPr lang="en-US" sz="2400" b="1" i="0" strike="noStrike" dirty="0">
                <a:solidFill>
                  <a:srgbClr val="000000"/>
                </a:solidFill>
                <a:effectLst/>
                <a:cs typeface="Times New Roman" panose="02020603050405020304" pitchFamily="18" charset="0"/>
              </a:rPr>
              <a:t>% energy from protein</a:t>
            </a:r>
            <a:endParaRPr lang="en-US" sz="2400" b="1" dirty="0"/>
          </a:p>
        </p:txBody>
      </p:sp>
    </p:spTree>
    <p:extLst>
      <p:ext uri="{BB962C8B-B14F-4D97-AF65-F5344CB8AC3E}">
        <p14:creationId xmlns:p14="http://schemas.microsoft.com/office/powerpoint/2010/main" val="98702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3F3DC6A7-3AFB-42FD-84E6-C87C434A2DC3}"/>
              </a:ext>
            </a:extLst>
          </p:cNvPr>
          <p:cNvSpPr txBox="1"/>
          <p:nvPr/>
        </p:nvSpPr>
        <p:spPr>
          <a:xfrm>
            <a:off x="632323" y="122472"/>
            <a:ext cx="10927350" cy="369332"/>
          </a:xfrm>
          <a:prstGeom prst="rect">
            <a:avLst/>
          </a:prstGeom>
          <a:noFill/>
        </p:spPr>
        <p:txBody>
          <a:bodyPr wrap="square" rtlCol="0">
            <a:spAutoFit/>
          </a:bodyPr>
          <a:lstStyle/>
          <a:p>
            <a:r>
              <a:rPr lang="pl-PL" b="1" dirty="0"/>
              <a:t>SuppFigure_</a:t>
            </a:r>
            <a:r>
              <a:rPr lang="pl-PL" dirty="0"/>
              <a:t>D</a:t>
            </a:r>
            <a:r>
              <a:rPr lang="en-US" dirty="0" err="1"/>
              <a:t>isease</a:t>
            </a:r>
            <a:r>
              <a:rPr lang="en-US" dirty="0"/>
              <a:t> and week of deliver</a:t>
            </a:r>
            <a:r>
              <a:rPr lang="pl-PL" dirty="0"/>
              <a:t>y  (</a:t>
            </a:r>
            <a:r>
              <a:rPr lang="pl-PL" dirty="0" err="1">
                <a:solidFill>
                  <a:srgbClr val="A849AE"/>
                </a:solidFill>
              </a:rPr>
              <a:t>perhaps</a:t>
            </a:r>
            <a:r>
              <a:rPr lang="pl-PL" dirty="0">
                <a:solidFill>
                  <a:srgbClr val="A849AE"/>
                </a:solidFill>
              </a:rPr>
              <a:t> </a:t>
            </a:r>
            <a:r>
              <a:rPr lang="pl-PL" dirty="0" err="1">
                <a:solidFill>
                  <a:srgbClr val="A849AE"/>
                </a:solidFill>
              </a:rPr>
              <a:t>studied</a:t>
            </a:r>
            <a:r>
              <a:rPr lang="pl-PL" dirty="0">
                <a:solidFill>
                  <a:srgbClr val="A849AE"/>
                </a:solidFill>
              </a:rPr>
              <a:t> </a:t>
            </a:r>
            <a:r>
              <a:rPr lang="pl-PL" dirty="0" err="1">
                <a:solidFill>
                  <a:srgbClr val="A849AE"/>
                </a:solidFill>
              </a:rPr>
              <a:t>groups</a:t>
            </a:r>
            <a:r>
              <a:rPr lang="pl-PL" dirty="0">
                <a:solidFill>
                  <a:srgbClr val="A849AE"/>
                </a:solidFill>
              </a:rPr>
              <a:t> </a:t>
            </a:r>
            <a:r>
              <a:rPr lang="pl-PL" dirty="0" err="1">
                <a:solidFill>
                  <a:srgbClr val="A849AE"/>
                </a:solidFill>
              </a:rPr>
              <a:t>instead</a:t>
            </a:r>
            <a:r>
              <a:rPr lang="pl-PL" dirty="0">
                <a:solidFill>
                  <a:srgbClr val="A849AE"/>
                </a:solidFill>
              </a:rPr>
              <a:t> of </a:t>
            </a:r>
            <a:r>
              <a:rPr lang="pl-PL" dirty="0" err="1">
                <a:solidFill>
                  <a:srgbClr val="A849AE"/>
                </a:solidFill>
              </a:rPr>
              <a:t>disease</a:t>
            </a:r>
            <a:r>
              <a:rPr lang="pl-PL" dirty="0">
                <a:solidFill>
                  <a:srgbClr val="A849AE"/>
                </a:solidFill>
              </a:rPr>
              <a:t> </a:t>
            </a:r>
            <a:r>
              <a:rPr lang="pl-PL" dirty="0"/>
              <a:t>)</a:t>
            </a:r>
          </a:p>
        </p:txBody>
      </p:sp>
      <p:sp>
        <p:nvSpPr>
          <p:cNvPr id="2" name="Prostokąt 1">
            <a:extLst>
              <a:ext uri="{FF2B5EF4-FFF2-40B4-BE49-F238E27FC236}">
                <a16:creationId xmlns:a16="http://schemas.microsoft.com/office/drawing/2014/main" id="{FB5B002A-E6DB-4F0D-809D-DFB1AB1061E7}"/>
              </a:ext>
            </a:extLst>
          </p:cNvPr>
          <p:cNvSpPr/>
          <p:nvPr/>
        </p:nvSpPr>
        <p:spPr>
          <a:xfrm>
            <a:off x="7471975" y="2351673"/>
            <a:ext cx="1367682" cy="338554"/>
          </a:xfrm>
          <a:prstGeom prst="rect">
            <a:avLst/>
          </a:prstGeom>
        </p:spPr>
        <p:txBody>
          <a:bodyPr wrap="none">
            <a:spAutoFit/>
          </a:bodyPr>
          <a:lstStyle/>
          <a:p>
            <a:pPr algn="r" fontAlgn="b"/>
            <a:r>
              <a:rPr lang="pl-PL" sz="1600" dirty="0">
                <a:solidFill>
                  <a:srgbClr val="000000"/>
                </a:solidFill>
                <a:latin typeface="Calibri" panose="020F0502020204030204" pitchFamily="34" charset="0"/>
              </a:rPr>
              <a:t>p </a:t>
            </a:r>
            <a:r>
              <a:rPr lang="en-US" sz="1600" dirty="0">
                <a:solidFill>
                  <a:srgbClr val="000000"/>
                </a:solidFill>
                <a:latin typeface="Calibri" panose="020F0502020204030204" pitchFamily="34" charset="0"/>
              </a:rPr>
              <a:t>&lt;0.0001 ***</a:t>
            </a:r>
          </a:p>
        </p:txBody>
      </p:sp>
      <p:pic>
        <p:nvPicPr>
          <p:cNvPr id="10" name="Obraz 9">
            <a:extLst>
              <a:ext uri="{FF2B5EF4-FFF2-40B4-BE49-F238E27FC236}">
                <a16:creationId xmlns:a16="http://schemas.microsoft.com/office/drawing/2014/main" id="{439F5F64-E642-4A1D-8A46-F550EC09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368" y="1667049"/>
            <a:ext cx="3986895" cy="3914593"/>
          </a:xfrm>
          <a:prstGeom prst="rect">
            <a:avLst/>
          </a:prstGeom>
        </p:spPr>
      </p:pic>
      <p:sp>
        <p:nvSpPr>
          <p:cNvPr id="11" name="pole tekstowe 10">
            <a:extLst>
              <a:ext uri="{FF2B5EF4-FFF2-40B4-BE49-F238E27FC236}">
                <a16:creationId xmlns:a16="http://schemas.microsoft.com/office/drawing/2014/main" id="{BA2EA4C6-A334-4447-B95E-821F054D794A}"/>
              </a:ext>
            </a:extLst>
          </p:cNvPr>
          <p:cNvSpPr txBox="1"/>
          <p:nvPr/>
        </p:nvSpPr>
        <p:spPr>
          <a:xfrm rot="16200000">
            <a:off x="20786" y="2832847"/>
            <a:ext cx="2351443" cy="307777"/>
          </a:xfrm>
          <a:prstGeom prst="rect">
            <a:avLst/>
          </a:prstGeom>
          <a:noFill/>
        </p:spPr>
        <p:txBody>
          <a:bodyPr wrap="square" rtlCol="0">
            <a:spAutoFit/>
          </a:bodyPr>
          <a:lstStyle/>
          <a:p>
            <a:r>
              <a:rPr lang="pl-PL" sz="1400" dirty="0"/>
              <a:t>DELIVERY WEEK</a:t>
            </a:r>
          </a:p>
        </p:txBody>
      </p:sp>
    </p:spTree>
    <p:extLst>
      <p:ext uri="{BB962C8B-B14F-4D97-AF65-F5344CB8AC3E}">
        <p14:creationId xmlns:p14="http://schemas.microsoft.com/office/powerpoint/2010/main" val="99505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27BEC66E-171F-4584-99C4-5AEB9E3D3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 y="20320"/>
            <a:ext cx="6837680" cy="6837680"/>
          </a:xfrm>
          <a:prstGeom prst="rect">
            <a:avLst/>
          </a:prstGeom>
        </p:spPr>
      </p:pic>
      <p:sp>
        <p:nvSpPr>
          <p:cNvPr id="5" name="pole tekstowe 4">
            <a:extLst>
              <a:ext uri="{FF2B5EF4-FFF2-40B4-BE49-F238E27FC236}">
                <a16:creationId xmlns:a16="http://schemas.microsoft.com/office/drawing/2014/main" id="{F1977913-0480-466A-A5FE-6EC1ABD11B31}"/>
              </a:ext>
            </a:extLst>
          </p:cNvPr>
          <p:cNvSpPr txBox="1"/>
          <p:nvPr/>
        </p:nvSpPr>
        <p:spPr>
          <a:xfrm>
            <a:off x="6096000" y="537674"/>
            <a:ext cx="5704114" cy="1200329"/>
          </a:xfrm>
          <a:prstGeom prst="rect">
            <a:avLst/>
          </a:prstGeom>
          <a:noFill/>
        </p:spPr>
        <p:txBody>
          <a:bodyPr wrap="square" rtlCol="0">
            <a:spAutoFit/>
          </a:bodyPr>
          <a:lstStyle/>
          <a:p>
            <a:r>
              <a:rPr lang="pl-PL" b="1" dirty="0"/>
              <a:t>SuppFigure</a:t>
            </a:r>
            <a:r>
              <a:rPr lang="pl-PL" dirty="0"/>
              <a:t>_Glycaemic control </a:t>
            </a:r>
            <a:r>
              <a:rPr lang="en-US" dirty="0"/>
              <a:t>during first</a:t>
            </a:r>
            <a:r>
              <a:rPr lang="pl-PL" dirty="0"/>
              <a:t>,</a:t>
            </a:r>
            <a:r>
              <a:rPr lang="en-US" dirty="0"/>
              <a:t> second and third (before delivery)</a:t>
            </a:r>
            <a:r>
              <a:rPr lang="pl-PL" dirty="0"/>
              <a:t> </a:t>
            </a:r>
            <a:r>
              <a:rPr lang="en-US" dirty="0"/>
              <a:t>trimesters</a:t>
            </a:r>
            <a:r>
              <a:rPr lang="pl-PL" dirty="0"/>
              <a:t> in women with T1D</a:t>
            </a:r>
            <a:endParaRPr lang="en-US" dirty="0"/>
          </a:p>
          <a:p>
            <a:endParaRPr lang="en-US" b="1" dirty="0"/>
          </a:p>
          <a:p>
            <a:pPr marL="285750" indent="-285750">
              <a:buFont typeface="Arial" panose="020B0604020202020204" pitchFamily="34" charset="0"/>
              <a:buChar char="•"/>
            </a:pPr>
            <a:endParaRPr lang="en-US" dirty="0"/>
          </a:p>
        </p:txBody>
      </p:sp>
      <p:sp>
        <p:nvSpPr>
          <p:cNvPr id="7" name="pole tekstowe 6">
            <a:extLst>
              <a:ext uri="{FF2B5EF4-FFF2-40B4-BE49-F238E27FC236}">
                <a16:creationId xmlns:a16="http://schemas.microsoft.com/office/drawing/2014/main" id="{6FBEEDE1-71DE-4073-B770-CEE79A42B4F8}"/>
              </a:ext>
            </a:extLst>
          </p:cNvPr>
          <p:cNvSpPr txBox="1"/>
          <p:nvPr/>
        </p:nvSpPr>
        <p:spPr>
          <a:xfrm>
            <a:off x="5222240" y="5160631"/>
            <a:ext cx="6837680" cy="1569660"/>
          </a:xfrm>
          <a:prstGeom prst="rect">
            <a:avLst/>
          </a:prstGeom>
          <a:noFill/>
        </p:spPr>
        <p:txBody>
          <a:bodyPr wrap="square" rtlCol="0">
            <a:spAutoFit/>
          </a:bodyPr>
          <a:lstStyle/>
          <a:p>
            <a:r>
              <a:rPr lang="pl-PL" sz="1600" dirty="0" err="1"/>
              <a:t>Tukey</a:t>
            </a:r>
            <a:r>
              <a:rPr lang="pl-PL" sz="1600" dirty="0"/>
              <a:t> </a:t>
            </a:r>
            <a:r>
              <a:rPr lang="pl-PL" sz="1600" dirty="0" err="1"/>
              <a:t>multiple</a:t>
            </a:r>
            <a:r>
              <a:rPr lang="pl-PL" sz="1600" dirty="0"/>
              <a:t> </a:t>
            </a:r>
            <a:r>
              <a:rPr lang="pl-PL" sz="1600" dirty="0" err="1"/>
              <a:t>comparisons</a:t>
            </a:r>
            <a:r>
              <a:rPr lang="pl-PL" sz="1600" dirty="0"/>
              <a:t> of </a:t>
            </a:r>
            <a:r>
              <a:rPr lang="pl-PL" sz="1600" dirty="0" err="1"/>
              <a:t>means</a:t>
            </a:r>
            <a:r>
              <a:rPr lang="pl-PL" sz="1600" dirty="0"/>
              <a:t> [95% family-</a:t>
            </a:r>
            <a:r>
              <a:rPr lang="pl-PL" sz="1600" dirty="0" err="1"/>
              <a:t>wise</a:t>
            </a:r>
            <a:r>
              <a:rPr lang="pl-PL" sz="1600" dirty="0"/>
              <a:t> </a:t>
            </a:r>
            <a:r>
              <a:rPr lang="pl-PL" sz="1600" dirty="0" err="1"/>
              <a:t>confidence</a:t>
            </a:r>
            <a:r>
              <a:rPr lang="pl-PL" sz="1600" dirty="0"/>
              <a:t> </a:t>
            </a:r>
            <a:r>
              <a:rPr lang="pl-PL" sz="1600" dirty="0" err="1"/>
              <a:t>level</a:t>
            </a:r>
            <a:r>
              <a:rPr lang="pl-PL" sz="1600" dirty="0"/>
              <a:t>]</a:t>
            </a:r>
          </a:p>
          <a:p>
            <a:endParaRPr lang="pl-PL" sz="1600" dirty="0"/>
          </a:p>
          <a:p>
            <a:r>
              <a:rPr lang="pl-PL" sz="1600" dirty="0" err="1"/>
              <a:t>Variable</a:t>
            </a:r>
            <a:r>
              <a:rPr lang="pl-PL" sz="1600" dirty="0"/>
              <a:t>			</a:t>
            </a:r>
            <a:r>
              <a:rPr lang="pl-PL" sz="1600" dirty="0" err="1"/>
              <a:t>diff</a:t>
            </a:r>
            <a:r>
              <a:rPr lang="pl-PL" sz="1600" dirty="0"/>
              <a:t>       	      </a:t>
            </a:r>
            <a:r>
              <a:rPr lang="pl-PL" sz="1600" dirty="0" err="1"/>
              <a:t>lwr</a:t>
            </a:r>
            <a:r>
              <a:rPr lang="pl-PL" sz="1600" dirty="0"/>
              <a:t>	        </a:t>
            </a:r>
            <a:r>
              <a:rPr lang="pl-PL" sz="1600" dirty="0" err="1"/>
              <a:t>upr</a:t>
            </a:r>
            <a:r>
              <a:rPr lang="pl-PL" sz="1600" dirty="0"/>
              <a:t>	     </a:t>
            </a:r>
            <a:r>
              <a:rPr lang="pl-PL" sz="1600" b="1" dirty="0"/>
              <a:t>p </a:t>
            </a:r>
            <a:r>
              <a:rPr lang="pl-PL" sz="1600" b="1" dirty="0" err="1"/>
              <a:t>adj</a:t>
            </a:r>
            <a:endParaRPr lang="pl-PL" sz="1600" b="1" dirty="0"/>
          </a:p>
          <a:p>
            <a:r>
              <a:rPr lang="pl-PL" sz="1600" dirty="0" err="1"/>
              <a:t>Second.Trimester-First.Trimester</a:t>
            </a:r>
            <a:r>
              <a:rPr lang="pl-PL" sz="1600" dirty="0"/>
              <a:t>	-0.9936170 -1.3829062 -0.6043278 0.0000000</a:t>
            </a:r>
          </a:p>
          <a:p>
            <a:r>
              <a:rPr lang="pl-PL" sz="1600" dirty="0"/>
              <a:t>Delivery-</a:t>
            </a:r>
            <a:r>
              <a:rPr lang="pl-PL" sz="1600" dirty="0" err="1"/>
              <a:t>First.Trimester</a:t>
            </a:r>
            <a:r>
              <a:rPr lang="pl-PL" sz="1600" dirty="0"/>
              <a:t>	-0.8586383 -1.2420437 -0.4752329 0.0000013</a:t>
            </a:r>
          </a:p>
          <a:p>
            <a:r>
              <a:rPr lang="pl-PL" sz="1600" dirty="0"/>
              <a:t>Delivery-</a:t>
            </a:r>
            <a:r>
              <a:rPr lang="pl-PL" sz="1600" dirty="0" err="1"/>
              <a:t>Second.Trimester</a:t>
            </a:r>
            <a:r>
              <a:rPr lang="pl-PL" sz="1600" dirty="0"/>
              <a:t>	0.1349787   -0.2484267  0.5183841 0.6826300</a:t>
            </a:r>
          </a:p>
        </p:txBody>
      </p:sp>
    </p:spTree>
    <p:extLst>
      <p:ext uri="{BB962C8B-B14F-4D97-AF65-F5344CB8AC3E}">
        <p14:creationId xmlns:p14="http://schemas.microsoft.com/office/powerpoint/2010/main" val="254076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video game&#10;&#10;Description automatically generated">
            <a:extLst>
              <a:ext uri="{FF2B5EF4-FFF2-40B4-BE49-F238E27FC236}">
                <a16:creationId xmlns:a16="http://schemas.microsoft.com/office/drawing/2014/main" id="{57E38738-E579-40F7-9656-0C9238A18531}"/>
              </a:ext>
            </a:extLst>
          </p:cNvPr>
          <p:cNvPicPr>
            <a:picLocks noChangeAspect="1"/>
          </p:cNvPicPr>
          <p:nvPr/>
        </p:nvPicPr>
        <p:blipFill rotWithShape="1">
          <a:blip r:embed="rId3">
            <a:extLst>
              <a:ext uri="{28A0092B-C50C-407E-A947-70E740481C1C}">
                <a14:useLocalDpi xmlns:a14="http://schemas.microsoft.com/office/drawing/2010/main" val="0"/>
              </a:ext>
            </a:extLst>
          </a:blip>
          <a:srcRect r="12093"/>
          <a:stretch/>
        </p:blipFill>
        <p:spPr>
          <a:xfrm>
            <a:off x="337457" y="1321905"/>
            <a:ext cx="6313714" cy="5386654"/>
          </a:xfrm>
          <a:prstGeom prst="rect">
            <a:avLst/>
          </a:prstGeom>
        </p:spPr>
      </p:pic>
      <p:sp>
        <p:nvSpPr>
          <p:cNvPr id="2" name="pole tekstowe 1">
            <a:extLst>
              <a:ext uri="{FF2B5EF4-FFF2-40B4-BE49-F238E27FC236}">
                <a16:creationId xmlns:a16="http://schemas.microsoft.com/office/drawing/2014/main" id="{6AD5E6FC-D124-4181-BB26-195794289160}"/>
              </a:ext>
            </a:extLst>
          </p:cNvPr>
          <p:cNvSpPr txBox="1"/>
          <p:nvPr/>
        </p:nvSpPr>
        <p:spPr>
          <a:xfrm>
            <a:off x="337457" y="283830"/>
            <a:ext cx="9683015" cy="369332"/>
          </a:xfrm>
          <a:prstGeom prst="rect">
            <a:avLst/>
          </a:prstGeom>
          <a:noFill/>
        </p:spPr>
        <p:txBody>
          <a:bodyPr wrap="square" rtlCol="0">
            <a:spAutoFit/>
          </a:bodyPr>
          <a:lstStyle/>
          <a:p>
            <a:r>
              <a:rPr lang="pl-PL" b="1" dirty="0">
                <a:solidFill>
                  <a:srgbClr val="000000"/>
                </a:solidFill>
              </a:rPr>
              <a:t>SuppFigure</a:t>
            </a:r>
            <a:r>
              <a:rPr lang="pl-PL" dirty="0">
                <a:solidFill>
                  <a:srgbClr val="000000"/>
                </a:solidFill>
              </a:rPr>
              <a:t>_Newborn weight distribution</a:t>
            </a:r>
          </a:p>
        </p:txBody>
      </p:sp>
    </p:spTree>
    <p:extLst>
      <p:ext uri="{BB962C8B-B14F-4D97-AF65-F5344CB8AC3E}">
        <p14:creationId xmlns:p14="http://schemas.microsoft.com/office/powerpoint/2010/main" val="402313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automatically generated">
            <a:extLst>
              <a:ext uri="{FF2B5EF4-FFF2-40B4-BE49-F238E27FC236}">
                <a16:creationId xmlns:a16="http://schemas.microsoft.com/office/drawing/2014/main" id="{9ADA3FD8-EFDD-494B-BC26-03C244874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285" y="749998"/>
            <a:ext cx="6716062" cy="6001588"/>
          </a:xfrm>
          <a:prstGeom prst="rect">
            <a:avLst/>
          </a:prstGeom>
        </p:spPr>
      </p:pic>
      <p:sp>
        <p:nvSpPr>
          <p:cNvPr id="4" name="pole tekstowe 3">
            <a:extLst>
              <a:ext uri="{FF2B5EF4-FFF2-40B4-BE49-F238E27FC236}">
                <a16:creationId xmlns:a16="http://schemas.microsoft.com/office/drawing/2014/main" id="{47F5879F-CDB3-4F37-86AA-F833D9E674DF}"/>
              </a:ext>
            </a:extLst>
          </p:cNvPr>
          <p:cNvSpPr txBox="1"/>
          <p:nvPr/>
        </p:nvSpPr>
        <p:spPr>
          <a:xfrm>
            <a:off x="259882" y="106414"/>
            <a:ext cx="10943924" cy="369332"/>
          </a:xfrm>
          <a:prstGeom prst="rect">
            <a:avLst/>
          </a:prstGeom>
          <a:noFill/>
        </p:spPr>
        <p:txBody>
          <a:bodyPr wrap="square" rtlCol="0">
            <a:spAutoFit/>
          </a:bodyPr>
          <a:lstStyle/>
          <a:p>
            <a:r>
              <a:rPr lang="pl-PL" b="1" dirty="0"/>
              <a:t>SuppFigure</a:t>
            </a:r>
            <a:r>
              <a:rPr lang="pl-PL" dirty="0"/>
              <a:t>_</a:t>
            </a:r>
            <a:r>
              <a:rPr lang="en-US" dirty="0"/>
              <a:t>Glucose </a:t>
            </a:r>
            <a:r>
              <a:rPr lang="pl-PL" dirty="0"/>
              <a:t>level measurements over time in newborns of women with T1D</a:t>
            </a:r>
          </a:p>
        </p:txBody>
      </p:sp>
      <p:sp>
        <p:nvSpPr>
          <p:cNvPr id="5" name="pole tekstowe 4">
            <a:extLst>
              <a:ext uri="{FF2B5EF4-FFF2-40B4-BE49-F238E27FC236}">
                <a16:creationId xmlns:a16="http://schemas.microsoft.com/office/drawing/2014/main" id="{9CD27195-5787-4000-BB2C-EBB4461F325B}"/>
              </a:ext>
            </a:extLst>
          </p:cNvPr>
          <p:cNvSpPr txBox="1"/>
          <p:nvPr/>
        </p:nvSpPr>
        <p:spPr>
          <a:xfrm rot="16200000">
            <a:off x="649373" y="2803364"/>
            <a:ext cx="4302493" cy="369332"/>
          </a:xfrm>
          <a:prstGeom prst="rect">
            <a:avLst/>
          </a:prstGeom>
          <a:noFill/>
        </p:spPr>
        <p:txBody>
          <a:bodyPr wrap="square" rtlCol="0">
            <a:spAutoFit/>
          </a:bodyPr>
          <a:lstStyle/>
          <a:p>
            <a:r>
              <a:rPr lang="en-US" dirty="0"/>
              <a:t>blood glucose level </a:t>
            </a:r>
            <a:r>
              <a:rPr lang="pl-PL" dirty="0"/>
              <a:t>[</a:t>
            </a:r>
            <a:r>
              <a:rPr lang="en-US" dirty="0"/>
              <a:t>mg</a:t>
            </a:r>
            <a:r>
              <a:rPr lang="pl-PL" dirty="0"/>
              <a:t>/</a:t>
            </a:r>
            <a:r>
              <a:rPr lang="en-US" dirty="0"/>
              <a:t>dl</a:t>
            </a:r>
            <a:r>
              <a:rPr lang="pl-PL" dirty="0"/>
              <a:t>]</a:t>
            </a:r>
          </a:p>
        </p:txBody>
      </p:sp>
    </p:spTree>
    <p:extLst>
      <p:ext uri="{BB962C8B-B14F-4D97-AF65-F5344CB8AC3E}">
        <p14:creationId xmlns:p14="http://schemas.microsoft.com/office/powerpoint/2010/main" val="102222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3F22434D-6CB4-4A2A-8151-B66002D58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258" y="640471"/>
            <a:ext cx="10103484" cy="6217529"/>
          </a:xfrm>
          <a:prstGeom prst="rect">
            <a:avLst/>
          </a:prstGeom>
        </p:spPr>
      </p:pic>
      <p:sp>
        <p:nvSpPr>
          <p:cNvPr id="2" name="Rectangle 1">
            <a:extLst>
              <a:ext uri="{FF2B5EF4-FFF2-40B4-BE49-F238E27FC236}">
                <a16:creationId xmlns:a16="http://schemas.microsoft.com/office/drawing/2014/main" id="{FF50FEA3-6524-4450-8DD6-AA506CA680DC}"/>
              </a:ext>
            </a:extLst>
          </p:cNvPr>
          <p:cNvSpPr/>
          <p:nvPr/>
        </p:nvSpPr>
        <p:spPr>
          <a:xfrm>
            <a:off x="457200" y="112264"/>
            <a:ext cx="8871857" cy="369332"/>
          </a:xfrm>
          <a:prstGeom prst="rect">
            <a:avLst/>
          </a:prstGeom>
        </p:spPr>
        <p:txBody>
          <a:bodyPr wrap="square">
            <a:spAutoFit/>
          </a:bodyPr>
          <a:lstStyle/>
          <a:p>
            <a:r>
              <a:rPr lang="pl-PL" b="1" dirty="0"/>
              <a:t>SuppFigure</a:t>
            </a:r>
            <a:r>
              <a:rPr lang="pl-PL" dirty="0"/>
              <a:t>_Ind_</a:t>
            </a:r>
            <a:r>
              <a:rPr lang="en-US" dirty="0"/>
              <a:t>Glucose </a:t>
            </a:r>
            <a:r>
              <a:rPr lang="pl-PL" dirty="0"/>
              <a:t>level measurements over time in newborns of women with T1D</a:t>
            </a:r>
          </a:p>
        </p:txBody>
      </p:sp>
    </p:spTree>
    <p:extLst>
      <p:ext uri="{BB962C8B-B14F-4D97-AF65-F5344CB8AC3E}">
        <p14:creationId xmlns:p14="http://schemas.microsoft.com/office/powerpoint/2010/main" val="175137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23BD758-EDEE-4348-9F26-84836C4E336C}"/>
              </a:ext>
            </a:extLst>
          </p:cNvPr>
          <p:cNvGrpSpPr/>
          <p:nvPr/>
        </p:nvGrpSpPr>
        <p:grpSpPr>
          <a:xfrm>
            <a:off x="5334000" y="584774"/>
            <a:ext cx="6705600" cy="6273225"/>
            <a:chOff x="5334000" y="0"/>
            <a:chExt cx="6858000" cy="6858000"/>
          </a:xfrm>
        </p:grpSpPr>
        <p:grpSp>
          <p:nvGrpSpPr>
            <p:cNvPr id="21" name="Group 20">
              <a:extLst>
                <a:ext uri="{FF2B5EF4-FFF2-40B4-BE49-F238E27FC236}">
                  <a16:creationId xmlns:a16="http://schemas.microsoft.com/office/drawing/2014/main" id="{0223DC9A-5591-4BA1-AAC8-7911D9AC2579}"/>
                </a:ext>
              </a:extLst>
            </p:cNvPr>
            <p:cNvGrpSpPr/>
            <p:nvPr/>
          </p:nvGrpSpPr>
          <p:grpSpPr>
            <a:xfrm>
              <a:off x="5334000" y="0"/>
              <a:ext cx="6858000" cy="6858000"/>
              <a:chOff x="5334000" y="0"/>
              <a:chExt cx="6858000" cy="6858000"/>
            </a:xfrm>
          </p:grpSpPr>
          <p:pic>
            <p:nvPicPr>
              <p:cNvPr id="9" name="Picture 8" descr="A screenshot of a video game&#10;&#10;Description automatically generated">
                <a:extLst>
                  <a:ext uri="{FF2B5EF4-FFF2-40B4-BE49-F238E27FC236}">
                    <a16:creationId xmlns:a16="http://schemas.microsoft.com/office/drawing/2014/main" id="{8B5C8BCB-F751-4EE9-A983-106E50E48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pic>
            <p:nvPicPr>
              <p:cNvPr id="14" name="Picture 13">
                <a:extLst>
                  <a:ext uri="{FF2B5EF4-FFF2-40B4-BE49-F238E27FC236}">
                    <a16:creationId xmlns:a16="http://schemas.microsoft.com/office/drawing/2014/main" id="{01B427B2-5941-460E-88F1-CBDB9D79FD1F}"/>
                  </a:ext>
                </a:extLst>
              </p:cNvPr>
              <p:cNvPicPr>
                <a:picLocks noChangeAspect="1"/>
              </p:cNvPicPr>
              <p:nvPr/>
            </p:nvPicPr>
            <p:blipFill rotWithShape="1">
              <a:blip r:embed="rId4"/>
              <a:srcRect b="19094"/>
              <a:stretch/>
            </p:blipFill>
            <p:spPr>
              <a:xfrm>
                <a:off x="6303705" y="295298"/>
                <a:ext cx="906780" cy="156437"/>
              </a:xfrm>
              <a:prstGeom prst="rect">
                <a:avLst/>
              </a:prstGeom>
            </p:spPr>
          </p:pic>
          <p:pic>
            <p:nvPicPr>
              <p:cNvPr id="16" name="Picture 15">
                <a:extLst>
                  <a:ext uri="{FF2B5EF4-FFF2-40B4-BE49-F238E27FC236}">
                    <a16:creationId xmlns:a16="http://schemas.microsoft.com/office/drawing/2014/main" id="{31E390F7-BEF0-42DE-B812-B8F36CB7C67C}"/>
                  </a:ext>
                </a:extLst>
              </p:cNvPr>
              <p:cNvPicPr>
                <a:picLocks noChangeAspect="1"/>
              </p:cNvPicPr>
              <p:nvPr/>
            </p:nvPicPr>
            <p:blipFill>
              <a:blip r:embed="rId5"/>
              <a:stretch>
                <a:fillRect/>
              </a:stretch>
            </p:blipFill>
            <p:spPr>
              <a:xfrm>
                <a:off x="8378804" y="291383"/>
                <a:ext cx="960120" cy="173355"/>
              </a:xfrm>
              <a:prstGeom prst="rect">
                <a:avLst/>
              </a:prstGeom>
            </p:spPr>
          </p:pic>
          <p:pic>
            <p:nvPicPr>
              <p:cNvPr id="20" name="Picture 19">
                <a:extLst>
                  <a:ext uri="{FF2B5EF4-FFF2-40B4-BE49-F238E27FC236}">
                    <a16:creationId xmlns:a16="http://schemas.microsoft.com/office/drawing/2014/main" id="{8DC8194B-AADE-4172-8061-E95369D40803}"/>
                  </a:ext>
                </a:extLst>
              </p:cNvPr>
              <p:cNvPicPr>
                <a:picLocks noChangeAspect="1"/>
              </p:cNvPicPr>
              <p:nvPr/>
            </p:nvPicPr>
            <p:blipFill rotWithShape="1">
              <a:blip r:embed="rId6"/>
              <a:srcRect t="12758" b="17272"/>
              <a:stretch/>
            </p:blipFill>
            <p:spPr>
              <a:xfrm>
                <a:off x="10209986" y="293019"/>
                <a:ext cx="1383887" cy="170082"/>
              </a:xfrm>
              <a:prstGeom prst="rect">
                <a:avLst/>
              </a:prstGeom>
            </p:spPr>
          </p:pic>
        </p:grpSp>
        <p:pic>
          <p:nvPicPr>
            <p:cNvPr id="25" name="Picture 24" descr="A screenshot of a cell phone&#10;&#10;Description automatically generated">
              <a:extLst>
                <a:ext uri="{FF2B5EF4-FFF2-40B4-BE49-F238E27FC236}">
                  <a16:creationId xmlns:a16="http://schemas.microsoft.com/office/drawing/2014/main" id="{EC7A5F4E-CBA0-4809-A02A-3F4DBAAA3222}"/>
                </a:ext>
              </a:extLst>
            </p:cNvPr>
            <p:cNvPicPr>
              <a:picLocks noChangeAspect="1"/>
            </p:cNvPicPr>
            <p:nvPr/>
          </p:nvPicPr>
          <p:blipFill rotWithShape="1">
            <a:blip r:embed="rId7">
              <a:extLst>
                <a:ext uri="{28A0092B-C50C-407E-A947-70E740481C1C}">
                  <a14:useLocalDpi xmlns:a14="http://schemas.microsoft.com/office/drawing/2010/main" val="0"/>
                </a:ext>
              </a:extLst>
            </a:blip>
            <a:srcRect t="6753"/>
            <a:stretch/>
          </p:blipFill>
          <p:spPr>
            <a:xfrm>
              <a:off x="5334000" y="463100"/>
              <a:ext cx="6858000" cy="6394899"/>
            </a:xfrm>
            <a:prstGeom prst="rect">
              <a:avLst/>
            </a:prstGeom>
          </p:spPr>
        </p:pic>
      </p:grpSp>
      <p:sp>
        <p:nvSpPr>
          <p:cNvPr id="34" name="Rectangle 33">
            <a:extLst>
              <a:ext uri="{FF2B5EF4-FFF2-40B4-BE49-F238E27FC236}">
                <a16:creationId xmlns:a16="http://schemas.microsoft.com/office/drawing/2014/main" id="{CAAE09C2-B9D5-41CD-A16E-8EE7FF8AFD0B}"/>
              </a:ext>
            </a:extLst>
          </p:cNvPr>
          <p:cNvSpPr/>
          <p:nvPr/>
        </p:nvSpPr>
        <p:spPr>
          <a:xfrm>
            <a:off x="61989" y="690091"/>
            <a:ext cx="4906736" cy="2246769"/>
          </a:xfrm>
          <a:prstGeom prst="rect">
            <a:avLst/>
          </a:prstGeom>
        </p:spPr>
        <p:txBody>
          <a:bodyPr wrap="square">
            <a:spAutoFit/>
          </a:bodyPr>
          <a:lstStyle/>
          <a:p>
            <a:pPr algn="ctr"/>
            <a:r>
              <a:rPr lang="en-US" sz="1600" dirty="0">
                <a:cs typeface="Courier New" panose="02070309020205020404" pitchFamily="49" charset="0"/>
              </a:rPr>
              <a:t>Pearson's product-moment correlation </a:t>
            </a:r>
            <a:endParaRPr lang="pl-PL" sz="1600" dirty="0">
              <a:cs typeface="Courier New" panose="02070309020205020404" pitchFamily="49" charset="0"/>
            </a:endParaRPr>
          </a:p>
          <a:p>
            <a:pPr algn="ctr"/>
            <a:r>
              <a:rPr lang="en-US" sz="1600" dirty="0">
                <a:cs typeface="Courier New" panose="02070309020205020404" pitchFamily="49" charset="0"/>
              </a:rPr>
              <a:t>between </a:t>
            </a:r>
            <a:r>
              <a:rPr lang="en-US" sz="1600" b="1" dirty="0">
                <a:cs typeface="Courier New" panose="02070309020205020404" pitchFamily="49" charset="0"/>
              </a:rPr>
              <a:t>Delivery HBA1c </a:t>
            </a:r>
            <a:r>
              <a:rPr lang="en-US" sz="1600" dirty="0">
                <a:cs typeface="Courier New" panose="02070309020205020404" pitchFamily="49" charset="0"/>
              </a:rPr>
              <a:t>and glucose timepoint 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data:  Delivery HBA1c and glu1</a:t>
            </a:r>
          </a:p>
          <a:p>
            <a:r>
              <a:rPr lang="en-US" sz="1200" dirty="0">
                <a:latin typeface="Courier New" panose="02070309020205020404" pitchFamily="49" charset="0"/>
                <a:cs typeface="Courier New" panose="02070309020205020404" pitchFamily="49" charset="0"/>
              </a:rPr>
              <a:t>t = -0.62595. df = 45. </a:t>
            </a:r>
            <a:r>
              <a:rPr lang="en-US" sz="1200" b="1" dirty="0">
                <a:latin typeface="Courier New" panose="02070309020205020404" pitchFamily="49" charset="0"/>
                <a:cs typeface="Courier New" panose="02070309020205020404" pitchFamily="49" charset="0"/>
              </a:rPr>
              <a:t>p-value = 0.5345</a:t>
            </a:r>
          </a:p>
          <a:p>
            <a:r>
              <a:rPr lang="en-US" sz="1200" dirty="0">
                <a:latin typeface="Courier New" panose="02070309020205020404" pitchFamily="49" charset="0"/>
                <a:cs typeface="Courier New" panose="02070309020205020404" pitchFamily="49" charset="0"/>
              </a:rPr>
              <a:t>alternative hypothesis: true correlation is not equal to 0</a:t>
            </a:r>
          </a:p>
          <a:p>
            <a:r>
              <a:rPr lang="en-US" sz="1200" dirty="0">
                <a:latin typeface="Courier New" panose="02070309020205020404" pitchFamily="49" charset="0"/>
                <a:cs typeface="Courier New" panose="02070309020205020404" pitchFamily="49" charset="0"/>
              </a:rPr>
              <a:t>95 percent confidence interval:</a:t>
            </a:r>
          </a:p>
          <a:p>
            <a:r>
              <a:rPr lang="en-US" sz="1200" dirty="0">
                <a:latin typeface="Courier New" panose="02070309020205020404" pitchFamily="49" charset="0"/>
                <a:cs typeface="Courier New" panose="02070309020205020404" pitchFamily="49" charset="0"/>
              </a:rPr>
              <a:t> -0.3701970  0.1995847</a:t>
            </a:r>
          </a:p>
          <a:p>
            <a:r>
              <a:rPr lang="en-US" sz="1200" dirty="0">
                <a:latin typeface="Courier New" panose="02070309020205020404" pitchFamily="49" charset="0"/>
                <a:cs typeface="Courier New" panose="02070309020205020404" pitchFamily="49" charset="0"/>
              </a:rPr>
              <a:t>sample estimates:</a:t>
            </a: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cor</a:t>
            </a:r>
            <a:r>
              <a:rPr lang="en-US" sz="1200" b="1" dirty="0">
                <a:latin typeface="Courier New" panose="02070309020205020404" pitchFamily="49" charset="0"/>
                <a:cs typeface="Courier New" panose="02070309020205020404" pitchFamily="49" charset="0"/>
              </a:rPr>
              <a:t>  -0.09290696 </a:t>
            </a:r>
          </a:p>
        </p:txBody>
      </p:sp>
      <p:sp>
        <p:nvSpPr>
          <p:cNvPr id="36" name="Rectangle 35">
            <a:extLst>
              <a:ext uri="{FF2B5EF4-FFF2-40B4-BE49-F238E27FC236}">
                <a16:creationId xmlns:a16="http://schemas.microsoft.com/office/drawing/2014/main" id="{D91E7A04-6A18-41B7-9259-2EA512ACB97F}"/>
              </a:ext>
            </a:extLst>
          </p:cNvPr>
          <p:cNvSpPr/>
          <p:nvPr/>
        </p:nvSpPr>
        <p:spPr>
          <a:xfrm>
            <a:off x="-44146" y="3289628"/>
            <a:ext cx="6096000" cy="3600986"/>
          </a:xfrm>
          <a:prstGeom prst="rect">
            <a:avLst/>
          </a:prstGeom>
        </p:spPr>
        <p:txBody>
          <a:bodyPr>
            <a:spAutoFit/>
          </a:bodyPr>
          <a:lstStyle/>
          <a:p>
            <a:r>
              <a:rPr lang="en-US" sz="1200" dirty="0">
                <a:latin typeface="Courier New" panose="02070309020205020404" pitchFamily="49" charset="0"/>
                <a:cs typeface="Courier New" panose="02070309020205020404" pitchFamily="49" charset="0"/>
              </a:rPr>
              <a:t>Coefficients:</a:t>
            </a:r>
          </a:p>
          <a:p>
            <a:r>
              <a:rPr lang="en-US" sz="1200" dirty="0">
                <a:latin typeface="Courier New" panose="02070309020205020404" pitchFamily="49" charset="0"/>
                <a:cs typeface="Courier New" panose="02070309020205020404" pitchFamily="49" charset="0"/>
              </a:rPr>
              <a:t>                 Estimate Std. Error t value </a:t>
            </a:r>
            <a:r>
              <a:rPr lang="en-US" sz="1200" dirty="0" err="1">
                <a:latin typeface="Courier New" panose="02070309020205020404" pitchFamily="49" charset="0"/>
                <a:cs typeface="Courier New" panose="02070309020205020404" pitchFamily="49" charset="0"/>
              </a:rPr>
              <a:t>Pr</a:t>
            </a:r>
            <a:r>
              <a:rPr lang="en-US" sz="1200" dirty="0">
                <a:latin typeface="Courier New" panose="02070309020205020404" pitchFamily="49" charset="0"/>
                <a:cs typeface="Courier New" panose="02070309020205020404" pitchFamily="49" charset="0"/>
              </a:rPr>
              <a:t>(&gt;|t|)</a:t>
            </a:r>
          </a:p>
          <a:p>
            <a:r>
              <a:rPr lang="en-US" sz="1200" dirty="0">
                <a:latin typeface="Courier New" panose="02070309020205020404" pitchFamily="49" charset="0"/>
                <a:cs typeface="Courier New" panose="02070309020205020404" pitchFamily="49" charset="0"/>
              </a:rPr>
              <a:t>(Intercept)     3.883e+00  3.888e+00   0.999    0.326</a:t>
            </a:r>
          </a:p>
          <a:p>
            <a:r>
              <a:rPr lang="en-US" sz="1200" dirty="0">
                <a:latin typeface="Courier New" panose="02070309020205020404" pitchFamily="49" charset="0"/>
                <a:cs typeface="Courier New" panose="02070309020205020404" pitchFamily="49" charset="0"/>
              </a:rPr>
              <a:t>Glu1            5.544e-02  7.791e-02   0.712    0.482</a:t>
            </a:r>
          </a:p>
          <a:p>
            <a:r>
              <a:rPr lang="en-US" sz="1200" dirty="0">
                <a:latin typeface="Courier New" panose="02070309020205020404" pitchFamily="49" charset="0"/>
                <a:cs typeface="Courier New" panose="02070309020205020404" pitchFamily="49" charset="0"/>
              </a:rPr>
              <a:t>Glu2            8.776e-02  7.135e-02   1.230    0.228</a:t>
            </a:r>
          </a:p>
          <a:p>
            <a:r>
              <a:rPr lang="en-US" sz="1200" dirty="0">
                <a:latin typeface="Courier New" panose="02070309020205020404" pitchFamily="49" charset="0"/>
                <a:cs typeface="Courier New" panose="02070309020205020404" pitchFamily="49" charset="0"/>
              </a:rPr>
              <a:t>Glu3            2.546e-02  5.433e-02   0.469    0.643</a:t>
            </a:r>
          </a:p>
          <a:p>
            <a:r>
              <a:rPr lang="en-US" sz="1200" dirty="0">
                <a:latin typeface="Courier New" panose="02070309020205020404" pitchFamily="49" charset="0"/>
                <a:cs typeface="Courier New" panose="02070309020205020404" pitchFamily="49" charset="0"/>
              </a:rPr>
              <a:t>Glu1:Glu2      -1.793e-03  1.271e-03  -1.411    0.168</a:t>
            </a:r>
          </a:p>
          <a:p>
            <a:r>
              <a:rPr lang="en-US" sz="1200" dirty="0">
                <a:latin typeface="Courier New" panose="02070309020205020404" pitchFamily="49" charset="0"/>
                <a:cs typeface="Courier New" panose="02070309020205020404" pitchFamily="49" charset="0"/>
              </a:rPr>
              <a:t>Glu1:Glu3      -7.781e-04  1.037e-03  -0.751    0.459</a:t>
            </a:r>
          </a:p>
          <a:p>
            <a:r>
              <a:rPr lang="en-US" sz="1200" dirty="0">
                <a:latin typeface="Courier New" panose="02070309020205020404" pitchFamily="49" charset="0"/>
                <a:cs typeface="Courier New" panose="02070309020205020404" pitchFamily="49" charset="0"/>
              </a:rPr>
              <a:t>Glu2:Glu3      -1.179e-03  9.474e-04  -1.245    0.223</a:t>
            </a:r>
          </a:p>
          <a:p>
            <a:r>
              <a:rPr lang="en-US" sz="1200" dirty="0">
                <a:latin typeface="Courier New" panose="02070309020205020404" pitchFamily="49" charset="0"/>
                <a:cs typeface="Courier New" panose="02070309020205020404" pitchFamily="49" charset="0"/>
              </a:rPr>
              <a:t>Glu1:Glu2:Glu3  2.422e-05  1.622e-05   1.493    0.146</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(Dispersion parameter for gaussian family taken to be 0.3251273)</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Null deviance: 13.530  on 38  degrees of freedom</a:t>
            </a:r>
          </a:p>
          <a:p>
            <a:r>
              <a:rPr lang="en-US" sz="1200" dirty="0">
                <a:latin typeface="Courier New" panose="02070309020205020404" pitchFamily="49" charset="0"/>
                <a:cs typeface="Courier New" panose="02070309020205020404" pitchFamily="49" charset="0"/>
              </a:rPr>
              <a:t>Residual deviance: 10.079  on 31  degrees of freedom</a:t>
            </a:r>
          </a:p>
          <a:p>
            <a:r>
              <a:rPr lang="en-US" sz="1200" dirty="0">
                <a:latin typeface="Courier New" panose="02070309020205020404" pitchFamily="49" charset="0"/>
                <a:cs typeface="Courier New" panose="02070309020205020404" pitchFamily="49" charset="0"/>
              </a:rPr>
              <a:t>  (100 observations deleted due to missingness)</a:t>
            </a:r>
          </a:p>
          <a:p>
            <a:r>
              <a:rPr lang="en-US" sz="1200" dirty="0">
                <a:latin typeface="Courier New" panose="02070309020205020404" pitchFamily="49" charset="0"/>
                <a:cs typeface="Courier New" panose="02070309020205020404" pitchFamily="49" charset="0"/>
              </a:rPr>
              <a:t>AIC: 75.906</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Number of Fisher Scoring iterations: 2</a:t>
            </a:r>
          </a:p>
        </p:txBody>
      </p:sp>
      <p:sp>
        <p:nvSpPr>
          <p:cNvPr id="38" name="Rectangle 37">
            <a:extLst>
              <a:ext uri="{FF2B5EF4-FFF2-40B4-BE49-F238E27FC236}">
                <a16:creationId xmlns:a16="http://schemas.microsoft.com/office/drawing/2014/main" id="{BF1B9955-DE67-4536-8D46-977E392423D6}"/>
              </a:ext>
            </a:extLst>
          </p:cNvPr>
          <p:cNvSpPr/>
          <p:nvPr/>
        </p:nvSpPr>
        <p:spPr>
          <a:xfrm>
            <a:off x="228964" y="2815185"/>
            <a:ext cx="5119006" cy="584775"/>
          </a:xfrm>
          <a:prstGeom prst="rect">
            <a:avLst/>
          </a:prstGeom>
        </p:spPr>
        <p:txBody>
          <a:bodyPr wrap="square">
            <a:spAutoFit/>
          </a:bodyPr>
          <a:lstStyle/>
          <a:p>
            <a:r>
              <a:rPr lang="en-US" sz="1600" dirty="0">
                <a:cs typeface="Courier New" panose="02070309020205020404" pitchFamily="49" charset="0"/>
              </a:rPr>
              <a:t>Linear regression model for </a:t>
            </a:r>
            <a:r>
              <a:rPr lang="pl-PL" sz="1600" b="1" dirty="0">
                <a:cs typeface="Courier New" panose="02070309020205020404" pitchFamily="49" charset="0"/>
              </a:rPr>
              <a:t>Delivery </a:t>
            </a:r>
            <a:r>
              <a:rPr lang="en-US" sz="1600" b="1" dirty="0">
                <a:cs typeface="Courier New" panose="02070309020205020404" pitchFamily="49" charset="0"/>
              </a:rPr>
              <a:t>HBA1c </a:t>
            </a:r>
            <a:r>
              <a:rPr lang="en-US" sz="1600" dirty="0">
                <a:cs typeface="Courier New" panose="02070309020205020404" pitchFamily="49" charset="0"/>
              </a:rPr>
              <a:t>and the interaction effects of glucose timepoints 1-4</a:t>
            </a:r>
            <a:r>
              <a:rPr lang="en-US" sz="1200" dirty="0">
                <a:latin typeface="Courier New" panose="02070309020205020404" pitchFamily="49" charset="0"/>
                <a:cs typeface="Courier New" panose="02070309020205020404" pitchFamily="49" charset="0"/>
              </a:rPr>
              <a:t>.</a:t>
            </a:r>
          </a:p>
        </p:txBody>
      </p:sp>
      <p:sp>
        <p:nvSpPr>
          <p:cNvPr id="13" name="pole tekstowe 12">
            <a:extLst>
              <a:ext uri="{FF2B5EF4-FFF2-40B4-BE49-F238E27FC236}">
                <a16:creationId xmlns:a16="http://schemas.microsoft.com/office/drawing/2014/main" id="{6446ADAB-C1B6-4B59-A7EA-0681E9128984}"/>
              </a:ext>
            </a:extLst>
          </p:cNvPr>
          <p:cNvSpPr txBox="1"/>
          <p:nvPr/>
        </p:nvSpPr>
        <p:spPr>
          <a:xfrm>
            <a:off x="0" y="21581"/>
            <a:ext cx="12192000" cy="369332"/>
          </a:xfrm>
          <a:prstGeom prst="rect">
            <a:avLst/>
          </a:prstGeom>
          <a:noFill/>
        </p:spPr>
        <p:txBody>
          <a:bodyPr wrap="square" rtlCol="0">
            <a:spAutoFit/>
          </a:bodyPr>
          <a:lstStyle/>
          <a:p>
            <a:r>
              <a:rPr lang="pl-PL" b="1" dirty="0"/>
              <a:t>SuppFigure</a:t>
            </a:r>
            <a:r>
              <a:rPr lang="pl-PL" dirty="0"/>
              <a:t>_No c</a:t>
            </a:r>
            <a:r>
              <a:rPr lang="en-US" dirty="0" err="1"/>
              <a:t>orrelation</a:t>
            </a:r>
            <a:r>
              <a:rPr lang="en-US" dirty="0"/>
              <a:t> between the glycated hemoglobin level in women with T1D and the level of glucose in newborns</a:t>
            </a:r>
            <a:endParaRPr lang="pl-PL" b="1" dirty="0"/>
          </a:p>
        </p:txBody>
      </p:sp>
    </p:spTree>
    <p:extLst>
      <p:ext uri="{BB962C8B-B14F-4D97-AF65-F5344CB8AC3E}">
        <p14:creationId xmlns:p14="http://schemas.microsoft.com/office/powerpoint/2010/main" val="293708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3766DD26-0D4B-459F-97C9-E69B60192A8A}"/>
              </a:ext>
            </a:extLst>
          </p:cNvPr>
          <p:cNvSpPr txBox="1"/>
          <p:nvPr/>
        </p:nvSpPr>
        <p:spPr>
          <a:xfrm>
            <a:off x="152400" y="53493"/>
            <a:ext cx="11907520" cy="369332"/>
          </a:xfrm>
          <a:prstGeom prst="rect">
            <a:avLst/>
          </a:prstGeom>
          <a:noFill/>
        </p:spPr>
        <p:txBody>
          <a:bodyPr wrap="square" rtlCol="0">
            <a:spAutoFit/>
          </a:bodyPr>
          <a:lstStyle/>
          <a:p>
            <a:r>
              <a:rPr lang="pl-PL" b="1" dirty="0"/>
              <a:t>Figure_</a:t>
            </a:r>
            <a:r>
              <a:rPr lang="pl-PL" dirty="0"/>
              <a:t>Alpha diversity estimates</a:t>
            </a:r>
            <a:endParaRPr lang="en-US" dirty="0"/>
          </a:p>
        </p:txBody>
      </p:sp>
      <p:sp>
        <p:nvSpPr>
          <p:cNvPr id="22" name="TextBox 21">
            <a:extLst>
              <a:ext uri="{FF2B5EF4-FFF2-40B4-BE49-F238E27FC236}">
                <a16:creationId xmlns:a16="http://schemas.microsoft.com/office/drawing/2014/main" id="{92187E0B-7D0C-40D3-A97C-AF091D7D24C5}"/>
              </a:ext>
            </a:extLst>
          </p:cNvPr>
          <p:cNvSpPr txBox="1"/>
          <p:nvPr/>
        </p:nvSpPr>
        <p:spPr>
          <a:xfrm>
            <a:off x="3057332" y="1806923"/>
            <a:ext cx="6097656" cy="4524315"/>
          </a:xfrm>
          <a:prstGeom prst="rect">
            <a:avLst/>
          </a:prstGeom>
          <a:noFill/>
        </p:spPr>
        <p:txBody>
          <a:bodyPr wrap="square">
            <a:spAutoFit/>
          </a:bodyPr>
          <a:lstStyle/>
          <a:p>
            <a:r>
              <a:rPr lang="en-US" dirty="0"/>
              <a:t>library(microbiome)</a:t>
            </a:r>
          </a:p>
          <a:p>
            <a:r>
              <a:rPr lang="en-US" dirty="0"/>
              <a:t>library(</a:t>
            </a:r>
            <a:r>
              <a:rPr lang="en-US" dirty="0" err="1"/>
              <a:t>ggpubr</a:t>
            </a:r>
            <a:r>
              <a:rPr lang="en-US" dirty="0"/>
              <a:t>)</a:t>
            </a:r>
          </a:p>
          <a:p>
            <a:r>
              <a:rPr lang="en-US" dirty="0" err="1"/>
              <a:t>sam</a:t>
            </a:r>
            <a:r>
              <a:rPr lang="en-US" dirty="0"/>
              <a:t>&lt;-</a:t>
            </a:r>
            <a:r>
              <a:rPr lang="en-US" dirty="0" err="1"/>
              <a:t>data.frame</a:t>
            </a:r>
            <a:r>
              <a:rPr lang="en-US" dirty="0"/>
              <a:t>(</a:t>
            </a:r>
            <a:r>
              <a:rPr lang="en-US" dirty="0" err="1"/>
              <a:t>sample_data</a:t>
            </a:r>
            <a:r>
              <a:rPr lang="en-US" dirty="0"/>
              <a:t>(</a:t>
            </a:r>
            <a:r>
              <a:rPr lang="en-US" dirty="0" err="1"/>
              <a:t>ASV_physeq_core</a:t>
            </a:r>
            <a:r>
              <a:rPr lang="en-US" dirty="0"/>
              <a:t>))</a:t>
            </a:r>
          </a:p>
          <a:p>
            <a:r>
              <a:rPr lang="en-US" dirty="0"/>
              <a:t>alpha&lt;-alpha(x = </a:t>
            </a:r>
            <a:r>
              <a:rPr lang="en-US" dirty="0" err="1"/>
              <a:t>ASV_physeq_core.index</a:t>
            </a:r>
            <a:r>
              <a:rPr lang="en-US" dirty="0"/>
              <a:t> = "</a:t>
            </a:r>
            <a:r>
              <a:rPr lang="en-US" dirty="0" err="1"/>
              <a:t>shannon</a:t>
            </a:r>
            <a:r>
              <a:rPr lang="en-US" dirty="0"/>
              <a:t>")</a:t>
            </a:r>
          </a:p>
          <a:p>
            <a:r>
              <a:rPr lang="en-US" dirty="0" err="1"/>
              <a:t>sam$shannon</a:t>
            </a:r>
            <a:r>
              <a:rPr lang="en-US" dirty="0"/>
              <a:t>&lt;-</a:t>
            </a:r>
            <a:r>
              <a:rPr lang="en-US" dirty="0" err="1"/>
              <a:t>alpha$diversity_shannon</a:t>
            </a:r>
            <a:endParaRPr lang="en-US" dirty="0"/>
          </a:p>
          <a:p>
            <a:r>
              <a:rPr lang="en-US" dirty="0" err="1"/>
              <a:t>ggviolin</a:t>
            </a:r>
            <a:r>
              <a:rPr lang="en-US" dirty="0"/>
              <a:t>(</a:t>
            </a:r>
            <a:r>
              <a:rPr lang="en-US" dirty="0" err="1"/>
              <a:t>sam.</a:t>
            </a:r>
            <a:r>
              <a:rPr lang="en-US" dirty="0"/>
              <a:t> x = "disease". y = "</a:t>
            </a:r>
            <a:r>
              <a:rPr lang="en-US" dirty="0" err="1"/>
              <a:t>shannon</a:t>
            </a:r>
            <a:r>
              <a:rPr lang="en-US" dirty="0"/>
              <a:t>". fill = "disease".</a:t>
            </a:r>
          </a:p>
          <a:p>
            <a:r>
              <a:rPr lang="en-US" dirty="0"/>
              <a:t>         palette =c("#61D04F"."#2297E6").</a:t>
            </a:r>
            <a:r>
              <a:rPr lang="en-US" dirty="0" err="1"/>
              <a:t>theme_bw</a:t>
            </a:r>
            <a:r>
              <a:rPr lang="en-US" dirty="0"/>
              <a:t>()+</a:t>
            </a:r>
          </a:p>
          <a:p>
            <a:r>
              <a:rPr lang="en-US" dirty="0"/>
              <a:t>         add = "boxplot". </a:t>
            </a:r>
            <a:r>
              <a:rPr lang="en-US" dirty="0" err="1"/>
              <a:t>add.params</a:t>
            </a:r>
            <a:r>
              <a:rPr lang="en-US" dirty="0"/>
              <a:t> = list(fill = "white"))+</a:t>
            </a:r>
          </a:p>
          <a:p>
            <a:r>
              <a:rPr lang="en-US" dirty="0"/>
              <a:t>  </a:t>
            </a:r>
            <a:r>
              <a:rPr lang="en-US" dirty="0" err="1"/>
              <a:t>stat_compare_means</a:t>
            </a:r>
            <a:r>
              <a:rPr lang="en-US" dirty="0"/>
              <a:t>(comparisons = </a:t>
            </a:r>
            <a:r>
              <a:rPr lang="en-US" dirty="0" err="1"/>
              <a:t>my_comparisons</a:t>
            </a:r>
            <a:r>
              <a:rPr lang="en-US" dirty="0"/>
              <a:t>. label = "</a:t>
            </a:r>
            <a:r>
              <a:rPr lang="en-US" dirty="0" err="1"/>
              <a:t>p.signif</a:t>
            </a:r>
            <a:r>
              <a:rPr lang="en-US" dirty="0"/>
              <a:t>")+ # Add significance levels</a:t>
            </a:r>
          </a:p>
          <a:p>
            <a:r>
              <a:rPr lang="en-US" dirty="0"/>
              <a:t>  </a:t>
            </a:r>
            <a:r>
              <a:rPr lang="en-US" dirty="0" err="1"/>
              <a:t>stat_compare_means</a:t>
            </a:r>
            <a:r>
              <a:rPr lang="en-US" dirty="0"/>
              <a:t>(</a:t>
            </a:r>
            <a:r>
              <a:rPr lang="en-US" dirty="0" err="1"/>
              <a:t>label.y</a:t>
            </a:r>
            <a:r>
              <a:rPr lang="en-US" dirty="0"/>
              <a:t> = 10) +</a:t>
            </a:r>
            <a:r>
              <a:rPr lang="en-US" dirty="0" err="1"/>
              <a:t>facet_grid</a:t>
            </a:r>
            <a:r>
              <a:rPr lang="en-US" dirty="0"/>
              <a:t>(facets = ~</a:t>
            </a:r>
            <a:r>
              <a:rPr lang="en-US" dirty="0" err="1"/>
              <a:t>SampleType</a:t>
            </a:r>
            <a:r>
              <a:rPr lang="en-US" dirty="0"/>
              <a:t>)                                     # Add global the p-value </a:t>
            </a:r>
          </a:p>
          <a:p>
            <a:endParaRPr lang="en-US" dirty="0"/>
          </a:p>
          <a:p>
            <a:endParaRPr lang="en-US" dirty="0"/>
          </a:p>
          <a:p>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8B448193-A291-4114-AE8B-894F38F80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26" y="770602"/>
            <a:ext cx="11060068" cy="5515745"/>
          </a:xfrm>
          <a:prstGeom prst="rect">
            <a:avLst/>
          </a:prstGeom>
        </p:spPr>
      </p:pic>
      <p:sp>
        <p:nvSpPr>
          <p:cNvPr id="3" name="TextBox 2">
            <a:extLst>
              <a:ext uri="{FF2B5EF4-FFF2-40B4-BE49-F238E27FC236}">
                <a16:creationId xmlns:a16="http://schemas.microsoft.com/office/drawing/2014/main" id="{E007BF58-9918-4117-BFB9-74627003EB8E}"/>
              </a:ext>
            </a:extLst>
          </p:cNvPr>
          <p:cNvSpPr txBox="1"/>
          <p:nvPr/>
        </p:nvSpPr>
        <p:spPr>
          <a:xfrm>
            <a:off x="71120" y="6187440"/>
            <a:ext cx="1205992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2894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8304</TotalTime>
  <Words>3723</Words>
  <Application>Microsoft Macintosh PowerPoint</Application>
  <PresentationFormat>Panoramiczny</PresentationFormat>
  <Paragraphs>807</Paragraphs>
  <Slides>21</Slides>
  <Notes>19</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21</vt:i4>
      </vt:variant>
    </vt:vector>
  </HeadingPairs>
  <TitlesOfParts>
    <vt:vector size="27" baseType="lpstr">
      <vt:lpstr>Arial</vt:lpstr>
      <vt:lpstr>Calibri</vt:lpstr>
      <vt:lpstr>Calibri Light</vt:lpstr>
      <vt:lpstr>Courier New</vt:lpstr>
      <vt:lpstr>Times New Roman</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Marzena Gajęcka</dc:creator>
  <cp:lastModifiedBy>Tomasz Szczapa Szczapa</cp:lastModifiedBy>
  <cp:revision>150</cp:revision>
  <cp:lastPrinted>2021-04-12T09:16:25Z</cp:lastPrinted>
  <dcterms:created xsi:type="dcterms:W3CDTF">2021-03-23T14:03:59Z</dcterms:created>
  <dcterms:modified xsi:type="dcterms:W3CDTF">2021-05-14T17:42:15Z</dcterms:modified>
</cp:coreProperties>
</file>