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8" r:id="rId7"/>
    <p:sldId id="276" r:id="rId8"/>
    <p:sldId id="277" r:id="rId9"/>
  </p:sldIdLst>
  <p:sldSz cx="12192000" cy="6858000"/>
  <p:notesSz cx="7010400" cy="9296400"/>
  <p:defaultTextStyle>
    <a:defPPr>
      <a:defRPr lang="en-US"/>
    </a:defPPr>
    <a:lvl1pPr marL="0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F164-1297-F70E-9FE9-234774213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B3893-4D28-6887-943A-1B9B456E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6D20-381C-8705-1036-69A8A32B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4BB47-5E36-4281-EAA3-B72C9F0F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681B-7AF8-6A57-DF7D-76140796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1BEF-7C45-FF37-6DE8-50BE1ACB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4B964-1359-9E7A-3004-C4C16881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5972-50FF-A133-75C8-BC97F51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1E471-0706-4404-0C09-3FFAB69F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530E-D073-753A-CE6E-BB34D837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1CB80-3A63-B495-4768-14B9A29C9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A8AAA-5166-26D3-A17E-1CB00C9FE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A21A4-70F9-B53F-A1F9-4F4A3790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AAE3-88BC-82C7-22E0-5EDF742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F407-A51D-4E58-B163-A513EEA8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E4CA-923D-1E3F-5026-375F12E8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1D1E-B4E6-2598-8A76-9BF2F465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CAED3-B37F-D5D5-4527-AC78CFC6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C8A5-2693-9213-EB69-E0CCAD2A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8BE94-FA23-AB8E-E8DC-A3C67CAE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3507-C6AC-8694-C156-A074E3D2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93FB-AF4C-455D-7506-966C809E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6B8A3-39ED-8E50-13A8-7399F3F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9476-6E8F-DDB8-B681-C704290A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B151-5710-79EB-836E-A3ED65FD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D21B-95A3-CFE4-765B-17DC0317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599C-6333-ECC7-9705-683F2C9F4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E9E8F-70CE-B35C-D772-0E824E36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3BBD0-ECD4-D8B2-92AE-B243E8DE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3F390-20AB-A36B-AF45-8D65AF90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C59F2-848E-8798-B309-E86356C8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1FBF-400A-E3F3-CE26-7391DFF6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06718-EB13-8B78-C227-6CB022BE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3E448-2163-4D64-AC8A-1CC03485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73ECC-8B1D-2201-02A8-DAB7308AA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A25A0-2626-CBA3-3230-32C4406D4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55D8D-7C9F-D89A-6618-705ED0D6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9EC2D-30D0-A34A-89F6-9CFD06A5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C1317-52C8-52F3-6538-232C14D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92DA-E1B4-387E-BA18-91D9F22F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137FE-F2D6-832E-861B-42C2DFF5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58DD0-890B-2E47-6569-ACC31DC5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2E01A-3523-618D-CD41-441E2FB0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D3820-653C-E538-CE58-15C6083F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D8CC7-12C5-7894-265F-62C8A143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7EBDB-AFF3-C8FF-B149-05D97196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B846-C9A2-588E-35C5-BDDAC2DE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5A19-EEB0-D8E3-D718-9FE4A891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797D-8702-424B-547A-2720A42A9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1A9C8-2AF4-DFD3-548F-5B1148E5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7300D-EBB0-2A8E-BC16-8871C62C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B21A3-B7D4-4F68-2609-70A980ED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4BEB-BEC1-EF86-A286-9FAB987E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9F4BF-3D19-CB79-ECE0-1F38F9CC7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658E-909B-0B96-1115-1BD94016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8D084-C185-7521-B787-E821DDC5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FF1F6-E5B1-8FCA-E812-EC7CAE84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1729-625E-7378-5FF0-81518343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94B0A-9ECB-F0B9-CB87-EF414369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2D07-39AF-B713-2153-01515F62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414A-4F93-05A6-D162-5ED68848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16F6-F08C-4B4E-B77D-73F64E95C72B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FB0E-A40C-E3DB-F4C8-79854D55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6C73-A69D-C2CE-5472-7432BAADD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EAF5-DDEB-4A4A-B2E4-9303E865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3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1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57DF-E7E2-9E0C-3F38-136D1098C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T1D Beta diversity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DEC9D-4976-405A-5E6B-37FBE0FDC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9 August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7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4F844-20FF-F08E-050A-29E4FEB5FA84}"/>
              </a:ext>
            </a:extLst>
          </p:cNvPr>
          <p:cNvSpPr txBox="1"/>
          <p:nvPr/>
        </p:nvSpPr>
        <p:spPr>
          <a:xfrm>
            <a:off x="9411070" y="6340198"/>
            <a:ext cx="3251660" cy="504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78" dirty="0"/>
              <a:t>Update 9 august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30528-E9F5-058F-7027-93F663FDF264}"/>
              </a:ext>
            </a:extLst>
          </p:cNvPr>
          <p:cNvSpPr txBox="1"/>
          <p:nvPr/>
        </p:nvSpPr>
        <p:spPr>
          <a:xfrm>
            <a:off x="262602" y="967271"/>
            <a:ext cx="1068478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Analysis Steps:</a:t>
            </a:r>
            <a:endParaRPr lang="en-US" sz="2400" dirty="0"/>
          </a:p>
          <a:p>
            <a:pPr marL="514357" indent="-514357">
              <a:buFont typeface="+mj-lt"/>
              <a:buAutoNum type="arabicPeriod"/>
            </a:pPr>
            <a:r>
              <a:rPr lang="en-US" sz="2400" dirty="0"/>
              <a:t>Make a phylogenetic distance tree of the taxa</a:t>
            </a:r>
          </a:p>
          <a:p>
            <a:pPr marL="457206" indent="-457206">
              <a:buFont typeface="+mj-lt"/>
              <a:buAutoNum type="arabicPeriod"/>
            </a:pPr>
            <a:r>
              <a:rPr lang="en-US" sz="2400" dirty="0"/>
              <a:t>Analyze dissimilarity using phylogenetic distance via:</a:t>
            </a:r>
          </a:p>
          <a:p>
            <a:pPr marL="971562" lvl="1" indent="-514357">
              <a:buFont typeface="+mj-lt"/>
              <a:buAutoNum type="alphaLcParenR"/>
            </a:pPr>
            <a:r>
              <a:rPr lang="en-US" sz="2400" dirty="0"/>
              <a:t>Weighted UNIFRAC</a:t>
            </a:r>
          </a:p>
          <a:p>
            <a:pPr marL="971562" lvl="1" indent="-514357">
              <a:buFont typeface="+mj-lt"/>
              <a:buAutoNum type="alphaLcParenR"/>
            </a:pPr>
            <a:r>
              <a:rPr lang="en-US" sz="2400" dirty="0"/>
              <a:t>Unweighted UNIFRAC</a:t>
            </a:r>
          </a:p>
          <a:p>
            <a:pPr marL="457206" indent="-457206">
              <a:buFont typeface="+mj-lt"/>
              <a:buAutoNum type="arabicPeriod"/>
            </a:pPr>
            <a:r>
              <a:rPr lang="en-US" sz="2400" dirty="0"/>
              <a:t>Run </a:t>
            </a:r>
            <a:r>
              <a:rPr lang="en-US" sz="2400" dirty="0" err="1"/>
              <a:t>adonis</a:t>
            </a:r>
            <a:r>
              <a:rPr lang="en-US" sz="2400" dirty="0"/>
              <a:t> permutational ANOVA </a:t>
            </a:r>
          </a:p>
          <a:p>
            <a:pPr marL="971562" lvl="1" indent="-514357">
              <a:buFont typeface="+mj-lt"/>
              <a:buAutoNum type="arabicPeriod"/>
            </a:pPr>
            <a:r>
              <a:rPr lang="en-US" sz="2400" dirty="0"/>
              <a:t>Especially look for significance across neonatal samples Ear and Stool by:</a:t>
            </a:r>
          </a:p>
          <a:p>
            <a:pPr marL="1428768" lvl="2" indent="-514357">
              <a:buFont typeface="+mj-lt"/>
              <a:buAutoNum type="alphaLcParenR"/>
            </a:pPr>
            <a:r>
              <a:rPr lang="en-US" sz="2400" dirty="0"/>
              <a:t>Disease</a:t>
            </a:r>
          </a:p>
          <a:p>
            <a:pPr marL="1428768" lvl="2" indent="-514357">
              <a:buFont typeface="+mj-lt"/>
              <a:buAutoNum type="alphaLcParenR"/>
            </a:pPr>
            <a:r>
              <a:rPr lang="en-US" sz="2400" dirty="0"/>
              <a:t>Delivery mode</a:t>
            </a:r>
          </a:p>
          <a:p>
            <a:pPr marL="1428768" lvl="2" indent="-514357">
              <a:buFont typeface="+mj-lt"/>
              <a:buAutoNum type="alphaLcParenR"/>
            </a:pPr>
            <a:r>
              <a:rPr lang="en-US" sz="2400" dirty="0"/>
              <a:t>Maternal 1</a:t>
            </a:r>
            <a:r>
              <a:rPr lang="en-US" sz="2400" baseline="30000" dirty="0"/>
              <a:t>st</a:t>
            </a:r>
            <a:r>
              <a:rPr lang="en-US" sz="2400" dirty="0"/>
              <a:t> Trimester HbA1C values</a:t>
            </a:r>
          </a:p>
          <a:p>
            <a:pPr marL="1885974" lvl="3" indent="-514357">
              <a:buFont typeface="+mj-lt"/>
              <a:buAutoNum type="alphaLcParenR"/>
            </a:pPr>
            <a:r>
              <a:rPr lang="en-US" sz="2400" dirty="0"/>
              <a:t>impute NA values for T1d patients based on </a:t>
            </a:r>
            <a:r>
              <a:rPr lang="en-US" sz="2400" dirty="0" err="1"/>
              <a:t>knn</a:t>
            </a:r>
            <a:r>
              <a:rPr lang="en-US" sz="2400" dirty="0"/>
              <a:t> algo</a:t>
            </a:r>
          </a:p>
          <a:p>
            <a:pPr marL="1885974" lvl="3" indent="-514357">
              <a:buFont typeface="+mj-lt"/>
              <a:buAutoNum type="alphaLcParenR"/>
            </a:pPr>
            <a:r>
              <a:rPr lang="en-US" sz="2400" dirty="0"/>
              <a:t>Generate a norm distribution of healthy 1</a:t>
            </a:r>
            <a:r>
              <a:rPr lang="en-US" sz="2400" baseline="30000" dirty="0"/>
              <a:t>st</a:t>
            </a:r>
            <a:r>
              <a:rPr lang="en-US" sz="2400" dirty="0"/>
              <a:t> Trimester HbA1C values </a:t>
            </a:r>
            <a:br>
              <a:rPr lang="en-US" sz="2400" dirty="0"/>
            </a:br>
            <a:r>
              <a:rPr lang="en-US" sz="2400" dirty="0"/>
              <a:t>for the Control patients </a:t>
            </a:r>
          </a:p>
          <a:p>
            <a:pPr marL="457206" indent="-457206">
              <a:buFont typeface="+mj-lt"/>
              <a:buAutoNum type="arabicPeriod"/>
            </a:pPr>
            <a:r>
              <a:rPr lang="en-US" sz="2400" dirty="0"/>
              <a:t>Make new dimensional reduction PCoA figures using the </a:t>
            </a:r>
            <a:r>
              <a:rPr lang="en-US" sz="2400" dirty="0" err="1"/>
              <a:t>Unifrac</a:t>
            </a:r>
            <a:r>
              <a:rPr lang="en-US" sz="2400" dirty="0"/>
              <a:t> distance scores </a:t>
            </a:r>
          </a:p>
          <a:p>
            <a:pPr marL="914411" lvl="1" indent="-457206">
              <a:buFont typeface="+mj-lt"/>
              <a:buAutoNum type="alphaLcParenR"/>
            </a:pPr>
            <a:r>
              <a:rPr lang="en-US" sz="2400" dirty="0"/>
              <a:t>Annotate figured with the </a:t>
            </a:r>
            <a:r>
              <a:rPr lang="en-US" sz="2400" dirty="0" err="1"/>
              <a:t>adonis</a:t>
            </a:r>
            <a:r>
              <a:rPr lang="en-US" sz="2400" dirty="0"/>
              <a:t> </a:t>
            </a:r>
            <a:r>
              <a:rPr lang="en-US" sz="2400" dirty="0" err="1"/>
              <a:t>permanova</a:t>
            </a:r>
            <a:r>
              <a:rPr lang="en-US" sz="2400" dirty="0"/>
              <a:t> </a:t>
            </a:r>
            <a:r>
              <a:rPr lang="en-US" sz="2400" dirty="0" err="1"/>
              <a:t>pvalue</a:t>
            </a:r>
            <a:r>
              <a:rPr lang="en-US" sz="2400" dirty="0"/>
              <a:t>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5F0D7-BCCB-7AB4-C818-9BC24FD4ADCA}"/>
              </a:ext>
            </a:extLst>
          </p:cNvPr>
          <p:cNvSpPr txBox="1"/>
          <p:nvPr/>
        </p:nvSpPr>
        <p:spPr>
          <a:xfrm>
            <a:off x="143332" y="1"/>
            <a:ext cx="113217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u="sng" dirty="0"/>
              <a:t>Objective : Rerun the beta diversity analyses using phylogenetic distances instead of just bray-</a:t>
            </a:r>
            <a:r>
              <a:rPr lang="en-US" sz="3200" u="sng" dirty="0" err="1"/>
              <a:t>curtis</a:t>
            </a:r>
            <a:r>
              <a:rPr lang="en-US" sz="32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873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9379A8-C8A4-1537-2215-FB7748E1C9CE}"/>
              </a:ext>
            </a:extLst>
          </p:cNvPr>
          <p:cNvSpPr txBox="1"/>
          <p:nvPr/>
        </p:nvSpPr>
        <p:spPr>
          <a:xfrm>
            <a:off x="1599582" y="47946"/>
            <a:ext cx="9938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7" indent="-514357">
              <a:buFont typeface="+mj-lt"/>
              <a:buAutoNum type="arabicPeriod"/>
            </a:pPr>
            <a:r>
              <a:rPr lang="en-US" sz="3200" dirty="0"/>
              <a:t>Make a phylogenetic distance tree of the taxa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DD48668B-EAD6-D886-BA04-FFA8D8A17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9" t="27778" r="24518" b="22445"/>
          <a:stretch/>
        </p:blipFill>
        <p:spPr>
          <a:xfrm>
            <a:off x="3724632" y="809183"/>
            <a:ext cx="7891219" cy="5872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CD231-E636-0D67-3B32-97FA914156D4}"/>
              </a:ext>
            </a:extLst>
          </p:cNvPr>
          <p:cNvSpPr txBox="1"/>
          <p:nvPr/>
        </p:nvSpPr>
        <p:spPr>
          <a:xfrm>
            <a:off x="155046" y="1113984"/>
            <a:ext cx="41041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overview of phylogenetic distances for all samples based on ASV </a:t>
            </a:r>
            <a:r>
              <a:rPr lang="en-US" sz="1600" dirty="0" err="1"/>
              <a:t>fasta</a:t>
            </a:r>
            <a:r>
              <a:rPr lang="en-US" sz="1600" dirty="0"/>
              <a:t> sequence alignment optimal model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3C70D-F337-48F1-3EEC-34486F70874E}"/>
              </a:ext>
            </a:extLst>
          </p:cNvPr>
          <p:cNvSpPr txBox="1"/>
          <p:nvPr/>
        </p:nvSpPr>
        <p:spPr>
          <a:xfrm>
            <a:off x="279735" y="2249780"/>
            <a:ext cx="3444897" cy="916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78" dirty="0"/>
              <a:t>2683 tips and 2681 internal nodes</a:t>
            </a:r>
          </a:p>
        </p:txBody>
      </p:sp>
    </p:spTree>
    <p:extLst>
      <p:ext uri="{BB962C8B-B14F-4D97-AF65-F5344CB8AC3E}">
        <p14:creationId xmlns:p14="http://schemas.microsoft.com/office/powerpoint/2010/main" val="375230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880EAA-BEAF-AFD4-57FD-C77843E2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26343"/>
              </p:ext>
            </p:extLst>
          </p:nvPr>
        </p:nvGraphicFramePr>
        <p:xfrm>
          <a:off x="817366" y="895351"/>
          <a:ext cx="9814364" cy="5067300"/>
        </p:xfrm>
        <a:graphic>
          <a:graphicData uri="http://schemas.openxmlformats.org/drawingml/2006/table">
            <a:tbl>
              <a:tblPr/>
              <a:tblGrid>
                <a:gridCol w="821436">
                  <a:extLst>
                    <a:ext uri="{9D8B030D-6E8A-4147-A177-3AD203B41FA5}">
                      <a16:colId xmlns:a16="http://schemas.microsoft.com/office/drawing/2014/main" val="28200478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582889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38155055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734796092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2275259356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772613126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1117026819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49433461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878673604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1688198317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315924638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3430966579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253365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19932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6508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5033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09351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0416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501549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61648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1818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9456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3784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0295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38598"/>
                  </a:ext>
                </a:extLst>
              </a:tr>
              <a:tr h="25336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26399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46123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768978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27498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71465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479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355D33-0031-00C8-79BB-70ACCE75F313}"/>
              </a:ext>
            </a:extLst>
          </p:cNvPr>
          <p:cNvSpPr txBox="1"/>
          <p:nvPr/>
        </p:nvSpPr>
        <p:spPr>
          <a:xfrm>
            <a:off x="922246" y="1"/>
            <a:ext cx="97094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6" indent="-457206">
              <a:buFont typeface="+mj-lt"/>
              <a:buAutoNum type="arabicPeriod"/>
            </a:pPr>
            <a:r>
              <a:rPr lang="en-US" sz="3200" dirty="0"/>
              <a:t>Analyze dissimilarity using phylogenetic distance</a:t>
            </a:r>
          </a:p>
        </p:txBody>
      </p:sp>
    </p:spTree>
    <p:extLst>
      <p:ext uri="{BB962C8B-B14F-4D97-AF65-F5344CB8AC3E}">
        <p14:creationId xmlns:p14="http://schemas.microsoft.com/office/powerpoint/2010/main" val="48009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CAF8AAE-6B90-5CC0-7BBC-055F30CF6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b="16723"/>
          <a:stretch/>
        </p:blipFill>
        <p:spPr>
          <a:xfrm>
            <a:off x="1256428" y="66963"/>
            <a:ext cx="7434470" cy="1833497"/>
          </a:xfrm>
          <a:prstGeom prst="rect">
            <a:avLst/>
          </a:prstGeom>
        </p:spPr>
      </p:pic>
      <p:pic>
        <p:nvPicPr>
          <p:cNvPr id="16" name="Picture 1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2D538C4-D79F-61B0-CF20-24C48CA69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" t="16811"/>
          <a:stretch/>
        </p:blipFill>
        <p:spPr>
          <a:xfrm>
            <a:off x="1256428" y="1900461"/>
            <a:ext cx="7160973" cy="2061558"/>
          </a:xfrm>
          <a:prstGeom prst="rect">
            <a:avLst/>
          </a:prstGeom>
        </p:spPr>
      </p:pic>
      <p:pic>
        <p:nvPicPr>
          <p:cNvPr id="19" name="Picture 1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14E8DE0-CFED-7CD3-1916-3FDBF87D80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9" b="18243"/>
          <a:stretch/>
        </p:blipFill>
        <p:spPr>
          <a:xfrm>
            <a:off x="1256428" y="5471882"/>
            <a:ext cx="7461519" cy="1312929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7E393DB9-A723-2569-4110-7654C31806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9" b="12786"/>
          <a:stretch/>
        </p:blipFill>
        <p:spPr>
          <a:xfrm>
            <a:off x="1256428" y="3883947"/>
            <a:ext cx="7461519" cy="158793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781C63-8BC2-D28C-AFC1-E55D78325EA6}"/>
              </a:ext>
            </a:extLst>
          </p:cNvPr>
          <p:cNvSpPr txBox="1"/>
          <p:nvPr/>
        </p:nvSpPr>
        <p:spPr>
          <a:xfrm>
            <a:off x="2351464" y="1432574"/>
            <a:ext cx="17453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0.0406 *</a:t>
            </a:r>
            <a:endParaRPr lang="en-US" sz="1000" b="1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EBF3746-25FB-73A0-1D12-2A3ADD76C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64729"/>
              </p:ext>
            </p:extLst>
          </p:nvPr>
        </p:nvGraphicFramePr>
        <p:xfrm>
          <a:off x="8599543" y="1039364"/>
          <a:ext cx="3592457" cy="3638550"/>
        </p:xfrm>
        <a:graphic>
          <a:graphicData uri="http://schemas.openxmlformats.org/drawingml/2006/table">
            <a:tbl>
              <a:tblPr/>
              <a:tblGrid>
                <a:gridCol w="533475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957262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3815505503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373479609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275259356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772613126"/>
                    </a:ext>
                  </a:extLst>
                </a:gridCol>
                <a:gridCol w="228471">
                  <a:extLst>
                    <a:ext uri="{9D8B030D-6E8A-4147-A177-3AD203B41FA5}">
                      <a16:colId xmlns:a16="http://schemas.microsoft.com/office/drawing/2014/main" val="1117026819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19932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6508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50335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09351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0416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501549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61648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1818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94563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3784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0295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3859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5EFD3D3-E556-BEBA-637F-AD0A903642CB}"/>
              </a:ext>
            </a:extLst>
          </p:cNvPr>
          <p:cNvSpPr txBox="1"/>
          <p:nvPr/>
        </p:nvSpPr>
        <p:spPr>
          <a:xfrm>
            <a:off x="19025" y="2543203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Cervix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2B09E-0987-01CF-A24B-28B2BEF5BADA}"/>
              </a:ext>
            </a:extLst>
          </p:cNvPr>
          <p:cNvSpPr txBox="1"/>
          <p:nvPr/>
        </p:nvSpPr>
        <p:spPr>
          <a:xfrm>
            <a:off x="19025" y="800963"/>
            <a:ext cx="90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Rectum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2ECD8-5D79-D471-7170-514E8BA51653}"/>
              </a:ext>
            </a:extLst>
          </p:cNvPr>
          <p:cNvSpPr txBox="1"/>
          <p:nvPr/>
        </p:nvSpPr>
        <p:spPr>
          <a:xfrm>
            <a:off x="19025" y="415066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MidVaginal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9998C-3B58-5E02-4D3B-4DE2DC5943ED}"/>
              </a:ext>
            </a:extLst>
          </p:cNvPr>
          <p:cNvSpPr txBox="1"/>
          <p:nvPr/>
        </p:nvSpPr>
        <p:spPr>
          <a:xfrm>
            <a:off x="19025" y="5651808"/>
            <a:ext cx="131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Vaginal Introitus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BCA197-F167-0009-A954-33990AEF03C4}"/>
              </a:ext>
            </a:extLst>
          </p:cNvPr>
          <p:cNvSpPr txBox="1"/>
          <p:nvPr/>
        </p:nvSpPr>
        <p:spPr>
          <a:xfrm>
            <a:off x="8783904" y="182938"/>
            <a:ext cx="3670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Weighted UniFrac</a:t>
            </a:r>
          </a:p>
        </p:txBody>
      </p:sp>
    </p:spTree>
    <p:extLst>
      <p:ext uri="{BB962C8B-B14F-4D97-AF65-F5344CB8AC3E}">
        <p14:creationId xmlns:p14="http://schemas.microsoft.com/office/powerpoint/2010/main" val="38393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8781C63-8BC2-D28C-AFC1-E55D78325EA6}"/>
              </a:ext>
            </a:extLst>
          </p:cNvPr>
          <p:cNvSpPr txBox="1"/>
          <p:nvPr/>
        </p:nvSpPr>
        <p:spPr>
          <a:xfrm>
            <a:off x="1742266" y="1467930"/>
            <a:ext cx="17453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0.0034 **</a:t>
            </a:r>
            <a:endParaRPr lang="en-US" sz="1000" b="1" dirty="0"/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6EA21F8-8399-329C-7A6D-FD12B9FEB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8"/>
          <a:stretch/>
        </p:blipFill>
        <p:spPr>
          <a:xfrm>
            <a:off x="1122138" y="0"/>
            <a:ext cx="6364237" cy="1971259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C2A7D8C-3C55-3EE4-C5DD-B1B4653C67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4"/>
          <a:stretch/>
        </p:blipFill>
        <p:spPr>
          <a:xfrm>
            <a:off x="1122138" y="3484479"/>
            <a:ext cx="6364237" cy="1701712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FF7143-C00A-D6BC-E8E5-641BBE7C00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1"/>
          <a:stretch/>
        </p:blipFill>
        <p:spPr>
          <a:xfrm>
            <a:off x="1122138" y="5091946"/>
            <a:ext cx="6364237" cy="1766054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F884B921-1A53-400B-0345-14EF7E805D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4"/>
          <a:stretch/>
        </p:blipFill>
        <p:spPr>
          <a:xfrm>
            <a:off x="1122138" y="1877013"/>
            <a:ext cx="6364237" cy="17017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987A9F-22FD-36D9-3418-8ABDA067C23F}"/>
              </a:ext>
            </a:extLst>
          </p:cNvPr>
          <p:cNvSpPr txBox="1"/>
          <p:nvPr/>
        </p:nvSpPr>
        <p:spPr>
          <a:xfrm>
            <a:off x="19025" y="2543203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Cervix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576B29-7F41-A8F2-2826-55584393C197}"/>
              </a:ext>
            </a:extLst>
          </p:cNvPr>
          <p:cNvSpPr txBox="1"/>
          <p:nvPr/>
        </p:nvSpPr>
        <p:spPr>
          <a:xfrm>
            <a:off x="19025" y="800963"/>
            <a:ext cx="90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57F92-05D7-32C2-A350-59B218FDF931}"/>
              </a:ext>
            </a:extLst>
          </p:cNvPr>
          <p:cNvSpPr txBox="1"/>
          <p:nvPr/>
        </p:nvSpPr>
        <p:spPr>
          <a:xfrm>
            <a:off x="19025" y="415066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MidVaginal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4FD41C-F6DD-A720-41EC-89BBC3D5118C}"/>
              </a:ext>
            </a:extLst>
          </p:cNvPr>
          <p:cNvSpPr txBox="1"/>
          <p:nvPr/>
        </p:nvSpPr>
        <p:spPr>
          <a:xfrm>
            <a:off x="19025" y="5651808"/>
            <a:ext cx="131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Vaginal Introitus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AD4B25A-381B-8DE6-95EE-36B545783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13187"/>
              </p:ext>
            </p:extLst>
          </p:nvPr>
        </p:nvGraphicFramePr>
        <p:xfrm>
          <a:off x="7998278" y="998141"/>
          <a:ext cx="4174697" cy="3547110"/>
        </p:xfrm>
        <a:graphic>
          <a:graphicData uri="http://schemas.openxmlformats.org/drawingml/2006/table">
            <a:tbl>
              <a:tblPr/>
              <a:tblGrid>
                <a:gridCol w="836041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035177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660202">
                  <a:extLst>
                    <a:ext uri="{9D8B030D-6E8A-4147-A177-3AD203B41FA5}">
                      <a16:colId xmlns:a16="http://schemas.microsoft.com/office/drawing/2014/main" val="494334616"/>
                    </a:ext>
                  </a:extLst>
                </a:gridCol>
                <a:gridCol w="310956">
                  <a:extLst>
                    <a:ext uri="{9D8B030D-6E8A-4147-A177-3AD203B41FA5}">
                      <a16:colId xmlns:a16="http://schemas.microsoft.com/office/drawing/2014/main" val="1878673604"/>
                    </a:ext>
                  </a:extLst>
                </a:gridCol>
                <a:gridCol w="507462">
                  <a:extLst>
                    <a:ext uri="{9D8B030D-6E8A-4147-A177-3AD203B41FA5}">
                      <a16:colId xmlns:a16="http://schemas.microsoft.com/office/drawing/2014/main" val="1688198317"/>
                    </a:ext>
                  </a:extLst>
                </a:gridCol>
                <a:gridCol w="478409">
                  <a:extLst>
                    <a:ext uri="{9D8B030D-6E8A-4147-A177-3AD203B41FA5}">
                      <a16:colId xmlns:a16="http://schemas.microsoft.com/office/drawing/2014/main" val="2315924638"/>
                    </a:ext>
                  </a:extLst>
                </a:gridCol>
                <a:gridCol w="346450">
                  <a:extLst>
                    <a:ext uri="{9D8B030D-6E8A-4147-A177-3AD203B41FA5}">
                      <a16:colId xmlns:a16="http://schemas.microsoft.com/office/drawing/2014/main" val="3430966579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19932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65081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50335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09351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0416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501549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616487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18183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94563"/>
                  </a:ext>
                </a:extLst>
              </a:tr>
              <a:tr h="253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3784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02950"/>
                  </a:ext>
                </a:extLst>
              </a:tr>
              <a:tr h="253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3859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B5BF493-B7B3-AFE3-4095-3DEBF3523237}"/>
              </a:ext>
            </a:extLst>
          </p:cNvPr>
          <p:cNvSpPr txBox="1"/>
          <p:nvPr/>
        </p:nvSpPr>
        <p:spPr>
          <a:xfrm>
            <a:off x="5853178" y="1467930"/>
            <a:ext cx="17453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0.0216 *</a:t>
            </a:r>
            <a:endParaRPr lang="en-US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A729D8-CC45-F706-A2E5-188BF05ABAA7}"/>
              </a:ext>
            </a:extLst>
          </p:cNvPr>
          <p:cNvSpPr txBox="1"/>
          <p:nvPr/>
        </p:nvSpPr>
        <p:spPr>
          <a:xfrm>
            <a:off x="8089637" y="308375"/>
            <a:ext cx="3670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Unweighted UniFrac</a:t>
            </a:r>
          </a:p>
        </p:txBody>
      </p:sp>
    </p:spTree>
    <p:extLst>
      <p:ext uri="{BB962C8B-B14F-4D97-AF65-F5344CB8AC3E}">
        <p14:creationId xmlns:p14="http://schemas.microsoft.com/office/powerpoint/2010/main" val="35955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DC86845-60F4-811B-F9B6-DE9FE08B6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" t="18734" b="465"/>
          <a:stretch/>
        </p:blipFill>
        <p:spPr>
          <a:xfrm>
            <a:off x="1126339" y="2419006"/>
            <a:ext cx="10527941" cy="2955359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68BEDD8-4B34-C1FB-0445-583127CA0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6" b="21467"/>
          <a:stretch/>
        </p:blipFill>
        <p:spPr>
          <a:xfrm>
            <a:off x="1001126" y="453558"/>
            <a:ext cx="10972822" cy="2106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9AF453-B7B1-FA0F-2672-77DE5A014448}"/>
              </a:ext>
            </a:extLst>
          </p:cNvPr>
          <p:cNvSpPr txBox="1"/>
          <p:nvPr/>
        </p:nvSpPr>
        <p:spPr>
          <a:xfrm>
            <a:off x="32954" y="1346062"/>
            <a:ext cx="113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75441-B89A-D369-2F99-96D55D11F958}"/>
              </a:ext>
            </a:extLst>
          </p:cNvPr>
          <p:cNvSpPr txBox="1"/>
          <p:nvPr/>
        </p:nvSpPr>
        <p:spPr>
          <a:xfrm>
            <a:off x="5772" y="3409772"/>
            <a:ext cx="784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Ear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D18B78-AF98-C5B9-2094-FEC790B0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38968"/>
              </p:ext>
            </p:extLst>
          </p:nvPr>
        </p:nvGraphicFramePr>
        <p:xfrm>
          <a:off x="1839848" y="5318760"/>
          <a:ext cx="9814364" cy="1539240"/>
        </p:xfrm>
        <a:graphic>
          <a:graphicData uri="http://schemas.openxmlformats.org/drawingml/2006/table">
            <a:tbl>
              <a:tblPr/>
              <a:tblGrid>
                <a:gridCol w="821436">
                  <a:extLst>
                    <a:ext uri="{9D8B030D-6E8A-4147-A177-3AD203B41FA5}">
                      <a16:colId xmlns:a16="http://schemas.microsoft.com/office/drawing/2014/main" val="28200478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582889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38155055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734796092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2275259356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772613126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1117026819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49433461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878673604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1688198317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315924638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3430966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263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461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7689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274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714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479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60CDE9-1A3E-71F6-F4C8-22C864CBFDB5}"/>
              </a:ext>
            </a:extLst>
          </p:cNvPr>
          <p:cNvSpPr txBox="1"/>
          <p:nvPr/>
        </p:nvSpPr>
        <p:spPr>
          <a:xfrm>
            <a:off x="5722957" y="4430103"/>
            <a:ext cx="17453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0.0508 *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9EEA7C-EA22-1F68-8372-D9C897A5B311}"/>
              </a:ext>
            </a:extLst>
          </p:cNvPr>
          <p:cNvSpPr txBox="1"/>
          <p:nvPr/>
        </p:nvSpPr>
        <p:spPr>
          <a:xfrm>
            <a:off x="9591893" y="4512277"/>
            <a:ext cx="19095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0.0076 **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D5447-227B-3157-6919-6B11A5DAFA19}"/>
              </a:ext>
            </a:extLst>
          </p:cNvPr>
          <p:cNvSpPr txBox="1"/>
          <p:nvPr/>
        </p:nvSpPr>
        <p:spPr>
          <a:xfrm>
            <a:off x="5698244" y="1844463"/>
            <a:ext cx="214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 &lt; 0.0001 ***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9BA94-35C7-667D-ABF3-07FD5AA02AA9}"/>
              </a:ext>
            </a:extLst>
          </p:cNvPr>
          <p:cNvSpPr txBox="1"/>
          <p:nvPr/>
        </p:nvSpPr>
        <p:spPr>
          <a:xfrm>
            <a:off x="2390809" y="1820370"/>
            <a:ext cx="17453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0.0544 *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4D6CA-0D00-CB98-7C73-E3CF5A689814}"/>
              </a:ext>
            </a:extLst>
          </p:cNvPr>
          <p:cNvSpPr txBox="1"/>
          <p:nvPr/>
        </p:nvSpPr>
        <p:spPr>
          <a:xfrm>
            <a:off x="4256369" y="-75926"/>
            <a:ext cx="3679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Weighted UniFrac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919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D725D3-6A99-7685-88E6-314BEAB5DE75}"/>
              </a:ext>
            </a:extLst>
          </p:cNvPr>
          <p:cNvGrpSpPr>
            <a:grpSpLocks noChangeAspect="1"/>
          </p:cNvGrpSpPr>
          <p:nvPr/>
        </p:nvGrpSpPr>
        <p:grpSpPr>
          <a:xfrm>
            <a:off x="1432551" y="690475"/>
            <a:ext cx="9326899" cy="4891366"/>
            <a:chOff x="1354147" y="424187"/>
            <a:chExt cx="9875540" cy="5179094"/>
          </a:xfrm>
        </p:grpSpPr>
        <p:pic>
          <p:nvPicPr>
            <p:cNvPr id="6" name="Picture 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4FE9F97-D1B1-D84A-C516-45562C56E8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6" b="6926"/>
            <a:stretch/>
          </p:blipFill>
          <p:spPr>
            <a:xfrm>
              <a:off x="1354147" y="424187"/>
              <a:ext cx="9875540" cy="2845406"/>
            </a:xfrm>
            <a:prstGeom prst="rect">
              <a:avLst/>
            </a:prstGeom>
          </p:spPr>
        </p:pic>
        <p:pic>
          <p:nvPicPr>
            <p:cNvPr id="4" name="Picture 3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30DFBA88-0CC2-D0BF-3C0D-7CC2332AC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18"/>
            <a:stretch/>
          </p:blipFill>
          <p:spPr>
            <a:xfrm>
              <a:off x="1354147" y="2914435"/>
              <a:ext cx="9875540" cy="26888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9AF453-B7B1-FA0F-2672-77DE5A014448}"/>
              </a:ext>
            </a:extLst>
          </p:cNvPr>
          <p:cNvSpPr txBox="1"/>
          <p:nvPr/>
        </p:nvSpPr>
        <p:spPr>
          <a:xfrm>
            <a:off x="209504" y="1710973"/>
            <a:ext cx="113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75441-B89A-D369-2F99-96D55D11F958}"/>
              </a:ext>
            </a:extLst>
          </p:cNvPr>
          <p:cNvSpPr txBox="1"/>
          <p:nvPr/>
        </p:nvSpPr>
        <p:spPr>
          <a:xfrm>
            <a:off x="386635" y="3760501"/>
            <a:ext cx="784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Ear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D18B78-AF98-C5B9-2094-FEC790B0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13688"/>
              </p:ext>
            </p:extLst>
          </p:nvPr>
        </p:nvGraphicFramePr>
        <p:xfrm>
          <a:off x="1730176" y="5440680"/>
          <a:ext cx="9814364" cy="1417320"/>
        </p:xfrm>
        <a:graphic>
          <a:graphicData uri="http://schemas.openxmlformats.org/drawingml/2006/table">
            <a:tbl>
              <a:tblPr/>
              <a:tblGrid>
                <a:gridCol w="821436">
                  <a:extLst>
                    <a:ext uri="{9D8B030D-6E8A-4147-A177-3AD203B41FA5}">
                      <a16:colId xmlns:a16="http://schemas.microsoft.com/office/drawing/2014/main" val="28200478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97885875"/>
                    </a:ext>
                  </a:extLst>
                </a:gridCol>
                <a:gridCol w="1582889">
                  <a:extLst>
                    <a:ext uri="{9D8B030D-6E8A-4147-A177-3AD203B41FA5}">
                      <a16:colId xmlns:a16="http://schemas.microsoft.com/office/drawing/2014/main" val="877391744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38155055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734796092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2275259356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772613126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1117026819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494334616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878673604"/>
                    </a:ext>
                  </a:extLst>
                </a:gridCol>
                <a:gridCol w="694309">
                  <a:extLst>
                    <a:ext uri="{9D8B030D-6E8A-4147-A177-3AD203B41FA5}">
                      <a16:colId xmlns:a16="http://schemas.microsoft.com/office/drawing/2014/main" val="1688198317"/>
                    </a:ext>
                  </a:extLst>
                </a:gridCol>
                <a:gridCol w="654558">
                  <a:extLst>
                    <a:ext uri="{9D8B030D-6E8A-4147-A177-3AD203B41FA5}">
                      <a16:colId xmlns:a16="http://schemas.microsoft.com/office/drawing/2014/main" val="2315924638"/>
                    </a:ext>
                  </a:extLst>
                </a:gridCol>
                <a:gridCol w="474012">
                  <a:extLst>
                    <a:ext uri="{9D8B030D-6E8A-4147-A177-3AD203B41FA5}">
                      <a16:colId xmlns:a16="http://schemas.microsoft.com/office/drawing/2014/main" val="3430966579"/>
                    </a:ext>
                  </a:extLst>
                </a:gridCol>
              </a:tblGrid>
              <a:tr h="829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Unweighted UniFrac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27861"/>
                  </a:ext>
                </a:extLst>
              </a:tr>
              <a:tr h="82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55692"/>
                  </a:ext>
                </a:extLst>
              </a:tr>
              <a:tr h="8299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26399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461230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768978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1 Diabetes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27498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Mode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71465"/>
                  </a:ext>
                </a:extLst>
              </a:tr>
              <a:tr h="82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Tri HbA1C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479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60CDE9-1A3E-71F6-F4C8-22C864CBFDB5}"/>
              </a:ext>
            </a:extLst>
          </p:cNvPr>
          <p:cNvSpPr txBox="1"/>
          <p:nvPr/>
        </p:nvSpPr>
        <p:spPr>
          <a:xfrm>
            <a:off x="2052065" y="2617813"/>
            <a:ext cx="1842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0.0034 **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D5447-227B-3157-6919-6B11A5DAFA19}"/>
              </a:ext>
            </a:extLst>
          </p:cNvPr>
          <p:cNvSpPr txBox="1"/>
          <p:nvPr/>
        </p:nvSpPr>
        <p:spPr>
          <a:xfrm>
            <a:off x="5131770" y="2691595"/>
            <a:ext cx="214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 &lt; 0.0001 ***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9BA94-35C7-667D-ABF3-07FD5AA02AA9}"/>
              </a:ext>
            </a:extLst>
          </p:cNvPr>
          <p:cNvSpPr txBox="1"/>
          <p:nvPr/>
        </p:nvSpPr>
        <p:spPr>
          <a:xfrm>
            <a:off x="5951545" y="4836932"/>
            <a:ext cx="19133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PERMANOVA = 0.0027 ** 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1E1B8-F722-0751-C60C-9A103ED415CE}"/>
              </a:ext>
            </a:extLst>
          </p:cNvPr>
          <p:cNvSpPr txBox="1"/>
          <p:nvPr/>
        </p:nvSpPr>
        <p:spPr>
          <a:xfrm>
            <a:off x="3992283" y="0"/>
            <a:ext cx="4207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UnWeighted</a:t>
            </a: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UniFrac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383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2598</TotalTime>
  <Words>828</Words>
  <Application>Microsoft Office PowerPoint</Application>
  <PresentationFormat>Widescreen</PresentationFormat>
  <Paragraphs>541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T1D Beta diversity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T1D Beta diversity update</dc:title>
  <dc:creator>Jochum, Michael D.</dc:creator>
  <cp:lastModifiedBy>Jochum, Michael D.</cp:lastModifiedBy>
  <cp:revision>9</cp:revision>
  <cp:lastPrinted>2022-07-30T01:19:47Z</cp:lastPrinted>
  <dcterms:created xsi:type="dcterms:W3CDTF">2022-07-21T15:25:38Z</dcterms:created>
  <dcterms:modified xsi:type="dcterms:W3CDTF">2022-08-10T23:37:48Z</dcterms:modified>
</cp:coreProperties>
</file>