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9" r:id="rId6"/>
    <p:sldId id="272" r:id="rId7"/>
    <p:sldId id="277" r:id="rId8"/>
    <p:sldId id="280" r:id="rId9"/>
    <p:sldId id="274" r:id="rId10"/>
    <p:sldId id="281" r:id="rId11"/>
    <p:sldId id="276"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43" d="100"/>
          <a:sy n="143" d="100"/>
        </p:scale>
        <p:origin x="150"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7A86-CD2E-E7DB-F17A-7A02FC4CA7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EC1844-F9E6-12D7-B812-59490D92BF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613F3C-4A77-E698-1C72-050BF0349F32}"/>
              </a:ext>
            </a:extLst>
          </p:cNvPr>
          <p:cNvSpPr>
            <a:spLocks noGrp="1"/>
          </p:cNvSpPr>
          <p:nvPr>
            <p:ph type="dt" sz="half" idx="10"/>
          </p:nvPr>
        </p:nvSpPr>
        <p:spPr/>
        <p:txBody>
          <a:bodyPr/>
          <a:lstStyle/>
          <a:p>
            <a:fld id="{7DEB3769-3D57-4A49-A933-3BD027B9EF09}" type="datetimeFigureOut">
              <a:rPr lang="en-US" smtClean="0"/>
              <a:t>6/28/2022</a:t>
            </a:fld>
            <a:endParaRPr lang="en-US"/>
          </a:p>
        </p:txBody>
      </p:sp>
      <p:sp>
        <p:nvSpPr>
          <p:cNvPr id="5" name="Footer Placeholder 4">
            <a:extLst>
              <a:ext uri="{FF2B5EF4-FFF2-40B4-BE49-F238E27FC236}">
                <a16:creationId xmlns:a16="http://schemas.microsoft.com/office/drawing/2014/main" id="{AED5793B-F118-CE46-15B9-9CE65D88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4EA71-F355-A464-0E2E-49CB8B3E490E}"/>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255721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9316-6B01-E34D-A374-7192AF1AFD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B1EFCF-0DCD-8079-C0EB-12AF4C2809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E5FEA-7FA5-3E50-0C2A-0845E55952D8}"/>
              </a:ext>
            </a:extLst>
          </p:cNvPr>
          <p:cNvSpPr>
            <a:spLocks noGrp="1"/>
          </p:cNvSpPr>
          <p:nvPr>
            <p:ph type="dt" sz="half" idx="10"/>
          </p:nvPr>
        </p:nvSpPr>
        <p:spPr/>
        <p:txBody>
          <a:bodyPr/>
          <a:lstStyle/>
          <a:p>
            <a:fld id="{7DEB3769-3D57-4A49-A933-3BD027B9EF09}" type="datetimeFigureOut">
              <a:rPr lang="en-US" smtClean="0"/>
              <a:t>6/28/2022</a:t>
            </a:fld>
            <a:endParaRPr lang="en-US"/>
          </a:p>
        </p:txBody>
      </p:sp>
      <p:sp>
        <p:nvSpPr>
          <p:cNvPr id="5" name="Footer Placeholder 4">
            <a:extLst>
              <a:ext uri="{FF2B5EF4-FFF2-40B4-BE49-F238E27FC236}">
                <a16:creationId xmlns:a16="http://schemas.microsoft.com/office/drawing/2014/main" id="{B79BC33E-EA36-F29F-965E-CACB3918D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A57FC-391F-A957-8747-33E6EA76BC2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44719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7F629-8CFD-C384-09F0-2523229063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268FA3-F660-DD5D-BCF3-5A4CA7C962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5ED05-2FC5-232B-3D1F-9F21B8FB3B03}"/>
              </a:ext>
            </a:extLst>
          </p:cNvPr>
          <p:cNvSpPr>
            <a:spLocks noGrp="1"/>
          </p:cNvSpPr>
          <p:nvPr>
            <p:ph type="dt" sz="half" idx="10"/>
          </p:nvPr>
        </p:nvSpPr>
        <p:spPr/>
        <p:txBody>
          <a:bodyPr/>
          <a:lstStyle/>
          <a:p>
            <a:fld id="{7DEB3769-3D57-4A49-A933-3BD027B9EF09}" type="datetimeFigureOut">
              <a:rPr lang="en-US" smtClean="0"/>
              <a:t>6/28/2022</a:t>
            </a:fld>
            <a:endParaRPr lang="en-US"/>
          </a:p>
        </p:txBody>
      </p:sp>
      <p:sp>
        <p:nvSpPr>
          <p:cNvPr id="5" name="Footer Placeholder 4">
            <a:extLst>
              <a:ext uri="{FF2B5EF4-FFF2-40B4-BE49-F238E27FC236}">
                <a16:creationId xmlns:a16="http://schemas.microsoft.com/office/drawing/2014/main" id="{8C20CB1B-BA9D-4F06-A142-713FFEAAE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61C17-3BE5-8FA3-D2C4-CB37C4B4FDD7}"/>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42421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C6EE-5C19-A400-BD27-D83412ADD2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3DF35-9D12-4030-AE17-AAFFF051F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D9412-F3D8-F0F1-FC2B-DC7759E44461}"/>
              </a:ext>
            </a:extLst>
          </p:cNvPr>
          <p:cNvSpPr>
            <a:spLocks noGrp="1"/>
          </p:cNvSpPr>
          <p:nvPr>
            <p:ph type="dt" sz="half" idx="10"/>
          </p:nvPr>
        </p:nvSpPr>
        <p:spPr/>
        <p:txBody>
          <a:bodyPr/>
          <a:lstStyle/>
          <a:p>
            <a:fld id="{7DEB3769-3D57-4A49-A933-3BD027B9EF09}" type="datetimeFigureOut">
              <a:rPr lang="en-US" smtClean="0"/>
              <a:t>6/28/2022</a:t>
            </a:fld>
            <a:endParaRPr lang="en-US"/>
          </a:p>
        </p:txBody>
      </p:sp>
      <p:sp>
        <p:nvSpPr>
          <p:cNvPr id="5" name="Footer Placeholder 4">
            <a:extLst>
              <a:ext uri="{FF2B5EF4-FFF2-40B4-BE49-F238E27FC236}">
                <a16:creationId xmlns:a16="http://schemas.microsoft.com/office/drawing/2014/main" id="{6098A0B5-6742-F2A1-358C-4098CD50F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883F5-F144-FAC2-2FAE-28FC38B68E4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3144128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A929-9F56-4A00-CCCB-7186EAACC1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EE55C-02E8-ABF3-4B35-2EF7F7903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5529E-F7F3-5084-8C0E-45C969E304CE}"/>
              </a:ext>
            </a:extLst>
          </p:cNvPr>
          <p:cNvSpPr>
            <a:spLocks noGrp="1"/>
          </p:cNvSpPr>
          <p:nvPr>
            <p:ph type="dt" sz="half" idx="10"/>
          </p:nvPr>
        </p:nvSpPr>
        <p:spPr/>
        <p:txBody>
          <a:bodyPr/>
          <a:lstStyle/>
          <a:p>
            <a:fld id="{7DEB3769-3D57-4A49-A933-3BD027B9EF09}" type="datetimeFigureOut">
              <a:rPr lang="en-US" smtClean="0"/>
              <a:t>6/28/2022</a:t>
            </a:fld>
            <a:endParaRPr lang="en-US"/>
          </a:p>
        </p:txBody>
      </p:sp>
      <p:sp>
        <p:nvSpPr>
          <p:cNvPr id="5" name="Footer Placeholder 4">
            <a:extLst>
              <a:ext uri="{FF2B5EF4-FFF2-40B4-BE49-F238E27FC236}">
                <a16:creationId xmlns:a16="http://schemas.microsoft.com/office/drawing/2014/main" id="{2D87A869-407C-202D-3C07-9A13955C0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9ACC8-B162-3DCA-B344-EBC6122FABA1}"/>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273021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69D4-DE47-F00B-70B4-CABFF58861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422686-DADA-574B-26F4-47FA47E70A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F74740-F179-962B-D762-9114A3AB15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6C2E30-3CB3-60DC-8882-462D4922D16B}"/>
              </a:ext>
            </a:extLst>
          </p:cNvPr>
          <p:cNvSpPr>
            <a:spLocks noGrp="1"/>
          </p:cNvSpPr>
          <p:nvPr>
            <p:ph type="dt" sz="half" idx="10"/>
          </p:nvPr>
        </p:nvSpPr>
        <p:spPr/>
        <p:txBody>
          <a:bodyPr/>
          <a:lstStyle/>
          <a:p>
            <a:fld id="{7DEB3769-3D57-4A49-A933-3BD027B9EF09}" type="datetimeFigureOut">
              <a:rPr lang="en-US" smtClean="0"/>
              <a:t>6/28/2022</a:t>
            </a:fld>
            <a:endParaRPr lang="en-US"/>
          </a:p>
        </p:txBody>
      </p:sp>
      <p:sp>
        <p:nvSpPr>
          <p:cNvPr id="6" name="Footer Placeholder 5">
            <a:extLst>
              <a:ext uri="{FF2B5EF4-FFF2-40B4-BE49-F238E27FC236}">
                <a16:creationId xmlns:a16="http://schemas.microsoft.com/office/drawing/2014/main" id="{D785593E-DB4E-5C73-05C8-1F8655CBF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CFC9DC-1317-D088-0594-46A4148ECEEC}"/>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34841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EEE8-654F-08BF-B123-0467908594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22C1F0-EE29-184C-632C-A3022D491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4136E-7EA2-5224-A84E-07C19C95BB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1147B1-5DEE-85B5-49EB-0F96A6F30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F8C6AB-DBA5-3E68-5D14-073F46D02B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79A0E-A579-8A1A-786A-57AEA773F22A}"/>
              </a:ext>
            </a:extLst>
          </p:cNvPr>
          <p:cNvSpPr>
            <a:spLocks noGrp="1"/>
          </p:cNvSpPr>
          <p:nvPr>
            <p:ph type="dt" sz="half" idx="10"/>
          </p:nvPr>
        </p:nvSpPr>
        <p:spPr/>
        <p:txBody>
          <a:bodyPr/>
          <a:lstStyle/>
          <a:p>
            <a:fld id="{7DEB3769-3D57-4A49-A933-3BD027B9EF09}" type="datetimeFigureOut">
              <a:rPr lang="en-US" smtClean="0"/>
              <a:t>6/28/2022</a:t>
            </a:fld>
            <a:endParaRPr lang="en-US"/>
          </a:p>
        </p:txBody>
      </p:sp>
      <p:sp>
        <p:nvSpPr>
          <p:cNvPr id="8" name="Footer Placeholder 7">
            <a:extLst>
              <a:ext uri="{FF2B5EF4-FFF2-40B4-BE49-F238E27FC236}">
                <a16:creationId xmlns:a16="http://schemas.microsoft.com/office/drawing/2014/main" id="{B467E87A-BEA2-C7B3-C0C7-321AB89744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C14C48-08BF-0B4F-BCAA-239735CAE8FA}"/>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883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2599-4C42-649A-4947-5B5CBF924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C80A5-CE66-A70D-E7BB-8FDE5648A789}"/>
              </a:ext>
            </a:extLst>
          </p:cNvPr>
          <p:cNvSpPr>
            <a:spLocks noGrp="1"/>
          </p:cNvSpPr>
          <p:nvPr>
            <p:ph type="dt" sz="half" idx="10"/>
          </p:nvPr>
        </p:nvSpPr>
        <p:spPr/>
        <p:txBody>
          <a:bodyPr/>
          <a:lstStyle/>
          <a:p>
            <a:fld id="{7DEB3769-3D57-4A49-A933-3BD027B9EF09}" type="datetimeFigureOut">
              <a:rPr lang="en-US" smtClean="0"/>
              <a:t>6/28/2022</a:t>
            </a:fld>
            <a:endParaRPr lang="en-US"/>
          </a:p>
        </p:txBody>
      </p:sp>
      <p:sp>
        <p:nvSpPr>
          <p:cNvPr id="4" name="Footer Placeholder 3">
            <a:extLst>
              <a:ext uri="{FF2B5EF4-FFF2-40B4-BE49-F238E27FC236}">
                <a16:creationId xmlns:a16="http://schemas.microsoft.com/office/drawing/2014/main" id="{9F215864-04CE-487D-EBA4-A568CC5F34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7623E-9F62-98BF-C829-4366461E0B5B}"/>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83477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E3201-DA93-7A7D-C1FF-09EEB2577C6A}"/>
              </a:ext>
            </a:extLst>
          </p:cNvPr>
          <p:cNvSpPr>
            <a:spLocks noGrp="1"/>
          </p:cNvSpPr>
          <p:nvPr>
            <p:ph type="dt" sz="half" idx="10"/>
          </p:nvPr>
        </p:nvSpPr>
        <p:spPr/>
        <p:txBody>
          <a:bodyPr/>
          <a:lstStyle/>
          <a:p>
            <a:fld id="{7DEB3769-3D57-4A49-A933-3BD027B9EF09}" type="datetimeFigureOut">
              <a:rPr lang="en-US" smtClean="0"/>
              <a:t>6/28/2022</a:t>
            </a:fld>
            <a:endParaRPr lang="en-US"/>
          </a:p>
        </p:txBody>
      </p:sp>
      <p:sp>
        <p:nvSpPr>
          <p:cNvPr id="3" name="Footer Placeholder 2">
            <a:extLst>
              <a:ext uri="{FF2B5EF4-FFF2-40B4-BE49-F238E27FC236}">
                <a16:creationId xmlns:a16="http://schemas.microsoft.com/office/drawing/2014/main" id="{ACB224E4-1247-7E9E-B7B3-BC34065962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49B8B6-DFD8-B6F0-8941-CEE582D7F3D9}"/>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136447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7969-7871-E66C-93F2-CBE6CED2D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AF6AF1-4F90-8872-4C4F-41FE46060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DA8962-49F7-F466-E608-59B4BB3BD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1542D-4974-4551-559E-A3B9E85619E9}"/>
              </a:ext>
            </a:extLst>
          </p:cNvPr>
          <p:cNvSpPr>
            <a:spLocks noGrp="1"/>
          </p:cNvSpPr>
          <p:nvPr>
            <p:ph type="dt" sz="half" idx="10"/>
          </p:nvPr>
        </p:nvSpPr>
        <p:spPr/>
        <p:txBody>
          <a:bodyPr/>
          <a:lstStyle/>
          <a:p>
            <a:fld id="{7DEB3769-3D57-4A49-A933-3BD027B9EF09}" type="datetimeFigureOut">
              <a:rPr lang="en-US" smtClean="0"/>
              <a:t>6/28/2022</a:t>
            </a:fld>
            <a:endParaRPr lang="en-US"/>
          </a:p>
        </p:txBody>
      </p:sp>
      <p:sp>
        <p:nvSpPr>
          <p:cNvPr id="6" name="Footer Placeholder 5">
            <a:extLst>
              <a:ext uri="{FF2B5EF4-FFF2-40B4-BE49-F238E27FC236}">
                <a16:creationId xmlns:a16="http://schemas.microsoft.com/office/drawing/2014/main" id="{9FBD072F-0731-F961-8798-1CB9C32D0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82B06-56C9-F1AA-1753-E79CE9527AD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335425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05B4-0743-43EF-496C-8414C5208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5B0A4-9880-00C1-6587-F50914235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6C6A39-CD08-8426-84D1-599EAB300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B6C9B-3F75-8E04-1908-48944C315FEB}"/>
              </a:ext>
            </a:extLst>
          </p:cNvPr>
          <p:cNvSpPr>
            <a:spLocks noGrp="1"/>
          </p:cNvSpPr>
          <p:nvPr>
            <p:ph type="dt" sz="half" idx="10"/>
          </p:nvPr>
        </p:nvSpPr>
        <p:spPr/>
        <p:txBody>
          <a:bodyPr/>
          <a:lstStyle/>
          <a:p>
            <a:fld id="{7DEB3769-3D57-4A49-A933-3BD027B9EF09}" type="datetimeFigureOut">
              <a:rPr lang="en-US" smtClean="0"/>
              <a:t>6/28/2022</a:t>
            </a:fld>
            <a:endParaRPr lang="en-US"/>
          </a:p>
        </p:txBody>
      </p:sp>
      <p:sp>
        <p:nvSpPr>
          <p:cNvPr id="6" name="Footer Placeholder 5">
            <a:extLst>
              <a:ext uri="{FF2B5EF4-FFF2-40B4-BE49-F238E27FC236}">
                <a16:creationId xmlns:a16="http://schemas.microsoft.com/office/drawing/2014/main" id="{84F3EBB3-A85B-8840-E2F4-C817E8BFE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B9BF6-1C55-F4BB-63E4-A61D2415D8E8}"/>
              </a:ext>
            </a:extLst>
          </p:cNvPr>
          <p:cNvSpPr>
            <a:spLocks noGrp="1"/>
          </p:cNvSpPr>
          <p:nvPr>
            <p:ph type="sldNum" sz="quarter" idx="12"/>
          </p:nvPr>
        </p:nvSpPr>
        <p:spPr/>
        <p:txBody>
          <a:bodyPr/>
          <a:lstStyle/>
          <a:p>
            <a:fld id="{E2F858D0-988C-47A2-8C2C-346E18F109A7}" type="slidenum">
              <a:rPr lang="en-US" smtClean="0"/>
              <a:t>‹#›</a:t>
            </a:fld>
            <a:endParaRPr lang="en-US"/>
          </a:p>
        </p:txBody>
      </p:sp>
    </p:spTree>
    <p:extLst>
      <p:ext uri="{BB962C8B-B14F-4D97-AF65-F5344CB8AC3E}">
        <p14:creationId xmlns:p14="http://schemas.microsoft.com/office/powerpoint/2010/main" val="4105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6FFDF-49E5-F070-6396-B7B5E95A4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5F44E-093D-0789-52F9-432CE32018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DDE5C-68A7-D3AC-A817-607685475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B3769-3D57-4A49-A933-3BD027B9EF09}" type="datetimeFigureOut">
              <a:rPr lang="en-US" smtClean="0"/>
              <a:t>6/28/2022</a:t>
            </a:fld>
            <a:endParaRPr lang="en-US"/>
          </a:p>
        </p:txBody>
      </p:sp>
      <p:sp>
        <p:nvSpPr>
          <p:cNvPr id="5" name="Footer Placeholder 4">
            <a:extLst>
              <a:ext uri="{FF2B5EF4-FFF2-40B4-BE49-F238E27FC236}">
                <a16:creationId xmlns:a16="http://schemas.microsoft.com/office/drawing/2014/main" id="{4D8B55BF-86C8-8FD5-D6C3-31BB2565B0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2639BE-D6F8-F0C8-3208-91CFBB9AD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858D0-988C-47A2-8C2C-346E18F109A7}" type="slidenum">
              <a:rPr lang="en-US" smtClean="0"/>
              <a:t>‹#›</a:t>
            </a:fld>
            <a:endParaRPr lang="en-US"/>
          </a:p>
        </p:txBody>
      </p:sp>
    </p:spTree>
    <p:extLst>
      <p:ext uri="{BB962C8B-B14F-4D97-AF65-F5344CB8AC3E}">
        <p14:creationId xmlns:p14="http://schemas.microsoft.com/office/powerpoint/2010/main" val="4064348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adscientist314.github.io/T1D_sourcetracker_network.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F440-6884-0C6F-BF67-E811E177850C}"/>
              </a:ext>
            </a:extLst>
          </p:cNvPr>
          <p:cNvSpPr>
            <a:spLocks noGrp="1"/>
          </p:cNvSpPr>
          <p:nvPr>
            <p:ph type="ctrTitle"/>
          </p:nvPr>
        </p:nvSpPr>
        <p:spPr/>
        <p:txBody>
          <a:bodyPr/>
          <a:lstStyle/>
          <a:p>
            <a:r>
              <a:rPr lang="en-US" dirty="0" err="1"/>
              <a:t>Sourcetracker</a:t>
            </a:r>
            <a:r>
              <a:rPr lang="en-US" dirty="0"/>
              <a:t> figure update</a:t>
            </a:r>
          </a:p>
        </p:txBody>
      </p:sp>
      <p:sp>
        <p:nvSpPr>
          <p:cNvPr id="3" name="Subtitle 2">
            <a:extLst>
              <a:ext uri="{FF2B5EF4-FFF2-40B4-BE49-F238E27FC236}">
                <a16:creationId xmlns:a16="http://schemas.microsoft.com/office/drawing/2014/main" id="{E9D9A97A-8253-6336-4119-2473750E7B81}"/>
              </a:ext>
            </a:extLst>
          </p:cNvPr>
          <p:cNvSpPr>
            <a:spLocks noGrp="1"/>
          </p:cNvSpPr>
          <p:nvPr>
            <p:ph type="subTitle" idx="1"/>
          </p:nvPr>
        </p:nvSpPr>
        <p:spPr/>
        <p:txBody>
          <a:bodyPr/>
          <a:lstStyle/>
          <a:p>
            <a:r>
              <a:rPr lang="en-US" dirty="0"/>
              <a:t>Jochum, Michael D</a:t>
            </a:r>
          </a:p>
          <a:p>
            <a:r>
              <a:rPr lang="en-US" dirty="0"/>
              <a:t>7 June 2022</a:t>
            </a:r>
          </a:p>
        </p:txBody>
      </p:sp>
    </p:spTree>
    <p:extLst>
      <p:ext uri="{BB962C8B-B14F-4D97-AF65-F5344CB8AC3E}">
        <p14:creationId xmlns:p14="http://schemas.microsoft.com/office/powerpoint/2010/main" val="33402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30097C1-8E54-8AB7-9783-76C695F75289}"/>
              </a:ext>
            </a:extLst>
          </p:cNvPr>
          <p:cNvSpPr txBox="1"/>
          <p:nvPr/>
        </p:nvSpPr>
        <p:spPr>
          <a:xfrm>
            <a:off x="599101" y="5774570"/>
            <a:ext cx="11324724" cy="639855"/>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Times New Roman" panose="02020603050405020304" pitchFamily="18" charset="0"/>
              </a:rPr>
              <a:t>Supplementary Figure 9.</a:t>
            </a:r>
            <a:r>
              <a:rPr lang="en-US" sz="1125" dirty="0">
                <a:latin typeface="Calibri" panose="020F0502020204030204" pitchFamily="34" charset="0"/>
                <a:ea typeface="Calibri" panose="020F0502020204030204" pitchFamily="34" charset="0"/>
                <a:cs typeface="Times New Roman" panose="02020603050405020304" pitchFamily="18" charset="0"/>
              </a:rPr>
              <a:t>  Network plot of Sourcetracker2 derived maternal contributions (outside nodes) to neonatal microbiomes (inside nodes) by disease states </a:t>
            </a:r>
            <a:r>
              <a:rPr lang="en-US" sz="1125" b="1" dirty="0">
                <a:latin typeface="Calibri" panose="020F0502020204030204" pitchFamily="34" charset="0"/>
                <a:ea typeface="Calibri" panose="020F0502020204030204" pitchFamily="34" charset="0"/>
                <a:cs typeface="Times New Roman" panose="02020603050405020304" pitchFamily="18" charset="0"/>
              </a:rPr>
              <a:t>A) Control </a:t>
            </a:r>
            <a:r>
              <a:rPr lang="en-US" sz="1125" dirty="0">
                <a:latin typeface="Calibri" panose="020F0502020204030204" pitchFamily="34" charset="0"/>
                <a:ea typeface="Calibri" panose="020F0502020204030204" pitchFamily="34" charset="0"/>
                <a:cs typeface="Times New Roman" panose="02020603050405020304" pitchFamily="18" charset="0"/>
              </a:rPr>
              <a:t>and </a:t>
            </a:r>
            <a:r>
              <a:rPr lang="en-US" sz="1125" b="1" dirty="0">
                <a:latin typeface="Calibri" panose="020F0502020204030204" pitchFamily="34" charset="0"/>
                <a:ea typeface="Calibri" panose="020F0502020204030204" pitchFamily="34" charset="0"/>
                <a:cs typeface="Times New Roman" panose="02020603050405020304" pitchFamily="18" charset="0"/>
              </a:rPr>
              <a:t>B) Type one diabetes</a:t>
            </a:r>
            <a:r>
              <a:rPr lang="en-US" sz="1125" dirty="0">
                <a:latin typeface="Calibri" panose="020F0502020204030204" pitchFamily="34" charset="0"/>
                <a:ea typeface="Calibri" panose="020F0502020204030204" pitchFamily="34" charset="0"/>
                <a:cs typeface="Times New Roman" panose="02020603050405020304" pitchFamily="18" charset="0"/>
              </a:rPr>
              <a:t> by delivery modes </a:t>
            </a:r>
            <a:r>
              <a:rPr lang="en-US" sz="1125" b="1" dirty="0">
                <a:latin typeface="Calibri" panose="020F0502020204030204" pitchFamily="34" charset="0"/>
                <a:ea typeface="Calibri" panose="020F0502020204030204" pitchFamily="34" charset="0"/>
                <a:cs typeface="Times New Roman" panose="02020603050405020304" pitchFamily="18" charset="0"/>
              </a:rPr>
              <a:t>Cesarean</a:t>
            </a:r>
            <a:r>
              <a:rPr lang="en-US" sz="1125" dirty="0">
                <a:latin typeface="Calibri" panose="020F0502020204030204" pitchFamily="34" charset="0"/>
                <a:ea typeface="Calibri" panose="020F0502020204030204" pitchFamily="34" charset="0"/>
                <a:cs typeface="Times New Roman" panose="02020603050405020304" pitchFamily="18" charset="0"/>
              </a:rPr>
              <a:t> </a:t>
            </a:r>
            <a:r>
              <a:rPr lang="en-US" sz="1125" b="1" dirty="0">
                <a:latin typeface="Calibri" panose="020F0502020204030204" pitchFamily="34" charset="0"/>
                <a:ea typeface="Calibri" panose="020F0502020204030204" pitchFamily="34" charset="0"/>
                <a:cs typeface="Times New Roman" panose="02020603050405020304" pitchFamily="18" charset="0"/>
              </a:rPr>
              <a:t>(left) </a:t>
            </a:r>
            <a:r>
              <a:rPr lang="en-US" sz="1125" dirty="0">
                <a:latin typeface="Calibri" panose="020F0502020204030204" pitchFamily="34" charset="0"/>
                <a:ea typeface="Calibri" panose="020F0502020204030204" pitchFamily="34" charset="0"/>
                <a:cs typeface="Times New Roman" panose="02020603050405020304" pitchFamily="18" charset="0"/>
              </a:rPr>
              <a:t>and </a:t>
            </a:r>
            <a:r>
              <a:rPr lang="en-US" sz="1125" b="1" dirty="0">
                <a:latin typeface="Calibri" panose="020F0502020204030204" pitchFamily="34" charset="0"/>
                <a:ea typeface="Calibri" panose="020F0502020204030204" pitchFamily="34" charset="0"/>
                <a:cs typeface="Times New Roman" panose="02020603050405020304" pitchFamily="18" charset="0"/>
              </a:rPr>
              <a:t>Vaginal</a:t>
            </a:r>
            <a:r>
              <a:rPr lang="en-US" sz="1125" dirty="0">
                <a:latin typeface="Calibri" panose="020F0502020204030204" pitchFamily="34" charset="0"/>
                <a:ea typeface="Calibri" panose="020F0502020204030204" pitchFamily="34" charset="0"/>
                <a:cs typeface="Times New Roman" panose="02020603050405020304" pitchFamily="18" charset="0"/>
              </a:rPr>
              <a:t> </a:t>
            </a:r>
            <a:r>
              <a:rPr lang="en-US" sz="1125" b="1" dirty="0">
                <a:latin typeface="Calibri" panose="020F0502020204030204" pitchFamily="34" charset="0"/>
                <a:ea typeface="Calibri" panose="020F0502020204030204" pitchFamily="34" charset="0"/>
                <a:cs typeface="Times New Roman" panose="02020603050405020304" pitchFamily="18" charset="0"/>
              </a:rPr>
              <a:t>(right)</a:t>
            </a:r>
            <a:r>
              <a:rPr lang="en-US" sz="1125" dirty="0">
                <a:latin typeface="Calibri" panose="020F0502020204030204" pitchFamily="34" charset="0"/>
                <a:ea typeface="Calibri" panose="020F0502020204030204" pitchFamily="34" charset="0"/>
                <a:cs typeface="Times New Roman" panose="02020603050405020304" pitchFamily="18" charset="0"/>
              </a:rPr>
              <a:t>. Maternal contributions are depicted and annotated by line thickness and demonstrate a statistically significant increase in maternal Rectum source contributions to the neonatal ear microbiome when comparing vaginally delivered neonatal ear microbiomes from type 1 diabetic mothers to the control.</a:t>
            </a:r>
          </a:p>
        </p:txBody>
      </p:sp>
      <p:grpSp>
        <p:nvGrpSpPr>
          <p:cNvPr id="2" name="Group 1">
            <a:extLst>
              <a:ext uri="{FF2B5EF4-FFF2-40B4-BE49-F238E27FC236}">
                <a16:creationId xmlns:a16="http://schemas.microsoft.com/office/drawing/2014/main" id="{F2155D5A-0C3F-4EF1-461D-F0FD6FEBD734}"/>
              </a:ext>
            </a:extLst>
          </p:cNvPr>
          <p:cNvGrpSpPr/>
          <p:nvPr/>
        </p:nvGrpSpPr>
        <p:grpSpPr>
          <a:xfrm>
            <a:off x="599101" y="251749"/>
            <a:ext cx="5615368" cy="5522820"/>
            <a:chOff x="859855" y="251749"/>
            <a:chExt cx="5615368" cy="5522820"/>
          </a:xfrm>
        </p:grpSpPr>
        <p:pic>
          <p:nvPicPr>
            <p:cNvPr id="6" name="Picture 5" descr="Chart, radar chart&#10;&#10;Description automatically generated">
              <a:extLst>
                <a:ext uri="{FF2B5EF4-FFF2-40B4-BE49-F238E27FC236}">
                  <a16:creationId xmlns:a16="http://schemas.microsoft.com/office/drawing/2014/main" id="{BF2C6858-B9D6-A018-7E09-543043ED3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316" y="658878"/>
              <a:ext cx="5201907" cy="5115691"/>
            </a:xfrm>
            <a:prstGeom prst="rect">
              <a:avLst/>
            </a:prstGeom>
          </p:spPr>
        </p:pic>
        <p:sp>
          <p:nvSpPr>
            <p:cNvPr id="12" name="TextBox 11">
              <a:extLst>
                <a:ext uri="{FF2B5EF4-FFF2-40B4-BE49-F238E27FC236}">
                  <a16:creationId xmlns:a16="http://schemas.microsoft.com/office/drawing/2014/main" id="{49C6D7DE-9B71-9FFF-3B5F-F911F4AA2923}"/>
                </a:ext>
              </a:extLst>
            </p:cNvPr>
            <p:cNvSpPr txBox="1"/>
            <p:nvPr/>
          </p:nvSpPr>
          <p:spPr>
            <a:xfrm>
              <a:off x="3560901" y="251749"/>
              <a:ext cx="933757" cy="361638"/>
            </a:xfrm>
            <a:prstGeom prst="rect">
              <a:avLst/>
            </a:prstGeom>
            <a:noFill/>
          </p:spPr>
          <p:txBody>
            <a:bodyPr wrap="square" rtlCol="0">
              <a:spAutoFit/>
            </a:bodyPr>
            <a:lstStyle/>
            <a:p>
              <a:r>
                <a:rPr lang="en-US" sz="1750" dirty="0"/>
                <a:t>Control</a:t>
              </a:r>
            </a:p>
          </p:txBody>
        </p:sp>
        <p:sp>
          <p:nvSpPr>
            <p:cNvPr id="7" name="TextBox 6">
              <a:extLst>
                <a:ext uri="{FF2B5EF4-FFF2-40B4-BE49-F238E27FC236}">
                  <a16:creationId xmlns:a16="http://schemas.microsoft.com/office/drawing/2014/main" id="{829D7A03-F877-D2C8-D5CD-D617595CCAB3}"/>
                </a:ext>
              </a:extLst>
            </p:cNvPr>
            <p:cNvSpPr txBox="1"/>
            <p:nvPr/>
          </p:nvSpPr>
          <p:spPr>
            <a:xfrm>
              <a:off x="1621891" y="524736"/>
              <a:ext cx="1047551" cy="361638"/>
            </a:xfrm>
            <a:prstGeom prst="rect">
              <a:avLst/>
            </a:prstGeom>
            <a:noFill/>
          </p:spPr>
          <p:txBody>
            <a:bodyPr wrap="none" rtlCol="0">
              <a:spAutoFit/>
            </a:bodyPr>
            <a:lstStyle/>
            <a:p>
              <a:r>
                <a:rPr lang="en-US" sz="1750" dirty="0"/>
                <a:t>Cesarean</a:t>
              </a:r>
            </a:p>
          </p:txBody>
        </p:sp>
        <p:sp>
          <p:nvSpPr>
            <p:cNvPr id="8" name="TextBox 7">
              <a:extLst>
                <a:ext uri="{FF2B5EF4-FFF2-40B4-BE49-F238E27FC236}">
                  <a16:creationId xmlns:a16="http://schemas.microsoft.com/office/drawing/2014/main" id="{31BF513E-2FE4-ED61-6D88-183D13BB795C}"/>
                </a:ext>
              </a:extLst>
            </p:cNvPr>
            <p:cNvSpPr txBox="1"/>
            <p:nvPr/>
          </p:nvSpPr>
          <p:spPr>
            <a:xfrm>
              <a:off x="4977013" y="524736"/>
              <a:ext cx="857855" cy="361638"/>
            </a:xfrm>
            <a:prstGeom prst="rect">
              <a:avLst/>
            </a:prstGeom>
            <a:noFill/>
          </p:spPr>
          <p:txBody>
            <a:bodyPr wrap="none" rtlCol="0">
              <a:spAutoFit/>
            </a:bodyPr>
            <a:lstStyle/>
            <a:p>
              <a:r>
                <a:rPr lang="en-US" sz="1750" dirty="0"/>
                <a:t>Vaginal</a:t>
              </a:r>
            </a:p>
          </p:txBody>
        </p:sp>
        <p:sp>
          <p:nvSpPr>
            <p:cNvPr id="22" name="TextBox 21">
              <a:extLst>
                <a:ext uri="{FF2B5EF4-FFF2-40B4-BE49-F238E27FC236}">
                  <a16:creationId xmlns:a16="http://schemas.microsoft.com/office/drawing/2014/main" id="{B21E5E75-C1E5-CEE0-A825-06910AA5DEB2}"/>
                </a:ext>
              </a:extLst>
            </p:cNvPr>
            <p:cNvSpPr txBox="1"/>
            <p:nvPr/>
          </p:nvSpPr>
          <p:spPr>
            <a:xfrm>
              <a:off x="859855" y="3007050"/>
              <a:ext cx="565273" cy="419346"/>
            </a:xfrm>
            <a:prstGeom prst="rect">
              <a:avLst/>
            </a:prstGeom>
            <a:noFill/>
          </p:spPr>
          <p:txBody>
            <a:bodyPr wrap="square">
              <a:spAutoFit/>
            </a:bodyPr>
            <a:lstStyle/>
            <a:p>
              <a:r>
                <a:rPr lang="en-US" sz="2125" dirty="0"/>
                <a:t>A)</a:t>
              </a:r>
            </a:p>
          </p:txBody>
        </p:sp>
      </p:grpSp>
      <p:grpSp>
        <p:nvGrpSpPr>
          <p:cNvPr id="4" name="Group 3">
            <a:extLst>
              <a:ext uri="{FF2B5EF4-FFF2-40B4-BE49-F238E27FC236}">
                <a16:creationId xmlns:a16="http://schemas.microsoft.com/office/drawing/2014/main" id="{E9ED1662-B058-6327-D1A4-4B2CDE24007F}"/>
              </a:ext>
            </a:extLst>
          </p:cNvPr>
          <p:cNvGrpSpPr/>
          <p:nvPr/>
        </p:nvGrpSpPr>
        <p:grpSpPr>
          <a:xfrm>
            <a:off x="6083153" y="251749"/>
            <a:ext cx="5840672" cy="5522820"/>
            <a:chOff x="6083153" y="251749"/>
            <a:chExt cx="5840672" cy="5522820"/>
          </a:xfrm>
        </p:grpSpPr>
        <p:pic>
          <p:nvPicPr>
            <p:cNvPr id="19" name="Picture 18">
              <a:extLst>
                <a:ext uri="{FF2B5EF4-FFF2-40B4-BE49-F238E27FC236}">
                  <a16:creationId xmlns:a16="http://schemas.microsoft.com/office/drawing/2014/main" id="{019B2216-2962-AB77-8953-520FA03AEB2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14582" y="658878"/>
              <a:ext cx="5309243" cy="5115691"/>
            </a:xfrm>
            <a:prstGeom prst="rect">
              <a:avLst/>
            </a:prstGeom>
          </p:spPr>
        </p:pic>
        <p:sp>
          <p:nvSpPr>
            <p:cNvPr id="16" name="TextBox 15">
              <a:extLst>
                <a:ext uri="{FF2B5EF4-FFF2-40B4-BE49-F238E27FC236}">
                  <a16:creationId xmlns:a16="http://schemas.microsoft.com/office/drawing/2014/main" id="{36BA41C9-F9B2-BB0E-ECDA-A248F5E5D93B}"/>
                </a:ext>
              </a:extLst>
            </p:cNvPr>
            <p:cNvSpPr txBox="1"/>
            <p:nvPr/>
          </p:nvSpPr>
          <p:spPr>
            <a:xfrm>
              <a:off x="9144448" y="251749"/>
              <a:ext cx="556526" cy="361637"/>
            </a:xfrm>
            <a:prstGeom prst="rect">
              <a:avLst/>
            </a:prstGeom>
            <a:noFill/>
          </p:spPr>
          <p:txBody>
            <a:bodyPr wrap="none" rtlCol="0">
              <a:spAutoFit/>
            </a:bodyPr>
            <a:lstStyle/>
            <a:p>
              <a:r>
                <a:rPr lang="en-US" sz="1750" dirty="0"/>
                <a:t>T1D</a:t>
              </a:r>
            </a:p>
          </p:txBody>
        </p:sp>
        <p:sp>
          <p:nvSpPr>
            <p:cNvPr id="17" name="TextBox 16">
              <a:extLst>
                <a:ext uri="{FF2B5EF4-FFF2-40B4-BE49-F238E27FC236}">
                  <a16:creationId xmlns:a16="http://schemas.microsoft.com/office/drawing/2014/main" id="{F3D919C4-6FDB-7F0D-8FA2-4803A52EBBDC}"/>
                </a:ext>
              </a:extLst>
            </p:cNvPr>
            <p:cNvSpPr txBox="1"/>
            <p:nvPr/>
          </p:nvSpPr>
          <p:spPr>
            <a:xfrm>
              <a:off x="7155683" y="524737"/>
              <a:ext cx="1047551" cy="361639"/>
            </a:xfrm>
            <a:prstGeom prst="rect">
              <a:avLst/>
            </a:prstGeom>
            <a:noFill/>
          </p:spPr>
          <p:txBody>
            <a:bodyPr wrap="none" rtlCol="0">
              <a:spAutoFit/>
            </a:bodyPr>
            <a:lstStyle/>
            <a:p>
              <a:r>
                <a:rPr lang="en-US" sz="1750" dirty="0"/>
                <a:t>Cesarean</a:t>
              </a:r>
            </a:p>
          </p:txBody>
        </p:sp>
        <p:sp>
          <p:nvSpPr>
            <p:cNvPr id="18" name="TextBox 17">
              <a:extLst>
                <a:ext uri="{FF2B5EF4-FFF2-40B4-BE49-F238E27FC236}">
                  <a16:creationId xmlns:a16="http://schemas.microsoft.com/office/drawing/2014/main" id="{085B12B5-F1A1-85DD-A41F-EFE2C99A6DA9}"/>
                </a:ext>
              </a:extLst>
            </p:cNvPr>
            <p:cNvSpPr txBox="1"/>
            <p:nvPr/>
          </p:nvSpPr>
          <p:spPr>
            <a:xfrm>
              <a:off x="10470756" y="524736"/>
              <a:ext cx="857855" cy="361637"/>
            </a:xfrm>
            <a:prstGeom prst="rect">
              <a:avLst/>
            </a:prstGeom>
            <a:noFill/>
          </p:spPr>
          <p:txBody>
            <a:bodyPr wrap="none" rtlCol="0">
              <a:spAutoFit/>
            </a:bodyPr>
            <a:lstStyle/>
            <a:p>
              <a:r>
                <a:rPr lang="en-US" sz="1750" dirty="0"/>
                <a:t>Vaginal</a:t>
              </a:r>
            </a:p>
          </p:txBody>
        </p:sp>
        <p:sp>
          <p:nvSpPr>
            <p:cNvPr id="23" name="TextBox 22">
              <a:extLst>
                <a:ext uri="{FF2B5EF4-FFF2-40B4-BE49-F238E27FC236}">
                  <a16:creationId xmlns:a16="http://schemas.microsoft.com/office/drawing/2014/main" id="{742A526E-5219-703C-9FEB-56DA0FBA8A91}"/>
                </a:ext>
              </a:extLst>
            </p:cNvPr>
            <p:cNvSpPr txBox="1"/>
            <p:nvPr/>
          </p:nvSpPr>
          <p:spPr>
            <a:xfrm>
              <a:off x="6083153" y="3007050"/>
              <a:ext cx="449129" cy="419346"/>
            </a:xfrm>
            <a:prstGeom prst="rect">
              <a:avLst/>
            </a:prstGeom>
            <a:noFill/>
          </p:spPr>
          <p:txBody>
            <a:bodyPr wrap="square">
              <a:spAutoFit/>
            </a:bodyPr>
            <a:lstStyle/>
            <a:p>
              <a:r>
                <a:rPr lang="en-US" sz="2125" dirty="0"/>
                <a:t>B)</a:t>
              </a:r>
            </a:p>
          </p:txBody>
        </p:sp>
      </p:grpSp>
    </p:spTree>
    <p:extLst>
      <p:ext uri="{BB962C8B-B14F-4D97-AF65-F5344CB8AC3E}">
        <p14:creationId xmlns:p14="http://schemas.microsoft.com/office/powerpoint/2010/main" val="331066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90C6583D-4533-49BC-C25E-6BFDD2791925}"/>
              </a:ext>
            </a:extLst>
          </p:cNvPr>
          <p:cNvSpPr txBox="1"/>
          <p:nvPr/>
        </p:nvSpPr>
        <p:spPr>
          <a:xfrm>
            <a:off x="2101492" y="937728"/>
            <a:ext cx="6096000" cy="3970318"/>
          </a:xfrm>
          <a:prstGeom prst="rect">
            <a:avLst/>
          </a:prstGeom>
          <a:noFill/>
        </p:spPr>
        <p:txBody>
          <a:bodyPr wrap="square">
            <a:spAutoFit/>
          </a:bodyPr>
          <a:lstStyle/>
          <a:p>
            <a:r>
              <a:rPr lang="en-US" sz="300" dirty="0"/>
              <a:t>&gt; list</a:t>
            </a:r>
          </a:p>
          <a:p>
            <a:r>
              <a:rPr lang="en-US" sz="300" dirty="0"/>
              <a:t># A </a:t>
            </a:r>
            <a:r>
              <a:rPr lang="en-US" sz="300" dirty="0" err="1"/>
              <a:t>tibble</a:t>
            </a:r>
            <a:r>
              <a:rPr lang="en-US" sz="300" dirty="0"/>
              <a:t>: 6 x 1</a:t>
            </a:r>
          </a:p>
          <a:p>
            <a:r>
              <a:rPr lang="en-US" sz="300" dirty="0"/>
              <a:t>  </a:t>
            </a:r>
            <a:r>
              <a:rPr lang="en-US" sz="300" dirty="0" err="1"/>
              <a:t>SampleType</a:t>
            </a:r>
            <a:endParaRPr lang="en-US" sz="300" dirty="0"/>
          </a:p>
          <a:p>
            <a:r>
              <a:rPr lang="en-US" sz="300" dirty="0"/>
              <a:t>  &lt;chr&gt;     </a:t>
            </a:r>
          </a:p>
          <a:p>
            <a:r>
              <a:rPr lang="en-US" sz="300" dirty="0"/>
              <a:t>1 Anus      </a:t>
            </a:r>
          </a:p>
          <a:p>
            <a:r>
              <a:rPr lang="en-US" sz="300" dirty="0"/>
              <a:t>2 Cervix    </a:t>
            </a:r>
          </a:p>
          <a:p>
            <a:r>
              <a:rPr lang="en-US" sz="300" dirty="0"/>
              <a:t>3 Ear       </a:t>
            </a:r>
          </a:p>
          <a:p>
            <a:r>
              <a:rPr lang="en-US" sz="300" dirty="0"/>
              <a:t>4 Introitus </a:t>
            </a:r>
          </a:p>
          <a:p>
            <a:r>
              <a:rPr lang="en-US" sz="300" dirty="0"/>
              <a:t>5 Stool     </a:t>
            </a:r>
          </a:p>
          <a:p>
            <a:r>
              <a:rPr lang="en-US" sz="300" dirty="0"/>
              <a:t>6 Vagina    </a:t>
            </a:r>
          </a:p>
          <a:p>
            <a:r>
              <a:rPr lang="en-US" sz="300" dirty="0"/>
              <a:t>&gt; </a:t>
            </a:r>
            <a:r>
              <a:rPr lang="en-US" sz="300" dirty="0" err="1"/>
              <a:t>lapply</a:t>
            </a:r>
            <a:r>
              <a:rPr lang="en-US" sz="300" dirty="0"/>
              <a:t>(</a:t>
            </a:r>
            <a:r>
              <a:rPr lang="en-US" sz="300" dirty="0" err="1"/>
              <a:t>list$SampleType</a:t>
            </a:r>
            <a:r>
              <a:rPr lang="en-US" sz="300" dirty="0"/>
              <a:t>, function(X) </a:t>
            </a:r>
            <a:r>
              <a:rPr lang="en-US" sz="300" dirty="0" err="1"/>
              <a:t>day_adonis</a:t>
            </a:r>
            <a:r>
              <a:rPr lang="en-US" sz="300" dirty="0"/>
              <a:t>(X = X))</a:t>
            </a:r>
          </a:p>
          <a:p>
            <a:r>
              <a:rPr lang="en-US" sz="300" dirty="0"/>
              <a:t>[[1]]</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10634.7 0.87192 619.51 0.1594</a:t>
            </a:r>
          </a:p>
          <a:p>
            <a:r>
              <a:rPr lang="en-US" sz="300" dirty="0"/>
              <a:t>Residual 91   1562.1 0.12808              </a:t>
            </a:r>
          </a:p>
          <a:p>
            <a:r>
              <a:rPr lang="en-US" sz="300" dirty="0"/>
              <a:t>Total    92  12196.8 1.00000              </a:t>
            </a:r>
          </a:p>
          <a:p>
            <a:endParaRPr lang="en-US" sz="300" dirty="0"/>
          </a:p>
          <a:p>
            <a:r>
              <a:rPr lang="en-US" sz="300" dirty="0"/>
              <a:t>[[2]]</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-5122 -0.07318 -6.0687 0.6145</a:t>
            </a:r>
          </a:p>
          <a:p>
            <a:r>
              <a:rPr lang="en-US" sz="300" dirty="0"/>
              <a:t>Residual 89    75122  1.07318               </a:t>
            </a:r>
          </a:p>
          <a:p>
            <a:r>
              <a:rPr lang="en-US" sz="300" dirty="0"/>
              <a:t>Total    90    70000  1.00000               </a:t>
            </a:r>
          </a:p>
          <a:p>
            <a:endParaRPr lang="en-US" sz="300" dirty="0"/>
          </a:p>
          <a:p>
            <a:r>
              <a:rPr lang="en-US" sz="300" dirty="0"/>
              <a:t>[[3]]</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-1034.0 -0.65223 -33.554 0.8989</a:t>
            </a:r>
          </a:p>
          <a:p>
            <a:r>
              <a:rPr lang="en-US" sz="300" dirty="0"/>
              <a:t>Residual 85   2619.2  1.65223               </a:t>
            </a:r>
          </a:p>
          <a:p>
            <a:r>
              <a:rPr lang="en-US" sz="300" dirty="0"/>
              <a:t>Total    86   1585.2  1.00000               </a:t>
            </a:r>
          </a:p>
          <a:p>
            <a:endParaRPr lang="en-US" sz="300" dirty="0"/>
          </a:p>
          <a:p>
            <a:r>
              <a:rPr lang="en-US" sz="300" dirty="0"/>
              <a:t>[[4]]</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-475.9 -0.0757 -6.2634 0.5513</a:t>
            </a:r>
          </a:p>
          <a:p>
            <a:r>
              <a:rPr lang="en-US" sz="300" dirty="0"/>
              <a:t>Residual 89   6762.1  1.0757               </a:t>
            </a:r>
          </a:p>
          <a:p>
            <a:r>
              <a:rPr lang="en-US" sz="300" dirty="0"/>
              <a:t>Total    90   6286.3  1.0000               </a:t>
            </a:r>
          </a:p>
          <a:p>
            <a:endParaRPr lang="en-US" sz="300" dirty="0"/>
          </a:p>
          <a:p>
            <a:r>
              <a:rPr lang="en-US" sz="300" dirty="0"/>
              <a:t>[[5]]</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  </a:t>
            </a:r>
          </a:p>
          <a:p>
            <a:r>
              <a:rPr lang="en-US" sz="300" dirty="0"/>
              <a:t>disease   1   181.88 0.41143 48.932 0.0741 .</a:t>
            </a:r>
          </a:p>
          <a:p>
            <a:r>
              <a:rPr lang="en-US" sz="300" dirty="0"/>
              <a:t>Residual 70   260.20 0.58857                </a:t>
            </a:r>
          </a:p>
          <a:p>
            <a:r>
              <a:rPr lang="en-US" sz="300" dirty="0"/>
              <a:t>Total    71   442.08 1.00000                </a:t>
            </a:r>
          </a:p>
          <a:p>
            <a:r>
              <a:rPr lang="en-US" sz="300" dirty="0"/>
              <a:t>---</a:t>
            </a:r>
          </a:p>
          <a:p>
            <a:r>
              <a:rPr lang="en-US" sz="300" dirty="0" err="1"/>
              <a:t>Signif</a:t>
            </a:r>
            <a:r>
              <a:rPr lang="en-US" sz="300" dirty="0"/>
              <a:t>. codes:  0 ‘***’ 0.001 ‘**’ 0.01 ‘*’ 0.05 ‘.’ 0.1 ‘ ’ 1</a:t>
            </a:r>
          </a:p>
          <a:p>
            <a:endParaRPr lang="en-US" sz="300" dirty="0"/>
          </a:p>
          <a:p>
            <a:r>
              <a:rPr lang="en-US" sz="300" dirty="0"/>
              <a:t>[[6]]</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-1783.5 -0.55289 -32.4 0.9332</a:t>
            </a:r>
          </a:p>
          <a:p>
            <a:r>
              <a:rPr lang="en-US" sz="300" dirty="0"/>
              <a:t>Residual 91   5009.2  1.55289             </a:t>
            </a:r>
          </a:p>
          <a:p>
            <a:r>
              <a:rPr lang="en-US" sz="300" dirty="0"/>
              <a:t>Total    92   3225.8  1.00000 </a:t>
            </a:r>
          </a:p>
        </p:txBody>
      </p:sp>
      <p:grpSp>
        <p:nvGrpSpPr>
          <p:cNvPr id="2" name="Group 1">
            <a:extLst>
              <a:ext uri="{FF2B5EF4-FFF2-40B4-BE49-F238E27FC236}">
                <a16:creationId xmlns:a16="http://schemas.microsoft.com/office/drawing/2014/main" id="{8BD74C88-C1F9-76A3-A3E3-9387E5BFCBE7}"/>
              </a:ext>
            </a:extLst>
          </p:cNvPr>
          <p:cNvGrpSpPr/>
          <p:nvPr/>
        </p:nvGrpSpPr>
        <p:grpSpPr>
          <a:xfrm>
            <a:off x="1000987" y="0"/>
            <a:ext cx="10053432" cy="6065441"/>
            <a:chOff x="954400" y="736752"/>
            <a:chExt cx="16085491" cy="9704705"/>
          </a:xfrm>
        </p:grpSpPr>
        <p:grpSp>
          <p:nvGrpSpPr>
            <p:cNvPr id="22" name="Group 21">
              <a:extLst>
                <a:ext uri="{FF2B5EF4-FFF2-40B4-BE49-F238E27FC236}">
                  <a16:creationId xmlns:a16="http://schemas.microsoft.com/office/drawing/2014/main" id="{AC7E9ED2-E67E-7FB7-88A1-63026A13934D}"/>
                </a:ext>
              </a:extLst>
            </p:cNvPr>
            <p:cNvGrpSpPr/>
            <p:nvPr/>
          </p:nvGrpSpPr>
          <p:grpSpPr>
            <a:xfrm>
              <a:off x="9461240" y="736752"/>
              <a:ext cx="7578651" cy="5311827"/>
              <a:chOff x="9461240" y="749278"/>
              <a:chExt cx="7578651" cy="5311827"/>
            </a:xfrm>
          </p:grpSpPr>
          <p:pic>
            <p:nvPicPr>
              <p:cNvPr id="15" name="Picture 14">
                <a:extLst>
                  <a:ext uri="{FF2B5EF4-FFF2-40B4-BE49-F238E27FC236}">
                    <a16:creationId xmlns:a16="http://schemas.microsoft.com/office/drawing/2014/main" id="{8D0E8A61-A891-0321-ED50-B2BAE787D85D}"/>
                  </a:ext>
                </a:extLst>
              </p:cNvPr>
              <p:cNvPicPr>
                <a:picLocks noChangeAspect="1"/>
              </p:cNvPicPr>
              <p:nvPr/>
            </p:nvPicPr>
            <p:blipFill rotWithShape="1">
              <a:blip r:embed="rId2">
                <a:extLst>
                  <a:ext uri="{28A0092B-C50C-407E-A947-70E740481C1C}">
                    <a14:useLocalDpi xmlns:a14="http://schemas.microsoft.com/office/drawing/2010/main" val="0"/>
                  </a:ext>
                </a:extLst>
              </a:blip>
              <a:srcRect t="20675" r="16441" b="21829"/>
              <a:stretch/>
            </p:blipFill>
            <p:spPr>
              <a:xfrm>
                <a:off x="9461240" y="3546778"/>
                <a:ext cx="3747739" cy="1745471"/>
              </a:xfrm>
              <a:prstGeom prst="rect">
                <a:avLst/>
              </a:prstGeom>
            </p:spPr>
          </p:pic>
          <p:pic>
            <p:nvPicPr>
              <p:cNvPr id="19" name="Picture 18">
                <a:extLst>
                  <a:ext uri="{FF2B5EF4-FFF2-40B4-BE49-F238E27FC236}">
                    <a16:creationId xmlns:a16="http://schemas.microsoft.com/office/drawing/2014/main" id="{7F16332F-8E55-9E08-58BB-ECD3B51BDC90}"/>
                  </a:ext>
                </a:extLst>
              </p:cNvPr>
              <p:cNvPicPr>
                <a:picLocks noChangeAspect="1"/>
              </p:cNvPicPr>
              <p:nvPr/>
            </p:nvPicPr>
            <p:blipFill rotWithShape="1">
              <a:blip r:embed="rId3">
                <a:extLst>
                  <a:ext uri="{28A0092B-C50C-407E-A947-70E740481C1C}">
                    <a14:useLocalDpi xmlns:a14="http://schemas.microsoft.com/office/drawing/2010/main" val="0"/>
                  </a:ext>
                </a:extLst>
              </a:blip>
              <a:srcRect t="4106" r="16441" b="5793"/>
              <a:stretch/>
            </p:blipFill>
            <p:spPr>
              <a:xfrm>
                <a:off x="9461240" y="749278"/>
                <a:ext cx="3747739" cy="2735324"/>
              </a:xfrm>
              <a:prstGeom prst="rect">
                <a:avLst/>
              </a:prstGeom>
            </p:spPr>
          </p:pic>
          <p:pic>
            <p:nvPicPr>
              <p:cNvPr id="17" name="Picture 16">
                <a:extLst>
                  <a:ext uri="{FF2B5EF4-FFF2-40B4-BE49-F238E27FC236}">
                    <a16:creationId xmlns:a16="http://schemas.microsoft.com/office/drawing/2014/main" id="{24F94334-BD12-6448-8E70-49C03F3F09FD}"/>
                  </a:ext>
                </a:extLst>
              </p:cNvPr>
              <p:cNvPicPr>
                <a:picLocks noChangeAspect="1"/>
              </p:cNvPicPr>
              <p:nvPr/>
            </p:nvPicPr>
            <p:blipFill rotWithShape="1">
              <a:blip r:embed="rId4">
                <a:extLst>
                  <a:ext uri="{28A0092B-C50C-407E-A947-70E740481C1C}">
                    <a14:useLocalDpi xmlns:a14="http://schemas.microsoft.com/office/drawing/2010/main" val="0"/>
                  </a:ext>
                </a:extLst>
              </a:blip>
              <a:srcRect t="9899" r="16441"/>
              <a:stretch/>
            </p:blipFill>
            <p:spPr>
              <a:xfrm>
                <a:off x="13272014" y="749278"/>
                <a:ext cx="3747739" cy="2735324"/>
              </a:xfrm>
              <a:prstGeom prst="rect">
                <a:avLst/>
              </a:prstGeom>
            </p:spPr>
          </p:pic>
          <p:pic>
            <p:nvPicPr>
              <p:cNvPr id="13" name="Picture 12">
                <a:extLst>
                  <a:ext uri="{FF2B5EF4-FFF2-40B4-BE49-F238E27FC236}">
                    <a16:creationId xmlns:a16="http://schemas.microsoft.com/office/drawing/2014/main" id="{15EAFDC0-C0FF-A8F5-CB5A-E2F652BF0800}"/>
                  </a:ext>
                </a:extLst>
              </p:cNvPr>
              <p:cNvPicPr>
                <a:picLocks noChangeAspect="1"/>
              </p:cNvPicPr>
              <p:nvPr/>
            </p:nvPicPr>
            <p:blipFill rotWithShape="1">
              <a:blip r:embed="rId5">
                <a:extLst>
                  <a:ext uri="{28A0092B-C50C-407E-A947-70E740481C1C}">
                    <a14:useLocalDpi xmlns:a14="http://schemas.microsoft.com/office/drawing/2010/main" val="0"/>
                  </a:ext>
                </a:extLst>
              </a:blip>
              <a:srcRect r="15992"/>
              <a:stretch/>
            </p:blipFill>
            <p:spPr>
              <a:xfrm>
                <a:off x="13272014" y="3025291"/>
                <a:ext cx="3767877" cy="3035814"/>
              </a:xfrm>
              <a:prstGeom prst="rect">
                <a:avLst/>
              </a:prstGeom>
            </p:spPr>
          </p:pic>
        </p:grpSp>
        <p:grpSp>
          <p:nvGrpSpPr>
            <p:cNvPr id="21" name="Group 20">
              <a:extLst>
                <a:ext uri="{FF2B5EF4-FFF2-40B4-BE49-F238E27FC236}">
                  <a16:creationId xmlns:a16="http://schemas.microsoft.com/office/drawing/2014/main" id="{9CDC3406-629F-73F0-2E6A-2CD4581A92AC}"/>
                </a:ext>
              </a:extLst>
            </p:cNvPr>
            <p:cNvGrpSpPr>
              <a:grpSpLocks noChangeAspect="1"/>
            </p:cNvGrpSpPr>
            <p:nvPr/>
          </p:nvGrpSpPr>
          <p:grpSpPr>
            <a:xfrm>
              <a:off x="1461217" y="1259679"/>
              <a:ext cx="7962137" cy="4265972"/>
              <a:chOff x="2282989" y="1466568"/>
              <a:chExt cx="7140365" cy="3825681"/>
            </a:xfrm>
          </p:grpSpPr>
          <p:pic>
            <p:nvPicPr>
              <p:cNvPr id="3" name="Picture 2">
                <a:extLst>
                  <a:ext uri="{FF2B5EF4-FFF2-40B4-BE49-F238E27FC236}">
                    <a16:creationId xmlns:a16="http://schemas.microsoft.com/office/drawing/2014/main" id="{0363DE7E-DF94-4CE9-D7F9-AD23D6F2D912}"/>
                  </a:ext>
                </a:extLst>
              </p:cNvPr>
              <p:cNvPicPr>
                <a:picLocks noChangeAspect="1"/>
              </p:cNvPicPr>
              <p:nvPr/>
            </p:nvPicPr>
            <p:blipFill rotWithShape="1">
              <a:blip r:embed="rId6">
                <a:extLst>
                  <a:ext uri="{28A0092B-C50C-407E-A947-70E740481C1C}">
                    <a14:useLocalDpi xmlns:a14="http://schemas.microsoft.com/office/drawing/2010/main" val="0"/>
                  </a:ext>
                </a:extLst>
              </a:blip>
              <a:srcRect t="21695" r="14825" b="17458"/>
              <a:stretch/>
            </p:blipFill>
            <p:spPr>
              <a:xfrm>
                <a:off x="2282989" y="1466568"/>
                <a:ext cx="7140365" cy="3825681"/>
              </a:xfrm>
              <a:prstGeom prst="rect">
                <a:avLst/>
              </a:prstGeom>
            </p:spPr>
          </p:pic>
          <p:pic>
            <p:nvPicPr>
              <p:cNvPr id="51" name="Picture 50">
                <a:extLst>
                  <a:ext uri="{FF2B5EF4-FFF2-40B4-BE49-F238E27FC236}">
                    <a16:creationId xmlns:a16="http://schemas.microsoft.com/office/drawing/2014/main" id="{4B1C94D5-7CB4-08A1-B588-8F3D00772B3F}"/>
                  </a:ext>
                </a:extLst>
              </p:cNvPr>
              <p:cNvPicPr>
                <a:picLocks noChangeAspect="1"/>
              </p:cNvPicPr>
              <p:nvPr/>
            </p:nvPicPr>
            <p:blipFill rotWithShape="1">
              <a:blip r:embed="rId6">
                <a:extLst>
                  <a:ext uri="{28A0092B-C50C-407E-A947-70E740481C1C}">
                    <a14:useLocalDpi xmlns:a14="http://schemas.microsoft.com/office/drawing/2010/main" val="0"/>
                  </a:ext>
                </a:extLst>
              </a:blip>
              <a:srcRect l="86001" t="52159" r="1588" b="32859"/>
              <a:stretch/>
            </p:blipFill>
            <p:spPr>
              <a:xfrm>
                <a:off x="2987590" y="1547345"/>
                <a:ext cx="839929" cy="760426"/>
              </a:xfrm>
              <a:prstGeom prst="rect">
                <a:avLst/>
              </a:prstGeom>
            </p:spPr>
          </p:pic>
          <p:pic>
            <p:nvPicPr>
              <p:cNvPr id="52" name="Picture 51">
                <a:extLst>
                  <a:ext uri="{FF2B5EF4-FFF2-40B4-BE49-F238E27FC236}">
                    <a16:creationId xmlns:a16="http://schemas.microsoft.com/office/drawing/2014/main" id="{00FBE24F-E88A-5622-CB7D-FC778224186C}"/>
                  </a:ext>
                </a:extLst>
              </p:cNvPr>
              <p:cNvPicPr>
                <a:picLocks noChangeAspect="1"/>
              </p:cNvPicPr>
              <p:nvPr/>
            </p:nvPicPr>
            <p:blipFill rotWithShape="1">
              <a:blip r:embed="rId6">
                <a:extLst>
                  <a:ext uri="{28A0092B-C50C-407E-A947-70E740481C1C}">
                    <a14:useLocalDpi xmlns:a14="http://schemas.microsoft.com/office/drawing/2010/main" val="0"/>
                  </a:ext>
                </a:extLst>
              </a:blip>
              <a:srcRect l="87021" t="35214" r="3979" b="57973"/>
              <a:stretch/>
            </p:blipFill>
            <p:spPr>
              <a:xfrm>
                <a:off x="3865405" y="1667024"/>
                <a:ext cx="917936" cy="521068"/>
              </a:xfrm>
              <a:prstGeom prst="rect">
                <a:avLst/>
              </a:prstGeom>
            </p:spPr>
          </p:pic>
        </p:grpSp>
        <p:grpSp>
          <p:nvGrpSpPr>
            <p:cNvPr id="23" name="Group 22">
              <a:extLst>
                <a:ext uri="{FF2B5EF4-FFF2-40B4-BE49-F238E27FC236}">
                  <a16:creationId xmlns:a16="http://schemas.microsoft.com/office/drawing/2014/main" id="{72E5B711-CCF1-2A25-639A-37447B195FCD}"/>
                </a:ext>
              </a:extLst>
            </p:cNvPr>
            <p:cNvGrpSpPr/>
            <p:nvPr/>
          </p:nvGrpSpPr>
          <p:grpSpPr>
            <a:xfrm>
              <a:off x="9451171" y="5696938"/>
              <a:ext cx="3767877" cy="4744519"/>
              <a:chOff x="9451171" y="5317578"/>
              <a:chExt cx="3767877" cy="4744519"/>
            </a:xfrm>
          </p:grpSpPr>
          <p:pic>
            <p:nvPicPr>
              <p:cNvPr id="9" name="Picture 8">
                <a:extLst>
                  <a:ext uri="{FF2B5EF4-FFF2-40B4-BE49-F238E27FC236}">
                    <a16:creationId xmlns:a16="http://schemas.microsoft.com/office/drawing/2014/main" id="{879DAE0A-7D4E-C59A-EFAA-103B4AEC550B}"/>
                  </a:ext>
                </a:extLst>
              </p:cNvPr>
              <p:cNvPicPr>
                <a:picLocks noChangeAspect="1"/>
              </p:cNvPicPr>
              <p:nvPr/>
            </p:nvPicPr>
            <p:blipFill rotWithShape="1">
              <a:blip r:embed="rId7">
                <a:extLst>
                  <a:ext uri="{28A0092B-C50C-407E-A947-70E740481C1C}">
                    <a14:useLocalDpi xmlns:a14="http://schemas.microsoft.com/office/drawing/2010/main" val="0"/>
                  </a:ext>
                </a:extLst>
              </a:blip>
              <a:srcRect t="5484" r="16441" b="7377"/>
              <a:stretch/>
            </p:blipFill>
            <p:spPr>
              <a:xfrm>
                <a:off x="9461240" y="7416719"/>
                <a:ext cx="3747739" cy="2645378"/>
              </a:xfrm>
              <a:prstGeom prst="rect">
                <a:avLst/>
              </a:prstGeom>
            </p:spPr>
          </p:pic>
          <p:pic>
            <p:nvPicPr>
              <p:cNvPr id="11" name="Picture 10">
                <a:extLst>
                  <a:ext uri="{FF2B5EF4-FFF2-40B4-BE49-F238E27FC236}">
                    <a16:creationId xmlns:a16="http://schemas.microsoft.com/office/drawing/2014/main" id="{7C872D64-B5C9-72F7-0184-EFD67383A77C}"/>
                  </a:ext>
                </a:extLst>
              </p:cNvPr>
              <p:cNvPicPr>
                <a:picLocks noChangeAspect="1"/>
              </p:cNvPicPr>
              <p:nvPr/>
            </p:nvPicPr>
            <p:blipFill rotWithShape="1">
              <a:blip r:embed="rId8">
                <a:extLst>
                  <a:ext uri="{28A0092B-C50C-407E-A947-70E740481C1C}">
                    <a14:useLocalDpi xmlns:a14="http://schemas.microsoft.com/office/drawing/2010/main" val="0"/>
                  </a:ext>
                </a:extLst>
              </a:blip>
              <a:srcRect t="14884" r="15992" b="16189"/>
              <a:stretch/>
            </p:blipFill>
            <p:spPr>
              <a:xfrm>
                <a:off x="9451171" y="5317578"/>
                <a:ext cx="3767877" cy="2092496"/>
              </a:xfrm>
              <a:prstGeom prst="rect">
                <a:avLst/>
              </a:prstGeom>
            </p:spPr>
          </p:pic>
        </p:grpSp>
        <p:sp>
          <p:nvSpPr>
            <p:cNvPr id="7" name="TextBox 6">
              <a:extLst>
                <a:ext uri="{FF2B5EF4-FFF2-40B4-BE49-F238E27FC236}">
                  <a16:creationId xmlns:a16="http://schemas.microsoft.com/office/drawing/2014/main" id="{F73646BB-FDA0-4FE5-86E6-602DFEA7BEA2}"/>
                </a:ext>
              </a:extLst>
            </p:cNvPr>
            <p:cNvSpPr txBox="1"/>
            <p:nvPr/>
          </p:nvSpPr>
          <p:spPr>
            <a:xfrm rot="16200000">
              <a:off x="469653" y="3177222"/>
              <a:ext cx="1400384" cy="430886"/>
            </a:xfrm>
            <a:prstGeom prst="rect">
              <a:avLst/>
            </a:prstGeom>
            <a:noFill/>
          </p:spPr>
          <p:txBody>
            <a:bodyPr wrap="none" lIns="0" tIns="0" rIns="0" bIns="0" rtlCol="0">
              <a:spAutoFit/>
            </a:bodyPr>
            <a:lstStyle/>
            <a:p>
              <a:r>
                <a:rPr lang="en-US" sz="1750" dirty="0">
                  <a:latin typeface="Arial" panose="020B0604020202020204" pitchFamily="34" charset="0"/>
                  <a:cs typeface="Arial" panose="020B0604020202020204" pitchFamily="34" charset="0"/>
                </a:rPr>
                <a:t>Maternal</a:t>
              </a:r>
            </a:p>
          </p:txBody>
        </p:sp>
        <p:sp>
          <p:nvSpPr>
            <p:cNvPr id="28" name="TextBox 27">
              <a:extLst>
                <a:ext uri="{FF2B5EF4-FFF2-40B4-BE49-F238E27FC236}">
                  <a16:creationId xmlns:a16="http://schemas.microsoft.com/office/drawing/2014/main" id="{A51C27A8-EF46-4DFC-A97B-3789C412931F}"/>
                </a:ext>
              </a:extLst>
            </p:cNvPr>
            <p:cNvSpPr txBox="1"/>
            <p:nvPr/>
          </p:nvSpPr>
          <p:spPr>
            <a:xfrm rot="16200000">
              <a:off x="450415" y="7853755"/>
              <a:ext cx="1438856" cy="430886"/>
            </a:xfrm>
            <a:prstGeom prst="rect">
              <a:avLst/>
            </a:prstGeom>
            <a:noFill/>
          </p:spPr>
          <p:txBody>
            <a:bodyPr wrap="none" lIns="0" tIns="0" rIns="0" bIns="0" rtlCol="0">
              <a:spAutoFit/>
            </a:bodyPr>
            <a:lstStyle/>
            <a:p>
              <a:r>
                <a:rPr lang="en-US" sz="1750" dirty="0">
                  <a:latin typeface="Arial" panose="020B0604020202020204" pitchFamily="34" charset="0"/>
                  <a:cs typeface="Arial" panose="020B0604020202020204" pitchFamily="34" charset="0"/>
                </a:rPr>
                <a:t>Neonatal</a:t>
              </a:r>
            </a:p>
          </p:txBody>
        </p:sp>
        <p:sp>
          <p:nvSpPr>
            <p:cNvPr id="81" name="TextBox 80">
              <a:extLst>
                <a:ext uri="{FF2B5EF4-FFF2-40B4-BE49-F238E27FC236}">
                  <a16:creationId xmlns:a16="http://schemas.microsoft.com/office/drawing/2014/main" id="{46ABF729-2DDE-899A-EBF0-805C7E07998E}"/>
                </a:ext>
              </a:extLst>
            </p:cNvPr>
            <p:cNvSpPr txBox="1"/>
            <p:nvPr/>
          </p:nvSpPr>
          <p:spPr>
            <a:xfrm>
              <a:off x="9464217" y="736752"/>
              <a:ext cx="240765" cy="369331"/>
            </a:xfrm>
            <a:prstGeom prst="rect">
              <a:avLst/>
            </a:prstGeom>
            <a:noFill/>
          </p:spPr>
          <p:txBody>
            <a:bodyPr wrap="square" lIns="0" tIns="0" rIns="0" bIns="0" rtlCol="0">
              <a:spAutoFit/>
            </a:bodyPr>
            <a:lstStyle/>
            <a:p>
              <a:r>
                <a:rPr lang="en-US" sz="1500" b="1" dirty="0"/>
                <a:t>C</a:t>
              </a:r>
            </a:p>
          </p:txBody>
        </p:sp>
        <p:sp>
          <p:nvSpPr>
            <p:cNvPr id="82" name="TextBox 81">
              <a:extLst>
                <a:ext uri="{FF2B5EF4-FFF2-40B4-BE49-F238E27FC236}">
                  <a16:creationId xmlns:a16="http://schemas.microsoft.com/office/drawing/2014/main" id="{07CF109C-E081-1A89-E266-0124B4FC0F9D}"/>
                </a:ext>
              </a:extLst>
            </p:cNvPr>
            <p:cNvSpPr txBox="1"/>
            <p:nvPr/>
          </p:nvSpPr>
          <p:spPr>
            <a:xfrm>
              <a:off x="13294165" y="736752"/>
              <a:ext cx="240765" cy="369331"/>
            </a:xfrm>
            <a:prstGeom prst="rect">
              <a:avLst/>
            </a:prstGeom>
            <a:noFill/>
          </p:spPr>
          <p:txBody>
            <a:bodyPr wrap="square" lIns="0" tIns="0" rIns="0" bIns="0" rtlCol="0">
              <a:spAutoFit/>
            </a:bodyPr>
            <a:lstStyle/>
            <a:p>
              <a:r>
                <a:rPr lang="en-US" sz="1500" b="1" dirty="0"/>
                <a:t>D</a:t>
              </a:r>
            </a:p>
          </p:txBody>
        </p:sp>
        <p:sp>
          <p:nvSpPr>
            <p:cNvPr id="84" name="TextBox 83">
              <a:extLst>
                <a:ext uri="{FF2B5EF4-FFF2-40B4-BE49-F238E27FC236}">
                  <a16:creationId xmlns:a16="http://schemas.microsoft.com/office/drawing/2014/main" id="{1AC81D21-7A99-C556-C1A6-C197F89202F2}"/>
                </a:ext>
              </a:extLst>
            </p:cNvPr>
            <p:cNvSpPr txBox="1"/>
            <p:nvPr/>
          </p:nvSpPr>
          <p:spPr>
            <a:xfrm>
              <a:off x="9461240" y="5578712"/>
              <a:ext cx="172461" cy="369331"/>
            </a:xfrm>
            <a:prstGeom prst="rect">
              <a:avLst/>
            </a:prstGeom>
            <a:noFill/>
          </p:spPr>
          <p:txBody>
            <a:bodyPr wrap="square" lIns="0" tIns="0" rIns="0" bIns="0" rtlCol="0">
              <a:spAutoFit/>
            </a:bodyPr>
            <a:lstStyle/>
            <a:p>
              <a:r>
                <a:rPr lang="en-US" sz="1500" b="1" dirty="0"/>
                <a:t>G</a:t>
              </a:r>
            </a:p>
          </p:txBody>
        </p:sp>
        <p:sp>
          <p:nvSpPr>
            <p:cNvPr id="85" name="TextBox 84">
              <a:extLst>
                <a:ext uri="{FF2B5EF4-FFF2-40B4-BE49-F238E27FC236}">
                  <a16:creationId xmlns:a16="http://schemas.microsoft.com/office/drawing/2014/main" id="{F38C8E21-8CB8-9ECF-0E59-C389E2382F47}"/>
                </a:ext>
              </a:extLst>
            </p:cNvPr>
            <p:cNvSpPr txBox="1"/>
            <p:nvPr/>
          </p:nvSpPr>
          <p:spPr>
            <a:xfrm>
              <a:off x="9464217" y="3392811"/>
              <a:ext cx="202296" cy="369331"/>
            </a:xfrm>
            <a:prstGeom prst="rect">
              <a:avLst/>
            </a:prstGeom>
            <a:noFill/>
          </p:spPr>
          <p:txBody>
            <a:bodyPr wrap="square" lIns="0" tIns="0" rIns="0" bIns="0" rtlCol="0">
              <a:spAutoFit/>
            </a:bodyPr>
            <a:lstStyle/>
            <a:p>
              <a:r>
                <a:rPr lang="en-US" sz="1500" b="1" dirty="0"/>
                <a:t>E</a:t>
              </a:r>
            </a:p>
          </p:txBody>
        </p:sp>
        <p:sp>
          <p:nvSpPr>
            <p:cNvPr id="86" name="TextBox 85">
              <a:extLst>
                <a:ext uri="{FF2B5EF4-FFF2-40B4-BE49-F238E27FC236}">
                  <a16:creationId xmlns:a16="http://schemas.microsoft.com/office/drawing/2014/main" id="{F347FAA9-CD4A-12C5-082E-4C9D5F75AC5D}"/>
                </a:ext>
              </a:extLst>
            </p:cNvPr>
            <p:cNvSpPr txBox="1"/>
            <p:nvPr/>
          </p:nvSpPr>
          <p:spPr>
            <a:xfrm>
              <a:off x="9464217" y="7721324"/>
              <a:ext cx="240765" cy="369331"/>
            </a:xfrm>
            <a:prstGeom prst="rect">
              <a:avLst/>
            </a:prstGeom>
            <a:noFill/>
          </p:spPr>
          <p:txBody>
            <a:bodyPr wrap="square" lIns="0" tIns="0" rIns="0" bIns="0" rtlCol="0">
              <a:spAutoFit/>
            </a:bodyPr>
            <a:lstStyle/>
            <a:p>
              <a:r>
                <a:rPr lang="en-US" sz="1500" b="1" dirty="0"/>
                <a:t>H</a:t>
              </a:r>
            </a:p>
          </p:txBody>
        </p:sp>
        <p:pic>
          <p:nvPicPr>
            <p:cNvPr id="5" name="Picture 4">
              <a:extLst>
                <a:ext uri="{FF2B5EF4-FFF2-40B4-BE49-F238E27FC236}">
                  <a16:creationId xmlns:a16="http://schemas.microsoft.com/office/drawing/2014/main" id="{1A63A3A7-A2D1-AD6D-519A-320B4D33398D}"/>
                </a:ext>
              </a:extLst>
            </p:cNvPr>
            <p:cNvPicPr>
              <a:picLocks noChangeAspect="1"/>
            </p:cNvPicPr>
            <p:nvPr/>
          </p:nvPicPr>
          <p:blipFill rotWithShape="1">
            <a:blip r:embed="rId9">
              <a:extLst>
                <a:ext uri="{28A0092B-C50C-407E-A947-70E740481C1C}">
                  <a14:useLocalDpi xmlns:a14="http://schemas.microsoft.com/office/drawing/2010/main" val="0"/>
                </a:ext>
              </a:extLst>
            </a:blip>
            <a:srcRect t="14890" r="14825" b="11006"/>
            <a:stretch/>
          </p:blipFill>
          <p:spPr>
            <a:xfrm>
              <a:off x="1872103" y="5739598"/>
              <a:ext cx="7140365" cy="4659199"/>
            </a:xfrm>
            <a:prstGeom prst="rect">
              <a:avLst/>
            </a:prstGeom>
          </p:spPr>
        </p:pic>
        <p:sp>
          <p:nvSpPr>
            <p:cNvPr id="89" name="TextBox 88">
              <a:extLst>
                <a:ext uri="{FF2B5EF4-FFF2-40B4-BE49-F238E27FC236}">
                  <a16:creationId xmlns:a16="http://schemas.microsoft.com/office/drawing/2014/main" id="{4797533E-3F70-1049-52B7-750C5807200D}"/>
                </a:ext>
              </a:extLst>
            </p:cNvPr>
            <p:cNvSpPr txBox="1"/>
            <p:nvPr/>
          </p:nvSpPr>
          <p:spPr>
            <a:xfrm>
              <a:off x="1624314" y="5690292"/>
              <a:ext cx="218234" cy="369331"/>
            </a:xfrm>
            <a:prstGeom prst="rect">
              <a:avLst/>
            </a:prstGeom>
            <a:noFill/>
          </p:spPr>
          <p:txBody>
            <a:bodyPr wrap="square" lIns="0" tIns="0" rIns="0" bIns="0" rtlCol="0">
              <a:spAutoFit/>
            </a:bodyPr>
            <a:lstStyle/>
            <a:p>
              <a:r>
                <a:rPr lang="en-US" sz="1500" b="1" dirty="0"/>
                <a:t>B</a:t>
              </a:r>
            </a:p>
          </p:txBody>
        </p:sp>
        <p:pic>
          <p:nvPicPr>
            <p:cNvPr id="30" name="Picture 29">
              <a:extLst>
                <a:ext uri="{FF2B5EF4-FFF2-40B4-BE49-F238E27FC236}">
                  <a16:creationId xmlns:a16="http://schemas.microsoft.com/office/drawing/2014/main" id="{28552AC7-44BF-C8CC-CE73-8CF166F6BCD4}"/>
                </a:ext>
              </a:extLst>
            </p:cNvPr>
            <p:cNvPicPr>
              <a:picLocks noChangeAspect="1"/>
            </p:cNvPicPr>
            <p:nvPr/>
          </p:nvPicPr>
          <p:blipFill rotWithShape="1">
            <a:blip r:embed="rId9">
              <a:extLst>
                <a:ext uri="{28A0092B-C50C-407E-A947-70E740481C1C}">
                  <a14:useLocalDpi xmlns:a14="http://schemas.microsoft.com/office/drawing/2010/main" val="0"/>
                </a:ext>
              </a:extLst>
            </a:blip>
            <a:srcRect l="85586" t="39122" r="4872" b="54191"/>
            <a:stretch/>
          </p:blipFill>
          <p:spPr>
            <a:xfrm>
              <a:off x="7879771" y="9329317"/>
              <a:ext cx="930400" cy="488997"/>
            </a:xfrm>
            <a:prstGeom prst="rect">
              <a:avLst/>
            </a:prstGeom>
          </p:spPr>
        </p:pic>
        <p:sp>
          <p:nvSpPr>
            <p:cNvPr id="83" name="TextBox 82">
              <a:extLst>
                <a:ext uri="{FF2B5EF4-FFF2-40B4-BE49-F238E27FC236}">
                  <a16:creationId xmlns:a16="http://schemas.microsoft.com/office/drawing/2014/main" id="{EF6AD2AD-111E-F212-C3C3-F39A3750DF2B}"/>
                </a:ext>
              </a:extLst>
            </p:cNvPr>
            <p:cNvSpPr txBox="1"/>
            <p:nvPr/>
          </p:nvSpPr>
          <p:spPr>
            <a:xfrm>
              <a:off x="13294165" y="2940017"/>
              <a:ext cx="240765" cy="369331"/>
            </a:xfrm>
            <a:prstGeom prst="rect">
              <a:avLst/>
            </a:prstGeom>
            <a:noFill/>
          </p:spPr>
          <p:txBody>
            <a:bodyPr wrap="square" lIns="0" tIns="0" rIns="0" bIns="0" rtlCol="0">
              <a:spAutoFit/>
            </a:bodyPr>
            <a:lstStyle/>
            <a:p>
              <a:r>
                <a:rPr lang="en-US" sz="1500" b="1" dirty="0"/>
                <a:t>F</a:t>
              </a:r>
            </a:p>
          </p:txBody>
        </p:sp>
        <p:pic>
          <p:nvPicPr>
            <p:cNvPr id="43" name="Picture 42">
              <a:extLst>
                <a:ext uri="{FF2B5EF4-FFF2-40B4-BE49-F238E27FC236}">
                  <a16:creationId xmlns:a16="http://schemas.microsoft.com/office/drawing/2014/main" id="{049E1990-6686-8738-8D69-EFB26088B6DB}"/>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51394" y="1042935"/>
              <a:ext cx="597483" cy="276999"/>
            </a:xfrm>
            <a:prstGeom prst="rect">
              <a:avLst/>
            </a:prstGeom>
          </p:spPr>
        </p:pic>
        <p:pic>
          <p:nvPicPr>
            <p:cNvPr id="44" name="Picture 43">
              <a:extLst>
                <a:ext uri="{FF2B5EF4-FFF2-40B4-BE49-F238E27FC236}">
                  <a16:creationId xmlns:a16="http://schemas.microsoft.com/office/drawing/2014/main" id="{F5530CB4-9701-A5E4-C6ED-96B5AC7171CD}"/>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13711930" y="1092884"/>
              <a:ext cx="597483" cy="276999"/>
            </a:xfrm>
            <a:prstGeom prst="rect">
              <a:avLst/>
            </a:prstGeom>
          </p:spPr>
        </p:pic>
        <p:pic>
          <p:nvPicPr>
            <p:cNvPr id="45" name="Picture 44">
              <a:extLst>
                <a:ext uri="{FF2B5EF4-FFF2-40B4-BE49-F238E27FC236}">
                  <a16:creationId xmlns:a16="http://schemas.microsoft.com/office/drawing/2014/main" id="{075FCBE8-5447-1B08-4AD9-017780B003CC}"/>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13814866" y="3289587"/>
              <a:ext cx="597483" cy="276999"/>
            </a:xfrm>
            <a:prstGeom prst="rect">
              <a:avLst/>
            </a:prstGeom>
          </p:spPr>
        </p:pic>
        <p:pic>
          <p:nvPicPr>
            <p:cNvPr id="46" name="Picture 45">
              <a:extLst>
                <a:ext uri="{FF2B5EF4-FFF2-40B4-BE49-F238E27FC236}">
                  <a16:creationId xmlns:a16="http://schemas.microsoft.com/office/drawing/2014/main" id="{DD40C59F-58AC-EF7E-C9C3-C9DCE08624B4}"/>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8441" y="3792273"/>
              <a:ext cx="441790" cy="204818"/>
            </a:xfrm>
            <a:prstGeom prst="rect">
              <a:avLst/>
            </a:prstGeom>
          </p:spPr>
        </p:pic>
        <p:pic>
          <p:nvPicPr>
            <p:cNvPr id="49" name="Picture 48">
              <a:extLst>
                <a:ext uri="{FF2B5EF4-FFF2-40B4-BE49-F238E27FC236}">
                  <a16:creationId xmlns:a16="http://schemas.microsoft.com/office/drawing/2014/main" id="{7773730A-3C83-F3EE-61C4-949263D04DB9}"/>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1784" y="5944954"/>
              <a:ext cx="448448" cy="207905"/>
            </a:xfrm>
            <a:prstGeom prst="rect">
              <a:avLst/>
            </a:prstGeom>
          </p:spPr>
        </p:pic>
        <p:pic>
          <p:nvPicPr>
            <p:cNvPr id="50" name="Picture 49">
              <a:extLst>
                <a:ext uri="{FF2B5EF4-FFF2-40B4-BE49-F238E27FC236}">
                  <a16:creationId xmlns:a16="http://schemas.microsoft.com/office/drawing/2014/main" id="{601ACEA1-230A-098F-FFDC-0E896C1897B5}"/>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1783" y="8104867"/>
              <a:ext cx="448448" cy="207905"/>
            </a:xfrm>
            <a:prstGeom prst="rect">
              <a:avLst/>
            </a:prstGeom>
          </p:spPr>
        </p:pic>
        <p:pic>
          <p:nvPicPr>
            <p:cNvPr id="53" name="Picture 52">
              <a:extLst>
                <a:ext uri="{FF2B5EF4-FFF2-40B4-BE49-F238E27FC236}">
                  <a16:creationId xmlns:a16="http://schemas.microsoft.com/office/drawing/2014/main" id="{2A786232-D70A-4D68-F429-22D3A56007EC}"/>
                </a:ext>
              </a:extLst>
            </p:cNvPr>
            <p:cNvPicPr>
              <a:picLocks noChangeAspect="1"/>
            </p:cNvPicPr>
            <p:nvPr/>
          </p:nvPicPr>
          <p:blipFill rotWithShape="1">
            <a:blip r:embed="rId6">
              <a:extLst>
                <a:ext uri="{28A0092B-C50C-407E-A947-70E740481C1C}">
                  <a14:useLocalDpi xmlns:a14="http://schemas.microsoft.com/office/drawing/2010/main" val="0"/>
                </a:ext>
              </a:extLst>
            </a:blip>
            <a:srcRect l="87021" t="35214" r="3979" b="57973"/>
            <a:stretch/>
          </p:blipFill>
          <p:spPr>
            <a:xfrm>
              <a:off x="6961835" y="9271261"/>
              <a:ext cx="917936" cy="521068"/>
            </a:xfrm>
            <a:prstGeom prst="rect">
              <a:avLst/>
            </a:prstGeom>
          </p:spPr>
        </p:pic>
        <p:sp>
          <p:nvSpPr>
            <p:cNvPr id="80" name="TextBox 79">
              <a:extLst>
                <a:ext uri="{FF2B5EF4-FFF2-40B4-BE49-F238E27FC236}">
                  <a16:creationId xmlns:a16="http://schemas.microsoft.com/office/drawing/2014/main" id="{CB62A882-3E04-6DA1-8EEF-7D32C083BD5F}"/>
                </a:ext>
              </a:extLst>
            </p:cNvPr>
            <p:cNvSpPr txBox="1"/>
            <p:nvPr/>
          </p:nvSpPr>
          <p:spPr>
            <a:xfrm flipH="1">
              <a:off x="1624314" y="810403"/>
              <a:ext cx="295462" cy="517064"/>
            </a:xfrm>
            <a:prstGeom prst="rect">
              <a:avLst/>
            </a:prstGeom>
            <a:noFill/>
          </p:spPr>
          <p:txBody>
            <a:bodyPr wrap="square" rtlCol="0">
              <a:spAutoFit/>
            </a:bodyPr>
            <a:lstStyle/>
            <a:p>
              <a:r>
                <a:rPr lang="en-US" sz="1500" b="1" dirty="0"/>
                <a:t>A</a:t>
              </a:r>
            </a:p>
          </p:txBody>
        </p:sp>
      </p:grpSp>
      <p:sp>
        <p:nvSpPr>
          <p:cNvPr id="39" name="TextBox 38">
            <a:extLst>
              <a:ext uri="{FF2B5EF4-FFF2-40B4-BE49-F238E27FC236}">
                <a16:creationId xmlns:a16="http://schemas.microsoft.com/office/drawing/2014/main" id="{BC200506-A70A-5F4C-5ADE-5EC7AB739EAC}"/>
              </a:ext>
            </a:extLst>
          </p:cNvPr>
          <p:cNvSpPr txBox="1"/>
          <p:nvPr/>
        </p:nvSpPr>
        <p:spPr>
          <a:xfrm>
            <a:off x="413817" y="6049119"/>
            <a:ext cx="11397184" cy="784830"/>
          </a:xfrm>
          <a:prstGeom prst="rect">
            <a:avLst/>
          </a:prstGeom>
          <a:noFill/>
        </p:spPr>
        <p:txBody>
          <a:bodyPr wrap="square">
            <a:spAutoFit/>
          </a:bodyPr>
          <a:lstStyle/>
          <a:p>
            <a:r>
              <a:rPr lang="en-US" sz="1125" b="1" dirty="0"/>
              <a:t>Supplemental Figure 8</a:t>
            </a:r>
            <a:r>
              <a:rPr lang="en-US" sz="1125" dirty="0"/>
              <a:t>. Beta Diversity PCoA plots comparing microbiome composition based on variance stabilizing transformed (VST) Euclidean distances in </a:t>
            </a:r>
            <a:r>
              <a:rPr lang="en-US" sz="1125" b="1" dirty="0"/>
              <a:t>A)</a:t>
            </a:r>
            <a:r>
              <a:rPr lang="en-US" sz="1125" dirty="0"/>
              <a:t> Maternal </a:t>
            </a:r>
            <a:r>
              <a:rPr lang="en-US" sz="1125" b="1" dirty="0"/>
              <a:t>(top) </a:t>
            </a:r>
            <a:r>
              <a:rPr lang="en-US" sz="1125" dirty="0"/>
              <a:t>and </a:t>
            </a:r>
            <a:r>
              <a:rPr lang="en-US" sz="1125" b="1" dirty="0"/>
              <a:t>B)</a:t>
            </a:r>
            <a:r>
              <a:rPr lang="en-US" sz="1125" dirty="0"/>
              <a:t> Neonatal </a:t>
            </a:r>
            <a:r>
              <a:rPr lang="en-US" sz="1125" b="1" dirty="0"/>
              <a:t>(bottom) </a:t>
            </a:r>
            <a:r>
              <a:rPr lang="en-US" sz="1125" dirty="0"/>
              <a:t>microbiomes faceted by maternal sample types </a:t>
            </a:r>
            <a:r>
              <a:rPr lang="en-US" sz="1125" b="1" dirty="0"/>
              <a:t>C) </a:t>
            </a:r>
            <a:r>
              <a:rPr lang="en-US" sz="1125" dirty="0"/>
              <a:t>Vaginal Introitus; </a:t>
            </a:r>
            <a:r>
              <a:rPr lang="en-US" sz="1125" b="1" dirty="0"/>
              <a:t>D) </a:t>
            </a:r>
            <a:r>
              <a:rPr lang="en-US" sz="1125" dirty="0" err="1"/>
              <a:t>Midvaginal</a:t>
            </a:r>
            <a:r>
              <a:rPr lang="en-US" sz="1125" dirty="0"/>
              <a:t>;</a:t>
            </a:r>
            <a:r>
              <a:rPr lang="en-US" sz="1125" b="1" dirty="0"/>
              <a:t> E) </a:t>
            </a:r>
            <a:r>
              <a:rPr lang="en-US" sz="1125" dirty="0"/>
              <a:t>Cervix; </a:t>
            </a:r>
            <a:r>
              <a:rPr lang="en-US" sz="1125" b="1" dirty="0"/>
              <a:t>F) </a:t>
            </a:r>
            <a:r>
              <a:rPr lang="en-US" sz="1125" dirty="0"/>
              <a:t>Rectum; and neonatal sample types </a:t>
            </a:r>
            <a:r>
              <a:rPr lang="en-US" sz="1125" b="1" dirty="0"/>
              <a:t>G) </a:t>
            </a:r>
            <a:r>
              <a:rPr lang="en-US" sz="1125" dirty="0"/>
              <a:t>Ear; and </a:t>
            </a:r>
            <a:r>
              <a:rPr lang="en-US" sz="1125" b="1" dirty="0"/>
              <a:t>H) </a:t>
            </a:r>
            <a:r>
              <a:rPr lang="en-US" sz="1125" dirty="0"/>
              <a:t>Stool. Samples are shaped by disease state and colored by sample type in panels A and B, or disease state in panels C-H where Type 1 diabetic microbiomes are depicted in red and control samples are depicted in black. P values significance scores located in the bottom left of each plot were conducted using an </a:t>
            </a:r>
            <a:r>
              <a:rPr lang="en-US" sz="1125" dirty="0" err="1"/>
              <a:t>adonis</a:t>
            </a:r>
            <a:r>
              <a:rPr lang="en-US" sz="1125" dirty="0"/>
              <a:t> permutational ANOVA test comparing ASV counts against disease state (perm= 9999).</a:t>
            </a:r>
          </a:p>
        </p:txBody>
      </p:sp>
      <p:sp>
        <p:nvSpPr>
          <p:cNvPr id="38" name="TextBox 37">
            <a:extLst>
              <a:ext uri="{FF2B5EF4-FFF2-40B4-BE49-F238E27FC236}">
                <a16:creationId xmlns:a16="http://schemas.microsoft.com/office/drawing/2014/main" id="{FD37140B-A2FC-9221-4983-C430DD4E9055}"/>
              </a:ext>
            </a:extLst>
          </p:cNvPr>
          <p:cNvSpPr txBox="1"/>
          <p:nvPr/>
        </p:nvSpPr>
        <p:spPr>
          <a:xfrm>
            <a:off x="6596324" y="2519574"/>
            <a:ext cx="439223"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 0.615</a:t>
            </a:r>
          </a:p>
        </p:txBody>
      </p:sp>
      <p:sp>
        <p:nvSpPr>
          <p:cNvPr id="40" name="TextBox 39">
            <a:extLst>
              <a:ext uri="{FF2B5EF4-FFF2-40B4-BE49-F238E27FC236}">
                <a16:creationId xmlns:a16="http://schemas.microsoft.com/office/drawing/2014/main" id="{30CE015D-EF2A-5E02-84CE-EB73D895E044}"/>
              </a:ext>
            </a:extLst>
          </p:cNvPr>
          <p:cNvSpPr txBox="1"/>
          <p:nvPr/>
        </p:nvSpPr>
        <p:spPr>
          <a:xfrm>
            <a:off x="6593101" y="1369256"/>
            <a:ext cx="439223"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 0.551</a:t>
            </a:r>
          </a:p>
        </p:txBody>
      </p:sp>
      <p:sp>
        <p:nvSpPr>
          <p:cNvPr id="41" name="TextBox 40">
            <a:extLst>
              <a:ext uri="{FF2B5EF4-FFF2-40B4-BE49-F238E27FC236}">
                <a16:creationId xmlns:a16="http://schemas.microsoft.com/office/drawing/2014/main" id="{A2A0932A-3532-8940-6796-ABB15F68E393}"/>
              </a:ext>
            </a:extLst>
          </p:cNvPr>
          <p:cNvSpPr txBox="1"/>
          <p:nvPr/>
        </p:nvSpPr>
        <p:spPr>
          <a:xfrm>
            <a:off x="9038778" y="2931506"/>
            <a:ext cx="439223"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 0.159</a:t>
            </a:r>
          </a:p>
        </p:txBody>
      </p:sp>
      <p:sp>
        <p:nvSpPr>
          <p:cNvPr id="42" name="TextBox 41">
            <a:extLst>
              <a:ext uri="{FF2B5EF4-FFF2-40B4-BE49-F238E27FC236}">
                <a16:creationId xmlns:a16="http://schemas.microsoft.com/office/drawing/2014/main" id="{C6A5403B-3717-E7BA-A158-60CD7F673FC7}"/>
              </a:ext>
            </a:extLst>
          </p:cNvPr>
          <p:cNvSpPr txBox="1"/>
          <p:nvPr/>
        </p:nvSpPr>
        <p:spPr>
          <a:xfrm>
            <a:off x="8985411" y="1092992"/>
            <a:ext cx="439223"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 0.933</a:t>
            </a:r>
          </a:p>
        </p:txBody>
      </p:sp>
      <p:sp>
        <p:nvSpPr>
          <p:cNvPr id="47" name="TextBox 46">
            <a:extLst>
              <a:ext uri="{FF2B5EF4-FFF2-40B4-BE49-F238E27FC236}">
                <a16:creationId xmlns:a16="http://schemas.microsoft.com/office/drawing/2014/main" id="{14ADAAF3-218F-0B1F-A077-B83BD689D62A}"/>
              </a:ext>
            </a:extLst>
          </p:cNvPr>
          <p:cNvSpPr txBox="1"/>
          <p:nvPr/>
        </p:nvSpPr>
        <p:spPr>
          <a:xfrm>
            <a:off x="6578388" y="4094440"/>
            <a:ext cx="439223"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 0.899</a:t>
            </a:r>
          </a:p>
        </p:txBody>
      </p:sp>
      <p:sp>
        <p:nvSpPr>
          <p:cNvPr id="48" name="TextBox 47">
            <a:extLst>
              <a:ext uri="{FF2B5EF4-FFF2-40B4-BE49-F238E27FC236}">
                <a16:creationId xmlns:a16="http://schemas.microsoft.com/office/drawing/2014/main" id="{8B26BAFB-E3DC-ED7D-F97C-8E479E7DA234}"/>
              </a:ext>
            </a:extLst>
          </p:cNvPr>
          <p:cNvSpPr txBox="1"/>
          <p:nvPr/>
        </p:nvSpPr>
        <p:spPr>
          <a:xfrm>
            <a:off x="6593101" y="5735736"/>
            <a:ext cx="439223"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 0.074</a:t>
            </a:r>
          </a:p>
        </p:txBody>
      </p:sp>
    </p:spTree>
    <p:extLst>
      <p:ext uri="{BB962C8B-B14F-4D97-AF65-F5344CB8AC3E}">
        <p14:creationId xmlns:p14="http://schemas.microsoft.com/office/powerpoint/2010/main" val="162620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97D8F4-EFED-BA44-C803-116E217C3D2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135" y="1002083"/>
            <a:ext cx="11424224" cy="4232861"/>
          </a:xfrm>
          <a:prstGeom prst="rect">
            <a:avLst/>
          </a:prstGeom>
          <a:noFill/>
        </p:spPr>
      </p:pic>
      <p:sp>
        <p:nvSpPr>
          <p:cNvPr id="9" name="Text Box 19">
            <a:extLst>
              <a:ext uri="{FF2B5EF4-FFF2-40B4-BE49-F238E27FC236}">
                <a16:creationId xmlns:a16="http://schemas.microsoft.com/office/drawing/2014/main" id="{EEAEB2E2-CE37-87DC-78D8-A7F5304D4CB4}"/>
              </a:ext>
            </a:extLst>
          </p:cNvPr>
          <p:cNvSpPr txBox="1"/>
          <p:nvPr/>
        </p:nvSpPr>
        <p:spPr>
          <a:xfrm>
            <a:off x="929013" y="5412544"/>
            <a:ext cx="10623638" cy="1038746"/>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625"/>
              </a:spcAft>
            </a:pPr>
            <a:r>
              <a:rPr lang="en-US" sz="1125" b="1" dirty="0">
                <a:latin typeface="Calibri" panose="020F0502020204030204" pitchFamily="34" charset="0"/>
                <a:ea typeface="Calibri" panose="020F0502020204030204" pitchFamily="34" charset="0"/>
                <a:cs typeface="Times New Roman" panose="02020603050405020304" pitchFamily="18" charset="0"/>
              </a:rPr>
              <a:t>Supplemental Figure 9. </a:t>
            </a:r>
            <a:r>
              <a:rPr lang="en-US" sz="1125" dirty="0">
                <a:latin typeface="Calibri" panose="020F0502020204030204" pitchFamily="34" charset="0"/>
                <a:ea typeface="Calibri" panose="020F0502020204030204" pitchFamily="34" charset="0"/>
                <a:cs typeface="Times New Roman" panose="02020603050405020304" pitchFamily="18" charset="0"/>
              </a:rPr>
              <a:t>Beta Diversity PCoA plots visualizing microbiome community composition distances based on Bray-Curtis dissimilarity indices in maternal </a:t>
            </a:r>
            <a:r>
              <a:rPr lang="en-US" sz="1125" b="1" dirty="0">
                <a:latin typeface="Calibri" panose="020F0502020204030204" pitchFamily="34" charset="0"/>
                <a:ea typeface="Calibri" panose="020F0502020204030204" pitchFamily="34" charset="0"/>
                <a:cs typeface="Times New Roman" panose="02020603050405020304" pitchFamily="18" charset="0"/>
              </a:rPr>
              <a:t>(top) </a:t>
            </a:r>
            <a:r>
              <a:rPr lang="en-US" sz="1125" dirty="0">
                <a:latin typeface="Calibri" panose="020F0502020204030204" pitchFamily="34" charset="0"/>
                <a:ea typeface="Calibri" panose="020F0502020204030204" pitchFamily="34" charset="0"/>
                <a:cs typeface="Times New Roman" panose="02020603050405020304" pitchFamily="18" charset="0"/>
              </a:rPr>
              <a:t>and neonatal </a:t>
            </a:r>
            <a:r>
              <a:rPr lang="en-US" sz="1125" b="1" dirty="0">
                <a:latin typeface="Calibri" panose="020F0502020204030204" pitchFamily="34" charset="0"/>
                <a:ea typeface="Calibri" panose="020F0502020204030204" pitchFamily="34" charset="0"/>
                <a:cs typeface="Times New Roman" panose="02020603050405020304" pitchFamily="18" charset="0"/>
              </a:rPr>
              <a:t>(bottom).  </a:t>
            </a:r>
            <a:r>
              <a:rPr lang="en-US" sz="1125" dirty="0">
                <a:latin typeface="Calibri" panose="020F0502020204030204" pitchFamily="34" charset="0"/>
                <a:ea typeface="Calibri" panose="020F0502020204030204" pitchFamily="34" charset="0"/>
                <a:cs typeface="Times New Roman" panose="02020603050405020304" pitchFamily="18" charset="0"/>
              </a:rPr>
              <a:t>Samples are shaped by sample type and colored by disease state </a:t>
            </a:r>
            <a:r>
              <a:rPr lang="en-US" sz="1125" b="1" dirty="0">
                <a:latin typeface="Calibri" panose="020F0502020204030204" pitchFamily="34" charset="0"/>
                <a:ea typeface="Calibri" panose="020F0502020204030204" pitchFamily="34" charset="0"/>
                <a:cs typeface="Times New Roman" panose="02020603050405020304" pitchFamily="18" charset="0"/>
              </a:rPr>
              <a:t>(left) </a:t>
            </a:r>
            <a:r>
              <a:rPr lang="en-US" sz="1125" dirty="0">
                <a:latin typeface="Calibri" panose="020F0502020204030204" pitchFamily="34" charset="0"/>
                <a:ea typeface="Calibri" panose="020F0502020204030204" pitchFamily="34" charset="0"/>
                <a:cs typeface="Times New Roman" panose="02020603050405020304" pitchFamily="18" charset="0"/>
              </a:rPr>
              <a:t>where T1D samples are depicted in red and control samples are depicted in black, delivery method </a:t>
            </a:r>
            <a:r>
              <a:rPr lang="en-US" sz="1125" b="1" dirty="0">
                <a:latin typeface="Calibri" panose="020F0502020204030204" pitchFamily="34" charset="0"/>
                <a:ea typeface="Calibri" panose="020F0502020204030204" pitchFamily="34" charset="0"/>
                <a:cs typeface="Times New Roman" panose="02020603050405020304" pitchFamily="18" charset="0"/>
              </a:rPr>
              <a:t>(center) </a:t>
            </a:r>
            <a:r>
              <a:rPr lang="en-US" sz="1125" dirty="0">
                <a:latin typeface="Calibri" panose="020F0502020204030204" pitchFamily="34" charset="0"/>
                <a:ea typeface="Calibri" panose="020F0502020204030204" pitchFamily="34" charset="0"/>
                <a:cs typeface="Times New Roman" panose="02020603050405020304" pitchFamily="18" charset="0"/>
              </a:rPr>
              <a:t>where Cesarean section samples are depicted in red and vaginal delivered microbiomes samples are depicted in black, and 1</a:t>
            </a:r>
            <a:r>
              <a:rPr lang="en-US" sz="1125" baseline="30000" dirty="0">
                <a:latin typeface="Calibri" panose="020F0502020204030204" pitchFamily="34" charset="0"/>
                <a:ea typeface="Calibri" panose="020F0502020204030204" pitchFamily="34" charset="0"/>
                <a:cs typeface="Times New Roman" panose="02020603050405020304" pitchFamily="18" charset="0"/>
              </a:rPr>
              <a:t>st</a:t>
            </a:r>
            <a:r>
              <a:rPr lang="en-US" sz="1125" dirty="0">
                <a:latin typeface="Calibri" panose="020F0502020204030204" pitchFamily="34" charset="0"/>
                <a:ea typeface="Calibri" panose="020F0502020204030204" pitchFamily="34" charset="0"/>
                <a:cs typeface="Times New Roman" panose="02020603050405020304" pitchFamily="18" charset="0"/>
              </a:rPr>
              <a:t> trimester HbA1c values </a:t>
            </a:r>
            <a:r>
              <a:rPr lang="en-US" sz="1125" b="1" dirty="0">
                <a:latin typeface="Calibri" panose="020F0502020204030204" pitchFamily="34" charset="0"/>
                <a:ea typeface="Calibri" panose="020F0502020204030204" pitchFamily="34" charset="0"/>
                <a:cs typeface="Times New Roman" panose="02020603050405020304" pitchFamily="18" charset="0"/>
              </a:rPr>
              <a:t>(right) </a:t>
            </a:r>
            <a:r>
              <a:rPr lang="en-US" sz="1125" dirty="0">
                <a:latin typeface="Calibri" panose="020F0502020204030204" pitchFamily="34" charset="0"/>
                <a:ea typeface="Calibri" panose="020F0502020204030204" pitchFamily="34" charset="0"/>
                <a:cs typeface="Times New Roman" panose="02020603050405020304" pitchFamily="18" charset="0"/>
              </a:rPr>
              <a:t>where maternal 1</a:t>
            </a:r>
            <a:r>
              <a:rPr lang="en-US" sz="1125" baseline="30000" dirty="0">
                <a:latin typeface="Calibri" panose="020F0502020204030204" pitchFamily="34" charset="0"/>
                <a:ea typeface="Calibri" panose="020F0502020204030204" pitchFamily="34" charset="0"/>
                <a:cs typeface="Times New Roman" panose="02020603050405020304" pitchFamily="18" charset="0"/>
              </a:rPr>
              <a:t>st</a:t>
            </a:r>
            <a:r>
              <a:rPr lang="en-US" sz="1125" dirty="0">
                <a:latin typeface="Calibri" panose="020F0502020204030204" pitchFamily="34" charset="0"/>
                <a:ea typeface="Calibri" panose="020F0502020204030204" pitchFamily="34" charset="0"/>
                <a:cs typeface="Times New Roman" panose="02020603050405020304" pitchFamily="18" charset="0"/>
              </a:rPr>
              <a:t> Trimester uncontrolled samples are depicted in red, controlled diabetes are depicted in black, and nondiabetic samples are depicted in grey. The threshold for defining controlled vs uncontrolled diabetes was based on 1</a:t>
            </a:r>
            <a:r>
              <a:rPr lang="en-US" sz="1125" baseline="30000" dirty="0">
                <a:latin typeface="Calibri" panose="020F0502020204030204" pitchFamily="34" charset="0"/>
                <a:ea typeface="Calibri" panose="020F0502020204030204" pitchFamily="34" charset="0"/>
                <a:cs typeface="Times New Roman" panose="02020603050405020304" pitchFamily="18" charset="0"/>
              </a:rPr>
              <a:t>st</a:t>
            </a:r>
            <a:r>
              <a:rPr lang="en-US" sz="1125" dirty="0">
                <a:latin typeface="Calibri" panose="020F0502020204030204" pitchFamily="34" charset="0"/>
                <a:ea typeface="Calibri" panose="020F0502020204030204" pitchFamily="34" charset="0"/>
                <a:cs typeface="Times New Roman" panose="02020603050405020304" pitchFamily="18" charset="0"/>
              </a:rPr>
              <a:t> trimester HbA1C values &gt; 7.2.</a:t>
            </a:r>
            <a:r>
              <a:rPr lang="en-US" sz="1125" dirty="0"/>
              <a:t> P values significance scores located in the bottom left of each plot were conducted using an </a:t>
            </a:r>
            <a:r>
              <a:rPr lang="en-US" sz="1125" dirty="0" err="1"/>
              <a:t>adonis</a:t>
            </a:r>
            <a:r>
              <a:rPr lang="en-US" sz="1125" dirty="0"/>
              <a:t> permutational ANOVA test comparing ASV counts against disease state (perm= 9999).</a:t>
            </a:r>
            <a:r>
              <a:rPr lang="en-US" sz="1125" dirty="0">
                <a:latin typeface="Calibri" panose="020F0502020204030204" pitchFamily="34" charset="0"/>
                <a:ea typeface="Calibri" panose="020F0502020204030204" pitchFamily="34" charset="0"/>
                <a:cs typeface="Times New Roman" panose="02020603050405020304" pitchFamily="18" charset="0"/>
              </a:rPr>
              <a:t> </a:t>
            </a:r>
            <a:endParaRPr lang="en-US" sz="1125" i="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7E8A8B5-BBCA-9373-F931-52929DAEA07E}"/>
              </a:ext>
            </a:extLst>
          </p:cNvPr>
          <p:cNvSpPr txBox="1"/>
          <p:nvPr/>
        </p:nvSpPr>
        <p:spPr>
          <a:xfrm>
            <a:off x="8460001" y="1445456"/>
            <a:ext cx="496931"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 0.1961</a:t>
            </a:r>
          </a:p>
        </p:txBody>
      </p:sp>
      <p:sp>
        <p:nvSpPr>
          <p:cNvPr id="5" name="TextBox 4">
            <a:extLst>
              <a:ext uri="{FF2B5EF4-FFF2-40B4-BE49-F238E27FC236}">
                <a16:creationId xmlns:a16="http://schemas.microsoft.com/office/drawing/2014/main" id="{D404491F-42DB-81DA-3C74-3DF2541098E5}"/>
              </a:ext>
            </a:extLst>
          </p:cNvPr>
          <p:cNvSpPr txBox="1"/>
          <p:nvPr/>
        </p:nvSpPr>
        <p:spPr>
          <a:xfrm>
            <a:off x="8460001" y="3056957"/>
            <a:ext cx="439223" cy="123111"/>
          </a:xfrm>
          <a:prstGeom prst="rect">
            <a:avLst/>
          </a:prstGeom>
          <a:noFill/>
        </p:spPr>
        <p:txBody>
          <a:bodyPr wrap="none" lIns="0" tIns="0" rIns="0" bIns="0" rtlCol="0">
            <a:spAutoFit/>
          </a:bodyPr>
          <a:lstStyle/>
          <a:p>
            <a:r>
              <a:rPr lang="en-US" sz="800" b="1" dirty="0">
                <a:latin typeface="Arial" panose="020B0604020202020204" pitchFamily="34" charset="0"/>
                <a:cs typeface="Arial" panose="020B0604020202020204" pitchFamily="34" charset="0"/>
              </a:rPr>
              <a:t>p </a:t>
            </a:r>
            <a:r>
              <a:rPr lang="en-US" sz="800" b="1">
                <a:latin typeface="Arial" panose="020B0604020202020204" pitchFamily="34" charset="0"/>
                <a:cs typeface="Arial" panose="020B0604020202020204" pitchFamily="34" charset="0"/>
              </a:rPr>
              <a:t>= 0.614</a:t>
            </a:r>
            <a:endParaRPr lang="en-US" sz="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681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F440-6884-0C6F-BF67-E811E177850C}"/>
              </a:ext>
            </a:extLst>
          </p:cNvPr>
          <p:cNvSpPr>
            <a:spLocks noGrp="1"/>
          </p:cNvSpPr>
          <p:nvPr>
            <p:ph type="ctrTitle"/>
          </p:nvPr>
        </p:nvSpPr>
        <p:spPr/>
        <p:txBody>
          <a:bodyPr/>
          <a:lstStyle/>
          <a:p>
            <a:r>
              <a:rPr lang="en-US" dirty="0"/>
              <a:t>Old stuff</a:t>
            </a:r>
          </a:p>
        </p:txBody>
      </p:sp>
      <p:sp>
        <p:nvSpPr>
          <p:cNvPr id="3" name="Subtitle 2">
            <a:extLst>
              <a:ext uri="{FF2B5EF4-FFF2-40B4-BE49-F238E27FC236}">
                <a16:creationId xmlns:a16="http://schemas.microsoft.com/office/drawing/2014/main" id="{E9D9A97A-8253-6336-4119-2473750E7B8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8096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extLst>
              <a:ext uri="{FF2B5EF4-FFF2-40B4-BE49-F238E27FC236}">
                <a16:creationId xmlns:a16="http://schemas.microsoft.com/office/drawing/2014/main" id="{DF91BD7E-E752-6110-9E86-AFE3F28B1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7940"/>
            <a:ext cx="6758183" cy="6420274"/>
          </a:xfrm>
          <a:prstGeom prst="rect">
            <a:avLst/>
          </a:prstGeom>
        </p:spPr>
      </p:pic>
      <p:sp>
        <p:nvSpPr>
          <p:cNvPr id="4" name="TextBox 3">
            <a:extLst>
              <a:ext uri="{FF2B5EF4-FFF2-40B4-BE49-F238E27FC236}">
                <a16:creationId xmlns:a16="http://schemas.microsoft.com/office/drawing/2014/main" id="{9F3793B6-02AC-151D-B8B9-AD6B163C04D5}"/>
              </a:ext>
            </a:extLst>
          </p:cNvPr>
          <p:cNvSpPr txBox="1"/>
          <p:nvPr/>
        </p:nvSpPr>
        <p:spPr>
          <a:xfrm>
            <a:off x="381000" y="6252826"/>
            <a:ext cx="7484301" cy="639855"/>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Times New Roman" panose="02020603050405020304" pitchFamily="18" charset="0"/>
              </a:rPr>
              <a:t>Supplementary Figure 9.</a:t>
            </a:r>
            <a:r>
              <a:rPr lang="en-US" sz="1125" dirty="0">
                <a:latin typeface="Calibri" panose="020F0502020204030204" pitchFamily="34" charset="0"/>
                <a:ea typeface="Calibri" panose="020F0502020204030204" pitchFamily="34" charset="0"/>
                <a:cs typeface="Times New Roman" panose="02020603050405020304" pitchFamily="18" charset="0"/>
              </a:rPr>
              <a:t>  Network of Sourcetracker2 derived maternal contributions to neonatal microbiomes by disease state, sample type, delivery mode. Results show statistically significant increases in maternal source Anus contributions to the ear microbiome when comparing vaginally delivered neonatal ear microbiomes from type 1 diabetic mothers to the control.</a:t>
            </a:r>
          </a:p>
        </p:txBody>
      </p:sp>
      <p:graphicFrame>
        <p:nvGraphicFramePr>
          <p:cNvPr id="6" name="Table 5">
            <a:extLst>
              <a:ext uri="{FF2B5EF4-FFF2-40B4-BE49-F238E27FC236}">
                <a16:creationId xmlns:a16="http://schemas.microsoft.com/office/drawing/2014/main" id="{56BB601F-F4F0-8E33-FA2F-848BC07E9192}"/>
              </a:ext>
            </a:extLst>
          </p:cNvPr>
          <p:cNvGraphicFramePr>
            <a:graphicFrameLocks noGrp="1"/>
          </p:cNvGraphicFramePr>
          <p:nvPr/>
        </p:nvGraphicFramePr>
        <p:xfrm>
          <a:off x="6855390" y="2485966"/>
          <a:ext cx="4916468" cy="2673374"/>
        </p:xfrm>
        <a:graphic>
          <a:graphicData uri="http://schemas.openxmlformats.org/drawingml/2006/table">
            <a:tbl>
              <a:tblPr firstRow="1" firstCol="1" bandRow="1"/>
              <a:tblGrid>
                <a:gridCol w="518988">
                  <a:extLst>
                    <a:ext uri="{9D8B030D-6E8A-4147-A177-3AD203B41FA5}">
                      <a16:colId xmlns:a16="http://schemas.microsoft.com/office/drawing/2014/main" val="3583062955"/>
                    </a:ext>
                  </a:extLst>
                </a:gridCol>
                <a:gridCol w="339240">
                  <a:extLst>
                    <a:ext uri="{9D8B030D-6E8A-4147-A177-3AD203B41FA5}">
                      <a16:colId xmlns:a16="http://schemas.microsoft.com/office/drawing/2014/main" val="2479120348"/>
                    </a:ext>
                  </a:extLst>
                </a:gridCol>
                <a:gridCol w="449480">
                  <a:extLst>
                    <a:ext uri="{9D8B030D-6E8A-4147-A177-3AD203B41FA5}">
                      <a16:colId xmlns:a16="http://schemas.microsoft.com/office/drawing/2014/main" val="514176885"/>
                    </a:ext>
                  </a:extLst>
                </a:gridCol>
                <a:gridCol w="712064">
                  <a:extLst>
                    <a:ext uri="{9D8B030D-6E8A-4147-A177-3AD203B41FA5}">
                      <a16:colId xmlns:a16="http://schemas.microsoft.com/office/drawing/2014/main" val="2891191553"/>
                    </a:ext>
                  </a:extLst>
                </a:gridCol>
                <a:gridCol w="712064">
                  <a:extLst>
                    <a:ext uri="{9D8B030D-6E8A-4147-A177-3AD203B41FA5}">
                      <a16:colId xmlns:a16="http://schemas.microsoft.com/office/drawing/2014/main" val="3319371728"/>
                    </a:ext>
                  </a:extLst>
                </a:gridCol>
                <a:gridCol w="712064">
                  <a:extLst>
                    <a:ext uri="{9D8B030D-6E8A-4147-A177-3AD203B41FA5}">
                      <a16:colId xmlns:a16="http://schemas.microsoft.com/office/drawing/2014/main" val="174534887"/>
                    </a:ext>
                  </a:extLst>
                </a:gridCol>
                <a:gridCol w="712064">
                  <a:extLst>
                    <a:ext uri="{9D8B030D-6E8A-4147-A177-3AD203B41FA5}">
                      <a16:colId xmlns:a16="http://schemas.microsoft.com/office/drawing/2014/main" val="1720346803"/>
                    </a:ext>
                  </a:extLst>
                </a:gridCol>
                <a:gridCol w="760504">
                  <a:extLst>
                    <a:ext uri="{9D8B030D-6E8A-4147-A177-3AD203B41FA5}">
                      <a16:colId xmlns:a16="http://schemas.microsoft.com/office/drawing/2014/main" val="2727880583"/>
                    </a:ext>
                  </a:extLst>
                </a:gridCol>
              </a:tblGrid>
              <a:tr h="188607">
                <a:tc>
                  <a:txBody>
                    <a:bodyPr/>
                    <a:lstStyle/>
                    <a:p>
                      <a:pPr algn="l">
                        <a:lnSpc>
                          <a:spcPct val="107000"/>
                        </a:lnSpc>
                      </a:pPr>
                      <a:endParaRPr lang="en-US" sz="900" dirty="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a:txBody>
                    <a:bodyPr/>
                    <a:lstStyle/>
                    <a:p>
                      <a:pPr algn="l">
                        <a:lnSpc>
                          <a:spcPct val="107000"/>
                        </a:lnSpc>
                      </a:pPr>
                      <a:endParaRPr lang="en-US" sz="90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a:txBody>
                    <a:bodyPr/>
                    <a:lstStyle/>
                    <a:p>
                      <a:pPr algn="l">
                        <a:lnSpc>
                          <a:spcPct val="107000"/>
                        </a:lnSpc>
                      </a:pPr>
                      <a:endParaRPr lang="en-US" sz="90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gridSpan="5">
                  <a:txBody>
                    <a:bodyPr/>
                    <a:lstStyle/>
                    <a:p>
                      <a:pPr marL="0" marR="0" algn="ctr">
                        <a:lnSpc>
                          <a:spcPct val="107000"/>
                        </a:lnSpc>
                        <a:spcBef>
                          <a:spcPts val="0"/>
                        </a:spcBef>
                        <a:spcAft>
                          <a:spcPts val="0"/>
                        </a:spcAf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Source (mean ± std. error)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2140537"/>
                  </a:ext>
                </a:extLst>
              </a:tr>
              <a:tr h="188607">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Delivery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Disease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Cervix</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Introitus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Unknown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880910"/>
                  </a:ext>
                </a:extLst>
              </a:tr>
              <a:tr h="188607">
                <a:tc rowSpan="4">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C-section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rowSpan="2">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0.635 ± 0.31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0.022 ± 0.048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0.035 ± 0.043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0.276 ± 0.285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0.051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0334247"/>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0.691 ± 0.28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0.039 ± 0.038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0.22 ± 0.25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0.032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278370441"/>
                  </a:ext>
                </a:extLst>
              </a:tr>
              <a:tr h="188607">
                <a:tc vMerge="1">
                  <a:txBody>
                    <a:bodyPr/>
                    <a:lstStyle/>
                    <a:p>
                      <a:endParaRPr lang="en-US"/>
                    </a:p>
                  </a:txBody>
                  <a:tcPr/>
                </a:tc>
                <a:tc rowSpan="2">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0.839 ± 0.104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0.067 ± 0.033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0.046 ± 0.111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0.044 ± 0.024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864942743"/>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0.764 ± 0.252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0.091 ± 0.209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0.069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2922261006"/>
                  </a:ext>
                </a:extLst>
              </a:tr>
              <a:tr h="188607">
                <a:tc rowSpan="4">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rowSpan="2">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0.595 ± 0.311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0.092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0.18 ± 0.247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0.083 ± 0.105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279492272"/>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0.832 ± 0.198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0.007 ± 0.011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0.051 ± 0.076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 ± 0.174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 ± 0.047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2798663544"/>
                  </a:ext>
                </a:extLst>
              </a:tr>
              <a:tr h="188607">
                <a:tc vMerge="1">
                  <a:txBody>
                    <a:bodyPr/>
                    <a:lstStyle/>
                    <a:p>
                      <a:endParaRPr lang="en-US"/>
                    </a:p>
                  </a:txBody>
                  <a:tcPr/>
                </a:tc>
                <a:tc rowSpan="2">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0.653 ± 0.317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0.006 ± 0.006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0.038 ± 0.024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0.282 ± 0.331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0.021 ± 0.014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607586446"/>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0.545 ± 0.336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0.062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0.053 ± 0.053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0.346 ± 0.343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0.036 ± 0.042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1154372883"/>
                  </a:ext>
                </a:extLst>
              </a:tr>
            </a:tbl>
          </a:graphicData>
        </a:graphic>
      </p:graphicFrame>
      <p:sp>
        <p:nvSpPr>
          <p:cNvPr id="7" name="TextBox 6">
            <a:extLst>
              <a:ext uri="{FF2B5EF4-FFF2-40B4-BE49-F238E27FC236}">
                <a16:creationId xmlns:a16="http://schemas.microsoft.com/office/drawing/2014/main" id="{F000099E-7A17-0D3D-6843-95A7A9CAC7F8}"/>
              </a:ext>
            </a:extLst>
          </p:cNvPr>
          <p:cNvSpPr txBox="1"/>
          <p:nvPr/>
        </p:nvSpPr>
        <p:spPr>
          <a:xfrm>
            <a:off x="6894535" y="2066019"/>
            <a:ext cx="4916466" cy="454612"/>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Calibri" panose="020F0502020204030204" pitchFamily="34" charset="0"/>
              </a:rPr>
              <a:t>Supplementary Table X</a:t>
            </a:r>
            <a:r>
              <a:rPr lang="en-US" sz="1125" dirty="0">
                <a:latin typeface="Calibri" panose="020F0502020204030204" pitchFamily="34" charset="0"/>
                <a:ea typeface="Calibri" panose="020F0502020204030204" pitchFamily="34" charset="0"/>
                <a:cs typeface="Calibri" panose="020F0502020204030204" pitchFamily="34" charset="0"/>
              </a:rPr>
              <a:t>. Overview of maternal source mean contributions to newborn sinks by disease and delivery method.</a:t>
            </a:r>
            <a:endParaRPr lang="en-US" sz="1125"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486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BD74C88-C1F9-76A3-A3E3-9387E5BFCBE7}"/>
              </a:ext>
            </a:extLst>
          </p:cNvPr>
          <p:cNvGrpSpPr/>
          <p:nvPr/>
        </p:nvGrpSpPr>
        <p:grpSpPr>
          <a:xfrm>
            <a:off x="1000987" y="0"/>
            <a:ext cx="10053432" cy="6065441"/>
            <a:chOff x="954400" y="736752"/>
            <a:chExt cx="16085491" cy="9704705"/>
          </a:xfrm>
        </p:grpSpPr>
        <p:grpSp>
          <p:nvGrpSpPr>
            <p:cNvPr id="22" name="Group 21">
              <a:extLst>
                <a:ext uri="{FF2B5EF4-FFF2-40B4-BE49-F238E27FC236}">
                  <a16:creationId xmlns:a16="http://schemas.microsoft.com/office/drawing/2014/main" id="{AC7E9ED2-E67E-7FB7-88A1-63026A13934D}"/>
                </a:ext>
              </a:extLst>
            </p:cNvPr>
            <p:cNvGrpSpPr/>
            <p:nvPr/>
          </p:nvGrpSpPr>
          <p:grpSpPr>
            <a:xfrm>
              <a:off x="9461240" y="736752"/>
              <a:ext cx="7578651" cy="5311827"/>
              <a:chOff x="9461240" y="749278"/>
              <a:chExt cx="7578651" cy="5311827"/>
            </a:xfrm>
          </p:grpSpPr>
          <p:pic>
            <p:nvPicPr>
              <p:cNvPr id="15" name="Picture 14">
                <a:extLst>
                  <a:ext uri="{FF2B5EF4-FFF2-40B4-BE49-F238E27FC236}">
                    <a16:creationId xmlns:a16="http://schemas.microsoft.com/office/drawing/2014/main" id="{8D0E8A61-A891-0321-ED50-B2BAE787D85D}"/>
                  </a:ext>
                </a:extLst>
              </p:cNvPr>
              <p:cNvPicPr>
                <a:picLocks noChangeAspect="1"/>
              </p:cNvPicPr>
              <p:nvPr/>
            </p:nvPicPr>
            <p:blipFill rotWithShape="1">
              <a:blip r:embed="rId2">
                <a:extLst>
                  <a:ext uri="{28A0092B-C50C-407E-A947-70E740481C1C}">
                    <a14:useLocalDpi xmlns:a14="http://schemas.microsoft.com/office/drawing/2010/main" val="0"/>
                  </a:ext>
                </a:extLst>
              </a:blip>
              <a:srcRect t="20675" r="16441" b="21829"/>
              <a:stretch/>
            </p:blipFill>
            <p:spPr>
              <a:xfrm>
                <a:off x="9461240" y="3546778"/>
                <a:ext cx="3747739" cy="1745471"/>
              </a:xfrm>
              <a:prstGeom prst="rect">
                <a:avLst/>
              </a:prstGeom>
            </p:spPr>
          </p:pic>
          <p:pic>
            <p:nvPicPr>
              <p:cNvPr id="19" name="Picture 18">
                <a:extLst>
                  <a:ext uri="{FF2B5EF4-FFF2-40B4-BE49-F238E27FC236}">
                    <a16:creationId xmlns:a16="http://schemas.microsoft.com/office/drawing/2014/main" id="{7F16332F-8E55-9E08-58BB-ECD3B51BDC90}"/>
                  </a:ext>
                </a:extLst>
              </p:cNvPr>
              <p:cNvPicPr>
                <a:picLocks noChangeAspect="1"/>
              </p:cNvPicPr>
              <p:nvPr/>
            </p:nvPicPr>
            <p:blipFill rotWithShape="1">
              <a:blip r:embed="rId3">
                <a:extLst>
                  <a:ext uri="{28A0092B-C50C-407E-A947-70E740481C1C}">
                    <a14:useLocalDpi xmlns:a14="http://schemas.microsoft.com/office/drawing/2010/main" val="0"/>
                  </a:ext>
                </a:extLst>
              </a:blip>
              <a:srcRect t="4106" r="16441" b="5793"/>
              <a:stretch/>
            </p:blipFill>
            <p:spPr>
              <a:xfrm>
                <a:off x="9461240" y="749278"/>
                <a:ext cx="3747739" cy="2735324"/>
              </a:xfrm>
              <a:prstGeom prst="rect">
                <a:avLst/>
              </a:prstGeom>
            </p:spPr>
          </p:pic>
          <p:pic>
            <p:nvPicPr>
              <p:cNvPr id="17" name="Picture 16">
                <a:extLst>
                  <a:ext uri="{FF2B5EF4-FFF2-40B4-BE49-F238E27FC236}">
                    <a16:creationId xmlns:a16="http://schemas.microsoft.com/office/drawing/2014/main" id="{24F94334-BD12-6448-8E70-49C03F3F09FD}"/>
                  </a:ext>
                </a:extLst>
              </p:cNvPr>
              <p:cNvPicPr>
                <a:picLocks noChangeAspect="1"/>
              </p:cNvPicPr>
              <p:nvPr/>
            </p:nvPicPr>
            <p:blipFill rotWithShape="1">
              <a:blip r:embed="rId4">
                <a:extLst>
                  <a:ext uri="{28A0092B-C50C-407E-A947-70E740481C1C}">
                    <a14:useLocalDpi xmlns:a14="http://schemas.microsoft.com/office/drawing/2010/main" val="0"/>
                  </a:ext>
                </a:extLst>
              </a:blip>
              <a:srcRect t="9899" r="16441"/>
              <a:stretch/>
            </p:blipFill>
            <p:spPr>
              <a:xfrm>
                <a:off x="13272014" y="749278"/>
                <a:ext cx="3747739" cy="2735324"/>
              </a:xfrm>
              <a:prstGeom prst="rect">
                <a:avLst/>
              </a:prstGeom>
            </p:spPr>
          </p:pic>
          <p:pic>
            <p:nvPicPr>
              <p:cNvPr id="13" name="Picture 12">
                <a:extLst>
                  <a:ext uri="{FF2B5EF4-FFF2-40B4-BE49-F238E27FC236}">
                    <a16:creationId xmlns:a16="http://schemas.microsoft.com/office/drawing/2014/main" id="{15EAFDC0-C0FF-A8F5-CB5A-E2F652BF0800}"/>
                  </a:ext>
                </a:extLst>
              </p:cNvPr>
              <p:cNvPicPr>
                <a:picLocks noChangeAspect="1"/>
              </p:cNvPicPr>
              <p:nvPr/>
            </p:nvPicPr>
            <p:blipFill rotWithShape="1">
              <a:blip r:embed="rId5">
                <a:extLst>
                  <a:ext uri="{28A0092B-C50C-407E-A947-70E740481C1C}">
                    <a14:useLocalDpi xmlns:a14="http://schemas.microsoft.com/office/drawing/2010/main" val="0"/>
                  </a:ext>
                </a:extLst>
              </a:blip>
              <a:srcRect r="15992"/>
              <a:stretch/>
            </p:blipFill>
            <p:spPr>
              <a:xfrm>
                <a:off x="13272014" y="3025291"/>
                <a:ext cx="3767877" cy="3035814"/>
              </a:xfrm>
              <a:prstGeom prst="rect">
                <a:avLst/>
              </a:prstGeom>
            </p:spPr>
          </p:pic>
        </p:grpSp>
        <p:grpSp>
          <p:nvGrpSpPr>
            <p:cNvPr id="21" name="Group 20">
              <a:extLst>
                <a:ext uri="{FF2B5EF4-FFF2-40B4-BE49-F238E27FC236}">
                  <a16:creationId xmlns:a16="http://schemas.microsoft.com/office/drawing/2014/main" id="{9CDC3406-629F-73F0-2E6A-2CD4581A92AC}"/>
                </a:ext>
              </a:extLst>
            </p:cNvPr>
            <p:cNvGrpSpPr>
              <a:grpSpLocks noChangeAspect="1"/>
            </p:cNvGrpSpPr>
            <p:nvPr/>
          </p:nvGrpSpPr>
          <p:grpSpPr>
            <a:xfrm>
              <a:off x="1461217" y="1259679"/>
              <a:ext cx="7962137" cy="4265972"/>
              <a:chOff x="2282989" y="1466568"/>
              <a:chExt cx="7140365" cy="3825681"/>
            </a:xfrm>
          </p:grpSpPr>
          <p:pic>
            <p:nvPicPr>
              <p:cNvPr id="3" name="Picture 2">
                <a:extLst>
                  <a:ext uri="{FF2B5EF4-FFF2-40B4-BE49-F238E27FC236}">
                    <a16:creationId xmlns:a16="http://schemas.microsoft.com/office/drawing/2014/main" id="{0363DE7E-DF94-4CE9-D7F9-AD23D6F2D912}"/>
                  </a:ext>
                </a:extLst>
              </p:cNvPr>
              <p:cNvPicPr>
                <a:picLocks noChangeAspect="1"/>
              </p:cNvPicPr>
              <p:nvPr/>
            </p:nvPicPr>
            <p:blipFill rotWithShape="1">
              <a:blip r:embed="rId6">
                <a:extLst>
                  <a:ext uri="{28A0092B-C50C-407E-A947-70E740481C1C}">
                    <a14:useLocalDpi xmlns:a14="http://schemas.microsoft.com/office/drawing/2010/main" val="0"/>
                  </a:ext>
                </a:extLst>
              </a:blip>
              <a:srcRect t="21695" r="14825" b="17458"/>
              <a:stretch/>
            </p:blipFill>
            <p:spPr>
              <a:xfrm>
                <a:off x="2282989" y="1466568"/>
                <a:ext cx="7140365" cy="3825681"/>
              </a:xfrm>
              <a:prstGeom prst="rect">
                <a:avLst/>
              </a:prstGeom>
            </p:spPr>
          </p:pic>
          <p:pic>
            <p:nvPicPr>
              <p:cNvPr id="51" name="Picture 50">
                <a:extLst>
                  <a:ext uri="{FF2B5EF4-FFF2-40B4-BE49-F238E27FC236}">
                    <a16:creationId xmlns:a16="http://schemas.microsoft.com/office/drawing/2014/main" id="{4B1C94D5-7CB4-08A1-B588-8F3D00772B3F}"/>
                  </a:ext>
                </a:extLst>
              </p:cNvPr>
              <p:cNvPicPr>
                <a:picLocks noChangeAspect="1"/>
              </p:cNvPicPr>
              <p:nvPr/>
            </p:nvPicPr>
            <p:blipFill rotWithShape="1">
              <a:blip r:embed="rId6">
                <a:extLst>
                  <a:ext uri="{28A0092B-C50C-407E-A947-70E740481C1C}">
                    <a14:useLocalDpi xmlns:a14="http://schemas.microsoft.com/office/drawing/2010/main" val="0"/>
                  </a:ext>
                </a:extLst>
              </a:blip>
              <a:srcRect l="86001" t="52159" r="1588" b="32859"/>
              <a:stretch/>
            </p:blipFill>
            <p:spPr>
              <a:xfrm>
                <a:off x="2987590" y="1547345"/>
                <a:ext cx="839929" cy="760426"/>
              </a:xfrm>
              <a:prstGeom prst="rect">
                <a:avLst/>
              </a:prstGeom>
            </p:spPr>
          </p:pic>
          <p:pic>
            <p:nvPicPr>
              <p:cNvPr id="52" name="Picture 51">
                <a:extLst>
                  <a:ext uri="{FF2B5EF4-FFF2-40B4-BE49-F238E27FC236}">
                    <a16:creationId xmlns:a16="http://schemas.microsoft.com/office/drawing/2014/main" id="{00FBE24F-E88A-5622-CB7D-FC778224186C}"/>
                  </a:ext>
                </a:extLst>
              </p:cNvPr>
              <p:cNvPicPr>
                <a:picLocks noChangeAspect="1"/>
              </p:cNvPicPr>
              <p:nvPr/>
            </p:nvPicPr>
            <p:blipFill rotWithShape="1">
              <a:blip r:embed="rId6">
                <a:extLst>
                  <a:ext uri="{28A0092B-C50C-407E-A947-70E740481C1C}">
                    <a14:useLocalDpi xmlns:a14="http://schemas.microsoft.com/office/drawing/2010/main" val="0"/>
                  </a:ext>
                </a:extLst>
              </a:blip>
              <a:srcRect l="87021" t="35214" r="3979" b="57973"/>
              <a:stretch/>
            </p:blipFill>
            <p:spPr>
              <a:xfrm>
                <a:off x="3865405" y="1667024"/>
                <a:ext cx="917936" cy="521068"/>
              </a:xfrm>
              <a:prstGeom prst="rect">
                <a:avLst/>
              </a:prstGeom>
            </p:spPr>
          </p:pic>
        </p:grpSp>
        <p:grpSp>
          <p:nvGrpSpPr>
            <p:cNvPr id="23" name="Group 22">
              <a:extLst>
                <a:ext uri="{FF2B5EF4-FFF2-40B4-BE49-F238E27FC236}">
                  <a16:creationId xmlns:a16="http://schemas.microsoft.com/office/drawing/2014/main" id="{72E5B711-CCF1-2A25-639A-37447B195FCD}"/>
                </a:ext>
              </a:extLst>
            </p:cNvPr>
            <p:cNvGrpSpPr/>
            <p:nvPr/>
          </p:nvGrpSpPr>
          <p:grpSpPr>
            <a:xfrm>
              <a:off x="9451171" y="5696938"/>
              <a:ext cx="3767877" cy="4744519"/>
              <a:chOff x="9451171" y="5317578"/>
              <a:chExt cx="3767877" cy="4744519"/>
            </a:xfrm>
          </p:grpSpPr>
          <p:pic>
            <p:nvPicPr>
              <p:cNvPr id="9" name="Picture 8">
                <a:extLst>
                  <a:ext uri="{FF2B5EF4-FFF2-40B4-BE49-F238E27FC236}">
                    <a16:creationId xmlns:a16="http://schemas.microsoft.com/office/drawing/2014/main" id="{879DAE0A-7D4E-C59A-EFAA-103B4AEC550B}"/>
                  </a:ext>
                </a:extLst>
              </p:cNvPr>
              <p:cNvPicPr>
                <a:picLocks noChangeAspect="1"/>
              </p:cNvPicPr>
              <p:nvPr/>
            </p:nvPicPr>
            <p:blipFill rotWithShape="1">
              <a:blip r:embed="rId7">
                <a:extLst>
                  <a:ext uri="{28A0092B-C50C-407E-A947-70E740481C1C}">
                    <a14:useLocalDpi xmlns:a14="http://schemas.microsoft.com/office/drawing/2010/main" val="0"/>
                  </a:ext>
                </a:extLst>
              </a:blip>
              <a:srcRect t="5484" r="16441" b="7377"/>
              <a:stretch/>
            </p:blipFill>
            <p:spPr>
              <a:xfrm>
                <a:off x="9461240" y="7416719"/>
                <a:ext cx="3747739" cy="2645378"/>
              </a:xfrm>
              <a:prstGeom prst="rect">
                <a:avLst/>
              </a:prstGeom>
            </p:spPr>
          </p:pic>
          <p:pic>
            <p:nvPicPr>
              <p:cNvPr id="11" name="Picture 10">
                <a:extLst>
                  <a:ext uri="{FF2B5EF4-FFF2-40B4-BE49-F238E27FC236}">
                    <a16:creationId xmlns:a16="http://schemas.microsoft.com/office/drawing/2014/main" id="{7C872D64-B5C9-72F7-0184-EFD67383A77C}"/>
                  </a:ext>
                </a:extLst>
              </p:cNvPr>
              <p:cNvPicPr>
                <a:picLocks noChangeAspect="1"/>
              </p:cNvPicPr>
              <p:nvPr/>
            </p:nvPicPr>
            <p:blipFill rotWithShape="1">
              <a:blip r:embed="rId8">
                <a:extLst>
                  <a:ext uri="{28A0092B-C50C-407E-A947-70E740481C1C}">
                    <a14:useLocalDpi xmlns:a14="http://schemas.microsoft.com/office/drawing/2010/main" val="0"/>
                  </a:ext>
                </a:extLst>
              </a:blip>
              <a:srcRect t="14884" r="15992" b="16189"/>
              <a:stretch/>
            </p:blipFill>
            <p:spPr>
              <a:xfrm>
                <a:off x="9451171" y="5317578"/>
                <a:ext cx="3767877" cy="2092496"/>
              </a:xfrm>
              <a:prstGeom prst="rect">
                <a:avLst/>
              </a:prstGeom>
            </p:spPr>
          </p:pic>
        </p:grpSp>
        <p:sp>
          <p:nvSpPr>
            <p:cNvPr id="7" name="TextBox 6">
              <a:extLst>
                <a:ext uri="{FF2B5EF4-FFF2-40B4-BE49-F238E27FC236}">
                  <a16:creationId xmlns:a16="http://schemas.microsoft.com/office/drawing/2014/main" id="{F73646BB-FDA0-4FE5-86E6-602DFEA7BEA2}"/>
                </a:ext>
              </a:extLst>
            </p:cNvPr>
            <p:cNvSpPr txBox="1"/>
            <p:nvPr/>
          </p:nvSpPr>
          <p:spPr>
            <a:xfrm rot="16200000">
              <a:off x="469653" y="3177222"/>
              <a:ext cx="1400384" cy="430886"/>
            </a:xfrm>
            <a:prstGeom prst="rect">
              <a:avLst/>
            </a:prstGeom>
            <a:noFill/>
          </p:spPr>
          <p:txBody>
            <a:bodyPr wrap="none" lIns="0" tIns="0" rIns="0" bIns="0" rtlCol="0">
              <a:spAutoFit/>
            </a:bodyPr>
            <a:lstStyle/>
            <a:p>
              <a:r>
                <a:rPr lang="en-US" sz="1750" dirty="0">
                  <a:latin typeface="Arial" panose="020B0604020202020204" pitchFamily="34" charset="0"/>
                  <a:cs typeface="Arial" panose="020B0604020202020204" pitchFamily="34" charset="0"/>
                </a:rPr>
                <a:t>Maternal</a:t>
              </a:r>
            </a:p>
          </p:txBody>
        </p:sp>
        <p:sp>
          <p:nvSpPr>
            <p:cNvPr id="28" name="TextBox 27">
              <a:extLst>
                <a:ext uri="{FF2B5EF4-FFF2-40B4-BE49-F238E27FC236}">
                  <a16:creationId xmlns:a16="http://schemas.microsoft.com/office/drawing/2014/main" id="{A51C27A8-EF46-4DFC-A97B-3789C412931F}"/>
                </a:ext>
              </a:extLst>
            </p:cNvPr>
            <p:cNvSpPr txBox="1"/>
            <p:nvPr/>
          </p:nvSpPr>
          <p:spPr>
            <a:xfrm rot="16200000">
              <a:off x="450415" y="7853755"/>
              <a:ext cx="1438856" cy="430886"/>
            </a:xfrm>
            <a:prstGeom prst="rect">
              <a:avLst/>
            </a:prstGeom>
            <a:noFill/>
          </p:spPr>
          <p:txBody>
            <a:bodyPr wrap="none" lIns="0" tIns="0" rIns="0" bIns="0" rtlCol="0">
              <a:spAutoFit/>
            </a:bodyPr>
            <a:lstStyle/>
            <a:p>
              <a:r>
                <a:rPr lang="en-US" sz="1750" dirty="0">
                  <a:latin typeface="Arial" panose="020B0604020202020204" pitchFamily="34" charset="0"/>
                  <a:cs typeface="Arial" panose="020B0604020202020204" pitchFamily="34" charset="0"/>
                </a:rPr>
                <a:t>Neonatal</a:t>
              </a:r>
            </a:p>
          </p:txBody>
        </p:sp>
        <p:sp>
          <p:nvSpPr>
            <p:cNvPr id="81" name="TextBox 80">
              <a:extLst>
                <a:ext uri="{FF2B5EF4-FFF2-40B4-BE49-F238E27FC236}">
                  <a16:creationId xmlns:a16="http://schemas.microsoft.com/office/drawing/2014/main" id="{46ABF729-2DDE-899A-EBF0-805C7E07998E}"/>
                </a:ext>
              </a:extLst>
            </p:cNvPr>
            <p:cNvSpPr txBox="1"/>
            <p:nvPr/>
          </p:nvSpPr>
          <p:spPr>
            <a:xfrm>
              <a:off x="9464217" y="736752"/>
              <a:ext cx="240765" cy="369331"/>
            </a:xfrm>
            <a:prstGeom prst="rect">
              <a:avLst/>
            </a:prstGeom>
            <a:noFill/>
          </p:spPr>
          <p:txBody>
            <a:bodyPr wrap="square" lIns="0" tIns="0" rIns="0" bIns="0" rtlCol="0">
              <a:spAutoFit/>
            </a:bodyPr>
            <a:lstStyle/>
            <a:p>
              <a:r>
                <a:rPr lang="en-US" sz="1500" b="1" dirty="0"/>
                <a:t>B</a:t>
              </a:r>
            </a:p>
          </p:txBody>
        </p:sp>
        <p:sp>
          <p:nvSpPr>
            <p:cNvPr id="82" name="TextBox 81">
              <a:extLst>
                <a:ext uri="{FF2B5EF4-FFF2-40B4-BE49-F238E27FC236}">
                  <a16:creationId xmlns:a16="http://schemas.microsoft.com/office/drawing/2014/main" id="{07CF109C-E081-1A89-E266-0124B4FC0F9D}"/>
                </a:ext>
              </a:extLst>
            </p:cNvPr>
            <p:cNvSpPr txBox="1"/>
            <p:nvPr/>
          </p:nvSpPr>
          <p:spPr>
            <a:xfrm>
              <a:off x="13294165" y="736752"/>
              <a:ext cx="240765" cy="369331"/>
            </a:xfrm>
            <a:prstGeom prst="rect">
              <a:avLst/>
            </a:prstGeom>
            <a:noFill/>
          </p:spPr>
          <p:txBody>
            <a:bodyPr wrap="square" lIns="0" tIns="0" rIns="0" bIns="0" rtlCol="0">
              <a:spAutoFit/>
            </a:bodyPr>
            <a:lstStyle/>
            <a:p>
              <a:r>
                <a:rPr lang="en-US" sz="1500" b="1" dirty="0"/>
                <a:t>C</a:t>
              </a:r>
            </a:p>
          </p:txBody>
        </p:sp>
        <p:sp>
          <p:nvSpPr>
            <p:cNvPr id="84" name="TextBox 83">
              <a:extLst>
                <a:ext uri="{FF2B5EF4-FFF2-40B4-BE49-F238E27FC236}">
                  <a16:creationId xmlns:a16="http://schemas.microsoft.com/office/drawing/2014/main" id="{1AC81D21-7A99-C556-C1A6-C197F89202F2}"/>
                </a:ext>
              </a:extLst>
            </p:cNvPr>
            <p:cNvSpPr txBox="1"/>
            <p:nvPr/>
          </p:nvSpPr>
          <p:spPr>
            <a:xfrm>
              <a:off x="9461240" y="5578712"/>
              <a:ext cx="172461" cy="369331"/>
            </a:xfrm>
            <a:prstGeom prst="rect">
              <a:avLst/>
            </a:prstGeom>
            <a:noFill/>
          </p:spPr>
          <p:txBody>
            <a:bodyPr wrap="square" lIns="0" tIns="0" rIns="0" bIns="0" rtlCol="0">
              <a:spAutoFit/>
            </a:bodyPr>
            <a:lstStyle/>
            <a:p>
              <a:r>
                <a:rPr lang="en-US" sz="1500" b="1" dirty="0"/>
                <a:t>F</a:t>
              </a:r>
            </a:p>
          </p:txBody>
        </p:sp>
        <p:sp>
          <p:nvSpPr>
            <p:cNvPr id="85" name="TextBox 84">
              <a:extLst>
                <a:ext uri="{FF2B5EF4-FFF2-40B4-BE49-F238E27FC236}">
                  <a16:creationId xmlns:a16="http://schemas.microsoft.com/office/drawing/2014/main" id="{F38C8E21-8CB8-9ECF-0E59-C389E2382F47}"/>
                </a:ext>
              </a:extLst>
            </p:cNvPr>
            <p:cNvSpPr txBox="1"/>
            <p:nvPr/>
          </p:nvSpPr>
          <p:spPr>
            <a:xfrm>
              <a:off x="9464217" y="3392811"/>
              <a:ext cx="202296" cy="369331"/>
            </a:xfrm>
            <a:prstGeom prst="rect">
              <a:avLst/>
            </a:prstGeom>
            <a:noFill/>
          </p:spPr>
          <p:txBody>
            <a:bodyPr wrap="square" lIns="0" tIns="0" rIns="0" bIns="0" rtlCol="0">
              <a:spAutoFit/>
            </a:bodyPr>
            <a:lstStyle/>
            <a:p>
              <a:r>
                <a:rPr lang="en-US" sz="1500" b="1" dirty="0"/>
                <a:t>D</a:t>
              </a:r>
            </a:p>
          </p:txBody>
        </p:sp>
        <p:sp>
          <p:nvSpPr>
            <p:cNvPr id="86" name="TextBox 85">
              <a:extLst>
                <a:ext uri="{FF2B5EF4-FFF2-40B4-BE49-F238E27FC236}">
                  <a16:creationId xmlns:a16="http://schemas.microsoft.com/office/drawing/2014/main" id="{F347FAA9-CD4A-12C5-082E-4C9D5F75AC5D}"/>
                </a:ext>
              </a:extLst>
            </p:cNvPr>
            <p:cNvSpPr txBox="1"/>
            <p:nvPr/>
          </p:nvSpPr>
          <p:spPr>
            <a:xfrm>
              <a:off x="9464217" y="7721324"/>
              <a:ext cx="240765" cy="369331"/>
            </a:xfrm>
            <a:prstGeom prst="rect">
              <a:avLst/>
            </a:prstGeom>
            <a:noFill/>
          </p:spPr>
          <p:txBody>
            <a:bodyPr wrap="square" lIns="0" tIns="0" rIns="0" bIns="0" rtlCol="0">
              <a:spAutoFit/>
            </a:bodyPr>
            <a:lstStyle/>
            <a:p>
              <a:r>
                <a:rPr lang="en-US" sz="1500" b="1" dirty="0"/>
                <a:t>G</a:t>
              </a:r>
            </a:p>
          </p:txBody>
        </p:sp>
        <p:pic>
          <p:nvPicPr>
            <p:cNvPr id="5" name="Picture 4">
              <a:extLst>
                <a:ext uri="{FF2B5EF4-FFF2-40B4-BE49-F238E27FC236}">
                  <a16:creationId xmlns:a16="http://schemas.microsoft.com/office/drawing/2014/main" id="{1A63A3A7-A2D1-AD6D-519A-320B4D33398D}"/>
                </a:ext>
              </a:extLst>
            </p:cNvPr>
            <p:cNvPicPr>
              <a:picLocks noChangeAspect="1"/>
            </p:cNvPicPr>
            <p:nvPr/>
          </p:nvPicPr>
          <p:blipFill rotWithShape="1">
            <a:blip r:embed="rId9">
              <a:extLst>
                <a:ext uri="{28A0092B-C50C-407E-A947-70E740481C1C}">
                  <a14:useLocalDpi xmlns:a14="http://schemas.microsoft.com/office/drawing/2010/main" val="0"/>
                </a:ext>
              </a:extLst>
            </a:blip>
            <a:srcRect t="14890" r="14825" b="11006"/>
            <a:stretch/>
          </p:blipFill>
          <p:spPr>
            <a:xfrm>
              <a:off x="1872103" y="5739598"/>
              <a:ext cx="7140365" cy="4659199"/>
            </a:xfrm>
            <a:prstGeom prst="rect">
              <a:avLst/>
            </a:prstGeom>
          </p:spPr>
        </p:pic>
        <p:sp>
          <p:nvSpPr>
            <p:cNvPr id="89" name="TextBox 88">
              <a:extLst>
                <a:ext uri="{FF2B5EF4-FFF2-40B4-BE49-F238E27FC236}">
                  <a16:creationId xmlns:a16="http://schemas.microsoft.com/office/drawing/2014/main" id="{4797533E-3F70-1049-52B7-750C5807200D}"/>
                </a:ext>
              </a:extLst>
            </p:cNvPr>
            <p:cNvSpPr txBox="1"/>
            <p:nvPr/>
          </p:nvSpPr>
          <p:spPr>
            <a:xfrm>
              <a:off x="1624314" y="5690292"/>
              <a:ext cx="218234" cy="369331"/>
            </a:xfrm>
            <a:prstGeom prst="rect">
              <a:avLst/>
            </a:prstGeom>
            <a:noFill/>
          </p:spPr>
          <p:txBody>
            <a:bodyPr wrap="square" lIns="0" tIns="0" rIns="0" bIns="0" rtlCol="0">
              <a:spAutoFit/>
            </a:bodyPr>
            <a:lstStyle/>
            <a:p>
              <a:r>
                <a:rPr lang="en-US" sz="1500" b="1" dirty="0"/>
                <a:t>H</a:t>
              </a:r>
            </a:p>
          </p:txBody>
        </p:sp>
        <p:pic>
          <p:nvPicPr>
            <p:cNvPr id="30" name="Picture 29">
              <a:extLst>
                <a:ext uri="{FF2B5EF4-FFF2-40B4-BE49-F238E27FC236}">
                  <a16:creationId xmlns:a16="http://schemas.microsoft.com/office/drawing/2014/main" id="{28552AC7-44BF-C8CC-CE73-8CF166F6BCD4}"/>
                </a:ext>
              </a:extLst>
            </p:cNvPr>
            <p:cNvPicPr>
              <a:picLocks noChangeAspect="1"/>
            </p:cNvPicPr>
            <p:nvPr/>
          </p:nvPicPr>
          <p:blipFill rotWithShape="1">
            <a:blip r:embed="rId9">
              <a:extLst>
                <a:ext uri="{28A0092B-C50C-407E-A947-70E740481C1C}">
                  <a14:useLocalDpi xmlns:a14="http://schemas.microsoft.com/office/drawing/2010/main" val="0"/>
                </a:ext>
              </a:extLst>
            </a:blip>
            <a:srcRect l="85586" t="39122" r="4872" b="54191"/>
            <a:stretch/>
          </p:blipFill>
          <p:spPr>
            <a:xfrm>
              <a:off x="7879771" y="9329317"/>
              <a:ext cx="930400" cy="488997"/>
            </a:xfrm>
            <a:prstGeom prst="rect">
              <a:avLst/>
            </a:prstGeom>
          </p:spPr>
        </p:pic>
        <p:sp>
          <p:nvSpPr>
            <p:cNvPr id="83" name="TextBox 82">
              <a:extLst>
                <a:ext uri="{FF2B5EF4-FFF2-40B4-BE49-F238E27FC236}">
                  <a16:creationId xmlns:a16="http://schemas.microsoft.com/office/drawing/2014/main" id="{EF6AD2AD-111E-F212-C3C3-F39A3750DF2B}"/>
                </a:ext>
              </a:extLst>
            </p:cNvPr>
            <p:cNvSpPr txBox="1"/>
            <p:nvPr/>
          </p:nvSpPr>
          <p:spPr>
            <a:xfrm>
              <a:off x="13294165" y="2940017"/>
              <a:ext cx="240765" cy="369331"/>
            </a:xfrm>
            <a:prstGeom prst="rect">
              <a:avLst/>
            </a:prstGeom>
            <a:noFill/>
          </p:spPr>
          <p:txBody>
            <a:bodyPr wrap="square" lIns="0" tIns="0" rIns="0" bIns="0" rtlCol="0">
              <a:spAutoFit/>
            </a:bodyPr>
            <a:lstStyle/>
            <a:p>
              <a:r>
                <a:rPr lang="en-US" sz="1500" b="1" dirty="0"/>
                <a:t>E</a:t>
              </a:r>
            </a:p>
          </p:txBody>
        </p:sp>
        <p:pic>
          <p:nvPicPr>
            <p:cNvPr id="43" name="Picture 42">
              <a:extLst>
                <a:ext uri="{FF2B5EF4-FFF2-40B4-BE49-F238E27FC236}">
                  <a16:creationId xmlns:a16="http://schemas.microsoft.com/office/drawing/2014/main" id="{049E1990-6686-8738-8D69-EFB26088B6DB}"/>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51394" y="1042935"/>
              <a:ext cx="597483" cy="276999"/>
            </a:xfrm>
            <a:prstGeom prst="rect">
              <a:avLst/>
            </a:prstGeom>
          </p:spPr>
        </p:pic>
        <p:pic>
          <p:nvPicPr>
            <p:cNvPr id="44" name="Picture 43">
              <a:extLst>
                <a:ext uri="{FF2B5EF4-FFF2-40B4-BE49-F238E27FC236}">
                  <a16:creationId xmlns:a16="http://schemas.microsoft.com/office/drawing/2014/main" id="{F5530CB4-9701-A5E4-C6ED-96B5AC7171CD}"/>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13711930" y="1092884"/>
              <a:ext cx="597483" cy="276999"/>
            </a:xfrm>
            <a:prstGeom prst="rect">
              <a:avLst/>
            </a:prstGeom>
          </p:spPr>
        </p:pic>
        <p:pic>
          <p:nvPicPr>
            <p:cNvPr id="45" name="Picture 44">
              <a:extLst>
                <a:ext uri="{FF2B5EF4-FFF2-40B4-BE49-F238E27FC236}">
                  <a16:creationId xmlns:a16="http://schemas.microsoft.com/office/drawing/2014/main" id="{075FCBE8-5447-1B08-4AD9-017780B003CC}"/>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13814866" y="3289587"/>
              <a:ext cx="597483" cy="276999"/>
            </a:xfrm>
            <a:prstGeom prst="rect">
              <a:avLst/>
            </a:prstGeom>
          </p:spPr>
        </p:pic>
        <p:pic>
          <p:nvPicPr>
            <p:cNvPr id="46" name="Picture 45">
              <a:extLst>
                <a:ext uri="{FF2B5EF4-FFF2-40B4-BE49-F238E27FC236}">
                  <a16:creationId xmlns:a16="http://schemas.microsoft.com/office/drawing/2014/main" id="{DD40C59F-58AC-EF7E-C9C3-C9DCE08624B4}"/>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8441" y="3792273"/>
              <a:ext cx="441790" cy="204818"/>
            </a:xfrm>
            <a:prstGeom prst="rect">
              <a:avLst/>
            </a:prstGeom>
          </p:spPr>
        </p:pic>
        <p:pic>
          <p:nvPicPr>
            <p:cNvPr id="49" name="Picture 48">
              <a:extLst>
                <a:ext uri="{FF2B5EF4-FFF2-40B4-BE49-F238E27FC236}">
                  <a16:creationId xmlns:a16="http://schemas.microsoft.com/office/drawing/2014/main" id="{7773730A-3C83-F3EE-61C4-949263D04DB9}"/>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1784" y="5944954"/>
              <a:ext cx="448448" cy="207905"/>
            </a:xfrm>
            <a:prstGeom prst="rect">
              <a:avLst/>
            </a:prstGeom>
          </p:spPr>
        </p:pic>
        <p:pic>
          <p:nvPicPr>
            <p:cNvPr id="50" name="Picture 49">
              <a:extLst>
                <a:ext uri="{FF2B5EF4-FFF2-40B4-BE49-F238E27FC236}">
                  <a16:creationId xmlns:a16="http://schemas.microsoft.com/office/drawing/2014/main" id="{601ACEA1-230A-098F-FFDC-0E896C1897B5}"/>
                </a:ext>
              </a:extLst>
            </p:cNvPr>
            <p:cNvPicPr>
              <a:picLocks noChangeAspect="1"/>
            </p:cNvPicPr>
            <p:nvPr/>
          </p:nvPicPr>
          <p:blipFill rotWithShape="1">
            <a:blip r:embed="rId3">
              <a:extLst>
                <a:ext uri="{28A0092B-C50C-407E-A947-70E740481C1C}">
                  <a14:useLocalDpi xmlns:a14="http://schemas.microsoft.com/office/drawing/2010/main" val="0"/>
                </a:ext>
              </a:extLst>
            </a:blip>
            <a:srcRect l="85298" t="46658" r="1381" b="44218"/>
            <a:stretch/>
          </p:blipFill>
          <p:spPr>
            <a:xfrm>
              <a:off x="9901783" y="8104867"/>
              <a:ext cx="448448" cy="207905"/>
            </a:xfrm>
            <a:prstGeom prst="rect">
              <a:avLst/>
            </a:prstGeom>
          </p:spPr>
        </p:pic>
        <p:pic>
          <p:nvPicPr>
            <p:cNvPr id="53" name="Picture 52">
              <a:extLst>
                <a:ext uri="{FF2B5EF4-FFF2-40B4-BE49-F238E27FC236}">
                  <a16:creationId xmlns:a16="http://schemas.microsoft.com/office/drawing/2014/main" id="{2A786232-D70A-4D68-F429-22D3A56007EC}"/>
                </a:ext>
              </a:extLst>
            </p:cNvPr>
            <p:cNvPicPr>
              <a:picLocks noChangeAspect="1"/>
            </p:cNvPicPr>
            <p:nvPr/>
          </p:nvPicPr>
          <p:blipFill rotWithShape="1">
            <a:blip r:embed="rId6">
              <a:extLst>
                <a:ext uri="{28A0092B-C50C-407E-A947-70E740481C1C}">
                  <a14:useLocalDpi xmlns:a14="http://schemas.microsoft.com/office/drawing/2010/main" val="0"/>
                </a:ext>
              </a:extLst>
            </a:blip>
            <a:srcRect l="87021" t="35214" r="3979" b="57973"/>
            <a:stretch/>
          </p:blipFill>
          <p:spPr>
            <a:xfrm>
              <a:off x="6961835" y="9271261"/>
              <a:ext cx="917936" cy="521068"/>
            </a:xfrm>
            <a:prstGeom prst="rect">
              <a:avLst/>
            </a:prstGeom>
          </p:spPr>
        </p:pic>
        <p:sp>
          <p:nvSpPr>
            <p:cNvPr id="80" name="TextBox 79">
              <a:extLst>
                <a:ext uri="{FF2B5EF4-FFF2-40B4-BE49-F238E27FC236}">
                  <a16:creationId xmlns:a16="http://schemas.microsoft.com/office/drawing/2014/main" id="{CB62A882-3E04-6DA1-8EEF-7D32C083BD5F}"/>
                </a:ext>
              </a:extLst>
            </p:cNvPr>
            <p:cNvSpPr txBox="1"/>
            <p:nvPr/>
          </p:nvSpPr>
          <p:spPr>
            <a:xfrm flipH="1">
              <a:off x="1624314" y="810403"/>
              <a:ext cx="295462" cy="517064"/>
            </a:xfrm>
            <a:prstGeom prst="rect">
              <a:avLst/>
            </a:prstGeom>
            <a:noFill/>
          </p:spPr>
          <p:txBody>
            <a:bodyPr wrap="square" rtlCol="0">
              <a:spAutoFit/>
            </a:bodyPr>
            <a:lstStyle/>
            <a:p>
              <a:r>
                <a:rPr lang="en-US" sz="1500" b="1" dirty="0"/>
                <a:t>A</a:t>
              </a:r>
            </a:p>
          </p:txBody>
        </p:sp>
      </p:grpSp>
      <p:sp>
        <p:nvSpPr>
          <p:cNvPr id="39" name="TextBox 38">
            <a:extLst>
              <a:ext uri="{FF2B5EF4-FFF2-40B4-BE49-F238E27FC236}">
                <a16:creationId xmlns:a16="http://schemas.microsoft.com/office/drawing/2014/main" id="{BC200506-A70A-5F4C-5ADE-5EC7AB739EAC}"/>
              </a:ext>
            </a:extLst>
          </p:cNvPr>
          <p:cNvSpPr txBox="1"/>
          <p:nvPr/>
        </p:nvSpPr>
        <p:spPr>
          <a:xfrm>
            <a:off x="1095821" y="6175931"/>
            <a:ext cx="10715179" cy="611706"/>
          </a:xfrm>
          <a:prstGeom prst="rect">
            <a:avLst/>
          </a:prstGeom>
          <a:noFill/>
        </p:spPr>
        <p:txBody>
          <a:bodyPr wrap="square">
            <a:spAutoFit/>
          </a:bodyPr>
          <a:lstStyle/>
          <a:p>
            <a:r>
              <a:rPr lang="en-US" sz="1125" b="1" dirty="0"/>
              <a:t>Supplemental Figure 8</a:t>
            </a:r>
            <a:r>
              <a:rPr lang="en-US" sz="1125" dirty="0"/>
              <a:t>. Beta Diversity </a:t>
            </a:r>
            <a:r>
              <a:rPr lang="en-US" sz="1125" dirty="0" err="1"/>
              <a:t>PCoA</a:t>
            </a:r>
            <a:r>
              <a:rPr lang="en-US" sz="1125" dirty="0"/>
              <a:t> plots comparing microbiome composition based on variance stabilizing transformed (VST) Euclidean distances in Maternal (top) and Neonatal (bottom) microbiomes faceted by sample type. Samples are shaped by disease state and colored by sample type in panels A and H, or disease state in panels B-G where T1D samples are depicted in red and control samples are depicted in black.</a:t>
            </a:r>
          </a:p>
        </p:txBody>
      </p:sp>
      <p:sp>
        <p:nvSpPr>
          <p:cNvPr id="38" name="TextBox 37">
            <a:extLst>
              <a:ext uri="{FF2B5EF4-FFF2-40B4-BE49-F238E27FC236}">
                <a16:creationId xmlns:a16="http://schemas.microsoft.com/office/drawing/2014/main" id="{FD37140B-A2FC-9221-4983-C430DD4E9055}"/>
              </a:ext>
            </a:extLst>
          </p:cNvPr>
          <p:cNvSpPr txBox="1"/>
          <p:nvPr/>
        </p:nvSpPr>
        <p:spPr>
          <a:xfrm>
            <a:off x="6596324" y="2519574"/>
            <a:ext cx="434414" cy="123111"/>
          </a:xfrm>
          <a:prstGeom prst="rect">
            <a:avLst/>
          </a:prstGeom>
          <a:noFill/>
        </p:spPr>
        <p:txBody>
          <a:bodyPr wrap="none" lIns="0" tIns="0" rIns="0" bIns="0" rtlCol="0">
            <a:spAutoFit/>
          </a:bodyPr>
          <a:lstStyle/>
          <a:p>
            <a:r>
              <a:rPr lang="en-US" sz="800" dirty="0">
                <a:latin typeface="Arial" panose="020B0604020202020204" pitchFamily="34" charset="0"/>
                <a:cs typeface="Arial" panose="020B0604020202020204" pitchFamily="34" charset="0"/>
              </a:rPr>
              <a:t>p = 0.615</a:t>
            </a:r>
          </a:p>
        </p:txBody>
      </p:sp>
      <p:sp>
        <p:nvSpPr>
          <p:cNvPr id="40" name="TextBox 39">
            <a:extLst>
              <a:ext uri="{FF2B5EF4-FFF2-40B4-BE49-F238E27FC236}">
                <a16:creationId xmlns:a16="http://schemas.microsoft.com/office/drawing/2014/main" id="{30CE015D-EF2A-5E02-84CE-EB73D895E044}"/>
              </a:ext>
            </a:extLst>
          </p:cNvPr>
          <p:cNvSpPr txBox="1"/>
          <p:nvPr/>
        </p:nvSpPr>
        <p:spPr>
          <a:xfrm>
            <a:off x="6593101" y="1369256"/>
            <a:ext cx="434414" cy="123111"/>
          </a:xfrm>
          <a:prstGeom prst="rect">
            <a:avLst/>
          </a:prstGeom>
          <a:noFill/>
        </p:spPr>
        <p:txBody>
          <a:bodyPr wrap="none" lIns="0" tIns="0" rIns="0" bIns="0" rtlCol="0">
            <a:spAutoFit/>
          </a:bodyPr>
          <a:lstStyle/>
          <a:p>
            <a:r>
              <a:rPr lang="en-US" sz="800" dirty="0">
                <a:latin typeface="Arial" panose="020B0604020202020204" pitchFamily="34" charset="0"/>
                <a:cs typeface="Arial" panose="020B0604020202020204" pitchFamily="34" charset="0"/>
              </a:rPr>
              <a:t>p = 0.551</a:t>
            </a:r>
          </a:p>
        </p:txBody>
      </p:sp>
      <p:sp>
        <p:nvSpPr>
          <p:cNvPr id="41" name="TextBox 40">
            <a:extLst>
              <a:ext uri="{FF2B5EF4-FFF2-40B4-BE49-F238E27FC236}">
                <a16:creationId xmlns:a16="http://schemas.microsoft.com/office/drawing/2014/main" id="{A2A0932A-3532-8940-6796-ABB15F68E393}"/>
              </a:ext>
            </a:extLst>
          </p:cNvPr>
          <p:cNvSpPr txBox="1"/>
          <p:nvPr/>
        </p:nvSpPr>
        <p:spPr>
          <a:xfrm>
            <a:off x="9038778" y="2931506"/>
            <a:ext cx="434414" cy="123111"/>
          </a:xfrm>
          <a:prstGeom prst="rect">
            <a:avLst/>
          </a:prstGeom>
          <a:noFill/>
        </p:spPr>
        <p:txBody>
          <a:bodyPr wrap="none" lIns="0" tIns="0" rIns="0" bIns="0" rtlCol="0">
            <a:spAutoFit/>
          </a:bodyPr>
          <a:lstStyle/>
          <a:p>
            <a:r>
              <a:rPr lang="en-US" sz="800" dirty="0">
                <a:latin typeface="Arial" panose="020B0604020202020204" pitchFamily="34" charset="0"/>
                <a:cs typeface="Arial" panose="020B0604020202020204" pitchFamily="34" charset="0"/>
              </a:rPr>
              <a:t>p = 0.159</a:t>
            </a:r>
          </a:p>
        </p:txBody>
      </p:sp>
      <p:sp>
        <p:nvSpPr>
          <p:cNvPr id="42" name="TextBox 41">
            <a:extLst>
              <a:ext uri="{FF2B5EF4-FFF2-40B4-BE49-F238E27FC236}">
                <a16:creationId xmlns:a16="http://schemas.microsoft.com/office/drawing/2014/main" id="{C6A5403B-3717-E7BA-A158-60CD7F673FC7}"/>
              </a:ext>
            </a:extLst>
          </p:cNvPr>
          <p:cNvSpPr txBox="1"/>
          <p:nvPr/>
        </p:nvSpPr>
        <p:spPr>
          <a:xfrm>
            <a:off x="8985411" y="1092992"/>
            <a:ext cx="434414" cy="123111"/>
          </a:xfrm>
          <a:prstGeom prst="rect">
            <a:avLst/>
          </a:prstGeom>
          <a:noFill/>
        </p:spPr>
        <p:txBody>
          <a:bodyPr wrap="none" lIns="0" tIns="0" rIns="0" bIns="0" rtlCol="0">
            <a:spAutoFit/>
          </a:bodyPr>
          <a:lstStyle/>
          <a:p>
            <a:r>
              <a:rPr lang="en-US" sz="800" dirty="0">
                <a:latin typeface="Arial" panose="020B0604020202020204" pitchFamily="34" charset="0"/>
                <a:cs typeface="Arial" panose="020B0604020202020204" pitchFamily="34" charset="0"/>
              </a:rPr>
              <a:t>p = 0.933</a:t>
            </a:r>
          </a:p>
        </p:txBody>
      </p:sp>
      <p:sp>
        <p:nvSpPr>
          <p:cNvPr id="47" name="TextBox 46">
            <a:extLst>
              <a:ext uri="{FF2B5EF4-FFF2-40B4-BE49-F238E27FC236}">
                <a16:creationId xmlns:a16="http://schemas.microsoft.com/office/drawing/2014/main" id="{14ADAAF3-218F-0B1F-A077-B83BD689D62A}"/>
              </a:ext>
            </a:extLst>
          </p:cNvPr>
          <p:cNvSpPr txBox="1"/>
          <p:nvPr/>
        </p:nvSpPr>
        <p:spPr>
          <a:xfrm>
            <a:off x="6578388" y="4094440"/>
            <a:ext cx="434414" cy="123111"/>
          </a:xfrm>
          <a:prstGeom prst="rect">
            <a:avLst/>
          </a:prstGeom>
          <a:noFill/>
        </p:spPr>
        <p:txBody>
          <a:bodyPr wrap="none" lIns="0" tIns="0" rIns="0" bIns="0" rtlCol="0">
            <a:spAutoFit/>
          </a:bodyPr>
          <a:lstStyle/>
          <a:p>
            <a:r>
              <a:rPr lang="en-US" sz="800" dirty="0">
                <a:latin typeface="Arial" panose="020B0604020202020204" pitchFamily="34" charset="0"/>
                <a:cs typeface="Arial" panose="020B0604020202020204" pitchFamily="34" charset="0"/>
              </a:rPr>
              <a:t>p = 0.899</a:t>
            </a:r>
          </a:p>
        </p:txBody>
      </p:sp>
      <p:sp>
        <p:nvSpPr>
          <p:cNvPr id="48" name="TextBox 47">
            <a:extLst>
              <a:ext uri="{FF2B5EF4-FFF2-40B4-BE49-F238E27FC236}">
                <a16:creationId xmlns:a16="http://schemas.microsoft.com/office/drawing/2014/main" id="{8B26BAFB-E3DC-ED7D-F97C-8E479E7DA234}"/>
              </a:ext>
            </a:extLst>
          </p:cNvPr>
          <p:cNvSpPr txBox="1"/>
          <p:nvPr/>
        </p:nvSpPr>
        <p:spPr>
          <a:xfrm>
            <a:off x="6593101" y="5735736"/>
            <a:ext cx="434414" cy="123111"/>
          </a:xfrm>
          <a:prstGeom prst="rect">
            <a:avLst/>
          </a:prstGeom>
          <a:noFill/>
        </p:spPr>
        <p:txBody>
          <a:bodyPr wrap="none" lIns="0" tIns="0" rIns="0" bIns="0" rtlCol="0">
            <a:spAutoFit/>
          </a:bodyPr>
          <a:lstStyle/>
          <a:p>
            <a:r>
              <a:rPr lang="en-US" sz="800" dirty="0">
                <a:latin typeface="Arial" panose="020B0604020202020204" pitchFamily="34" charset="0"/>
                <a:cs typeface="Arial" panose="020B0604020202020204" pitchFamily="34" charset="0"/>
              </a:rPr>
              <a:t>p = 0.074</a:t>
            </a:r>
          </a:p>
        </p:txBody>
      </p:sp>
      <p:sp>
        <p:nvSpPr>
          <p:cNvPr id="54" name="TextBox 53">
            <a:extLst>
              <a:ext uri="{FF2B5EF4-FFF2-40B4-BE49-F238E27FC236}">
                <a16:creationId xmlns:a16="http://schemas.microsoft.com/office/drawing/2014/main" id="{F3497EDE-4E60-244D-4ABA-270060D95E7F}"/>
              </a:ext>
            </a:extLst>
          </p:cNvPr>
          <p:cNvSpPr txBox="1"/>
          <p:nvPr/>
        </p:nvSpPr>
        <p:spPr>
          <a:xfrm>
            <a:off x="2101492" y="937728"/>
            <a:ext cx="6096000" cy="3970318"/>
          </a:xfrm>
          <a:prstGeom prst="rect">
            <a:avLst/>
          </a:prstGeom>
          <a:noFill/>
        </p:spPr>
        <p:txBody>
          <a:bodyPr wrap="square">
            <a:spAutoFit/>
          </a:bodyPr>
          <a:lstStyle/>
          <a:p>
            <a:r>
              <a:rPr lang="en-US" sz="300" dirty="0"/>
              <a:t>&gt; list</a:t>
            </a:r>
          </a:p>
          <a:p>
            <a:r>
              <a:rPr lang="en-US" sz="300" dirty="0"/>
              <a:t># A </a:t>
            </a:r>
            <a:r>
              <a:rPr lang="en-US" sz="300" dirty="0" err="1"/>
              <a:t>tibble</a:t>
            </a:r>
            <a:r>
              <a:rPr lang="en-US" sz="300" dirty="0"/>
              <a:t>: 6 x 1</a:t>
            </a:r>
          </a:p>
          <a:p>
            <a:r>
              <a:rPr lang="en-US" sz="300" dirty="0"/>
              <a:t>  </a:t>
            </a:r>
            <a:r>
              <a:rPr lang="en-US" sz="300" dirty="0" err="1"/>
              <a:t>SampleType</a:t>
            </a:r>
            <a:endParaRPr lang="en-US" sz="300" dirty="0"/>
          </a:p>
          <a:p>
            <a:r>
              <a:rPr lang="en-US" sz="300" dirty="0"/>
              <a:t>  &lt;chr&gt;     </a:t>
            </a:r>
          </a:p>
          <a:p>
            <a:r>
              <a:rPr lang="en-US" sz="300" dirty="0"/>
              <a:t>1 Anus      </a:t>
            </a:r>
          </a:p>
          <a:p>
            <a:r>
              <a:rPr lang="en-US" sz="300" dirty="0"/>
              <a:t>2 Cervix    </a:t>
            </a:r>
          </a:p>
          <a:p>
            <a:r>
              <a:rPr lang="en-US" sz="300" dirty="0"/>
              <a:t>3 Ear       </a:t>
            </a:r>
          </a:p>
          <a:p>
            <a:r>
              <a:rPr lang="en-US" sz="300" dirty="0"/>
              <a:t>4 Introitus </a:t>
            </a:r>
          </a:p>
          <a:p>
            <a:r>
              <a:rPr lang="en-US" sz="300" dirty="0"/>
              <a:t>5 Stool     </a:t>
            </a:r>
          </a:p>
          <a:p>
            <a:r>
              <a:rPr lang="en-US" sz="300" dirty="0"/>
              <a:t>6 Vagina    </a:t>
            </a:r>
          </a:p>
          <a:p>
            <a:r>
              <a:rPr lang="en-US" sz="300" dirty="0"/>
              <a:t>&gt; </a:t>
            </a:r>
            <a:r>
              <a:rPr lang="en-US" sz="300" dirty="0" err="1"/>
              <a:t>lapply</a:t>
            </a:r>
            <a:r>
              <a:rPr lang="en-US" sz="300" dirty="0"/>
              <a:t>(</a:t>
            </a:r>
            <a:r>
              <a:rPr lang="en-US" sz="300" dirty="0" err="1"/>
              <a:t>list$SampleType</a:t>
            </a:r>
            <a:r>
              <a:rPr lang="en-US" sz="300" dirty="0"/>
              <a:t>, function(X) </a:t>
            </a:r>
            <a:r>
              <a:rPr lang="en-US" sz="300" dirty="0" err="1"/>
              <a:t>day_adonis</a:t>
            </a:r>
            <a:r>
              <a:rPr lang="en-US" sz="300" dirty="0"/>
              <a:t>(X = X))</a:t>
            </a:r>
          </a:p>
          <a:p>
            <a:r>
              <a:rPr lang="en-US" sz="300" dirty="0"/>
              <a:t>[[1]]</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10634.7 0.87192 619.51 0.1594</a:t>
            </a:r>
          </a:p>
          <a:p>
            <a:r>
              <a:rPr lang="en-US" sz="300" dirty="0"/>
              <a:t>Residual 91   1562.1 0.12808              </a:t>
            </a:r>
          </a:p>
          <a:p>
            <a:r>
              <a:rPr lang="en-US" sz="300" dirty="0"/>
              <a:t>Total    92  12196.8 1.00000              </a:t>
            </a:r>
          </a:p>
          <a:p>
            <a:endParaRPr lang="en-US" sz="300" dirty="0"/>
          </a:p>
          <a:p>
            <a:r>
              <a:rPr lang="en-US" sz="300" dirty="0"/>
              <a:t>[[2]]</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-5122 -0.07318 -6.0687 0.6145</a:t>
            </a:r>
          </a:p>
          <a:p>
            <a:r>
              <a:rPr lang="en-US" sz="300" dirty="0"/>
              <a:t>Residual 89    75122  1.07318               </a:t>
            </a:r>
          </a:p>
          <a:p>
            <a:r>
              <a:rPr lang="en-US" sz="300" dirty="0"/>
              <a:t>Total    90    70000  1.00000               </a:t>
            </a:r>
          </a:p>
          <a:p>
            <a:endParaRPr lang="en-US" sz="300" dirty="0"/>
          </a:p>
          <a:p>
            <a:r>
              <a:rPr lang="en-US" sz="300" dirty="0"/>
              <a:t>[[3]]</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-1034.0 -0.65223 -33.554 0.8989</a:t>
            </a:r>
          </a:p>
          <a:p>
            <a:r>
              <a:rPr lang="en-US" sz="300" dirty="0"/>
              <a:t>Residual 85   2619.2  1.65223               </a:t>
            </a:r>
          </a:p>
          <a:p>
            <a:r>
              <a:rPr lang="en-US" sz="300" dirty="0"/>
              <a:t>Total    86   1585.2  1.00000               </a:t>
            </a:r>
          </a:p>
          <a:p>
            <a:endParaRPr lang="en-US" sz="300" dirty="0"/>
          </a:p>
          <a:p>
            <a:r>
              <a:rPr lang="en-US" sz="300" dirty="0"/>
              <a:t>[[4]]</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-475.9 -0.0757 -6.2634 0.5513</a:t>
            </a:r>
          </a:p>
          <a:p>
            <a:r>
              <a:rPr lang="en-US" sz="300" dirty="0"/>
              <a:t>Residual 89   6762.1  1.0757               </a:t>
            </a:r>
          </a:p>
          <a:p>
            <a:r>
              <a:rPr lang="en-US" sz="300" dirty="0"/>
              <a:t>Total    90   6286.3  1.0000               </a:t>
            </a:r>
          </a:p>
          <a:p>
            <a:endParaRPr lang="en-US" sz="300" dirty="0"/>
          </a:p>
          <a:p>
            <a:r>
              <a:rPr lang="en-US" sz="300" dirty="0"/>
              <a:t>[[5]]</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  </a:t>
            </a:r>
          </a:p>
          <a:p>
            <a:r>
              <a:rPr lang="en-US" sz="300" dirty="0"/>
              <a:t>disease   1   181.88 0.41143 48.932 0.0741 .</a:t>
            </a:r>
          </a:p>
          <a:p>
            <a:r>
              <a:rPr lang="en-US" sz="300" dirty="0"/>
              <a:t>Residual 70   260.20 0.58857                </a:t>
            </a:r>
          </a:p>
          <a:p>
            <a:r>
              <a:rPr lang="en-US" sz="300" dirty="0"/>
              <a:t>Total    71   442.08 1.00000                </a:t>
            </a:r>
          </a:p>
          <a:p>
            <a:r>
              <a:rPr lang="en-US" sz="300" dirty="0"/>
              <a:t>---</a:t>
            </a:r>
          </a:p>
          <a:p>
            <a:r>
              <a:rPr lang="en-US" sz="300" dirty="0" err="1"/>
              <a:t>Signif</a:t>
            </a:r>
            <a:r>
              <a:rPr lang="en-US" sz="300" dirty="0"/>
              <a:t>. codes:  0 ‘***’ 0.001 ‘**’ 0.01 ‘*’ 0.05 ‘.’ 0.1 ‘ ’ 1</a:t>
            </a:r>
          </a:p>
          <a:p>
            <a:endParaRPr lang="en-US" sz="300" dirty="0"/>
          </a:p>
          <a:p>
            <a:r>
              <a:rPr lang="en-US" sz="300" dirty="0"/>
              <a:t>[[6]]</a:t>
            </a:r>
          </a:p>
          <a:p>
            <a:r>
              <a:rPr lang="en-US" sz="300" dirty="0"/>
              <a:t>Permutation test for </a:t>
            </a:r>
            <a:r>
              <a:rPr lang="en-US" sz="300" dirty="0" err="1"/>
              <a:t>adonis</a:t>
            </a:r>
            <a:r>
              <a:rPr lang="en-US" sz="300" dirty="0"/>
              <a:t> under reduced model</a:t>
            </a:r>
          </a:p>
          <a:p>
            <a:r>
              <a:rPr lang="en-US" sz="300" dirty="0"/>
              <a:t>Terms added sequentially (first to last)</a:t>
            </a:r>
          </a:p>
          <a:p>
            <a:r>
              <a:rPr lang="en-US" sz="300" dirty="0"/>
              <a:t>Permutation: free</a:t>
            </a:r>
          </a:p>
          <a:p>
            <a:r>
              <a:rPr lang="en-US" sz="300" dirty="0"/>
              <a:t>Number of permutations: 9999</a:t>
            </a:r>
          </a:p>
          <a:p>
            <a:endParaRPr lang="en-US" sz="300" dirty="0"/>
          </a:p>
          <a:p>
            <a:r>
              <a:rPr lang="en-US" sz="300" dirty="0"/>
              <a:t>adonis2(formula = </a:t>
            </a:r>
            <a:r>
              <a:rPr lang="en-US" sz="300" dirty="0" err="1"/>
              <a:t>Day_unifrac</a:t>
            </a:r>
            <a:r>
              <a:rPr lang="en-US" sz="300" dirty="0"/>
              <a:t> ~ disease, data = </a:t>
            </a:r>
            <a:r>
              <a:rPr lang="en-US" sz="300" dirty="0" err="1"/>
              <a:t>Day_meta</a:t>
            </a:r>
            <a:r>
              <a:rPr lang="en-US" sz="300" dirty="0"/>
              <a:t>, permutations = 9999, parallel = T)</a:t>
            </a:r>
          </a:p>
          <a:p>
            <a:r>
              <a:rPr lang="en-US" sz="300" dirty="0"/>
              <a:t>         </a:t>
            </a:r>
            <a:r>
              <a:rPr lang="en-US" sz="300" dirty="0" err="1"/>
              <a:t>Df</a:t>
            </a:r>
            <a:r>
              <a:rPr lang="en-US" sz="300" dirty="0"/>
              <a:t> </a:t>
            </a:r>
            <a:r>
              <a:rPr lang="en-US" sz="300" dirty="0" err="1"/>
              <a:t>SumOfSqs</a:t>
            </a:r>
            <a:r>
              <a:rPr lang="en-US" sz="300" dirty="0"/>
              <a:t>       R2     F </a:t>
            </a:r>
            <a:r>
              <a:rPr lang="en-US" sz="300" dirty="0" err="1"/>
              <a:t>Pr</a:t>
            </a:r>
            <a:r>
              <a:rPr lang="en-US" sz="300" dirty="0"/>
              <a:t>(&gt;F)</a:t>
            </a:r>
          </a:p>
          <a:p>
            <a:r>
              <a:rPr lang="en-US" sz="300" dirty="0"/>
              <a:t>disease   1  -1783.5 -0.55289 -32.4 0.9332</a:t>
            </a:r>
          </a:p>
          <a:p>
            <a:r>
              <a:rPr lang="en-US" sz="300" dirty="0"/>
              <a:t>Residual 91   5009.2  1.55289             </a:t>
            </a:r>
          </a:p>
          <a:p>
            <a:r>
              <a:rPr lang="en-US" sz="300" dirty="0"/>
              <a:t>Total    92   3225.8  1.00000 </a:t>
            </a:r>
          </a:p>
        </p:txBody>
      </p:sp>
    </p:spTree>
    <p:extLst>
      <p:ext uri="{BB962C8B-B14F-4D97-AF65-F5344CB8AC3E}">
        <p14:creationId xmlns:p14="http://schemas.microsoft.com/office/powerpoint/2010/main" val="118679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E77BAB-824A-DE99-E507-E7415C116CF5}"/>
              </a:ext>
            </a:extLst>
          </p:cNvPr>
          <p:cNvSpPr txBox="1"/>
          <p:nvPr/>
        </p:nvSpPr>
        <p:spPr>
          <a:xfrm>
            <a:off x="815497" y="6188792"/>
            <a:ext cx="10561007" cy="454612"/>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Times New Roman" panose="02020603050405020304" pitchFamily="18" charset="0"/>
              </a:rPr>
              <a:t>Supplementary Figure 10.</a:t>
            </a:r>
            <a:r>
              <a:rPr lang="en-US" sz="1125" dirty="0">
                <a:latin typeface="Calibri" panose="020F0502020204030204" pitchFamily="34" charset="0"/>
                <a:ea typeface="Calibri" panose="020F0502020204030204" pitchFamily="34" charset="0"/>
                <a:cs typeface="Times New Roman" panose="02020603050405020304" pitchFamily="18" charset="0"/>
              </a:rPr>
              <a:t>  Sourcetracker2 derived maternal contributions to neonatal microbiomes by sample type and delivery mode. Results show statistically significant increases in maternal source Anus contributions to the ear microbiome when comparing vaginally delivered neonatal ear microbiomes from type 1 diabetic mothers to the control.</a:t>
            </a:r>
          </a:p>
        </p:txBody>
      </p:sp>
      <p:pic>
        <p:nvPicPr>
          <p:cNvPr id="8" name="Picture 7" descr="A picture containing diagram&#10;&#10;Description automatically generated">
            <a:extLst>
              <a:ext uri="{FF2B5EF4-FFF2-40B4-BE49-F238E27FC236}">
                <a16:creationId xmlns:a16="http://schemas.microsoft.com/office/drawing/2014/main" id="{F7738BD3-B911-733B-0F42-E0180D6399E8}"/>
              </a:ext>
            </a:extLst>
          </p:cNvPr>
          <p:cNvPicPr>
            <a:picLocks noChangeAspect="1"/>
          </p:cNvPicPr>
          <p:nvPr/>
        </p:nvPicPr>
        <p:blipFill rotWithShape="1">
          <a:blip r:embed="rId2">
            <a:extLst>
              <a:ext uri="{28A0092B-C50C-407E-A947-70E740481C1C}">
                <a14:useLocalDpi xmlns:a14="http://schemas.microsoft.com/office/drawing/2010/main" val="0"/>
              </a:ext>
            </a:extLst>
          </a:blip>
          <a:srcRect t="10840"/>
          <a:stretch/>
        </p:blipFill>
        <p:spPr bwMode="auto">
          <a:xfrm>
            <a:off x="2716956" y="163114"/>
            <a:ext cx="6758089" cy="60256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10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06536CA-8A1E-D77E-4051-D73A30068151}"/>
              </a:ext>
            </a:extLst>
          </p:cNvPr>
          <p:cNvGraphicFramePr>
            <a:graphicFrameLocks noGrp="1"/>
          </p:cNvGraphicFramePr>
          <p:nvPr/>
        </p:nvGraphicFramePr>
        <p:xfrm>
          <a:off x="1813665" y="1214123"/>
          <a:ext cx="8564669" cy="1886070"/>
        </p:xfrm>
        <a:graphic>
          <a:graphicData uri="http://schemas.openxmlformats.org/drawingml/2006/table">
            <a:tbl>
              <a:tblPr firstRow="1" firstCol="1" bandRow="1"/>
              <a:tblGrid>
                <a:gridCol w="878809">
                  <a:extLst>
                    <a:ext uri="{9D8B030D-6E8A-4147-A177-3AD203B41FA5}">
                      <a16:colId xmlns:a16="http://schemas.microsoft.com/office/drawing/2014/main" val="3583062955"/>
                    </a:ext>
                  </a:extLst>
                </a:gridCol>
                <a:gridCol w="714964">
                  <a:extLst>
                    <a:ext uri="{9D8B030D-6E8A-4147-A177-3AD203B41FA5}">
                      <a16:colId xmlns:a16="http://schemas.microsoft.com/office/drawing/2014/main" val="2479120348"/>
                    </a:ext>
                  </a:extLst>
                </a:gridCol>
                <a:gridCol w="1161816">
                  <a:extLst>
                    <a:ext uri="{9D8B030D-6E8A-4147-A177-3AD203B41FA5}">
                      <a16:colId xmlns:a16="http://schemas.microsoft.com/office/drawing/2014/main" val="514176885"/>
                    </a:ext>
                  </a:extLst>
                </a:gridCol>
                <a:gridCol w="1161816">
                  <a:extLst>
                    <a:ext uri="{9D8B030D-6E8A-4147-A177-3AD203B41FA5}">
                      <a16:colId xmlns:a16="http://schemas.microsoft.com/office/drawing/2014/main" val="2891191553"/>
                    </a:ext>
                  </a:extLst>
                </a:gridCol>
                <a:gridCol w="1161816">
                  <a:extLst>
                    <a:ext uri="{9D8B030D-6E8A-4147-A177-3AD203B41FA5}">
                      <a16:colId xmlns:a16="http://schemas.microsoft.com/office/drawing/2014/main" val="3319371728"/>
                    </a:ext>
                  </a:extLst>
                </a:gridCol>
                <a:gridCol w="1161816">
                  <a:extLst>
                    <a:ext uri="{9D8B030D-6E8A-4147-A177-3AD203B41FA5}">
                      <a16:colId xmlns:a16="http://schemas.microsoft.com/office/drawing/2014/main" val="174534887"/>
                    </a:ext>
                  </a:extLst>
                </a:gridCol>
                <a:gridCol w="1161816">
                  <a:extLst>
                    <a:ext uri="{9D8B030D-6E8A-4147-A177-3AD203B41FA5}">
                      <a16:colId xmlns:a16="http://schemas.microsoft.com/office/drawing/2014/main" val="1720346803"/>
                    </a:ext>
                  </a:extLst>
                </a:gridCol>
                <a:gridCol w="1161816">
                  <a:extLst>
                    <a:ext uri="{9D8B030D-6E8A-4147-A177-3AD203B41FA5}">
                      <a16:colId xmlns:a16="http://schemas.microsoft.com/office/drawing/2014/main" val="2727880583"/>
                    </a:ext>
                  </a:extLst>
                </a:gridCol>
              </a:tblGrid>
              <a:tr h="188607">
                <a:tc>
                  <a:txBody>
                    <a:bodyPr/>
                    <a:lstStyle/>
                    <a:p>
                      <a:pPr algn="l">
                        <a:lnSpc>
                          <a:spcPct val="107000"/>
                        </a:lnSpc>
                      </a:pPr>
                      <a:endParaRPr lang="en-US" sz="1100" dirty="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a:txBody>
                    <a:bodyPr/>
                    <a:lstStyle/>
                    <a:p>
                      <a:pPr algn="l">
                        <a:lnSpc>
                          <a:spcPct val="107000"/>
                        </a:lnSpc>
                      </a:pPr>
                      <a:endParaRPr lang="en-US" sz="1100">
                        <a:effectLst/>
                        <a:latin typeface="Calibri" panose="020F0502020204030204" pitchFamily="34" charset="0"/>
                        <a:cs typeface="Times New Roman" panose="02020603050405020304" pitchFamily="18" charset="0"/>
                      </a:endParaRPr>
                    </a:p>
                  </a:txBody>
                  <a:tcPr marL="42863" marR="42863" marT="0" marB="0" anchor="b">
                    <a:lnL>
                      <a:noFill/>
                    </a:lnL>
                    <a:lnR>
                      <a:noFill/>
                    </a:lnR>
                    <a:lnT>
                      <a:noFill/>
                    </a:lnT>
                    <a:lnB>
                      <a:noFill/>
                    </a:lnB>
                  </a:tcPr>
                </a:tc>
                <a:tc gridSpan="5">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Source (mean ± std. error)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2140537"/>
                  </a:ext>
                </a:extLst>
              </a:tr>
              <a:tr h="188607">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Delivery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Disease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Cervix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Introitus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880910"/>
                  </a:ext>
                </a:extLst>
              </a:tr>
              <a:tr h="188607">
                <a:tc rowSpan="4">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C-section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0.635 ± 0.31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0.022 ± 0.048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0.035 ± 0.043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0.276 ± 0.285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0334247"/>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0.691 ± 0.28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0.039 ± 0.038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0.22 ± 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0.031 ± 0.032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278370441"/>
                  </a:ext>
                </a:extLst>
              </a:tr>
              <a:tr h="188607">
                <a:tc vMerge="1">
                  <a:txBody>
                    <a:bodyPr/>
                    <a:lstStyle/>
                    <a:p>
                      <a:endParaRPr lang="en-US"/>
                    </a:p>
                  </a:txBody>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0.839 ± 0.104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0.067 ± 0.033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0.046 ± 0.111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0.044 ± 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864942743"/>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0.764 ± 0.252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0.003 ± 0.005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0.091 ± 0.209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2922261006"/>
                  </a:ext>
                </a:extLst>
              </a:tr>
              <a:tr h="188607">
                <a:tc rowSpan="4">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Vaginal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0.595 ± 0.311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0.052 ± 0.092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 ± 0.096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0.18 ± 0.247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0.083 ± 0.105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279492272"/>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0.832 ± 0.198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0.007 ± 0.011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0.051 ± 0.076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 ± 0.174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 ± 0.047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2798663544"/>
                  </a:ext>
                </a:extLst>
              </a:tr>
              <a:tr h="188607">
                <a:tc vMerge="1">
                  <a:txBody>
                    <a:bodyPr/>
                    <a:lstStyle/>
                    <a:p>
                      <a:endParaRPr lang="en-US"/>
                    </a:p>
                  </a:txBody>
                  <a:tcPr/>
                </a:tc>
                <a:tc rowSpan="2">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Control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0.653 ± 0.317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0.006 ± 0.006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0.038 ± 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0.282 ± 0.331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0.021 ± 0.014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3607586446"/>
                  </a:ext>
                </a:extLst>
              </a:tr>
              <a:tr h="1886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0.545 ± 0.336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 ± 0.062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0.053 ± 0.053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0.346 ± 0.343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tc>
                  <a:txBody>
                    <a:bodyPr/>
                    <a:lstStyle/>
                    <a:p>
                      <a:pPr marL="0" marR="0" algn="ctr">
                        <a:lnSpc>
                          <a:spcPct val="107000"/>
                        </a:lnSpc>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0.036 ± 0.042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2863" marR="42863" marT="0" marB="0" anchor="ctr">
                    <a:lnL>
                      <a:noFill/>
                    </a:lnL>
                    <a:lnR>
                      <a:noFill/>
                    </a:lnR>
                    <a:lnT>
                      <a:noFill/>
                    </a:lnT>
                    <a:lnB>
                      <a:noFill/>
                    </a:lnB>
                  </a:tcPr>
                </a:tc>
                <a:extLst>
                  <a:ext uri="{0D108BD9-81ED-4DB2-BD59-A6C34878D82A}">
                    <a16:rowId xmlns:a16="http://schemas.microsoft.com/office/drawing/2014/main" val="1154372883"/>
                  </a:ext>
                </a:extLst>
              </a:tr>
            </a:tbl>
          </a:graphicData>
        </a:graphic>
      </p:graphicFrame>
      <p:sp>
        <p:nvSpPr>
          <p:cNvPr id="7" name="TextBox 6">
            <a:extLst>
              <a:ext uri="{FF2B5EF4-FFF2-40B4-BE49-F238E27FC236}">
                <a16:creationId xmlns:a16="http://schemas.microsoft.com/office/drawing/2014/main" id="{8B6F50E6-C603-BEE5-1BFC-18BE4C002956}"/>
              </a:ext>
            </a:extLst>
          </p:cNvPr>
          <p:cNvSpPr txBox="1"/>
          <p:nvPr/>
        </p:nvSpPr>
        <p:spPr>
          <a:xfrm>
            <a:off x="1856724" y="794176"/>
            <a:ext cx="8478553" cy="269369"/>
          </a:xfrm>
          <a:prstGeom prst="rect">
            <a:avLst/>
          </a:prstGeom>
          <a:noFill/>
        </p:spPr>
        <p:txBody>
          <a:bodyPr wrap="square">
            <a:spAutoFit/>
          </a:bodyPr>
          <a:lstStyle/>
          <a:p>
            <a:pPr>
              <a:lnSpc>
                <a:spcPct val="107000"/>
              </a:lnSpc>
              <a:spcAft>
                <a:spcPts val="500"/>
              </a:spcAft>
            </a:pPr>
            <a:r>
              <a:rPr lang="en-US" sz="1125" b="1" dirty="0">
                <a:latin typeface="Calibri" panose="020F0502020204030204" pitchFamily="34" charset="0"/>
                <a:ea typeface="Calibri" panose="020F0502020204030204" pitchFamily="34" charset="0"/>
                <a:cs typeface="Calibri" panose="020F0502020204030204" pitchFamily="34" charset="0"/>
              </a:rPr>
              <a:t>Supplementary Table X</a:t>
            </a:r>
            <a:r>
              <a:rPr lang="en-US" sz="1125" dirty="0">
                <a:latin typeface="Calibri" panose="020F0502020204030204" pitchFamily="34" charset="0"/>
                <a:ea typeface="Calibri" panose="020F0502020204030204" pitchFamily="34" charset="0"/>
                <a:cs typeface="Calibri" panose="020F0502020204030204" pitchFamily="34" charset="0"/>
              </a:rPr>
              <a:t>. Overview of maternal source mean contributions to newborn sinks by disease and delivery method.</a:t>
            </a:r>
            <a:endParaRPr lang="en-US" sz="1125"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1749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B2B2485CB135E4B904F06B6455F140E" ma:contentTypeVersion="12" ma:contentTypeDescription="Create a new document." ma:contentTypeScope="" ma:versionID="6cf0957dc62dd21ecb05dece64ed7160">
  <xsd:schema xmlns:xsd="http://www.w3.org/2001/XMLSchema" xmlns:xs="http://www.w3.org/2001/XMLSchema" xmlns:p="http://schemas.microsoft.com/office/2006/metadata/properties" xmlns:ns3="26f2b1a6-7f5d-4cd2-8af4-0981bedb382c" xmlns:ns4="905a7d09-e762-41f5-95f0-bd17e1933062" targetNamespace="http://schemas.microsoft.com/office/2006/metadata/properties" ma:root="true" ma:fieldsID="700046f90f61b35d0d9477830e11f57e" ns3:_="" ns4:_="">
    <xsd:import namespace="26f2b1a6-7f5d-4cd2-8af4-0981bedb382c"/>
    <xsd:import namespace="905a7d09-e762-41f5-95f0-bd17e193306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f2b1a6-7f5d-4cd2-8af4-0981bedb38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5a7d09-e762-41f5-95f0-bd17e193306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9A8299-0D40-4DB3-AF43-D5B6BFB3E21D}">
  <ds:schemaRefs>
    <ds:schemaRef ds:uri="http://schemas.microsoft.com/sharepoint/v3/contenttype/forms"/>
  </ds:schemaRefs>
</ds:datastoreItem>
</file>

<file path=customXml/itemProps2.xml><?xml version="1.0" encoding="utf-8"?>
<ds:datastoreItem xmlns:ds="http://schemas.openxmlformats.org/officeDocument/2006/customXml" ds:itemID="{05D09F84-4B3F-4E29-BCD9-41D00A2B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f2b1a6-7f5d-4cd2-8af4-0981bedb382c"/>
    <ds:schemaRef ds:uri="905a7d09-e762-41f5-95f0-bd17e19330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38FFB3-3835-4308-A9B1-8BBA8C1B0B4C}">
  <ds:schemaRefs>
    <ds:schemaRef ds:uri="http://schemas.microsoft.com/office/infopath/2007/PartnerControls"/>
    <ds:schemaRef ds:uri="http://schemas.microsoft.com/office/2006/metadata/properties"/>
    <ds:schemaRef ds:uri="http://schemas.microsoft.com/office/2006/documentManagement/types"/>
    <ds:schemaRef ds:uri="905a7d09-e762-41f5-95f0-bd17e1933062"/>
    <ds:schemaRef ds:uri="http://www.w3.org/XML/1998/namespace"/>
    <ds:schemaRef ds:uri="http://purl.org/dc/elements/1.1/"/>
    <ds:schemaRef ds:uri="http://purl.org/dc/terms/"/>
    <ds:schemaRef ds:uri="http://schemas.openxmlformats.org/package/2006/metadata/core-properties"/>
    <ds:schemaRef ds:uri="26f2b1a6-7f5d-4cd2-8af4-0981bedb382c"/>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81</TotalTime>
  <Words>2018</Words>
  <Application>Microsoft Office PowerPoint</Application>
  <PresentationFormat>Widescreen</PresentationFormat>
  <Paragraphs>348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Sourcetracker figure update</vt:lpstr>
      <vt:lpstr>PowerPoint Presentation</vt:lpstr>
      <vt:lpstr>PowerPoint Presentation</vt:lpstr>
      <vt:lpstr>PowerPoint Presentation</vt:lpstr>
      <vt:lpstr>Old stuff</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Sourcetracker figure update</dc:title>
  <dc:creator>Jochum, Michael D.</dc:creator>
  <cp:lastModifiedBy>Jochum, Michael D.</cp:lastModifiedBy>
  <cp:revision>4</cp:revision>
  <dcterms:created xsi:type="dcterms:W3CDTF">2022-06-07T23:44:42Z</dcterms:created>
  <dcterms:modified xsi:type="dcterms:W3CDTF">2022-06-28T20:32:10Z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0x0101007B2B2485CB135E4B904F06B6455F140E</vt:lpwstr>
  </property>
</Properties>
</file>