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81" r:id="rId3"/>
    <p:sldId id="280" r:id="rId4"/>
    <p:sldId id="284" r:id="rId5"/>
    <p:sldId id="282" r:id="rId6"/>
    <p:sldId id="283" r:id="rId7"/>
    <p:sldId id="278" r:id="rId8"/>
    <p:sldId id="274" r:id="rId9"/>
    <p:sldId id="272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0F77-07AE-4F8F-8B1D-E6110F06C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8531A-6514-43BA-A4D4-97B720265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742B3-8E14-48AF-99B2-6D0CE35A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9DAB-130E-424B-BB66-1A63250D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EA285-2118-4325-8555-9FB4A7A4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2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79C2-61EB-482A-B165-4233D3D9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CBF2C-C445-4D2E-96C4-9B00A800C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03E69-959C-4DF9-969D-B130D3A2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1FDFE-F5C8-4727-AFB5-2261093F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F023D-919D-49EF-8827-84921CE6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675F5-FA34-488E-B8E1-E79E599B0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B8673-40E5-423C-A770-E5AE67605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CC1AD-633F-4E97-BFED-98C4B842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68A0D-A1D3-4C10-99A2-C4D850AE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83EBF-080E-44EF-9760-2005F621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5B0D-6A86-4A1F-9CA2-69235729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D6FE-FAE5-4C68-A77B-746215B6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420A-3B3E-4DAB-9117-8824DAF3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BB9F9-DDC9-4722-A34B-B5C76126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4FBD9-EF67-4B25-A748-16C74B3C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4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C193-2BF3-4738-8254-40AAC474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80071-8F46-4C9D-8628-0A25D4F44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200F5-DF7F-43D4-ABC8-BCB424D5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AA495-F1A5-46FA-BC9B-41B801BC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EC77C-2915-4D4A-9449-0F76E9D6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3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7BD0-DD22-4BB3-971C-55E81519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4FABD-54C2-4382-8F58-8526731A2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57DBE-EFCB-4190-B2C1-BE52D705B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F7482-5958-4C77-918F-CE3DF78F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08609-7DD9-49AB-BD51-902516B5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6FE7B-3CFB-4A9B-8757-DF299E35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3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7E43-9315-4402-9B50-32554AE8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FF55E-A9DA-49AD-BEC9-F60A7D219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82AB4-1EC6-4F90-B93F-3B015A1A7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DEFB0-9F9C-49AA-97DC-C200EF20E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59F36-FA70-4602-8ED8-48AA5B81B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80011-57BD-4EBD-8395-F9187239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826D7-AC9C-431C-9D43-64EC06D9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04474-5237-490A-9958-00C82C1A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9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2D3D-BC90-4E0C-8B4B-D0C4773A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546EF-193F-4173-89BF-994380BF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812FA-865C-4512-9863-CA86FB39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AB7BC-746A-4F96-B749-E22CC911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9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2CC47-D806-4E15-95EE-F0CD6BA7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3BF79-D7CE-4DB9-95D6-FDFDA4A7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B4B49-7E38-43FB-AED1-9F1AE614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8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1AFA-5F26-48BE-B0E2-12711652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F94C3-6F6D-4640-8452-1BD1D0D0A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AC18C-DBFA-4261-8D47-2AC0BCDC9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8140D-F9E8-4CB6-AEBC-DFF595DF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E6D9C-4849-4C40-98D6-B3DE78AD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356AD-2CC2-4BA3-A993-FB1F0ACD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9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1DD8-14A7-42E2-99B8-99A179EE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055FF-307F-439F-A496-8A56F9B79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9F6D4-DB1F-4E9E-BB71-698A3ABFD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A735A-942C-4D73-B3C2-A5AA075E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57755-A01E-4D1B-AE39-6ED32470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20A88-B27C-4DAC-8EC4-FDB4583C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1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D9AD4-26CD-4561-84B9-F469C125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07F81-4BE8-4319-BF0B-EABDCA2B7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C6F77-EF28-40B5-83E5-3BF002C04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88D9-29B1-4069-8A1E-450E7A27634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34A46-5092-42DF-B849-A6BC27BEB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D5278-CB05-4364-B69F-6B9A354CE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7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DB12-6558-43DC-A013-F27186D49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Differentially Expressed Taxa associated with Type 1 Diabetes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E0AA6-1D40-42C9-AABD-B2582767B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D.</a:t>
            </a:r>
            <a:br>
              <a:rPr lang="en-US" dirty="0"/>
            </a:br>
            <a:r>
              <a:rPr lang="en-US" dirty="0"/>
              <a:t>11 August 2020</a:t>
            </a:r>
          </a:p>
        </p:txBody>
      </p:sp>
    </p:spTree>
    <p:extLst>
      <p:ext uri="{BB962C8B-B14F-4D97-AF65-F5344CB8AC3E}">
        <p14:creationId xmlns:p14="http://schemas.microsoft.com/office/powerpoint/2010/main" val="2696333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0B426-71AF-4A43-85C8-CE2668A7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CCF60F-3A6B-4C00-BD19-5AE452C1A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229" y="685800"/>
            <a:ext cx="4114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02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0B426-71AF-4A43-85C8-CE2668A7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CCF60F-3A6B-4C00-BD19-5AE452C1A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0788" y="1600200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0B426-71AF-4A43-85C8-CE2668A7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CCF60F-3A6B-4C00-BD19-5AE452C1A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6101" y="1325880"/>
            <a:ext cx="420624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1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CCF60F-3A6B-4C00-BD19-5AE452C1A9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5" b="3096"/>
          <a:stretch/>
        </p:blipFill>
        <p:spPr>
          <a:xfrm>
            <a:off x="398625" y="372133"/>
            <a:ext cx="4801270" cy="5529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5407EA-3527-49BB-90E2-0D27BFB34CAD}"/>
              </a:ext>
            </a:extLst>
          </p:cNvPr>
          <p:cNvSpPr txBox="1"/>
          <p:nvPr/>
        </p:nvSpPr>
        <p:spPr>
          <a:xfrm>
            <a:off x="1494190" y="-7431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 Vagina (Posterior Fornix?)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19DA6F-CE69-47BB-B2FC-BE42F94FB4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5" b="6929"/>
          <a:stretch/>
        </p:blipFill>
        <p:spPr>
          <a:xfrm>
            <a:off x="5948521" y="372133"/>
            <a:ext cx="4801270" cy="22823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9B597B-4C70-47AC-AF55-B60E2F67DE15}"/>
              </a:ext>
            </a:extLst>
          </p:cNvPr>
          <p:cNvSpPr txBox="1"/>
          <p:nvPr/>
        </p:nvSpPr>
        <p:spPr>
          <a:xfrm>
            <a:off x="7843793" y="-7431"/>
            <a:ext cx="101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Cervix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CF2292-51D6-4EA3-BEC4-732B8AC7B9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9" b="4322"/>
          <a:stretch/>
        </p:blipFill>
        <p:spPr>
          <a:xfrm>
            <a:off x="6234311" y="2833718"/>
            <a:ext cx="4229691" cy="3483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09FE78-4D0D-46BC-B2B6-6CD70934FD10}"/>
              </a:ext>
            </a:extLst>
          </p:cNvPr>
          <p:cNvSpPr txBox="1"/>
          <p:nvPr/>
        </p:nvSpPr>
        <p:spPr>
          <a:xfrm>
            <a:off x="7371677" y="2569283"/>
            <a:ext cx="195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 Vaginal Introitus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0AC35-20B1-4A70-B0B4-2391FB40EF6D}"/>
              </a:ext>
            </a:extLst>
          </p:cNvPr>
          <p:cNvSpPr txBox="1"/>
          <p:nvPr/>
        </p:nvSpPr>
        <p:spPr>
          <a:xfrm>
            <a:off x="0" y="621166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X. Wilcox test comparisons of differentially expressed genera associated with Type 1 Diabetes in the A) Posterior Fornix, B) Cervix, C) Vaginal Introitus, and D)Anus samples</a:t>
            </a:r>
          </a:p>
        </p:txBody>
      </p:sp>
    </p:spTree>
    <p:extLst>
      <p:ext uri="{BB962C8B-B14F-4D97-AF65-F5344CB8AC3E}">
        <p14:creationId xmlns:p14="http://schemas.microsoft.com/office/powerpoint/2010/main" val="269571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2C28A36-C6E7-4EAC-BE6E-3A2292EA9069}"/>
              </a:ext>
            </a:extLst>
          </p:cNvPr>
          <p:cNvGrpSpPr/>
          <p:nvPr/>
        </p:nvGrpSpPr>
        <p:grpSpPr>
          <a:xfrm>
            <a:off x="2723490" y="31169"/>
            <a:ext cx="6368555" cy="6317675"/>
            <a:chOff x="6588990" y="74900"/>
            <a:chExt cx="5607563" cy="548245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C4C0DCE-6BBC-4580-AB0F-603635FC5E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2" t="10508"/>
            <a:stretch/>
          </p:blipFill>
          <p:spPr>
            <a:xfrm>
              <a:off x="6588990" y="390130"/>
              <a:ext cx="5607563" cy="516722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987DF9-2CFB-48FC-B552-FA2C25781331}"/>
                </a:ext>
              </a:extLst>
            </p:cNvPr>
            <p:cNvSpPr txBox="1"/>
            <p:nvPr/>
          </p:nvSpPr>
          <p:spPr>
            <a:xfrm>
              <a:off x="8988953" y="74900"/>
              <a:ext cx="807636" cy="320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D) Anus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C661C6F-6F27-4C26-9474-32E0700DE45A}"/>
              </a:ext>
            </a:extLst>
          </p:cNvPr>
          <p:cNvSpPr txBox="1"/>
          <p:nvPr/>
        </p:nvSpPr>
        <p:spPr>
          <a:xfrm>
            <a:off x="0" y="621166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X. Wilcox test comparisons of differentially expressed genera associated with Type 1 Diabetes in the A) Posterior Fornix, B) Cervix, C) Vaginal Introitus, and D)Anus samples</a:t>
            </a:r>
          </a:p>
        </p:txBody>
      </p:sp>
    </p:spTree>
    <p:extLst>
      <p:ext uri="{BB962C8B-B14F-4D97-AF65-F5344CB8AC3E}">
        <p14:creationId xmlns:p14="http://schemas.microsoft.com/office/powerpoint/2010/main" val="339822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C661C6F-6F27-4C26-9474-32E0700DE45A}"/>
              </a:ext>
            </a:extLst>
          </p:cNvPr>
          <p:cNvSpPr txBox="1"/>
          <p:nvPr/>
        </p:nvSpPr>
        <p:spPr>
          <a:xfrm>
            <a:off x="0" y="621166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X. Wilcox test comparisons of differentially expressed genera associated with Type 1 Diabetes in the A) Infant stool and  B) Infant Ear Canal microbiome.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4BCFA8-FABF-4322-A4C9-CF276AE60C32}"/>
              </a:ext>
            </a:extLst>
          </p:cNvPr>
          <p:cNvGrpSpPr/>
          <p:nvPr/>
        </p:nvGrpSpPr>
        <p:grpSpPr>
          <a:xfrm>
            <a:off x="736592" y="474883"/>
            <a:ext cx="10718816" cy="5736785"/>
            <a:chOff x="1242211" y="474883"/>
            <a:chExt cx="10718816" cy="573678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C4C0DCE-6BBC-4580-AB0F-603635FC5E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91"/>
            <a:stretch/>
          </p:blipFill>
          <p:spPr>
            <a:xfrm>
              <a:off x="1242211" y="905772"/>
              <a:ext cx="4465815" cy="530589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987DF9-2CFB-48FC-B552-FA2C25781331}"/>
                </a:ext>
              </a:extLst>
            </p:cNvPr>
            <p:cNvSpPr txBox="1"/>
            <p:nvPr/>
          </p:nvSpPr>
          <p:spPr>
            <a:xfrm>
              <a:off x="2713820" y="474883"/>
              <a:ext cx="1522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 Infant Stool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424BF01-E90B-466A-A948-9E6E1BFFF3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974"/>
            <a:stretch/>
          </p:blipFill>
          <p:spPr>
            <a:xfrm>
              <a:off x="5708026" y="844209"/>
              <a:ext cx="6253001" cy="408130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E0315D-CF2F-4CC5-ADF8-D8EC76F6E688}"/>
                </a:ext>
              </a:extLst>
            </p:cNvPr>
            <p:cNvSpPr txBox="1"/>
            <p:nvPr/>
          </p:nvSpPr>
          <p:spPr>
            <a:xfrm>
              <a:off x="7893852" y="474883"/>
              <a:ext cx="1881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 Infant Ear canal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32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DB12-6558-43DC-A013-F27186D49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Supplemental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E0AA6-1D40-42C9-AABD-B2582767B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D.</a:t>
            </a:r>
            <a:br>
              <a:rPr lang="en-US" dirty="0"/>
            </a:br>
            <a:r>
              <a:rPr lang="en-US" dirty="0"/>
              <a:t>11 August 2020</a:t>
            </a:r>
          </a:p>
        </p:txBody>
      </p:sp>
    </p:spTree>
    <p:extLst>
      <p:ext uri="{BB962C8B-B14F-4D97-AF65-F5344CB8AC3E}">
        <p14:creationId xmlns:p14="http://schemas.microsoft.com/office/powerpoint/2010/main" val="415702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C2DB65-112B-4C05-992C-FDB300ED3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110030"/>
              </p:ext>
            </p:extLst>
          </p:nvPr>
        </p:nvGraphicFramePr>
        <p:xfrm>
          <a:off x="167479" y="525144"/>
          <a:ext cx="11857041" cy="6084960"/>
        </p:xfrm>
        <a:graphic>
          <a:graphicData uri="http://schemas.openxmlformats.org/drawingml/2006/table">
            <a:tbl>
              <a:tblPr/>
              <a:tblGrid>
                <a:gridCol w="1194063">
                  <a:extLst>
                    <a:ext uri="{9D8B030D-6E8A-4147-A177-3AD203B41FA5}">
                      <a16:colId xmlns:a16="http://schemas.microsoft.com/office/drawing/2014/main" val="1527450897"/>
                    </a:ext>
                  </a:extLst>
                </a:gridCol>
                <a:gridCol w="904503">
                  <a:extLst>
                    <a:ext uri="{9D8B030D-6E8A-4147-A177-3AD203B41FA5}">
                      <a16:colId xmlns:a16="http://schemas.microsoft.com/office/drawing/2014/main" val="2507844843"/>
                    </a:ext>
                  </a:extLst>
                </a:gridCol>
                <a:gridCol w="788081">
                  <a:extLst>
                    <a:ext uri="{9D8B030D-6E8A-4147-A177-3AD203B41FA5}">
                      <a16:colId xmlns:a16="http://schemas.microsoft.com/office/drawing/2014/main" val="3341600573"/>
                    </a:ext>
                  </a:extLst>
                </a:gridCol>
                <a:gridCol w="191050">
                  <a:extLst>
                    <a:ext uri="{9D8B030D-6E8A-4147-A177-3AD203B41FA5}">
                      <a16:colId xmlns:a16="http://schemas.microsoft.com/office/drawing/2014/main" val="1199632931"/>
                    </a:ext>
                  </a:extLst>
                </a:gridCol>
                <a:gridCol w="859725">
                  <a:extLst>
                    <a:ext uri="{9D8B030D-6E8A-4147-A177-3AD203B41FA5}">
                      <a16:colId xmlns:a16="http://schemas.microsoft.com/office/drawing/2014/main" val="3814742695"/>
                    </a:ext>
                  </a:extLst>
                </a:gridCol>
                <a:gridCol w="788081">
                  <a:extLst>
                    <a:ext uri="{9D8B030D-6E8A-4147-A177-3AD203B41FA5}">
                      <a16:colId xmlns:a16="http://schemas.microsoft.com/office/drawing/2014/main" val="1793665268"/>
                    </a:ext>
                  </a:extLst>
                </a:gridCol>
                <a:gridCol w="155228">
                  <a:extLst>
                    <a:ext uri="{9D8B030D-6E8A-4147-A177-3AD203B41FA5}">
                      <a16:colId xmlns:a16="http://schemas.microsoft.com/office/drawing/2014/main" val="2239169420"/>
                    </a:ext>
                  </a:extLst>
                </a:gridCol>
                <a:gridCol w="859725">
                  <a:extLst>
                    <a:ext uri="{9D8B030D-6E8A-4147-A177-3AD203B41FA5}">
                      <a16:colId xmlns:a16="http://schemas.microsoft.com/office/drawing/2014/main" val="197625397"/>
                    </a:ext>
                  </a:extLst>
                </a:gridCol>
                <a:gridCol w="788081">
                  <a:extLst>
                    <a:ext uri="{9D8B030D-6E8A-4147-A177-3AD203B41FA5}">
                      <a16:colId xmlns:a16="http://schemas.microsoft.com/office/drawing/2014/main" val="3461321890"/>
                    </a:ext>
                  </a:extLst>
                </a:gridCol>
                <a:gridCol w="134332">
                  <a:extLst>
                    <a:ext uri="{9D8B030D-6E8A-4147-A177-3AD203B41FA5}">
                      <a16:colId xmlns:a16="http://schemas.microsoft.com/office/drawing/2014/main" val="4174030682"/>
                    </a:ext>
                  </a:extLst>
                </a:gridCol>
                <a:gridCol w="859725">
                  <a:extLst>
                    <a:ext uri="{9D8B030D-6E8A-4147-A177-3AD203B41FA5}">
                      <a16:colId xmlns:a16="http://schemas.microsoft.com/office/drawing/2014/main" val="3188039554"/>
                    </a:ext>
                  </a:extLst>
                </a:gridCol>
                <a:gridCol w="788081">
                  <a:extLst>
                    <a:ext uri="{9D8B030D-6E8A-4147-A177-3AD203B41FA5}">
                      <a16:colId xmlns:a16="http://schemas.microsoft.com/office/drawing/2014/main" val="2607940020"/>
                    </a:ext>
                  </a:extLst>
                </a:gridCol>
                <a:gridCol w="134332">
                  <a:extLst>
                    <a:ext uri="{9D8B030D-6E8A-4147-A177-3AD203B41FA5}">
                      <a16:colId xmlns:a16="http://schemas.microsoft.com/office/drawing/2014/main" val="2525615330"/>
                    </a:ext>
                  </a:extLst>
                </a:gridCol>
                <a:gridCol w="841815">
                  <a:extLst>
                    <a:ext uri="{9D8B030D-6E8A-4147-A177-3AD203B41FA5}">
                      <a16:colId xmlns:a16="http://schemas.microsoft.com/office/drawing/2014/main" val="1628135452"/>
                    </a:ext>
                  </a:extLst>
                </a:gridCol>
                <a:gridCol w="788081">
                  <a:extLst>
                    <a:ext uri="{9D8B030D-6E8A-4147-A177-3AD203B41FA5}">
                      <a16:colId xmlns:a16="http://schemas.microsoft.com/office/drawing/2014/main" val="3255619622"/>
                    </a:ext>
                  </a:extLst>
                </a:gridCol>
                <a:gridCol w="134332">
                  <a:extLst>
                    <a:ext uri="{9D8B030D-6E8A-4147-A177-3AD203B41FA5}">
                      <a16:colId xmlns:a16="http://schemas.microsoft.com/office/drawing/2014/main" val="1303612146"/>
                    </a:ext>
                  </a:extLst>
                </a:gridCol>
                <a:gridCol w="859725">
                  <a:extLst>
                    <a:ext uri="{9D8B030D-6E8A-4147-A177-3AD203B41FA5}">
                      <a16:colId xmlns:a16="http://schemas.microsoft.com/office/drawing/2014/main" val="1796734259"/>
                    </a:ext>
                  </a:extLst>
                </a:gridCol>
                <a:gridCol w="788081">
                  <a:extLst>
                    <a:ext uri="{9D8B030D-6E8A-4147-A177-3AD203B41FA5}">
                      <a16:colId xmlns:a16="http://schemas.microsoft.com/office/drawing/2014/main" val="3832098052"/>
                    </a:ext>
                  </a:extLst>
                </a:gridCol>
              </a:tblGrid>
              <a:tr h="16041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Cervix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Vagina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Introitus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Stool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Anus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901708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adj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adj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adj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adj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adj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adj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622396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Actinomyces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725835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Anaerococcus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-2.13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080339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Anaeroglobus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-3.69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015020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Atopobium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415720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Bacteroides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33810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Bifidobacterium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-5.86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346444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Citrobacter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-4.74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341150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Collinsella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-15.19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-8.77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299779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Dialister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21102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Enhydrobacter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-5.11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135687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Enterococcus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561816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Escherichia/Shigella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884728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Fusicatenibacter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66911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Fusobacterium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737344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Gemella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21.38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650319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Intestinibacter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583191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Jonquetella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-6.37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532009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Klebsiella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574742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Kocuria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047928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Lachnoclostridium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626157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Megasphaera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242651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Micrococcus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-3.71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191302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Parabacteroides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909358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Peptoniphilus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722743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Prevotella_6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858787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Pseudomonas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507796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Romboutsia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674161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Rothia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-7.75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267354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Sneathia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42.95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49.75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089810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Staphylococcus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620097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Streptococcus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-3.58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010573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Sutterella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-5.19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620854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Terrisporobacter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-7.66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0666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749D9A-B7C8-45E7-AA06-DF6D1D0F8D28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X. Log 2-fold change and p value of differentially expressed genera associated with Type 1 Diabetes</a:t>
            </a:r>
          </a:p>
        </p:txBody>
      </p:sp>
    </p:spTree>
    <p:extLst>
      <p:ext uri="{BB962C8B-B14F-4D97-AF65-F5344CB8AC3E}">
        <p14:creationId xmlns:p14="http://schemas.microsoft.com/office/powerpoint/2010/main" val="248906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0B426-71AF-4A43-85C8-CE2668A7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CCF60F-3A6B-4C00-BD19-5AE452C1A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4789" y="269176"/>
            <a:ext cx="438912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2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0B426-71AF-4A43-85C8-CE2668A7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CCF60F-3A6B-4C00-BD19-5AE452C1A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4789" y="1000696"/>
            <a:ext cx="43891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33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E0B426-71AF-4A43-85C8-CE2668A7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CCF60F-3A6B-4C00-BD19-5AE452C1A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809" y="993795"/>
            <a:ext cx="43891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7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726</Words>
  <Application>Microsoft Office PowerPoint</Application>
  <PresentationFormat>Widescreen</PresentationFormat>
  <Paragraphs>467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Differentially Expressed Taxa associated with Type 1 Diabetes</vt:lpstr>
      <vt:lpstr>PowerPoint Presentation</vt:lpstr>
      <vt:lpstr>PowerPoint Presentation</vt:lpstr>
      <vt:lpstr>PowerPoint Presentation</vt:lpstr>
      <vt:lpstr>Supplemental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Mosaic plots</dc:title>
  <dc:creator>Michael Jochum</dc:creator>
  <cp:lastModifiedBy>Michael Jochum</cp:lastModifiedBy>
  <cp:revision>34</cp:revision>
  <dcterms:created xsi:type="dcterms:W3CDTF">2020-08-04T19:07:33Z</dcterms:created>
  <dcterms:modified xsi:type="dcterms:W3CDTF">2020-08-11T21:06:17Z</dcterms:modified>
</cp:coreProperties>
</file>