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8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0F77-07AE-4F8F-8B1D-E6110F0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531A-6514-43BA-A4D4-97B72026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2B3-8E14-48AF-99B2-6D0CE35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DAB-130E-424B-BB66-1A63250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285-2118-4325-8555-9FB4A7A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C2-61EB-482A-B165-4233D3D9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BF2C-C445-4D2E-96C4-9B00A800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3E69-959C-4DF9-969D-B130D3A2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FDFE-F5C8-4727-AFB5-2261093F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023D-919D-49EF-8827-84921CE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75F5-FA34-488E-B8E1-E79E599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8673-40E5-423C-A770-E5AE676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AD-633F-4E97-BFED-98C4B84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8A0D-A1D3-4C10-99A2-C4D850A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EBF-080E-44EF-9760-2005F62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B0D-6A86-4A1F-9CA2-6923572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D6FE-FAE5-4C68-A77B-746215B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420A-3B3E-4DAB-9117-8824DAF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B9F9-DDC9-4722-A34B-B5C76126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FBD9-EF67-4B25-A748-16C74B3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93-2BF3-4738-8254-40AAC47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0071-8F46-4C9D-8628-0A25D4F4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00F5-DF7F-43D4-ABC8-BCB424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A495-F1A5-46FA-BC9B-41B801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C77C-2915-4D4A-9449-0F76E9D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7BD0-DD22-4BB3-971C-55E8151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BD-54C2-4382-8F58-8526731A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7DBE-EFCB-4190-B2C1-BE52D70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F7482-5958-4C77-918F-CE3DF78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8609-7DD9-49AB-BD51-902516B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FE7B-3CFB-4A9B-8757-DF299E3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E43-9315-4402-9B50-32554AE8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55E-A9DA-49AD-BEC9-F60A7D2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2AB4-1EC6-4F90-B93F-3B015A1A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EFB0-9F9C-49AA-97DC-C200EF2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9F36-FA70-4602-8ED8-48AA5B81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0011-57BD-4EBD-8395-F918723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26D7-AC9C-431C-9D43-64EC06D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4474-5237-490A-9958-00C82C1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3D-BC90-4E0C-8B4B-D0C4773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6EF-193F-4173-89BF-994380BF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2FA-865C-4512-9863-CA86FB3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7BC-746A-4F96-B749-E22CC91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2CC47-D806-4E15-95EE-F0CD6BA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BF79-D7CE-4DB9-95D6-FDFDA4A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4B49-7E38-43FB-AED1-9F1AE61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AFA-5F26-48BE-B0E2-1271165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94C3-6F6D-4640-8452-1BD1D0D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C18C-DBFA-4261-8D47-2AC0BCDC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140D-F9E8-4CB6-AEBC-DFF595D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6D9C-4849-4C40-98D6-B3DE78A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56AD-2CC2-4BA3-A993-FB1F0AC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1DD8-14A7-42E2-99B8-99A179E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55FF-307F-439F-A496-8A56F9B7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6D4-DB1F-4E9E-BB71-698A3ABF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735A-942C-4D73-B3C2-A5AA07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755-A01E-4D1B-AE39-6ED324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A88-B27C-4DAC-8EC4-FDB4583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9AD4-26CD-4561-84B9-F469C12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7F81-4BE8-4319-BF0B-EABDCA2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6F77-EF28-40B5-83E5-3BF002C0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88D9-29B1-4069-8A1E-450E7A27634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4A46-5092-42DF-B849-A6BC27BE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278-CB05-4364-B69F-6B9A354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5 August 2020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A2AB6-B8D7-48F8-86EF-0059D614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5612"/>
              </p:ext>
            </p:extLst>
          </p:nvPr>
        </p:nvGraphicFramePr>
        <p:xfrm>
          <a:off x="66992" y="538463"/>
          <a:ext cx="5913673" cy="2657475"/>
        </p:xfrm>
        <a:graphic>
          <a:graphicData uri="http://schemas.openxmlformats.org/drawingml/2006/table">
            <a:tbl>
              <a:tblPr/>
              <a:tblGrid>
                <a:gridCol w="1136657">
                  <a:extLst>
                    <a:ext uri="{9D8B030D-6E8A-4147-A177-3AD203B41FA5}">
                      <a16:colId xmlns:a16="http://schemas.microsoft.com/office/drawing/2014/main" val="443494205"/>
                    </a:ext>
                  </a:extLst>
                </a:gridCol>
                <a:gridCol w="674568">
                  <a:extLst>
                    <a:ext uri="{9D8B030D-6E8A-4147-A177-3AD203B41FA5}">
                      <a16:colId xmlns:a16="http://schemas.microsoft.com/office/drawing/2014/main" val="3040933498"/>
                    </a:ext>
                  </a:extLst>
                </a:gridCol>
                <a:gridCol w="579923">
                  <a:extLst>
                    <a:ext uri="{9D8B030D-6E8A-4147-A177-3AD203B41FA5}">
                      <a16:colId xmlns:a16="http://schemas.microsoft.com/office/drawing/2014/main" val="188753699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7212818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915963883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1487020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626562352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091989259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1193638071"/>
                    </a:ext>
                  </a:extLst>
                </a:gridCol>
              </a:tblGrid>
              <a:tr h="620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7906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1.53E+30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5.26E+26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4.44E+33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2.72E-21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259240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93739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6.04E+09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7.55E-68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76453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68939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2.63E+12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1.54E-66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5311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4317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18598841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4458821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77580340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1.72E-26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10959"/>
                  </a:ext>
                </a:extLst>
              </a:tr>
              <a:tr h="121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5999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8.04E+10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1.72E+13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2.79E-24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12578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9563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1.39E+17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12084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1036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661512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1.71E+65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1.1E+150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472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9D2A09-5914-45AA-9ED8-7FE8C927FE61}"/>
              </a:ext>
            </a:extLst>
          </p:cNvPr>
          <p:cNvSpPr txBox="1"/>
          <p:nvPr/>
        </p:nvSpPr>
        <p:spPr>
          <a:xfrm>
            <a:off x="-1554" y="24279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Summary of logistical regression models for continuous variable and disease state.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1DD9A-5A3B-438F-83F7-7B27879825D2}"/>
              </a:ext>
            </a:extLst>
          </p:cNvPr>
          <p:cNvSpPr txBox="1"/>
          <p:nvPr/>
        </p:nvSpPr>
        <p:spPr>
          <a:xfrm>
            <a:off x="5999584" y="242796"/>
            <a:ext cx="6192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ANOVA using a linear model fit for continuous variable and disease states comparisons.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4A6C1B-3A32-4DCA-ADDC-B5B6567B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6401"/>
              </p:ext>
            </p:extLst>
          </p:nvPr>
        </p:nvGraphicFramePr>
        <p:xfrm>
          <a:off x="6238632" y="538463"/>
          <a:ext cx="5527270" cy="2718435"/>
        </p:xfrm>
        <a:graphic>
          <a:graphicData uri="http://schemas.openxmlformats.org/drawingml/2006/table">
            <a:tbl>
              <a:tblPr/>
              <a:tblGrid>
                <a:gridCol w="1235095">
                  <a:extLst>
                    <a:ext uri="{9D8B030D-6E8A-4147-A177-3AD203B41FA5}">
                      <a16:colId xmlns:a16="http://schemas.microsoft.com/office/drawing/2014/main" val="3852931019"/>
                    </a:ext>
                  </a:extLst>
                </a:gridCol>
                <a:gridCol w="972516">
                  <a:extLst>
                    <a:ext uri="{9D8B030D-6E8A-4147-A177-3AD203B41FA5}">
                      <a16:colId xmlns:a16="http://schemas.microsoft.com/office/drawing/2014/main" val="2311350857"/>
                    </a:ext>
                  </a:extLst>
                </a:gridCol>
                <a:gridCol w="1154052">
                  <a:extLst>
                    <a:ext uri="{9D8B030D-6E8A-4147-A177-3AD203B41FA5}">
                      <a16:colId xmlns:a16="http://schemas.microsoft.com/office/drawing/2014/main" val="4211375228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2436244827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2781982397"/>
                    </a:ext>
                  </a:extLst>
                </a:gridCol>
                <a:gridCol w="635376">
                  <a:extLst>
                    <a:ext uri="{9D8B030D-6E8A-4147-A177-3AD203B41FA5}">
                      <a16:colId xmlns:a16="http://schemas.microsoft.com/office/drawing/2014/main" val="3685759572"/>
                    </a:ext>
                  </a:extLst>
                </a:gridCol>
                <a:gridCol w="259479">
                  <a:extLst>
                    <a:ext uri="{9D8B030D-6E8A-4147-A177-3AD203B41FA5}">
                      <a16:colId xmlns:a16="http://schemas.microsoft.com/office/drawing/2014/main" val="841797450"/>
                    </a:ext>
                  </a:extLst>
                </a:gridCol>
              </a:tblGrid>
              <a:tr h="1021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(&gt;|t|)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8602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7196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0149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034031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9215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05436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74863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49089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4370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0255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9895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11168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2478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2146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661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A234C9-A85D-4A5A-8662-6CCE43AD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67757"/>
              </p:ext>
            </p:extLst>
          </p:nvPr>
        </p:nvGraphicFramePr>
        <p:xfrm>
          <a:off x="129542" y="4064708"/>
          <a:ext cx="6021827" cy="1524000"/>
        </p:xfrm>
        <a:graphic>
          <a:graphicData uri="http://schemas.openxmlformats.org/drawingml/2006/table">
            <a:tbl>
              <a:tblPr/>
              <a:tblGrid>
                <a:gridCol w="1159661">
                  <a:extLst>
                    <a:ext uri="{9D8B030D-6E8A-4147-A177-3AD203B41FA5}">
                      <a16:colId xmlns:a16="http://schemas.microsoft.com/office/drawing/2014/main" val="4001684394"/>
                    </a:ext>
                  </a:extLst>
                </a:gridCol>
                <a:gridCol w="803126">
                  <a:extLst>
                    <a:ext uri="{9D8B030D-6E8A-4147-A177-3AD203B41FA5}">
                      <a16:colId xmlns:a16="http://schemas.microsoft.com/office/drawing/2014/main" val="3332003638"/>
                    </a:ext>
                  </a:extLst>
                </a:gridCol>
                <a:gridCol w="637502">
                  <a:extLst>
                    <a:ext uri="{9D8B030D-6E8A-4147-A177-3AD203B41FA5}">
                      <a16:colId xmlns:a16="http://schemas.microsoft.com/office/drawing/2014/main" val="2350791068"/>
                    </a:ext>
                  </a:extLst>
                </a:gridCol>
                <a:gridCol w="1443097">
                  <a:extLst>
                    <a:ext uri="{9D8B030D-6E8A-4147-A177-3AD203B41FA5}">
                      <a16:colId xmlns:a16="http://schemas.microsoft.com/office/drawing/2014/main" val="673695523"/>
                    </a:ext>
                  </a:extLst>
                </a:gridCol>
                <a:gridCol w="614065">
                  <a:extLst>
                    <a:ext uri="{9D8B030D-6E8A-4147-A177-3AD203B41FA5}">
                      <a16:colId xmlns:a16="http://schemas.microsoft.com/office/drawing/2014/main" val="3044066212"/>
                    </a:ext>
                  </a:extLst>
                </a:gridCol>
                <a:gridCol w="431250">
                  <a:extLst>
                    <a:ext uri="{9D8B030D-6E8A-4147-A177-3AD203B41FA5}">
                      <a16:colId xmlns:a16="http://schemas.microsoft.com/office/drawing/2014/main" val="34405467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23615663"/>
                    </a:ext>
                  </a:extLst>
                </a:gridCol>
                <a:gridCol w="285426">
                  <a:extLst>
                    <a:ext uri="{9D8B030D-6E8A-4147-A177-3AD203B41FA5}">
                      <a16:colId xmlns:a16="http://schemas.microsoft.com/office/drawing/2014/main" val="9199515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5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69.74794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[-9.306434,8.814554]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-0.055404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377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23.19337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[-1.833947,0.4898567]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27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[-2.0210605,0.8300311]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18.34747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[-3.002443,-0.2152756]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54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30.79929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[-6.327365,0.3163973]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[0.724145,1.4985379]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2.244E-07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0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3402.595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[-343.61315,43.20362]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046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33D45D9-2B64-48E2-8B6B-505D9975D73E}"/>
              </a:ext>
            </a:extLst>
          </p:cNvPr>
          <p:cNvSpPr txBox="1"/>
          <p:nvPr/>
        </p:nvSpPr>
        <p:spPr>
          <a:xfrm>
            <a:off x="179743" y="3599188"/>
            <a:ext cx="5678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Welch's Two Sample t-test comparisons of continuous variables between Control and T1 Diabetes patients.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F1DE9-7331-42C5-BBED-CD5AF3555040}"/>
              </a:ext>
            </a:extLst>
          </p:cNvPr>
          <p:cNvSpPr txBox="1"/>
          <p:nvPr/>
        </p:nvSpPr>
        <p:spPr>
          <a:xfrm>
            <a:off x="6333628" y="3599188"/>
            <a:ext cx="5905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PostHoc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Tukey HSD multiple comparisons of means between the continuous variables and disease state.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9920EF-897E-4A33-B4AC-45115981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73827"/>
              </p:ext>
            </p:extLst>
          </p:nvPr>
        </p:nvGraphicFramePr>
        <p:xfrm>
          <a:off x="7095559" y="4064708"/>
          <a:ext cx="3961217" cy="1678305"/>
        </p:xfrm>
        <a:graphic>
          <a:graphicData uri="http://schemas.openxmlformats.org/drawingml/2006/table">
            <a:tbl>
              <a:tblPr/>
              <a:tblGrid>
                <a:gridCol w="1208799">
                  <a:extLst>
                    <a:ext uri="{9D8B030D-6E8A-4147-A177-3AD203B41FA5}">
                      <a16:colId xmlns:a16="http://schemas.microsoft.com/office/drawing/2014/main" val="93307175"/>
                    </a:ext>
                  </a:extLst>
                </a:gridCol>
                <a:gridCol w="736067">
                  <a:extLst>
                    <a:ext uri="{9D8B030D-6E8A-4147-A177-3AD203B41FA5}">
                      <a16:colId xmlns:a16="http://schemas.microsoft.com/office/drawing/2014/main" val="1698033824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7264641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75131253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951247111"/>
                    </a:ext>
                  </a:extLst>
                </a:gridCol>
                <a:gridCol w="188874">
                  <a:extLst>
                    <a:ext uri="{9D8B030D-6E8A-4147-A177-3AD203B41FA5}">
                      <a16:colId xmlns:a16="http://schemas.microsoft.com/office/drawing/2014/main" val="39465599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84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Bialko_ogolem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-9.53E+00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40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0.6720452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-5.06E-01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7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-0.86673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2.057758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0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3.360396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88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energ_tluszcz_proc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6.297206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27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tydzien_porodu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-1.110476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-1.48793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-0.733023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17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348.1765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5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1524000" y="5888532"/>
            <a:ext cx="9504784" cy="4009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Box and whisker plot comparisons of continuous variable and disease. Box enclosure and whiskers represent the 25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75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percentiles, respectively. Median is denoted by the horizontal line, and outliers are portrayed as points outside the box. 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77D38-392D-41D5-8AF6-A9EDB99A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2706788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EC9-7694-43FA-AD83-1EB797E8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2706788"/>
            <a:ext cx="2743200" cy="2743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7AB60-27E1-449D-9493-AAFF74AB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788"/>
            <a:ext cx="2743200" cy="2743200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9853E4EC-7AEF-4898-AD39-203048512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0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2C14-60B7-48D5-9B40-B18AFDDF3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0"/>
            <a:ext cx="2743200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5D06F-DA73-4A5D-A9FD-E690D6880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B8062F4F-9A48-4285-B56F-FB8F61E49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74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-1091682" y="5991169"/>
            <a:ext cx="9144000" cy="400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Violin plot comparison between disease state and week of delivery [p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0.0001].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A3979B-34DD-490A-BD79-A9E2E138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4" y="197876"/>
            <a:ext cx="5715798" cy="57157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331A4E-A3AA-4F7F-8954-C251E533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79706"/>
              </p:ext>
            </p:extLst>
          </p:nvPr>
        </p:nvGraphicFramePr>
        <p:xfrm>
          <a:off x="6352213" y="1305648"/>
          <a:ext cx="5715000" cy="57721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0142119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1450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920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926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0573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0135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3126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0768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36721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 state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454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39.19048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7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5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0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672</Words>
  <Application>Microsoft Office PowerPoint</Application>
  <PresentationFormat>Widescreen</PresentationFormat>
  <Paragraphs>333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Continuous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plots</dc:title>
  <dc:creator>Michael Jochum</dc:creator>
  <cp:lastModifiedBy>Michael Jochum</cp:lastModifiedBy>
  <cp:revision>15</cp:revision>
  <dcterms:created xsi:type="dcterms:W3CDTF">2020-08-04T19:07:33Z</dcterms:created>
  <dcterms:modified xsi:type="dcterms:W3CDTF">2020-08-11T22:03:10Z</dcterms:modified>
</cp:coreProperties>
</file>