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339" r:id="rId3"/>
    <p:sldId id="337" r:id="rId4"/>
    <p:sldId id="499" r:id="rId5"/>
    <p:sldId id="525" r:id="rId6"/>
    <p:sldId id="526" r:id="rId7"/>
    <p:sldId id="527" r:id="rId8"/>
    <p:sldId id="500" r:id="rId9"/>
    <p:sldId id="265" r:id="rId10"/>
    <p:sldId id="290" r:id="rId11"/>
    <p:sldId id="457" r:id="rId12"/>
    <p:sldId id="295" r:id="rId13"/>
    <p:sldId id="269" r:id="rId14"/>
    <p:sldId id="524" r:id="rId15"/>
    <p:sldId id="268" r:id="rId16"/>
    <p:sldId id="270" r:id="rId17"/>
    <p:sldId id="296" r:id="rId18"/>
    <p:sldId id="334" r:id="rId19"/>
    <p:sldId id="262" r:id="rId20"/>
    <p:sldId id="294" r:id="rId21"/>
    <p:sldId id="267" r:id="rId22"/>
    <p:sldId id="322" r:id="rId23"/>
    <p:sldId id="302" r:id="rId24"/>
    <p:sldId id="479" r:id="rId25"/>
    <p:sldId id="283" r:id="rId26"/>
    <p:sldId id="281" r:id="rId27"/>
    <p:sldId id="280" r:id="rId28"/>
    <p:sldId id="501" r:id="rId29"/>
    <p:sldId id="523" r:id="rId30"/>
    <p:sldId id="503" r:id="rId31"/>
    <p:sldId id="504" r:id="rId32"/>
    <p:sldId id="455" r:id="rId33"/>
    <p:sldId id="515" r:id="rId34"/>
    <p:sldId id="522" r:id="rId35"/>
    <p:sldId id="518" r:id="rId36"/>
    <p:sldId id="520" r:id="rId37"/>
    <p:sldId id="519" r:id="rId38"/>
    <p:sldId id="338" r:id="rId39"/>
    <p:sldId id="497" r:id="rId40"/>
    <p:sldId id="289" r:id="rId41"/>
    <p:sldId id="260" r:id="rId42"/>
    <p:sldId id="257" r:id="rId43"/>
    <p:sldId id="271" r:id="rId44"/>
    <p:sldId id="480" r:id="rId45"/>
    <p:sldId id="495" r:id="rId46"/>
    <p:sldId id="492" r:id="rId47"/>
    <p:sldId id="282" r:id="rId48"/>
    <p:sldId id="278" r:id="rId49"/>
    <p:sldId id="274" r:id="rId50"/>
    <p:sldId id="272" r:id="rId51"/>
    <p:sldId id="275" r:id="rId52"/>
    <p:sldId id="276" r:id="rId53"/>
    <p:sldId id="277" r:id="rId5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mar" initials="g" lastIdx="0" clrIdx="0">
    <p:extLst>
      <p:ext uri="{19B8F6BF-5375-455C-9EA6-DF929625EA0E}">
        <p15:presenceInfo xmlns:p15="http://schemas.microsoft.com/office/powerpoint/2012/main" userId="gam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CC0099"/>
    <a:srgbClr val="0000FF"/>
    <a:srgbClr val="456A2C"/>
    <a:srgbClr val="D3A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57" autoAdjust="0"/>
    <p:restoredTop sz="93883" autoAdjust="0"/>
  </p:normalViewPr>
  <p:slideViewPr>
    <p:cSldViewPr snapToGrid="0">
      <p:cViewPr varScale="1">
        <p:scale>
          <a:sx n="63" d="100"/>
          <a:sy n="63" d="100"/>
        </p:scale>
        <p:origin x="1016" y="64"/>
      </p:cViewPr>
      <p:guideLst/>
    </p:cSldViewPr>
  </p:slideViewPr>
  <p:notesTextViewPr>
    <p:cViewPr>
      <p:scale>
        <a:sx n="72" d="100"/>
        <a:sy n="72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mar\Documents\UMP\wspolprace\prof.%20Ozegowska\BCM%201_4.2020\Results_5.5.2020\STAT_dane%20kliniczne_5.5.202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'tyciedz ciazy'!$B$3</c:f>
              <c:strCache>
                <c:ptCount val="1"/>
                <c:pt idx="0">
                  <c:v>T1D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'tyciedz ciazy'!$C$3:$G$3</c:f>
              <c:numCache>
                <c:formatCode>General</c:formatCode>
                <c:ptCount val="5"/>
                <c:pt idx="0">
                  <c:v>12</c:v>
                </c:pt>
                <c:pt idx="1">
                  <c:v>23</c:v>
                </c:pt>
                <c:pt idx="2">
                  <c:v>13</c:v>
                </c:pt>
                <c:pt idx="3">
                  <c:v>1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BF-4979-B13F-60057FC4EE25}"/>
            </c:ext>
          </c:extLst>
        </c:ser>
        <c:ser>
          <c:idx val="1"/>
          <c:order val="1"/>
          <c:tx>
            <c:strRef>
              <c:f>'tyciedz ciazy'!$B$4</c:f>
              <c:strCache>
                <c:ptCount val="1"/>
                <c:pt idx="0">
                  <c:v>Controls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'tyciedz ciazy'!$C$4:$G$4</c:f>
              <c:numCache>
                <c:formatCode>General</c:formatCode>
                <c:ptCount val="5"/>
                <c:pt idx="0">
                  <c:v>0</c:v>
                </c:pt>
                <c:pt idx="1">
                  <c:v>12</c:v>
                </c:pt>
                <c:pt idx="2">
                  <c:v>15</c:v>
                </c:pt>
                <c:pt idx="3">
                  <c:v>9</c:v>
                </c:pt>
                <c:pt idx="4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BF-4979-B13F-60057FC4EE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7373728"/>
        <c:axId val="1205443952"/>
      </c:lineChart>
      <c:catAx>
        <c:axId val="6373737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delivery_</a:t>
                </a:r>
                <a:r>
                  <a:rPr lang="en-US"/>
                  <a:t>preg</a:t>
                </a:r>
                <a:r>
                  <a:rPr lang="pl-PL"/>
                  <a:t>nancy week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205443952"/>
        <c:crosses val="autoZero"/>
        <c:auto val="1"/>
        <c:lblAlgn val="ctr"/>
        <c:lblOffset val="100"/>
        <c:noMultiLvlLbl val="0"/>
      </c:catAx>
      <c:valAx>
        <c:axId val="1205443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no.</a:t>
                </a:r>
                <a:r>
                  <a:rPr lang="pl-PL" baseline="0"/>
                  <a:t> of pregnant women</a:t>
                </a:r>
                <a:endParaRPr lang="pl-P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637373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80EC5-6484-449F-9D2A-5CE86B494181}" type="datetimeFigureOut">
              <a:rPr lang="pl-PL" smtClean="0"/>
              <a:t>14.08.2020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BE236-69B4-4908-996E-2DF7D09030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0639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dirty="0"/>
              <a:t>No </a:t>
            </a:r>
            <a:r>
              <a:rPr lang="pl-PL" sz="1200" b="1" dirty="0" err="1"/>
              <a:t>preterm</a:t>
            </a:r>
            <a:r>
              <a:rPr lang="pl-PL" sz="1200" b="1" dirty="0"/>
              <a:t> </a:t>
            </a:r>
            <a:r>
              <a:rPr lang="pl-PL" sz="1200" b="1" dirty="0" err="1"/>
              <a:t>babies</a:t>
            </a:r>
            <a:r>
              <a:rPr lang="pl-PL" sz="1200" b="1" dirty="0"/>
              <a:t> </a:t>
            </a:r>
            <a:r>
              <a:rPr lang="pl-PL" sz="1200" b="1" dirty="0" err="1"/>
              <a:t>involved</a:t>
            </a:r>
            <a:endParaRPr lang="pl-PL" sz="1200" b="1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E236-69B4-4908-996E-2DF7D0903066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3670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Dr Aagaard: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significance is lost on disease by delivery, but retained on disease by antibiotics. The week of delivery stands in part because of such a strong inverse….no Type I DM goes past 39 weeks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(August 13, 2020)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Michael: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Removal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"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SampleType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adonis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stratifying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against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pl-PL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(August 13, 2020)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E236-69B4-4908-996E-2DF7D0903066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8922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Just to </a:t>
            </a:r>
            <a:r>
              <a:rPr lang="pl-PL" b="1" dirty="0" err="1"/>
              <a:t>remind</a:t>
            </a:r>
            <a:endParaRPr lang="pl-PL" b="1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E236-69B4-4908-996E-2DF7D0903066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9815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/>
              <a:t>Just to </a:t>
            </a:r>
            <a:r>
              <a:rPr lang="pl-PL" b="1" dirty="0" err="1"/>
              <a:t>remind</a:t>
            </a:r>
            <a:endParaRPr lang="pl-PL" b="1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E236-69B4-4908-996E-2DF7D0903066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7736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/>
              <a:t>Just to </a:t>
            </a:r>
            <a:r>
              <a:rPr lang="pl-PL" b="1" dirty="0" err="1"/>
              <a:t>remind</a:t>
            </a:r>
            <a:endParaRPr lang="pl-PL" b="1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E236-69B4-4908-996E-2DF7D0903066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5639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July30, 2020, </a:t>
            </a:r>
            <a:r>
              <a:rPr lang="pl-PL" dirty="0" err="1"/>
              <a:t>Figure</a:t>
            </a:r>
            <a:r>
              <a:rPr lang="pl-PL" dirty="0"/>
              <a:t> – </a:t>
            </a:r>
            <a:r>
              <a:rPr lang="pl-PL" dirty="0" err="1"/>
              <a:t>modify</a:t>
            </a:r>
            <a:r>
              <a:rPr lang="pl-PL" dirty="0"/>
              <a:t>, </a:t>
            </a:r>
            <a:r>
              <a:rPr lang="pl-PL" dirty="0" err="1"/>
              <a:t>remove</a:t>
            </a:r>
            <a:r>
              <a:rPr lang="pl-PL" dirty="0"/>
              <a:t> </a:t>
            </a:r>
            <a:r>
              <a:rPr lang="pl-PL" dirty="0" err="1"/>
              <a:t>duplicates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E236-69B4-4908-996E-2DF7D0903066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7479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30 July 2020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E236-69B4-4908-996E-2DF7D0903066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85079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30 July 2020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E236-69B4-4908-996E-2DF7D0903066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8846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30 July 2020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E236-69B4-4908-996E-2DF7D0903066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54122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30 July 2020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E236-69B4-4908-996E-2DF7D0903066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97242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30 July 2020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E236-69B4-4908-996E-2DF7D0903066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881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dirty="0"/>
              <a:t>No </a:t>
            </a:r>
            <a:r>
              <a:rPr lang="pl-PL" sz="1200" b="1" dirty="0" err="1"/>
              <a:t>preterm</a:t>
            </a:r>
            <a:r>
              <a:rPr lang="pl-PL" sz="1200" b="1" dirty="0"/>
              <a:t> </a:t>
            </a:r>
            <a:r>
              <a:rPr lang="pl-PL" sz="1200" b="1" dirty="0" err="1"/>
              <a:t>babies</a:t>
            </a:r>
            <a:r>
              <a:rPr lang="pl-PL" sz="1200" b="1" dirty="0"/>
              <a:t> </a:t>
            </a:r>
            <a:r>
              <a:rPr lang="pl-PL" sz="1200" b="1" dirty="0" err="1"/>
              <a:t>involved</a:t>
            </a:r>
            <a:endParaRPr lang="pl-PL" sz="1200" b="1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E236-69B4-4908-996E-2DF7D0903066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90621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Dr. Aagaard: </a:t>
            </a:r>
            <a:r>
              <a:rPr lang="en-US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Make sure you don’t plot mom and baby on same plot</a:t>
            </a:r>
            <a:endParaRPr lang="pl-PL" sz="1200" b="1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E236-69B4-4908-996E-2DF7D0903066}" type="slidenum">
              <a:rPr lang="pl-PL" smtClean="0"/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07012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Deleted</a:t>
            </a:r>
            <a:r>
              <a:rPr lang="pl-PL" dirty="0"/>
              <a:t>: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Removal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"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SampleType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column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adonis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stratifying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against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August 13, MJ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E236-69B4-4908-996E-2DF7D0903066}" type="slidenum">
              <a:rPr lang="pl-PL" smtClean="0"/>
              <a:t>43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42601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dirty="0"/>
              <a:t>C-</a:t>
            </a:r>
            <a:r>
              <a:rPr lang="pl-PL" b="1" dirty="0" err="1"/>
              <a:t>section</a:t>
            </a:r>
            <a:r>
              <a:rPr lang="pl-PL" b="1" dirty="0"/>
              <a:t>, n=88 vs. </a:t>
            </a:r>
            <a:r>
              <a:rPr lang="pl-PL" b="1" dirty="0" err="1"/>
              <a:t>Vaginal</a:t>
            </a:r>
            <a:r>
              <a:rPr lang="pl-PL" b="1" dirty="0"/>
              <a:t>, n=72, ∑ 160</a:t>
            </a:r>
          </a:p>
          <a:p>
            <a:endParaRPr lang="pl-PL" b="1" dirty="0"/>
          </a:p>
          <a:p>
            <a:endParaRPr lang="pl-PL" b="1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E236-69B4-4908-996E-2DF7D0903066}" type="slidenum">
              <a:rPr lang="pl-PL" smtClean="0"/>
              <a:t>44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4013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dirty="0"/>
              <a:t>No </a:t>
            </a:r>
            <a:r>
              <a:rPr lang="pl-PL" sz="1200" b="1" dirty="0" err="1"/>
              <a:t>preterm</a:t>
            </a:r>
            <a:r>
              <a:rPr lang="pl-PL" sz="1200" b="1" dirty="0"/>
              <a:t> </a:t>
            </a:r>
            <a:r>
              <a:rPr lang="pl-PL" sz="1200" b="1" dirty="0" err="1"/>
              <a:t>babies</a:t>
            </a:r>
            <a:r>
              <a:rPr lang="pl-PL" sz="1200" b="1" dirty="0"/>
              <a:t> </a:t>
            </a:r>
            <a:r>
              <a:rPr lang="pl-PL" sz="1200" b="1" dirty="0" err="1"/>
              <a:t>involved</a:t>
            </a:r>
            <a:endParaRPr lang="pl-PL" sz="1200" b="1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E236-69B4-4908-996E-2DF7D0903066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3500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1" dirty="0"/>
              <a:t>No </a:t>
            </a:r>
            <a:r>
              <a:rPr lang="pl-PL" sz="1200" b="1" dirty="0" err="1"/>
              <a:t>preterm</a:t>
            </a:r>
            <a:r>
              <a:rPr lang="pl-PL" sz="1200" b="1" dirty="0"/>
              <a:t> </a:t>
            </a:r>
            <a:r>
              <a:rPr lang="pl-PL" sz="1200" b="1" dirty="0" err="1"/>
              <a:t>babies</a:t>
            </a:r>
            <a:r>
              <a:rPr lang="pl-PL" sz="1200" b="1" dirty="0"/>
              <a:t> </a:t>
            </a:r>
            <a:r>
              <a:rPr lang="pl-PL" sz="1200" b="1" dirty="0" err="1"/>
              <a:t>involved</a:t>
            </a:r>
            <a:endParaRPr lang="pl-PL" sz="1200" b="1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E236-69B4-4908-996E-2DF7D0903066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4163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OK: </a:t>
            </a:r>
            <a:r>
              <a:rPr lang="pl-PL" dirty="0" err="1"/>
              <a:t>Alpha</a:t>
            </a:r>
            <a:r>
              <a:rPr lang="pl-PL" dirty="0"/>
              <a:t> </a:t>
            </a:r>
            <a:r>
              <a:rPr lang="pl-PL" dirty="0" err="1"/>
              <a:t>Diversity</a:t>
            </a:r>
            <a:r>
              <a:rPr lang="pl-PL" dirty="0"/>
              <a:t> </a:t>
            </a:r>
            <a:r>
              <a:rPr lang="pl-PL" dirty="0" err="1"/>
              <a:t>Estimates</a:t>
            </a:r>
            <a:r>
              <a:rPr lang="pl-PL" dirty="0"/>
              <a:t>: Shannon </a:t>
            </a:r>
            <a:r>
              <a:rPr lang="pl-PL" dirty="0" err="1"/>
              <a:t>only</a:t>
            </a:r>
            <a:endParaRPr lang="pl-PL" dirty="0"/>
          </a:p>
          <a:p>
            <a:r>
              <a:rPr lang="pl-PL" dirty="0"/>
              <a:t>X </a:t>
            </a:r>
            <a:r>
              <a:rPr lang="pl-PL" dirty="0" err="1"/>
              <a:t>disease</a:t>
            </a:r>
            <a:r>
              <a:rPr lang="pl-PL" dirty="0"/>
              <a:t>; </a:t>
            </a:r>
            <a:r>
              <a:rPr lang="pl-PL" dirty="0" err="1"/>
              <a:t>color</a:t>
            </a:r>
            <a:r>
              <a:rPr lang="pl-PL" dirty="0"/>
              <a:t> </a:t>
            </a:r>
            <a:r>
              <a:rPr lang="pl-PL" dirty="0" err="1"/>
              <a:t>disease</a:t>
            </a:r>
            <a:r>
              <a:rPr lang="pl-PL" dirty="0"/>
              <a:t>, </a:t>
            </a:r>
            <a:r>
              <a:rPr lang="pl-PL" dirty="0" err="1"/>
              <a:t>shape</a:t>
            </a:r>
            <a:r>
              <a:rPr lang="pl-PL" dirty="0"/>
              <a:t> </a:t>
            </a:r>
            <a:r>
              <a:rPr lang="pl-PL" dirty="0" err="1"/>
              <a:t>null</a:t>
            </a:r>
            <a:r>
              <a:rPr lang="pl-PL" dirty="0"/>
              <a:t>, </a:t>
            </a:r>
            <a:r>
              <a:rPr lang="pl-PL" dirty="0" err="1"/>
              <a:t>size</a:t>
            </a:r>
            <a:r>
              <a:rPr lang="pl-PL" dirty="0"/>
              <a:t> 10, </a:t>
            </a:r>
            <a:r>
              <a:rPr lang="pl-PL" dirty="0" err="1"/>
              <a:t>opacity</a:t>
            </a:r>
            <a:r>
              <a:rPr lang="pl-PL" dirty="0"/>
              <a:t> 1, max. </a:t>
            </a:r>
            <a:r>
              <a:rPr lang="pl-PL" dirty="0" err="1"/>
              <a:t>Labels</a:t>
            </a:r>
            <a:r>
              <a:rPr lang="pl-PL" dirty="0"/>
              <a:t> 30. </a:t>
            </a:r>
            <a:r>
              <a:rPr lang="pl-PL" dirty="0" err="1"/>
              <a:t>angle</a:t>
            </a:r>
            <a:r>
              <a:rPr lang="pl-PL" dirty="0"/>
              <a:t> 90; </a:t>
            </a:r>
            <a:r>
              <a:rPr lang="pl-PL" dirty="0" err="1"/>
              <a:t>source</a:t>
            </a:r>
            <a:r>
              <a:rPr lang="pl-PL" dirty="0"/>
              <a:t> data </a:t>
            </a:r>
            <a:r>
              <a:rPr lang="pl-PL" dirty="0" err="1"/>
              <a:t>original</a:t>
            </a:r>
            <a:r>
              <a:rPr lang="pl-PL" dirty="0"/>
              <a:t>, </a:t>
            </a:r>
            <a:r>
              <a:rPr lang="pl-PL" dirty="0" err="1"/>
              <a:t>width</a:t>
            </a:r>
            <a:r>
              <a:rPr lang="pl-PL" dirty="0"/>
              <a:t> 4, </a:t>
            </a:r>
            <a:r>
              <a:rPr lang="pl-PL" dirty="0" err="1"/>
              <a:t>height</a:t>
            </a:r>
            <a:r>
              <a:rPr lang="pl-PL" dirty="0"/>
              <a:t> 10</a:t>
            </a:r>
          </a:p>
          <a:p>
            <a:r>
              <a:rPr lang="pl-PL" dirty="0" err="1"/>
              <a:t>Disease_Host_Sample</a:t>
            </a:r>
            <a:r>
              <a:rPr lang="pl-PL" dirty="0"/>
              <a:t> </a:t>
            </a:r>
            <a:r>
              <a:rPr lang="pl-PL" dirty="0" err="1"/>
              <a:t>Type</a:t>
            </a:r>
            <a:r>
              <a:rPr lang="pl-PL" dirty="0"/>
              <a:t>/</a:t>
            </a:r>
            <a:r>
              <a:rPr lang="pl-PL" dirty="0" err="1"/>
              <a:t>Color</a:t>
            </a:r>
            <a:r>
              <a:rPr lang="pl-PL" dirty="0"/>
              <a:t>: </a:t>
            </a:r>
            <a:r>
              <a:rPr lang="pl-PL" dirty="0" err="1"/>
              <a:t>SampleType</a:t>
            </a:r>
            <a:r>
              <a:rPr lang="pl-PL" dirty="0"/>
              <a:t>/</a:t>
            </a:r>
            <a:r>
              <a:rPr lang="pl-PL" dirty="0" err="1"/>
              <a:t>null</a:t>
            </a:r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E236-69B4-4908-996E-2DF7D0903066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1685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How different is the microbial composition in one </a:t>
            </a:r>
            <a:r>
              <a:rPr lang="pl-PL" sz="1200" b="1" dirty="0" err="1"/>
              <a:t>material</a:t>
            </a:r>
            <a:r>
              <a:rPr lang="en-US" sz="1200" b="1" dirty="0"/>
              <a:t> compared to another</a:t>
            </a:r>
            <a:r>
              <a:rPr lang="pl-PL" sz="1200" b="1" dirty="0"/>
              <a:t>? 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E236-69B4-4908-996E-2DF7D0903066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2558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Dr. Aagaard: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week of delivery stands in part because of such a strong inverse….no Type I DM goes past 39 weeks.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E236-69B4-4908-996E-2DF7D0903066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3411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August 2020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E236-69B4-4908-996E-2DF7D0903066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5594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>
                <a:solidFill>
                  <a:srgbClr val="FF0000"/>
                </a:solidFill>
                <a:highlight>
                  <a:srgbClr val="FFFF00"/>
                </a:highlight>
              </a:rPr>
              <a:t>DZ: Tutaj </a:t>
            </a:r>
            <a:r>
              <a:rPr lang="pl-PL" dirty="0" err="1">
                <a:solidFill>
                  <a:srgbClr val="FF0000"/>
                </a:solidFill>
                <a:highlight>
                  <a:srgbClr val="FFFF00"/>
                </a:highlight>
              </a:rPr>
              <a:t>abundance</a:t>
            </a:r>
            <a:r>
              <a:rPr lang="pl-PL" dirty="0">
                <a:solidFill>
                  <a:srgbClr val="FF0000"/>
                </a:solidFill>
                <a:highlight>
                  <a:srgbClr val="FFFF00"/>
                </a:highlight>
              </a:rPr>
              <a:t> pomiędzy dwoma pierwszym</a:t>
            </a:r>
            <a:r>
              <a:rPr lang="pl-PL" dirty="0">
                <a:solidFill>
                  <a:srgbClr val="FF0000"/>
                </a:solidFill>
              </a:rPr>
              <a:t>i</a:t>
            </a:r>
          </a:p>
          <a:p>
            <a:r>
              <a:rPr lang="pl-PL" dirty="0"/>
              <a:t>PROM profilaktyka ( rozpoczęta 6h po pęknięciu błon płodowych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noStrike" dirty="0"/>
              <a:t>Chorioamnionitis (intra-amniotic infection (IAI)</a:t>
            </a:r>
            <a:r>
              <a:rPr lang="pl-PL" strike="noStrike" dirty="0"/>
              <a:t>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No </a:t>
            </a:r>
            <a:r>
              <a:rPr lang="pl-PL" dirty="0" err="1"/>
              <a:t>preterm</a:t>
            </a:r>
            <a:r>
              <a:rPr lang="pl-PL" dirty="0"/>
              <a:t>, dobrze kontrolowana cukrzyca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BE236-69B4-4908-996E-2DF7D0903066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7082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241AA8-1A8B-4783-9304-4FEBA790B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588E304-8A60-4CF0-913A-C6888D352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1E78F19-13AA-4E66-86C2-8B3AD005C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7388-49A9-4E1A-BE8D-C7B1DCEBE1E4}" type="datetimeFigureOut">
              <a:rPr lang="pl-PL" smtClean="0"/>
              <a:t>14.08.2020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445E1F1-802C-4016-8FC3-A08B19027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72B99F3-0C8F-4957-A49C-CB0880D0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D608-739C-45B9-ADD1-D0FB2F1AF6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17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8E60B1-62EB-4BA3-9BFC-D01CBAE55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4B26342-63B8-4166-9452-BFD53BBA6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9AAC2FE-73DA-4405-8252-A0F835FBF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7388-49A9-4E1A-BE8D-C7B1DCEBE1E4}" type="datetimeFigureOut">
              <a:rPr lang="pl-PL" smtClean="0"/>
              <a:t>14.08.2020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47553C2-AF9F-4826-9EE1-631A5BE0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6692AEF-98FE-4533-AC78-794A7EB7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D608-739C-45B9-ADD1-D0FB2F1AF6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617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89FFE4A-FAFE-46E9-8EC8-28210EBA9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04CF9D5-2114-4E64-B5A4-0264E5D22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FECB93C-13A4-4FF4-A6DC-D821812DA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7388-49A9-4E1A-BE8D-C7B1DCEBE1E4}" type="datetimeFigureOut">
              <a:rPr lang="pl-PL" smtClean="0"/>
              <a:t>14.08.2020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BD323BC-D842-4545-9D31-72679A545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AB42BF2-0A07-45C3-9206-86DBB0552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D608-739C-45B9-ADD1-D0FB2F1AF6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108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5A9157-938B-43BC-94DB-C36AAAE6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2801CE-58C9-421C-989B-9F5776D67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741C0BC-3F7D-4C36-9459-84E457572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7388-49A9-4E1A-BE8D-C7B1DCEBE1E4}" type="datetimeFigureOut">
              <a:rPr lang="pl-PL" smtClean="0"/>
              <a:t>14.08.2020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D532A90-4807-4902-89A1-AE809182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B8CEA5E-6789-4799-97C9-DE2A28477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D608-739C-45B9-ADD1-D0FB2F1AF6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066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637E88-E968-4D72-ADC1-A3F46229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A7E4E5F-B052-461C-A33C-B30ED0FC9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C96163A-69F4-4E37-AB7E-9BC08A66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7388-49A9-4E1A-BE8D-C7B1DCEBE1E4}" type="datetimeFigureOut">
              <a:rPr lang="pl-PL" smtClean="0"/>
              <a:t>14.08.2020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8B15825-865D-4066-B8DE-30B248F44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6B9230A-B7E7-4A99-9E98-23AE0F08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D608-739C-45B9-ADD1-D0FB2F1AF6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107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FD7FB5-ACCF-4024-8F0E-E96469F2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D37C35-551C-4796-8B1F-D58923AC7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D07A0DA-2559-475D-83A5-000A3B1F9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93E474C-B429-4759-8E33-CC18A9E8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7388-49A9-4E1A-BE8D-C7B1DCEBE1E4}" type="datetimeFigureOut">
              <a:rPr lang="pl-PL" smtClean="0"/>
              <a:t>14.08.2020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88A9AC1-1B91-44D8-8D4A-604C5216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B5201B8-D7CE-4287-B096-EAD9C006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D608-739C-45B9-ADD1-D0FB2F1AF6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894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880E1F-B41D-455B-AF58-E1408565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674D15C-B432-4366-91AE-F8A0F67A2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F60420B-6E05-4981-A6E9-6F42E0DBF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CA700D3-CB3C-4006-88CC-1CDB92516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D81EE98-E26D-4CD2-A6EF-56FFB9FE2F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245C3B7C-96DA-40C2-801B-C0561FB0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7388-49A9-4E1A-BE8D-C7B1DCEBE1E4}" type="datetimeFigureOut">
              <a:rPr lang="pl-PL" smtClean="0"/>
              <a:t>14.08.2020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9D3A1BB-E413-4F72-AC90-91214174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97B309D-55CA-416E-8DEF-D6FA8755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D608-739C-45B9-ADD1-D0FB2F1AF6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264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97269F-27A0-4DC6-81E2-65D9C2B6A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A57C38E-0F86-446C-B979-9DCBA5B7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7388-49A9-4E1A-BE8D-C7B1DCEBE1E4}" type="datetimeFigureOut">
              <a:rPr lang="pl-PL" smtClean="0"/>
              <a:t>14.08.2020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70BE737-A325-4183-B649-1A09148CE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A845311-04B2-4B54-9DF2-4EB5E10B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D608-739C-45B9-ADD1-D0FB2F1AF6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162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39296820-433E-4B8E-BF20-4F6621B74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7388-49A9-4E1A-BE8D-C7B1DCEBE1E4}" type="datetimeFigureOut">
              <a:rPr lang="pl-PL" smtClean="0"/>
              <a:t>14.08.2020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DEED064-697F-4DF3-84F1-F10EAE63F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4A6105B-B932-469A-A3DA-3D301BA6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D608-739C-45B9-ADD1-D0FB2F1AF6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6303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3EA6C1-4D40-4B3C-BD2A-349EFBEDF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FC7880-F7F6-4F26-A102-EA2AD895E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82AA267-5F5E-4D3C-B180-C51E5E9C2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E78D5C9-6A84-48DB-BA40-FAD0BCD9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7388-49A9-4E1A-BE8D-C7B1DCEBE1E4}" type="datetimeFigureOut">
              <a:rPr lang="pl-PL" smtClean="0"/>
              <a:t>14.08.2020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32AAF54-8DE9-4D9B-9ABE-201B47795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CFFE784-54C4-4E35-88EF-3BBFDD79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D608-739C-45B9-ADD1-D0FB2F1AF6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26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89E95C-3480-42F9-809E-8A9190874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AADB4A63-4303-4E4C-98B6-84C0407AF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EAF0838-DE95-4F4C-96C4-47C7C779E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1BB8237-1626-448E-A8EC-8B2DD7B3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7388-49A9-4E1A-BE8D-C7B1DCEBE1E4}" type="datetimeFigureOut">
              <a:rPr lang="pl-PL" smtClean="0"/>
              <a:t>14.08.2020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7E5901B-6862-4B22-8C3D-67B86F085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03C0A2F-4775-4D3D-9FDC-A5B07FD6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D608-739C-45B9-ADD1-D0FB2F1AF6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206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48A0EFE-B4A7-48A8-B8D6-381C6E5F9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9C54F36-10A4-42FC-B022-80973EDC3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7DF94E3-D40A-4EEC-9070-4F3A82C0A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57388-49A9-4E1A-BE8D-C7B1DCEBE1E4}" type="datetimeFigureOut">
              <a:rPr lang="pl-PL" smtClean="0"/>
              <a:t>14.08.2020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7022318-3728-411D-8B70-7154956E2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2F3FA3D-CC47-4480-AF8A-B8A650452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1D608-739C-45B9-ADD1-D0FB2F1AF6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23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B6FC02-6F8B-495E-94CC-A71D48575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633" y="1409375"/>
            <a:ext cx="11482939" cy="23876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Multi-omics study of host-microbiota interactions to reveal and verify various microbiome aspects </a:t>
            </a:r>
            <a:br>
              <a:rPr lang="pl-PL" sz="3200" b="1" dirty="0">
                <a:latin typeface="+mn-lt"/>
              </a:rPr>
            </a:br>
            <a:r>
              <a:rPr lang="en-US" sz="3200" b="1" dirty="0">
                <a:latin typeface="+mn-lt"/>
              </a:rPr>
              <a:t>in pregnant women with type 1 diabetes </a:t>
            </a:r>
            <a:r>
              <a:rPr lang="pl-PL" sz="3200" b="1" dirty="0">
                <a:latin typeface="+mn-lt"/>
              </a:rPr>
              <a:t>(T1D) </a:t>
            </a:r>
            <a:r>
              <a:rPr lang="en-US" sz="3200" b="1" dirty="0">
                <a:latin typeface="+mn-lt"/>
              </a:rPr>
              <a:t>and their newborns </a:t>
            </a:r>
            <a:endParaRPr lang="pl-PL" sz="3200" b="1" dirty="0">
              <a:latin typeface="+mn-lt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71D4D94-1BFC-4CED-8B45-15DAE6200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633" y="3632861"/>
            <a:ext cx="11704321" cy="1655762"/>
          </a:xfrm>
        </p:spPr>
        <p:txBody>
          <a:bodyPr>
            <a:normAutofit fontScale="25000" lnSpcReduction="20000"/>
          </a:bodyPr>
          <a:lstStyle/>
          <a:p>
            <a:endParaRPr lang="pl-PL" sz="8000" dirty="0"/>
          </a:p>
          <a:p>
            <a:endParaRPr lang="pl-PL" sz="8000" dirty="0"/>
          </a:p>
          <a:p>
            <a:endParaRPr lang="pl-PL" sz="8000" dirty="0"/>
          </a:p>
          <a:p>
            <a:r>
              <a:rPr lang="pl-PL" sz="8000" dirty="0"/>
              <a:t>Marzena Gajecka, Michael Jochum</a:t>
            </a:r>
          </a:p>
          <a:p>
            <a:endParaRPr lang="pl-PL" sz="8000" dirty="0"/>
          </a:p>
          <a:p>
            <a:r>
              <a:rPr lang="pl-PL" sz="8000" dirty="0"/>
              <a:t>Prof. Aagaard Lab Meeting, August the 18th, 2020</a:t>
            </a:r>
          </a:p>
          <a:p>
            <a:endParaRPr lang="pl-PL" sz="8000" dirty="0"/>
          </a:p>
          <a:p>
            <a:endParaRPr lang="pl-PL" sz="8000" dirty="0"/>
          </a:p>
          <a:p>
            <a:endParaRPr lang="pl-PL" sz="4200" dirty="0"/>
          </a:p>
        </p:txBody>
      </p:sp>
      <p:pic>
        <p:nvPicPr>
          <p:cNvPr id="4" name="Obraz 1">
            <a:extLst>
              <a:ext uri="{FF2B5EF4-FFF2-40B4-BE49-F238E27FC236}">
                <a16:creationId xmlns:a16="http://schemas.microsoft.com/office/drawing/2014/main" id="{FCF067EF-CDBE-4345-B518-59283A7A3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181" y="457978"/>
            <a:ext cx="325596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ttp://t1.gstatic.com/images?q=tbn:ANd9GcRMKST8IC6P7Y-E5shbop7F4EwvP8FnCV3sCx_53BJ0Y3AYXBYD">
            <a:extLst>
              <a:ext uri="{FF2B5EF4-FFF2-40B4-BE49-F238E27FC236}">
                <a16:creationId xmlns:a16="http://schemas.microsoft.com/office/drawing/2014/main" id="{502B067A-EEC8-4C7C-A6C7-324FAADA8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19050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Obraz 1">
            <a:extLst>
              <a:ext uri="{FF2B5EF4-FFF2-40B4-BE49-F238E27FC236}">
                <a16:creationId xmlns:a16="http://schemas.microsoft.com/office/drawing/2014/main" id="{79175266-A81A-48D6-BEBC-F691A688B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586" y="117533"/>
            <a:ext cx="1905000" cy="190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E9494308-6C81-4B63-8E74-C388D0551D5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739" y="196296"/>
            <a:ext cx="1735441" cy="17568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9819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6C5B4AD9-D439-4E8B-9028-176953778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" y="853440"/>
            <a:ext cx="12133787" cy="6066894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AE2AACFB-6A5B-4462-8E5A-6BFC77C1887D}"/>
              </a:ext>
            </a:extLst>
          </p:cNvPr>
          <p:cNvSpPr txBox="1"/>
          <p:nvPr/>
        </p:nvSpPr>
        <p:spPr>
          <a:xfrm>
            <a:off x="87733" y="113134"/>
            <a:ext cx="11998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Times New Roman" panose="02020603050405020304" pitchFamily="18" charset="0"/>
              </a:rPr>
              <a:t>Beta Diversity </a:t>
            </a:r>
            <a:r>
              <a:rPr lang="en-US" sz="2400" b="1" dirty="0" err="1">
                <a:cs typeface="Times New Roman" panose="02020603050405020304" pitchFamily="18" charset="0"/>
              </a:rPr>
              <a:t>PCoA</a:t>
            </a:r>
            <a:r>
              <a:rPr lang="en-US" sz="2400" b="1" dirty="0">
                <a:cs typeface="Times New Roman" panose="02020603050405020304" pitchFamily="18" charset="0"/>
              </a:rPr>
              <a:t> plots comparing the T</a:t>
            </a:r>
            <a:r>
              <a:rPr lang="pl-PL" sz="2400" b="1" dirty="0">
                <a:cs typeface="Times New Roman" panose="02020603050405020304" pitchFamily="18" charset="0"/>
              </a:rPr>
              <a:t>1D</a:t>
            </a:r>
            <a:r>
              <a:rPr lang="en-US" sz="2400" b="1" dirty="0">
                <a:cs typeface="Times New Roman" panose="02020603050405020304" pitchFamily="18" charset="0"/>
              </a:rPr>
              <a:t> and control samples </a:t>
            </a:r>
            <a:endParaRPr lang="pl-PL" sz="2400" b="1" dirty="0">
              <a:cs typeface="Times New Roman" panose="02020603050405020304" pitchFamily="18" charset="0"/>
            </a:endParaRPr>
          </a:p>
          <a:p>
            <a:r>
              <a:rPr lang="en-US" sz="2400" b="1" dirty="0">
                <a:cs typeface="Times New Roman" panose="02020603050405020304" pitchFamily="18" charset="0"/>
              </a:rPr>
              <a:t>across all microbiome sample types</a:t>
            </a:r>
          </a:p>
        </p:txBody>
      </p:sp>
    </p:spTree>
    <p:extLst>
      <p:ext uri="{BB962C8B-B14F-4D97-AF65-F5344CB8AC3E}">
        <p14:creationId xmlns:p14="http://schemas.microsoft.com/office/powerpoint/2010/main" val="354895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a 4">
            <a:extLst>
              <a:ext uri="{FF2B5EF4-FFF2-40B4-BE49-F238E27FC236}">
                <a16:creationId xmlns:a16="http://schemas.microsoft.com/office/drawing/2014/main" id="{C073FF49-B2BE-4584-9A3E-FC89C417332E}"/>
              </a:ext>
            </a:extLst>
          </p:cNvPr>
          <p:cNvGrpSpPr/>
          <p:nvPr/>
        </p:nvGrpSpPr>
        <p:grpSpPr>
          <a:xfrm>
            <a:off x="6095999" y="2891856"/>
            <a:ext cx="5755911" cy="2791327"/>
            <a:chOff x="6456947" y="336884"/>
            <a:chExt cx="5228122" cy="3510815"/>
          </a:xfrm>
        </p:grpSpPr>
        <p:graphicFrame>
          <p:nvGraphicFramePr>
            <p:cNvPr id="3" name="Wykres 2">
              <a:extLst>
                <a:ext uri="{FF2B5EF4-FFF2-40B4-BE49-F238E27FC236}">
                  <a16:creationId xmlns:a16="http://schemas.microsoft.com/office/drawing/2014/main" id="{CD5B66D2-EADA-4840-A5EE-C68F18F9E15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456947" y="336884"/>
            <a:ext cx="5228122" cy="351081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pole tekstowe 3">
              <a:extLst>
                <a:ext uri="{FF2B5EF4-FFF2-40B4-BE49-F238E27FC236}">
                  <a16:creationId xmlns:a16="http://schemas.microsoft.com/office/drawing/2014/main" id="{4378A14B-A324-4939-941E-BA6C46495F5A}"/>
                </a:ext>
              </a:extLst>
            </p:cNvPr>
            <p:cNvSpPr txBox="1"/>
            <p:nvPr/>
          </p:nvSpPr>
          <p:spPr>
            <a:xfrm>
              <a:off x="7296243" y="2792210"/>
              <a:ext cx="4082829" cy="3483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l-PL" sz="1200" dirty="0"/>
                <a:t>37	  38	      39	       40	          41</a:t>
              </a:r>
            </a:p>
          </p:txBody>
        </p:sp>
      </p:grp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3EB8A08A-AD75-4E76-AE98-05A01326E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159451"/>
              </p:ext>
            </p:extLst>
          </p:nvPr>
        </p:nvGraphicFramePr>
        <p:xfrm>
          <a:off x="508534" y="1258081"/>
          <a:ext cx="11174929" cy="11791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48299">
                  <a:extLst>
                    <a:ext uri="{9D8B030D-6E8A-4147-A177-3AD203B41FA5}">
                      <a16:colId xmlns:a16="http://schemas.microsoft.com/office/drawing/2014/main" val="3329352869"/>
                    </a:ext>
                  </a:extLst>
                </a:gridCol>
                <a:gridCol w="2646118">
                  <a:extLst>
                    <a:ext uri="{9D8B030D-6E8A-4147-A177-3AD203B41FA5}">
                      <a16:colId xmlns:a16="http://schemas.microsoft.com/office/drawing/2014/main" val="2844344784"/>
                    </a:ext>
                  </a:extLst>
                </a:gridCol>
                <a:gridCol w="2580512">
                  <a:extLst>
                    <a:ext uri="{9D8B030D-6E8A-4147-A177-3AD203B41FA5}">
                      <a16:colId xmlns:a16="http://schemas.microsoft.com/office/drawing/2014/main" val="1510677480"/>
                    </a:ext>
                  </a:extLst>
                </a:gridCol>
              </a:tblGrid>
              <a:tr h="30355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Mother's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Clinical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Characteristics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46826050"/>
                  </a:ext>
                </a:extLst>
              </a:tr>
              <a:tr h="291880"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T1D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group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(n=50)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Control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group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(n=42)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07337001"/>
                  </a:ext>
                </a:extLst>
              </a:tr>
              <a:tr h="291880"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89891095"/>
                  </a:ext>
                </a:extLst>
              </a:tr>
              <a:tr h="291880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 dirty="0" err="1">
                          <a:effectLst/>
                          <a:latin typeface="+mn-lt"/>
                        </a:rPr>
                        <a:t>Gestation</a:t>
                      </a:r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 (</a:t>
                      </a:r>
                      <a:r>
                        <a:rPr lang="pl-PL" sz="1600" u="none" strike="noStrike" dirty="0" err="1">
                          <a:effectLst/>
                          <a:latin typeface="+mn-lt"/>
                        </a:rPr>
                        <a:t>weeks</a:t>
                      </a:r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), </a:t>
                      </a:r>
                      <a:r>
                        <a:rPr lang="pl-PL" sz="1600" u="none" strike="noStrike" dirty="0" err="1">
                          <a:effectLst/>
                          <a:latin typeface="+mn-lt"/>
                        </a:rPr>
                        <a:t>mean</a:t>
                      </a:r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 ± SD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38,1 ± 0,7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39,2 ± 1,0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63629753"/>
                  </a:ext>
                </a:extLst>
              </a:tr>
            </a:tbl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3F3DC6A7-3AFB-42FD-84E6-C87C434A2DC3}"/>
              </a:ext>
            </a:extLst>
          </p:cNvPr>
          <p:cNvSpPr txBox="1"/>
          <p:nvPr/>
        </p:nvSpPr>
        <p:spPr>
          <a:xfrm>
            <a:off x="632323" y="122472"/>
            <a:ext cx="1092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Continuous Variables</a:t>
            </a:r>
            <a:r>
              <a:rPr lang="pl-PL" sz="2400" b="1" dirty="0"/>
              <a:t>_Delivery </a:t>
            </a:r>
            <a:r>
              <a:rPr lang="pl-PL" sz="2400" b="1" dirty="0" err="1"/>
              <a:t>week</a:t>
            </a:r>
            <a:r>
              <a:rPr lang="pl-PL" sz="2400" b="1" dirty="0"/>
              <a:t> (37-41, no </a:t>
            </a:r>
            <a:r>
              <a:rPr lang="pl-PL" sz="2400" b="1" dirty="0" err="1"/>
              <a:t>preterm</a:t>
            </a:r>
            <a:r>
              <a:rPr lang="pl-PL" sz="2400" b="1" dirty="0"/>
              <a:t> </a:t>
            </a:r>
            <a:r>
              <a:rPr lang="pl-PL" sz="2400" b="1" dirty="0" err="1"/>
              <a:t>babies</a:t>
            </a:r>
            <a:r>
              <a:rPr lang="pl-PL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5055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53FE1F-9783-48DF-945D-F8CDBF55D7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280" y="1867140"/>
          <a:ext cx="4791523" cy="1524000"/>
        </p:xfrm>
        <a:graphic>
          <a:graphicData uri="http://schemas.openxmlformats.org/drawingml/2006/table">
            <a:tbl>
              <a:tblPr/>
              <a:tblGrid>
                <a:gridCol w="1430337">
                  <a:extLst>
                    <a:ext uri="{9D8B030D-6E8A-4147-A177-3AD203B41FA5}">
                      <a16:colId xmlns:a16="http://schemas.microsoft.com/office/drawing/2014/main" val="2394059343"/>
                    </a:ext>
                  </a:extLst>
                </a:gridCol>
                <a:gridCol w="263525">
                  <a:extLst>
                    <a:ext uri="{9D8B030D-6E8A-4147-A177-3AD203B41FA5}">
                      <a16:colId xmlns:a16="http://schemas.microsoft.com/office/drawing/2014/main" val="2768919796"/>
                    </a:ext>
                  </a:extLst>
                </a:gridCol>
                <a:gridCol w="712788">
                  <a:extLst>
                    <a:ext uri="{9D8B030D-6E8A-4147-A177-3AD203B41FA5}">
                      <a16:colId xmlns:a16="http://schemas.microsoft.com/office/drawing/2014/main" val="1143725013"/>
                    </a:ext>
                  </a:extLst>
                </a:gridCol>
                <a:gridCol w="573088">
                  <a:extLst>
                    <a:ext uri="{9D8B030D-6E8A-4147-A177-3AD203B41FA5}">
                      <a16:colId xmlns:a16="http://schemas.microsoft.com/office/drawing/2014/main" val="2832665147"/>
                    </a:ext>
                  </a:extLst>
                </a:gridCol>
                <a:gridCol w="565523">
                  <a:extLst>
                    <a:ext uri="{9D8B030D-6E8A-4147-A177-3AD203B41FA5}">
                      <a16:colId xmlns:a16="http://schemas.microsoft.com/office/drawing/2014/main" val="616977924"/>
                    </a:ext>
                  </a:extLst>
                </a:gridCol>
                <a:gridCol w="541819">
                  <a:extLst>
                    <a:ext uri="{9D8B030D-6E8A-4147-A177-3AD203B41FA5}">
                      <a16:colId xmlns:a16="http://schemas.microsoft.com/office/drawing/2014/main" val="1467385867"/>
                    </a:ext>
                  </a:extLst>
                </a:gridCol>
                <a:gridCol w="467319">
                  <a:extLst>
                    <a:ext uri="{9D8B030D-6E8A-4147-A177-3AD203B41FA5}">
                      <a16:colId xmlns:a16="http://schemas.microsoft.com/office/drawing/2014/main" val="899218563"/>
                    </a:ext>
                  </a:extLst>
                </a:gridCol>
                <a:gridCol w="237124">
                  <a:extLst>
                    <a:ext uri="{9D8B030D-6E8A-4147-A177-3AD203B41FA5}">
                      <a16:colId xmlns:a16="http://schemas.microsoft.com/office/drawing/2014/main" val="148550317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SumsOfSqs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MeanSqs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F.Model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(&gt;F)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647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23963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23963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1.9261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97083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of delivery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18700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18700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1.5031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5608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disease:week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delivery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18144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1.4584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5202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6295123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0.99043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65645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6355930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129266"/>
                  </a:ext>
                </a:extLst>
              </a:tr>
              <a:tr h="1905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375116"/>
                  </a:ext>
                </a:extLst>
              </a:tr>
              <a:tr h="1905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codes: 0 ‘***’ 0.001 ‘**’ 0.01 ‘*’ 0.05 ‘.’ 0.1 ‘ ’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042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5A81858-4A57-45BE-A86B-ECCDBB9D0717}"/>
              </a:ext>
            </a:extLst>
          </p:cNvPr>
          <p:cNvSpPr txBox="1"/>
          <p:nvPr/>
        </p:nvSpPr>
        <p:spPr>
          <a:xfrm>
            <a:off x="1" y="1405475"/>
            <a:ext cx="48729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X.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 Diversity Bray Curtis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adonis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permanova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VST transformed counts versus week of delivery stratified by sample type.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5BB356-1E70-4ED6-AE54-940DA51465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31"/>
          <a:stretch/>
        </p:blipFill>
        <p:spPr>
          <a:xfrm>
            <a:off x="4872998" y="590475"/>
            <a:ext cx="7319002" cy="62501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CFF38C-4D36-45D0-B413-956E073B25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51" t="53490" b="40549"/>
          <a:stretch/>
        </p:blipFill>
        <p:spPr>
          <a:xfrm>
            <a:off x="4019676" y="765853"/>
            <a:ext cx="869127" cy="408789"/>
          </a:xfrm>
          <a:prstGeom prst="rect">
            <a:avLst/>
          </a:prstGeom>
        </p:spPr>
      </p:pic>
      <p:pic>
        <p:nvPicPr>
          <p:cNvPr id="14" name="Picture 13" descr="A picture containing room&#10;&#10;Description automatically generated">
            <a:extLst>
              <a:ext uri="{FF2B5EF4-FFF2-40B4-BE49-F238E27FC236}">
                <a16:creationId xmlns:a16="http://schemas.microsoft.com/office/drawing/2014/main" id="{6C0F1098-B5DD-4F29-A48E-1FD49696B6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35"/>
          <a:stretch/>
        </p:blipFill>
        <p:spPr>
          <a:xfrm>
            <a:off x="667322" y="3519487"/>
            <a:ext cx="3996019" cy="3187960"/>
          </a:xfrm>
          <a:prstGeom prst="rect">
            <a:avLst/>
          </a:prstGeom>
        </p:spPr>
      </p:pic>
      <p:pic>
        <p:nvPicPr>
          <p:cNvPr id="15" name="Picture 14" descr="A picture containing room&#10;&#10;Description automatically generated">
            <a:extLst>
              <a:ext uri="{FF2B5EF4-FFF2-40B4-BE49-F238E27FC236}">
                <a16:creationId xmlns:a16="http://schemas.microsoft.com/office/drawing/2014/main" id="{38A0479C-9A2F-4E26-A5E8-BB4E60A9CC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67" t="40359" b="45525"/>
          <a:stretch/>
        </p:blipFill>
        <p:spPr>
          <a:xfrm>
            <a:off x="97280" y="3583863"/>
            <a:ext cx="882116" cy="537883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040DD61A-D979-4E3D-89B4-D14F5BFB31A7}"/>
              </a:ext>
            </a:extLst>
          </p:cNvPr>
          <p:cNvSpPr txBox="1"/>
          <p:nvPr/>
        </p:nvSpPr>
        <p:spPr>
          <a:xfrm>
            <a:off x="632323" y="122472"/>
            <a:ext cx="1092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Delivery </a:t>
            </a:r>
            <a:r>
              <a:rPr lang="pl-PL" sz="2400" b="1" dirty="0" err="1"/>
              <a:t>week</a:t>
            </a:r>
            <a:r>
              <a:rPr lang="pl-PL" sz="2400" b="1" dirty="0"/>
              <a:t> (37-41, no </a:t>
            </a:r>
            <a:r>
              <a:rPr lang="pl-PL" sz="2400" b="1" dirty="0" err="1"/>
              <a:t>preterm</a:t>
            </a:r>
            <a:r>
              <a:rPr lang="pl-PL" sz="2400" b="1" dirty="0"/>
              <a:t> </a:t>
            </a:r>
            <a:r>
              <a:rPr lang="pl-PL" sz="2400" b="1" dirty="0" err="1"/>
              <a:t>babies</a:t>
            </a:r>
            <a:r>
              <a:rPr lang="pl-PL" sz="2400" b="1" dirty="0"/>
              <a:t>) and Beta </a:t>
            </a:r>
            <a:r>
              <a:rPr lang="pl-PL" sz="2400" b="1" dirty="0" err="1"/>
              <a:t>diversity</a:t>
            </a:r>
            <a:r>
              <a:rPr lang="pl-PL" sz="2400" b="1" dirty="0"/>
              <a:t> (adonis </a:t>
            </a:r>
            <a:r>
              <a:rPr lang="pl-PL" sz="2400" b="1" dirty="0" err="1"/>
              <a:t>permanova</a:t>
            </a:r>
            <a:r>
              <a:rPr lang="pl-PL" sz="2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4446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EC0F443D-9984-439C-A9ED-F5D88B6A6458}"/>
              </a:ext>
            </a:extLst>
          </p:cNvPr>
          <p:cNvSpPr txBox="1">
            <a:spLocks/>
          </p:cNvSpPr>
          <p:nvPr/>
        </p:nvSpPr>
        <p:spPr>
          <a:xfrm>
            <a:off x="4276945" y="6314888"/>
            <a:ext cx="7793135" cy="4313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X. Violin plot comparison between disease state and week of delivery [p </a:t>
            </a:r>
            <a:r>
              <a:rPr lang="en-US" sz="11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0.0001]</a:t>
            </a:r>
            <a:endParaRPr lang="pl-PL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l-PL" sz="1100" dirty="0">
                <a:solidFill>
                  <a:srgbClr val="FF0000"/>
                </a:solidFill>
              </a:rPr>
              <a:t>*one </a:t>
            </a:r>
            <a:r>
              <a:rPr lang="pl-PL" sz="1100" dirty="0" err="1">
                <a:solidFill>
                  <a:srgbClr val="FF0000"/>
                </a:solidFill>
              </a:rPr>
              <a:t>newborn</a:t>
            </a:r>
            <a:r>
              <a:rPr lang="pl-PL" sz="1100" dirty="0">
                <a:solidFill>
                  <a:srgbClr val="FF0000"/>
                </a:solidFill>
              </a:rPr>
              <a:t> 36+6</a:t>
            </a:r>
            <a:endParaRPr lang="en-US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D467415-2172-4BCD-868D-3005E6E9C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229" y="276997"/>
            <a:ext cx="5997251" cy="5997251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49007454-D68B-46B7-A450-BEB492D62289}"/>
              </a:ext>
            </a:extLst>
          </p:cNvPr>
          <p:cNvSpPr txBox="1"/>
          <p:nvPr/>
        </p:nvSpPr>
        <p:spPr>
          <a:xfrm>
            <a:off x="223520" y="111760"/>
            <a:ext cx="1030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Continuous Variables</a:t>
            </a:r>
            <a:r>
              <a:rPr lang="pl-PL" sz="2400" b="1" dirty="0"/>
              <a:t>_</a:t>
            </a:r>
            <a:r>
              <a:rPr lang="en-US" sz="2400" b="1" dirty="0"/>
              <a:t>disease state and week of delivery </a:t>
            </a:r>
            <a:endParaRPr lang="pl-PL" sz="2400" b="1" dirty="0"/>
          </a:p>
        </p:txBody>
      </p:sp>
      <p:pic>
        <p:nvPicPr>
          <p:cNvPr id="6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AD00E6-7A40-42A6-82E2-37B1986C7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99" y="2249235"/>
            <a:ext cx="2743200" cy="274320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4944AE6B-7684-4C81-8EEA-187478D0A5A7}"/>
              </a:ext>
            </a:extLst>
          </p:cNvPr>
          <p:cNvSpPr txBox="1"/>
          <p:nvPr/>
        </p:nvSpPr>
        <p:spPr>
          <a:xfrm>
            <a:off x="1708955" y="504862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*one </a:t>
            </a:r>
            <a:r>
              <a:rPr lang="pl-PL" dirty="0" err="1">
                <a:solidFill>
                  <a:srgbClr val="FF0000"/>
                </a:solidFill>
              </a:rPr>
              <a:t>newborn</a:t>
            </a:r>
            <a:r>
              <a:rPr lang="pl-PL" dirty="0">
                <a:solidFill>
                  <a:srgbClr val="FF0000"/>
                </a:solidFill>
              </a:rPr>
              <a:t>: </a:t>
            </a:r>
            <a:r>
              <a:rPr lang="pl-PL" dirty="0" err="1">
                <a:solidFill>
                  <a:srgbClr val="FF0000"/>
                </a:solidFill>
              </a:rPr>
              <a:t>week</a:t>
            </a:r>
            <a:r>
              <a:rPr lang="pl-PL" dirty="0">
                <a:solidFill>
                  <a:srgbClr val="FF0000"/>
                </a:solidFill>
              </a:rPr>
              <a:t> 36+6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76BD5BAE-CE09-4DA7-B220-59BB72EA1930}"/>
              </a:ext>
            </a:extLst>
          </p:cNvPr>
          <p:cNvSpPr/>
          <p:nvPr/>
        </p:nvSpPr>
        <p:spPr>
          <a:xfrm>
            <a:off x="1603902" y="1946976"/>
            <a:ext cx="1709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DELIVERY WEEK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72076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5CA58D0D-46EB-4302-909D-3EE9BCACA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495814"/>
              </p:ext>
            </p:extLst>
          </p:nvPr>
        </p:nvGraphicFramePr>
        <p:xfrm>
          <a:off x="508534" y="559577"/>
          <a:ext cx="11174929" cy="5648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48299">
                  <a:extLst>
                    <a:ext uri="{9D8B030D-6E8A-4147-A177-3AD203B41FA5}">
                      <a16:colId xmlns:a16="http://schemas.microsoft.com/office/drawing/2014/main" val="1300372725"/>
                    </a:ext>
                  </a:extLst>
                </a:gridCol>
                <a:gridCol w="2646118">
                  <a:extLst>
                    <a:ext uri="{9D8B030D-6E8A-4147-A177-3AD203B41FA5}">
                      <a16:colId xmlns:a16="http://schemas.microsoft.com/office/drawing/2014/main" val="2773813651"/>
                    </a:ext>
                  </a:extLst>
                </a:gridCol>
                <a:gridCol w="2580512">
                  <a:extLst>
                    <a:ext uri="{9D8B030D-6E8A-4147-A177-3AD203B41FA5}">
                      <a16:colId xmlns:a16="http://schemas.microsoft.com/office/drawing/2014/main" val="2298823521"/>
                    </a:ext>
                  </a:extLst>
                </a:gridCol>
              </a:tblGrid>
              <a:tr h="301481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Mother's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Clinical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Characteristics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92496694"/>
                  </a:ext>
                </a:extLst>
              </a:tr>
              <a:tr h="419102"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T1D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group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(n=50)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Control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group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(n=42)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22386426"/>
                  </a:ext>
                </a:extLst>
              </a:tr>
              <a:tr h="289886"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26210121"/>
                  </a:ext>
                </a:extLst>
              </a:tr>
              <a:tr h="289886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Pre-pregnancy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BMI,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mean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± SD 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23,19 ± 2,95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22,46 ± 2,56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4178582"/>
                  </a:ext>
                </a:extLst>
              </a:tr>
              <a:tr h="289886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Pre-pregnancy BMI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8312992"/>
                  </a:ext>
                </a:extLst>
              </a:tr>
              <a:tr h="289886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Underweight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1 (2%)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1 (2%)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42405844"/>
                  </a:ext>
                </a:extLst>
              </a:tr>
              <a:tr h="289886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 dirty="0" err="1">
                          <a:effectLst/>
                          <a:latin typeface="+mn-lt"/>
                        </a:rPr>
                        <a:t>Normal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35 (70%)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33 (79%)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23576790"/>
                  </a:ext>
                </a:extLst>
              </a:tr>
              <a:tr h="289886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Overweight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13 (26%)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7 (17%)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23557297"/>
                  </a:ext>
                </a:extLst>
              </a:tr>
              <a:tr h="289886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Obese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1 (2%)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0 (0%)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43641071"/>
                  </a:ext>
                </a:extLst>
              </a:tr>
              <a:tr h="289886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NA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0 (0%)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1 (2%)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72500751"/>
                  </a:ext>
                </a:extLst>
              </a:tr>
              <a:tr h="289886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Before-birth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BMI,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mean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± SD 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28,12 ± 3,75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27,46 ± 2,97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86718971"/>
                  </a:ext>
                </a:extLst>
              </a:tr>
              <a:tr h="289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Weight gain (kg), mean ± SD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13,61 ± 5,34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14,00 ± 3,79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57650685"/>
                  </a:ext>
                </a:extLst>
              </a:tr>
              <a:tr h="289886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Weight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gain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61502058"/>
                  </a:ext>
                </a:extLst>
              </a:tr>
              <a:tr h="289886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Non-excess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32 (64%)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26 (62%)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16482427"/>
                  </a:ext>
                </a:extLst>
              </a:tr>
              <a:tr h="289886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Excess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18 (38%)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15 (36%)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41508426"/>
                  </a:ext>
                </a:extLst>
              </a:tr>
              <a:tr h="289886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NA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0 (0%)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1 (2%)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09939372"/>
                  </a:ext>
                </a:extLst>
              </a:tr>
              <a:tr h="289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+mn-lt"/>
                        </a:rPr>
                        <a:t>Energy from saturated fatt acids [%]**, mean ± SD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30,80 ± 5,09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27,79± 4,83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31450912"/>
                  </a:ext>
                </a:extLst>
              </a:tr>
              <a:tr h="289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+mn-lt"/>
                        </a:rPr>
                        <a:t>Energy derived from carbohydrates [%]**, mean ± SD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50,85 ± 5,33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55,47 ± 5,30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4445343"/>
                  </a:ext>
                </a:extLst>
              </a:tr>
              <a:tr h="289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Energy derived from total protein [%]**, mean ± SD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18,35 ± 3,01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16,74 ± 1,59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01219784"/>
                  </a:ext>
                </a:extLst>
              </a:tr>
            </a:tbl>
          </a:graphicData>
        </a:graphic>
      </p:graphicFrame>
      <p:sp>
        <p:nvSpPr>
          <p:cNvPr id="3" name="pole tekstowe 2">
            <a:extLst>
              <a:ext uri="{FF2B5EF4-FFF2-40B4-BE49-F238E27FC236}">
                <a16:creationId xmlns:a16="http://schemas.microsoft.com/office/drawing/2014/main" id="{1DB287A4-1C8D-43F0-BB41-ADB9B8781010}"/>
              </a:ext>
            </a:extLst>
          </p:cNvPr>
          <p:cNvSpPr txBox="1"/>
          <p:nvPr/>
        </p:nvSpPr>
        <p:spPr>
          <a:xfrm>
            <a:off x="223520" y="111760"/>
            <a:ext cx="1030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Continuous Variables</a:t>
            </a:r>
            <a:r>
              <a:rPr lang="pl-PL" sz="2400" b="1" dirty="0"/>
              <a:t>_</a:t>
            </a:r>
            <a:r>
              <a:rPr lang="pl-PL" sz="2400" b="1" dirty="0" err="1"/>
              <a:t>selected</a:t>
            </a:r>
            <a:r>
              <a:rPr lang="pl-PL" sz="2400" b="1" dirty="0"/>
              <a:t> </a:t>
            </a:r>
            <a:r>
              <a:rPr lang="pl-PL" sz="2400" b="1" dirty="0" err="1"/>
              <a:t>dietery</a:t>
            </a:r>
            <a:r>
              <a:rPr lang="pl-PL" sz="2400" b="1" dirty="0"/>
              <a:t> </a:t>
            </a:r>
            <a:r>
              <a:rPr lang="pl-PL" sz="2400" b="1" dirty="0" err="1"/>
              <a:t>aspects</a:t>
            </a:r>
            <a:r>
              <a:rPr lang="pl-PL" sz="2400" b="1" dirty="0"/>
              <a:t> and BMI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30B586B1-A7EE-43C0-8F0A-CB7C1D947260}"/>
              </a:ext>
            </a:extLst>
          </p:cNvPr>
          <p:cNvSpPr txBox="1"/>
          <p:nvPr/>
        </p:nvSpPr>
        <p:spPr>
          <a:xfrm>
            <a:off x="3586480" y="6376726"/>
            <a:ext cx="7711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**counting based on 24-hours dietetic recall for 7-days received from 33 T1D patients and 14 controls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970627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37A2AB6-B8D7-48F8-86EF-0059D614B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145635"/>
              </p:ext>
            </p:extLst>
          </p:nvPr>
        </p:nvGraphicFramePr>
        <p:xfrm>
          <a:off x="95822" y="1229987"/>
          <a:ext cx="6264498" cy="2657475"/>
        </p:xfrm>
        <a:graphic>
          <a:graphicData uri="http://schemas.openxmlformats.org/drawingml/2006/table">
            <a:tbl>
              <a:tblPr/>
              <a:tblGrid>
                <a:gridCol w="1515733">
                  <a:extLst>
                    <a:ext uri="{9D8B030D-6E8A-4147-A177-3AD203B41FA5}">
                      <a16:colId xmlns:a16="http://schemas.microsoft.com/office/drawing/2014/main" val="443494205"/>
                    </a:ext>
                  </a:extLst>
                </a:gridCol>
                <a:gridCol w="646317">
                  <a:extLst>
                    <a:ext uri="{9D8B030D-6E8A-4147-A177-3AD203B41FA5}">
                      <a16:colId xmlns:a16="http://schemas.microsoft.com/office/drawing/2014/main" val="3040933498"/>
                    </a:ext>
                  </a:extLst>
                </a:gridCol>
                <a:gridCol w="579923">
                  <a:extLst>
                    <a:ext uri="{9D8B030D-6E8A-4147-A177-3AD203B41FA5}">
                      <a16:colId xmlns:a16="http://schemas.microsoft.com/office/drawing/2014/main" val="1887536998"/>
                    </a:ext>
                  </a:extLst>
                </a:gridCol>
                <a:gridCol w="576625">
                  <a:extLst>
                    <a:ext uri="{9D8B030D-6E8A-4147-A177-3AD203B41FA5}">
                      <a16:colId xmlns:a16="http://schemas.microsoft.com/office/drawing/2014/main" val="72128188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3915963883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14870208"/>
                    </a:ext>
                  </a:extLst>
                </a:gridCol>
                <a:gridCol w="576625">
                  <a:extLst>
                    <a:ext uri="{9D8B030D-6E8A-4147-A177-3AD203B41FA5}">
                      <a16:colId xmlns:a16="http://schemas.microsoft.com/office/drawing/2014/main" val="2626562352"/>
                    </a:ext>
                  </a:extLst>
                </a:gridCol>
                <a:gridCol w="576625">
                  <a:extLst>
                    <a:ext uri="{9D8B030D-6E8A-4147-A177-3AD203B41FA5}">
                      <a16:colId xmlns:a16="http://schemas.microsoft.com/office/drawing/2014/main" val="2091989259"/>
                    </a:ext>
                  </a:extLst>
                </a:gridCol>
                <a:gridCol w="576625">
                  <a:extLst>
                    <a:ext uri="{9D8B030D-6E8A-4147-A177-3AD203B41FA5}">
                      <a16:colId xmlns:a16="http://schemas.microsoft.com/office/drawing/2014/main" val="1193638071"/>
                    </a:ext>
                  </a:extLst>
                </a:gridCol>
              </a:tblGrid>
              <a:tr h="6209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Variable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std.error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conf.low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conf.high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statistic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p.value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337906"/>
                  </a:ext>
                </a:extLst>
              </a:tr>
              <a:tr h="62092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PROTEIN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INTAKE_total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protein [g]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(Intercept)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1.53E+30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5.26E+26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4.44E+33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2.72E-21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4259240"/>
                  </a:ext>
                </a:extLst>
              </a:tr>
              <a:tr h="620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9.41E-05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17400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993739"/>
                  </a:ext>
                </a:extLst>
              </a:tr>
              <a:tr h="165143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BMI_before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l-PL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pregnancy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(Intercept)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6.04E+09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2.55E+09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1.43E+10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7.55E-68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776453"/>
                  </a:ext>
                </a:extLst>
              </a:tr>
              <a:tr h="620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768939"/>
                  </a:ext>
                </a:extLst>
              </a:tr>
              <a:tr h="62092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BMI_after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l-PL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pregnancy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(Intercept)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8.96E+11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3.06E+11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2.63E+12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1.54E-66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05311"/>
                  </a:ext>
                </a:extLst>
              </a:tr>
              <a:tr h="620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943171"/>
                  </a:ext>
                </a:extLst>
              </a:tr>
              <a:tr h="62092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ENERGY DERIVED FROM PROTEIN [%]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(Intercept)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18598841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4458821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77580340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1.72E-26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410959"/>
                  </a:ext>
                </a:extLst>
              </a:tr>
              <a:tr h="121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459990"/>
                  </a:ext>
                </a:extLst>
              </a:tr>
              <a:tr h="62092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ENERGY DERIVED FROM FAT [%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(Intercept)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1.18E+12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8.04E+10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1.72E+13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2.79E-24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012578"/>
                  </a:ext>
                </a:extLst>
              </a:tr>
              <a:tr h="620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995630"/>
                  </a:ext>
                </a:extLst>
              </a:tr>
              <a:tr h="62092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DELIVERY</a:t>
                      </a:r>
                      <a:r>
                        <a:rPr lang="pl-PL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en-US" sz="1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(Intercept)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1.05E+17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7.92E+16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1.39E+17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2.7E-133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612084"/>
                  </a:ext>
                </a:extLst>
              </a:tr>
              <a:tr h="620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-5.83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8.62E-08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2310361"/>
                  </a:ext>
                </a:extLst>
              </a:tr>
              <a:tr h="62092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newborn_weight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(Intercept)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1.42E-64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661512"/>
                  </a:ext>
                </a:extLst>
              </a:tr>
              <a:tr h="620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1.71E+65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2.58E-20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1.1E+150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74722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09D2A09-5914-45AA-9ED8-7FE8C927FE61}"/>
              </a:ext>
            </a:extLst>
          </p:cNvPr>
          <p:cNvSpPr txBox="1"/>
          <p:nvPr/>
        </p:nvSpPr>
        <p:spPr>
          <a:xfrm>
            <a:off x="0" y="989710"/>
            <a:ext cx="609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X. Summary of logistical regression models for continuous variable and disease state.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A1DD9A-5A3B-438F-83F7-7B27879825D2}"/>
              </a:ext>
            </a:extLst>
          </p:cNvPr>
          <p:cNvSpPr txBox="1"/>
          <p:nvPr/>
        </p:nvSpPr>
        <p:spPr>
          <a:xfrm>
            <a:off x="6001138" y="980283"/>
            <a:ext cx="61924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X. ANOVA using a linear model fit for continuous variable and disease states comparisons.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64A6C1B-3A32-4DCA-ADDC-B5B6567B0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976452"/>
              </p:ext>
            </p:extLst>
          </p:nvPr>
        </p:nvGraphicFramePr>
        <p:xfrm>
          <a:off x="6144664" y="1229987"/>
          <a:ext cx="5954030" cy="2876550"/>
        </p:xfrm>
        <a:graphic>
          <a:graphicData uri="http://schemas.openxmlformats.org/drawingml/2006/table">
            <a:tbl>
              <a:tblPr/>
              <a:tblGrid>
                <a:gridCol w="1403930">
                  <a:extLst>
                    <a:ext uri="{9D8B030D-6E8A-4147-A177-3AD203B41FA5}">
                      <a16:colId xmlns:a16="http://schemas.microsoft.com/office/drawing/2014/main" val="3852931019"/>
                    </a:ext>
                  </a:extLst>
                </a:gridCol>
                <a:gridCol w="1030956">
                  <a:extLst>
                    <a:ext uri="{9D8B030D-6E8A-4147-A177-3AD203B41FA5}">
                      <a16:colId xmlns:a16="http://schemas.microsoft.com/office/drawing/2014/main" val="2311350857"/>
                    </a:ext>
                  </a:extLst>
                </a:gridCol>
                <a:gridCol w="1223401">
                  <a:extLst>
                    <a:ext uri="{9D8B030D-6E8A-4147-A177-3AD203B41FA5}">
                      <a16:colId xmlns:a16="http://schemas.microsoft.com/office/drawing/2014/main" val="4211375228"/>
                    </a:ext>
                  </a:extLst>
                </a:gridCol>
                <a:gridCol w="673557">
                  <a:extLst>
                    <a:ext uri="{9D8B030D-6E8A-4147-A177-3AD203B41FA5}">
                      <a16:colId xmlns:a16="http://schemas.microsoft.com/office/drawing/2014/main" val="2436244827"/>
                    </a:ext>
                  </a:extLst>
                </a:gridCol>
                <a:gridCol w="673557">
                  <a:extLst>
                    <a:ext uri="{9D8B030D-6E8A-4147-A177-3AD203B41FA5}">
                      <a16:colId xmlns:a16="http://schemas.microsoft.com/office/drawing/2014/main" val="2781982397"/>
                    </a:ext>
                  </a:extLst>
                </a:gridCol>
                <a:gridCol w="673557">
                  <a:extLst>
                    <a:ext uri="{9D8B030D-6E8A-4147-A177-3AD203B41FA5}">
                      <a16:colId xmlns:a16="http://schemas.microsoft.com/office/drawing/2014/main" val="3685759572"/>
                    </a:ext>
                  </a:extLst>
                </a:gridCol>
                <a:gridCol w="275072">
                  <a:extLst>
                    <a:ext uri="{9D8B030D-6E8A-4147-A177-3AD203B41FA5}">
                      <a16:colId xmlns:a16="http://schemas.microsoft.com/office/drawing/2014/main" val="841797450"/>
                    </a:ext>
                  </a:extLst>
                </a:gridCol>
              </a:tblGrid>
              <a:tr h="10219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 Error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(&gt;|t|)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886026"/>
                  </a:ext>
                </a:extLst>
              </a:tr>
              <a:tr h="102195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PROTEIN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INTAKE_total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protein [g]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(Intercept)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69.502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4.0686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17.082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&lt;2e-16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671964"/>
                  </a:ext>
                </a:extLst>
              </a:tr>
              <a:tr h="102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4.8556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901493"/>
                  </a:ext>
                </a:extLst>
              </a:tr>
              <a:tr h="102195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BMI_before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l-PL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pregnancy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(Intercept)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27.5217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50.183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&lt;2e-16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034031"/>
                  </a:ext>
                </a:extLst>
              </a:tr>
              <a:tr h="102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992151"/>
                  </a:ext>
                </a:extLst>
              </a:tr>
              <a:tr h="102195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BMI_after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l-PL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pregnancy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(Intercept)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22.5213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51.245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&lt;2e-16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05436"/>
                  </a:ext>
                </a:extLst>
              </a:tr>
              <a:tr h="102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748636"/>
                  </a:ext>
                </a:extLst>
              </a:tr>
              <a:tr h="102195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ENERGY DERIVED FROM PROTEIN [%]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(Intercept)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16.7386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&lt;2e-16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749089"/>
                  </a:ext>
                </a:extLst>
              </a:tr>
              <a:tr h="102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1.6089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943701"/>
                  </a:ext>
                </a:extLst>
              </a:tr>
              <a:tr h="102195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ENERGY DERIVED FROM FAT [%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(Intercept)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27.794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20.295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&lt;2e-16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602554"/>
                  </a:ext>
                </a:extLst>
              </a:tr>
              <a:tr h="102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498953"/>
                  </a:ext>
                </a:extLst>
              </a:tr>
              <a:tr h="102195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DELIVERY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(Intercept)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3402.6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73.46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46.317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&lt;2e-16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111680"/>
                  </a:ext>
                </a:extLst>
              </a:tr>
              <a:tr h="102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524783"/>
                  </a:ext>
                </a:extLst>
              </a:tr>
              <a:tr h="102195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newborn_weight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(Intercept)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39.191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274.061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921460"/>
                  </a:ext>
                </a:extLst>
              </a:tr>
              <a:tr h="102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-1.131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-5.828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8.62E-08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16613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7A234C9-A85D-4A5A-8662-6CCE43AD4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964335"/>
              </p:ext>
            </p:extLst>
          </p:nvPr>
        </p:nvGraphicFramePr>
        <p:xfrm>
          <a:off x="58115" y="4679643"/>
          <a:ext cx="6558011" cy="1986915"/>
        </p:xfrm>
        <a:graphic>
          <a:graphicData uri="http://schemas.openxmlformats.org/drawingml/2006/table">
            <a:tbl>
              <a:tblPr/>
              <a:tblGrid>
                <a:gridCol w="1517666">
                  <a:extLst>
                    <a:ext uri="{9D8B030D-6E8A-4147-A177-3AD203B41FA5}">
                      <a16:colId xmlns:a16="http://schemas.microsoft.com/office/drawing/2014/main" val="4001684394"/>
                    </a:ext>
                  </a:extLst>
                </a:gridCol>
                <a:gridCol w="842148">
                  <a:extLst>
                    <a:ext uri="{9D8B030D-6E8A-4147-A177-3AD203B41FA5}">
                      <a16:colId xmlns:a16="http://schemas.microsoft.com/office/drawing/2014/main" val="3332003638"/>
                    </a:ext>
                  </a:extLst>
                </a:gridCol>
                <a:gridCol w="668476">
                  <a:extLst>
                    <a:ext uri="{9D8B030D-6E8A-4147-A177-3AD203B41FA5}">
                      <a16:colId xmlns:a16="http://schemas.microsoft.com/office/drawing/2014/main" val="2350791068"/>
                    </a:ext>
                  </a:extLst>
                </a:gridCol>
                <a:gridCol w="1513213">
                  <a:extLst>
                    <a:ext uri="{9D8B030D-6E8A-4147-A177-3AD203B41FA5}">
                      <a16:colId xmlns:a16="http://schemas.microsoft.com/office/drawing/2014/main" val="673695523"/>
                    </a:ext>
                  </a:extLst>
                </a:gridCol>
                <a:gridCol w="643900">
                  <a:extLst>
                    <a:ext uri="{9D8B030D-6E8A-4147-A177-3AD203B41FA5}">
                      <a16:colId xmlns:a16="http://schemas.microsoft.com/office/drawing/2014/main" val="3044066212"/>
                    </a:ext>
                  </a:extLst>
                </a:gridCol>
                <a:gridCol w="452203">
                  <a:extLst>
                    <a:ext uri="{9D8B030D-6E8A-4147-A177-3AD203B41FA5}">
                      <a16:colId xmlns:a16="http://schemas.microsoft.com/office/drawing/2014/main" val="3440546711"/>
                    </a:ext>
                  </a:extLst>
                </a:gridCol>
                <a:gridCol w="621110">
                  <a:extLst>
                    <a:ext uri="{9D8B030D-6E8A-4147-A177-3AD203B41FA5}">
                      <a16:colId xmlns:a16="http://schemas.microsoft.com/office/drawing/2014/main" val="2023615663"/>
                    </a:ext>
                  </a:extLst>
                </a:gridCol>
                <a:gridCol w="299295">
                  <a:extLst>
                    <a:ext uri="{9D8B030D-6E8A-4147-A177-3AD203B41FA5}">
                      <a16:colId xmlns:a16="http://schemas.microsoft.com/office/drawing/2014/main" val="91995152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 (avg)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T1D (avg)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95% CI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4597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PROTEIN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INTAKE_total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protein [g]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69.502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69.74794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[-9.306434,8.814554]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-0.055404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30.419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3773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BMI_before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l-PL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pregnancy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22.52133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23.19337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[-1.833947,0.4898567]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-1.1493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88.669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0274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BMI_after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l-PL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pregnancy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27.52166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28.11717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[-2.0210605,0.8300311]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-0.83018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87.998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289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ENERGY DERIVED FROM PROTEIN [%]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16.73861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18.34747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[-3.002443,-0.2152756]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-2.3295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42.193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0.02469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5462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ENERGY DERIVED FROM FAT [%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27.7938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30.79929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[-6.327365,0.3163973]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-1.8623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25.281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0.07422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670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DELIVERY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39.19048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[0.7361217,1.5248307]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5.708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77.186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2.02E-07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6011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newborn_weight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3402.595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3552.8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[-343.61315,43.20362]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-1.5431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89.187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2046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33D45D9-2B64-48E2-8B6B-505D9975D73E}"/>
              </a:ext>
            </a:extLst>
          </p:cNvPr>
          <p:cNvSpPr txBox="1"/>
          <p:nvPr/>
        </p:nvSpPr>
        <p:spPr>
          <a:xfrm>
            <a:off x="539517" y="4214123"/>
            <a:ext cx="56786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 X. Welch's Two Sample t-test comparisons of continuous variables between Control and T1 Diabetes patients.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7F1DE9-7331-42C5-BBED-CD5AF3555040}"/>
              </a:ext>
            </a:extLst>
          </p:cNvPr>
          <p:cNvSpPr txBox="1"/>
          <p:nvPr/>
        </p:nvSpPr>
        <p:spPr>
          <a:xfrm>
            <a:off x="6144664" y="4214123"/>
            <a:ext cx="59053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 X.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PostHoc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Tukey HSD multiple comparisons of means between the continuous variables and disease state.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6D9920EF-897E-4A33-B4AC-45115981F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782599"/>
              </p:ext>
            </p:extLst>
          </p:nvPr>
        </p:nvGraphicFramePr>
        <p:xfrm>
          <a:off x="6872087" y="4675788"/>
          <a:ext cx="4524001" cy="1986915"/>
        </p:xfrm>
        <a:graphic>
          <a:graphicData uri="http://schemas.openxmlformats.org/drawingml/2006/table">
            <a:tbl>
              <a:tblPr/>
              <a:tblGrid>
                <a:gridCol w="1771583">
                  <a:extLst>
                    <a:ext uri="{9D8B030D-6E8A-4147-A177-3AD203B41FA5}">
                      <a16:colId xmlns:a16="http://schemas.microsoft.com/office/drawing/2014/main" val="93307175"/>
                    </a:ext>
                  </a:extLst>
                </a:gridCol>
                <a:gridCol w="736067">
                  <a:extLst>
                    <a:ext uri="{9D8B030D-6E8A-4147-A177-3AD203B41FA5}">
                      <a16:colId xmlns:a16="http://schemas.microsoft.com/office/drawing/2014/main" val="1698033824"/>
                    </a:ext>
                  </a:extLst>
                </a:gridCol>
                <a:gridCol w="609159">
                  <a:extLst>
                    <a:ext uri="{9D8B030D-6E8A-4147-A177-3AD203B41FA5}">
                      <a16:colId xmlns:a16="http://schemas.microsoft.com/office/drawing/2014/main" val="2772646411"/>
                    </a:ext>
                  </a:extLst>
                </a:gridCol>
                <a:gridCol w="609159">
                  <a:extLst>
                    <a:ext uri="{9D8B030D-6E8A-4147-A177-3AD203B41FA5}">
                      <a16:colId xmlns:a16="http://schemas.microsoft.com/office/drawing/2014/main" val="751312531"/>
                    </a:ext>
                  </a:extLst>
                </a:gridCol>
                <a:gridCol w="609159">
                  <a:extLst>
                    <a:ext uri="{9D8B030D-6E8A-4147-A177-3AD203B41FA5}">
                      <a16:colId xmlns:a16="http://schemas.microsoft.com/office/drawing/2014/main" val="951247111"/>
                    </a:ext>
                  </a:extLst>
                </a:gridCol>
                <a:gridCol w="188874">
                  <a:extLst>
                    <a:ext uri="{9D8B030D-6E8A-4147-A177-3AD203B41FA5}">
                      <a16:colId xmlns:a16="http://schemas.microsoft.com/office/drawing/2014/main" val="394655995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lwr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 adj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3847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PROTEIN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INTAKE_total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protein [g]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0.2459396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-9.53E+00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10.02555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0.959828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6406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BMI_before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l-PL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pregnancy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0.6720452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-5.06E-01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1.850115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03739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BMI_after</a:t>
                      </a:r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l-PL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pregnancy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0.5955147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-0.86673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2.057758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0.420499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2035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ENERGY DERIVED FROM PROTEIN [%]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1.608859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-0.14268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3.360396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0.070881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8887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ENERGY DERIVED FROM FAT [%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3.005484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-0.28624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6.297206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0.072525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227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DELIVERY WEEK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-1.130476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-1.51584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-0.74511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1.00E-07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3177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newborn_weight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150.2048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-47.767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348.1765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0.135229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851682"/>
                  </a:ext>
                </a:extLst>
              </a:tr>
            </a:tbl>
          </a:graphicData>
        </a:graphic>
      </p:graphicFrame>
      <p:sp>
        <p:nvSpPr>
          <p:cNvPr id="2" name="pole tekstowe 1">
            <a:extLst>
              <a:ext uri="{FF2B5EF4-FFF2-40B4-BE49-F238E27FC236}">
                <a16:creationId xmlns:a16="http://schemas.microsoft.com/office/drawing/2014/main" id="{75319EBE-D687-41A9-B1FE-814AF7D4F82D}"/>
              </a:ext>
            </a:extLst>
          </p:cNvPr>
          <p:cNvSpPr txBox="1"/>
          <p:nvPr/>
        </p:nvSpPr>
        <p:spPr>
          <a:xfrm>
            <a:off x="223520" y="111760"/>
            <a:ext cx="1030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Continuous Variables</a:t>
            </a:r>
            <a:r>
              <a:rPr lang="pl-PL" sz="2400" b="1" dirty="0"/>
              <a:t>_</a:t>
            </a:r>
            <a:r>
              <a:rPr lang="pl-PL" sz="2400" b="1" dirty="0" err="1"/>
              <a:t>stat</a:t>
            </a:r>
            <a:r>
              <a:rPr lang="pl-PL" sz="2400" b="1" dirty="0"/>
              <a:t>. </a:t>
            </a:r>
            <a:r>
              <a:rPr lang="pl-PL" sz="2400" b="1" dirty="0" err="1"/>
              <a:t>tests</a:t>
            </a:r>
            <a:r>
              <a:rPr lang="pl-PL" sz="2400" b="1" dirty="0"/>
              <a:t> and </a:t>
            </a:r>
            <a:r>
              <a:rPr lang="pl-PL" sz="2400" b="1" dirty="0" err="1"/>
              <a:t>stat</a:t>
            </a:r>
            <a:r>
              <a:rPr lang="pl-PL" sz="2400" b="1" dirty="0"/>
              <a:t>. </a:t>
            </a:r>
            <a:r>
              <a:rPr lang="pl-PL" sz="2400" b="1" dirty="0" err="1"/>
              <a:t>significance</a:t>
            </a:r>
            <a:r>
              <a:rPr lang="pl-PL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5462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EC0F443D-9984-439C-A9ED-F5D88B6A6458}"/>
              </a:ext>
            </a:extLst>
          </p:cNvPr>
          <p:cNvSpPr txBox="1">
            <a:spLocks/>
          </p:cNvSpPr>
          <p:nvPr/>
        </p:nvSpPr>
        <p:spPr>
          <a:xfrm>
            <a:off x="1524000" y="6359875"/>
            <a:ext cx="9504784" cy="40093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X. Box and whisker plot comparisons of continuous variable and disease. Box enclosure and whiskers represent the 25</a:t>
            </a:r>
            <a:r>
              <a:rPr lang="en-US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75</a:t>
            </a:r>
            <a:r>
              <a:rPr lang="en-US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percentiles, respectively. Median is denoted by the horizontal line, and outliers are portrayed as points outside the box.  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28ABB4-1BAC-4526-84D0-47C03109E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674" y="969075"/>
            <a:ext cx="2743200" cy="27432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877D38-392D-41D5-8AF6-A9EDB99A9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474" y="4032620"/>
            <a:ext cx="2743200" cy="27432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195EC9-7694-43FA-AD83-1EB797E8A7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244" y="4032620"/>
            <a:ext cx="2743200" cy="274320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37AB60-27E1-449D-9493-AAFF74AB97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2620"/>
            <a:ext cx="2743200" cy="2743200"/>
          </a:xfrm>
          <a:prstGeom prst="rect">
            <a:avLst/>
          </a:prstGeom>
        </p:spPr>
      </p:pic>
      <p:pic>
        <p:nvPicPr>
          <p:cNvPr id="13" name="Picture 12" descr="A close up of a mans face&#10;&#10;Description automatically generated">
            <a:extLst>
              <a:ext uri="{FF2B5EF4-FFF2-40B4-BE49-F238E27FC236}">
                <a16:creationId xmlns:a16="http://schemas.microsoft.com/office/drawing/2014/main" id="{9853E4EC-7AEF-4898-AD39-203048512B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474" y="948755"/>
            <a:ext cx="2743200" cy="2743200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F92C14-60B7-48D5-9B40-B18AFDDF3A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244" y="948755"/>
            <a:ext cx="2743200" cy="2743200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95D06F-DA73-4A5D-A9FD-E690D68802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8755"/>
            <a:ext cx="2743200" cy="2743200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B6FE0277-92D0-431B-B05D-323E0D745D04}"/>
              </a:ext>
            </a:extLst>
          </p:cNvPr>
          <p:cNvSpPr txBox="1"/>
          <p:nvPr/>
        </p:nvSpPr>
        <p:spPr>
          <a:xfrm>
            <a:off x="337017" y="3691955"/>
            <a:ext cx="9010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BMI_BEFORE</a:t>
            </a:r>
            <a:r>
              <a:rPr lang="pl-PL" sz="1400" b="1" dirty="0"/>
              <a:t> </a:t>
            </a:r>
            <a:r>
              <a:rPr lang="pl-PL" sz="1400" b="1" dirty="0" err="1"/>
              <a:t>pregnancy</a:t>
            </a:r>
            <a:r>
              <a:rPr lang="pl-PL" sz="1400" b="1" dirty="0"/>
              <a:t>	                    BMI_AFTER (</a:t>
            </a:r>
            <a:r>
              <a:rPr lang="pl-PL" sz="1400" b="1" dirty="0" err="1"/>
              <a:t>just</a:t>
            </a:r>
            <a:r>
              <a:rPr lang="pl-PL" sz="1400" b="1" dirty="0"/>
              <a:t> </a:t>
            </a:r>
            <a:r>
              <a:rPr lang="pl-PL" sz="1400" b="1" dirty="0" err="1"/>
              <a:t>before</a:t>
            </a:r>
            <a:r>
              <a:rPr lang="pl-PL" sz="1400" b="1" dirty="0"/>
              <a:t> </a:t>
            </a:r>
            <a:r>
              <a:rPr lang="pl-PL" sz="1400" b="1" dirty="0" err="1"/>
              <a:t>delivery</a:t>
            </a:r>
            <a:r>
              <a:rPr lang="pl-PL" sz="1400" b="1" dirty="0"/>
              <a:t>)       </a:t>
            </a:r>
            <a:r>
              <a:rPr lang="en-US" sz="1400" b="1" dirty="0"/>
              <a:t>PROTEIN INTAKE</a:t>
            </a:r>
            <a:r>
              <a:rPr lang="pl-PL" sz="1400" b="1" dirty="0"/>
              <a:t>_</a:t>
            </a:r>
            <a:r>
              <a:rPr lang="pl-PL" sz="1400" b="1" dirty="0" err="1"/>
              <a:t>total</a:t>
            </a:r>
            <a:r>
              <a:rPr lang="pl-PL" sz="1400" b="1" dirty="0"/>
              <a:t> protein [g]</a:t>
            </a:r>
          </a:p>
          <a:p>
            <a:r>
              <a:rPr lang="pl-PL" b="1" dirty="0"/>
              <a:t>			</a:t>
            </a:r>
            <a:endParaRPr lang="pl-PL" dirty="0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010AD1E8-3CDC-4C81-B88D-6C368A9CB9A2}"/>
              </a:ext>
            </a:extLst>
          </p:cNvPr>
          <p:cNvSpPr/>
          <p:nvPr/>
        </p:nvSpPr>
        <p:spPr>
          <a:xfrm>
            <a:off x="463544" y="579423"/>
            <a:ext cx="99822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400" b="1" dirty="0"/>
              <a:t>      </a:t>
            </a:r>
            <a:r>
              <a:rPr lang="en-US" sz="1400" b="1" dirty="0"/>
              <a:t>NEWBORN_WEIGHT</a:t>
            </a:r>
            <a:r>
              <a:rPr lang="pl-PL" sz="1400" b="1" dirty="0"/>
              <a:t>	                 </a:t>
            </a:r>
            <a:r>
              <a:rPr lang="en-US" sz="1400" b="1" dirty="0"/>
              <a:t>ENERGY DERIVED FROM </a:t>
            </a:r>
            <a:r>
              <a:rPr lang="pl-PL" sz="1400" b="1" dirty="0"/>
              <a:t>FAT [%]         </a:t>
            </a:r>
            <a:r>
              <a:rPr lang="en-US" sz="1400" b="1" dirty="0"/>
              <a:t>ENERGY DERIVED FROM PROTEIN</a:t>
            </a:r>
            <a:r>
              <a:rPr lang="pl-PL" sz="1400" b="1" dirty="0"/>
              <a:t> [%]               </a:t>
            </a:r>
            <a:r>
              <a:rPr lang="en-US" sz="1400" b="1" dirty="0"/>
              <a:t>DELIVERY WEEK</a:t>
            </a:r>
            <a:endParaRPr lang="pl-PL" sz="1400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49E1FDF-DFA8-4179-9973-47DF70574D40}"/>
              </a:ext>
            </a:extLst>
          </p:cNvPr>
          <p:cNvSpPr txBox="1"/>
          <p:nvPr/>
        </p:nvSpPr>
        <p:spPr>
          <a:xfrm>
            <a:off x="8908330" y="403262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</a:rPr>
              <a:t>*one </a:t>
            </a:r>
            <a:r>
              <a:rPr lang="pl-PL" dirty="0" err="1">
                <a:solidFill>
                  <a:srgbClr val="FF0000"/>
                </a:solidFill>
              </a:rPr>
              <a:t>newborn</a:t>
            </a:r>
            <a:r>
              <a:rPr lang="pl-PL" dirty="0">
                <a:solidFill>
                  <a:srgbClr val="FF0000"/>
                </a:solidFill>
              </a:rPr>
              <a:t>: </a:t>
            </a:r>
            <a:r>
              <a:rPr lang="pl-PL" dirty="0" err="1">
                <a:solidFill>
                  <a:srgbClr val="FF0000"/>
                </a:solidFill>
              </a:rPr>
              <a:t>week</a:t>
            </a:r>
            <a:r>
              <a:rPr lang="pl-PL" dirty="0">
                <a:solidFill>
                  <a:srgbClr val="FF0000"/>
                </a:solidFill>
              </a:rPr>
              <a:t> 36+6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84423E2B-62F5-4C6C-8878-FD0A7DCD1A29}"/>
              </a:ext>
            </a:extLst>
          </p:cNvPr>
          <p:cNvSpPr txBox="1"/>
          <p:nvPr/>
        </p:nvSpPr>
        <p:spPr>
          <a:xfrm>
            <a:off x="223520" y="111760"/>
            <a:ext cx="1030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Continuous Variables</a:t>
            </a:r>
            <a:endParaRPr lang="pl-PL" sz="2400" b="1" dirty="0"/>
          </a:p>
        </p:txBody>
      </p:sp>
    </p:spTree>
    <p:extLst>
      <p:ext uri="{BB962C8B-B14F-4D97-AF65-F5344CB8AC3E}">
        <p14:creationId xmlns:p14="http://schemas.microsoft.com/office/powerpoint/2010/main" val="943094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E8E9FE1-B165-4566-878B-5B7FE8582BC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-10021" y="1805525"/>
          <a:ext cx="5755341" cy="1539240"/>
        </p:xfrm>
        <a:graphic>
          <a:graphicData uri="http://schemas.openxmlformats.org/drawingml/2006/table">
            <a:tbl>
              <a:tblPr/>
              <a:tblGrid>
                <a:gridCol w="1919138">
                  <a:extLst>
                    <a:ext uri="{9D8B030D-6E8A-4147-A177-3AD203B41FA5}">
                      <a16:colId xmlns:a16="http://schemas.microsoft.com/office/drawing/2014/main" val="3284716898"/>
                    </a:ext>
                  </a:extLst>
                </a:gridCol>
                <a:gridCol w="299203">
                  <a:extLst>
                    <a:ext uri="{9D8B030D-6E8A-4147-A177-3AD203B41FA5}">
                      <a16:colId xmlns:a16="http://schemas.microsoft.com/office/drawing/2014/main" val="4039665820"/>
                    </a:ext>
                  </a:extLst>
                </a:gridCol>
                <a:gridCol w="812120">
                  <a:extLst>
                    <a:ext uri="{9D8B030D-6E8A-4147-A177-3AD203B41FA5}">
                      <a16:colId xmlns:a16="http://schemas.microsoft.com/office/drawing/2014/main" val="3227016642"/>
                    </a:ext>
                  </a:extLst>
                </a:gridCol>
                <a:gridCol w="673205">
                  <a:extLst>
                    <a:ext uri="{9D8B030D-6E8A-4147-A177-3AD203B41FA5}">
                      <a16:colId xmlns:a16="http://schemas.microsoft.com/office/drawing/2014/main" val="2082443772"/>
                    </a:ext>
                  </a:extLst>
                </a:gridCol>
                <a:gridCol w="626901">
                  <a:extLst>
                    <a:ext uri="{9D8B030D-6E8A-4147-A177-3AD203B41FA5}">
                      <a16:colId xmlns:a16="http://schemas.microsoft.com/office/drawing/2014/main" val="1475674877"/>
                    </a:ext>
                  </a:extLst>
                </a:gridCol>
                <a:gridCol w="598405">
                  <a:extLst>
                    <a:ext uri="{9D8B030D-6E8A-4147-A177-3AD203B41FA5}">
                      <a16:colId xmlns:a16="http://schemas.microsoft.com/office/drawing/2014/main" val="2649014929"/>
                    </a:ext>
                  </a:extLst>
                </a:gridCol>
                <a:gridCol w="527166">
                  <a:extLst>
                    <a:ext uri="{9D8B030D-6E8A-4147-A177-3AD203B41FA5}">
                      <a16:colId xmlns:a16="http://schemas.microsoft.com/office/drawing/2014/main" val="1686922194"/>
                    </a:ext>
                  </a:extLst>
                </a:gridCol>
                <a:gridCol w="299203">
                  <a:extLst>
                    <a:ext uri="{9D8B030D-6E8A-4147-A177-3AD203B41FA5}">
                      <a16:colId xmlns:a16="http://schemas.microsoft.com/office/drawing/2014/main" val="16673653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SumsOfSqs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MeanSqs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F.Model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Pr(&gt;F)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374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23207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23207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1.9412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0.00728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1149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energ_bialko_proc_2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1.3835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0.00519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5371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l-PL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disease:energ_bialko_proc_2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17810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17810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1.4898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0.00558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436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3132107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11955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0.98196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5532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3189663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567846"/>
                  </a:ext>
                </a:extLst>
              </a:tr>
              <a:tr h="1905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codes: 0 ‘***’ 0.001 ‘**’ 0.01 ‘*’ 0.05 ‘.’ 0.1 ‘ ’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277644"/>
                  </a:ext>
                </a:extLst>
              </a:tr>
              <a:tr h="190500">
                <a:tc gridSpan="8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88356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A0A5AC3-DA52-417B-AF20-E1136841F898}"/>
              </a:ext>
            </a:extLst>
          </p:cNvPr>
          <p:cNvSpPr txBox="1"/>
          <p:nvPr/>
        </p:nvSpPr>
        <p:spPr>
          <a:xfrm>
            <a:off x="-10021" y="1381951"/>
            <a:ext cx="57553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X.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 Diversity Bray Curtis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adonis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permanova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VST transformed counts versus percent energy derived from protein stratified  by sample type</a:t>
            </a:r>
          </a:p>
        </p:txBody>
      </p:sp>
      <p:pic>
        <p:nvPicPr>
          <p:cNvPr id="8" name="Picture 7" descr="A picture containing pencil, game&#10;&#10;Description automatically generated">
            <a:extLst>
              <a:ext uri="{FF2B5EF4-FFF2-40B4-BE49-F238E27FC236}">
                <a16:creationId xmlns:a16="http://schemas.microsoft.com/office/drawing/2014/main" id="{7FB6309C-7DF4-4BD6-B297-CE7EBE1A5D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62"/>
          <a:stretch/>
        </p:blipFill>
        <p:spPr>
          <a:xfrm>
            <a:off x="5867400" y="1055391"/>
            <a:ext cx="6270711" cy="53238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51789E-1A11-4F2D-A69E-4DFD8783AAB9}"/>
              </a:ext>
            </a:extLst>
          </p:cNvPr>
          <p:cNvSpPr txBox="1"/>
          <p:nvPr/>
        </p:nvSpPr>
        <p:spPr>
          <a:xfrm>
            <a:off x="-10021" y="151107"/>
            <a:ext cx="60995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Beta Diversity Bray Curtis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donis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permanova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icture containing pencil, game&#10;&#10;Description automatically generated">
            <a:extLst>
              <a:ext uri="{FF2B5EF4-FFF2-40B4-BE49-F238E27FC236}">
                <a16:creationId xmlns:a16="http://schemas.microsoft.com/office/drawing/2014/main" id="{D826981B-EBB1-43FA-9EE3-9B01C66EC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32" t="44877" b="46417"/>
          <a:stretch/>
        </p:blipFill>
        <p:spPr>
          <a:xfrm>
            <a:off x="11252504" y="1151064"/>
            <a:ext cx="723452" cy="3980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076684-7C78-48BD-947A-368AA4BE7637}"/>
              </a:ext>
            </a:extLst>
          </p:cNvPr>
          <p:cNvSpPr txBox="1"/>
          <p:nvPr/>
        </p:nvSpPr>
        <p:spPr>
          <a:xfrm>
            <a:off x="-10021" y="763787"/>
            <a:ext cx="60995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 energy from protein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204578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32DC9D35-6E25-4893-A6A6-DC30DED179E8}"/>
              </a:ext>
            </a:extLst>
          </p:cNvPr>
          <p:cNvSpPr txBox="1"/>
          <p:nvPr/>
        </p:nvSpPr>
        <p:spPr>
          <a:xfrm>
            <a:off x="3324860" y="114605"/>
            <a:ext cx="5542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Delivery </a:t>
            </a:r>
            <a:r>
              <a:rPr lang="pl-PL" sz="2400" b="1" dirty="0" err="1"/>
              <a:t>mode</a:t>
            </a:r>
            <a:r>
              <a:rPr lang="pl-PL" sz="2400" b="1" dirty="0"/>
              <a:t> and </a:t>
            </a:r>
            <a:r>
              <a:rPr lang="pl-PL" sz="2400" b="1" dirty="0" err="1"/>
              <a:t>Antibiotic</a:t>
            </a:r>
            <a:r>
              <a:rPr lang="pl-PL" sz="2400" b="1" dirty="0"/>
              <a:t> </a:t>
            </a:r>
            <a:r>
              <a:rPr lang="pl-PL" sz="2400" b="1" dirty="0" err="1"/>
              <a:t>prophylaxis</a:t>
            </a:r>
            <a:endParaRPr lang="pl-PL" sz="2400" b="1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0B31AE4-E35C-4882-BD91-1AC9028B7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105076"/>
              </p:ext>
            </p:extLst>
          </p:nvPr>
        </p:nvGraphicFramePr>
        <p:xfrm>
          <a:off x="508535" y="566110"/>
          <a:ext cx="11174930" cy="53919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48298">
                  <a:extLst>
                    <a:ext uri="{9D8B030D-6E8A-4147-A177-3AD203B41FA5}">
                      <a16:colId xmlns:a16="http://schemas.microsoft.com/office/drawing/2014/main" val="1667640684"/>
                    </a:ext>
                  </a:extLst>
                </a:gridCol>
                <a:gridCol w="2555087">
                  <a:extLst>
                    <a:ext uri="{9D8B030D-6E8A-4147-A177-3AD203B41FA5}">
                      <a16:colId xmlns:a16="http://schemas.microsoft.com/office/drawing/2014/main" val="3047749250"/>
                    </a:ext>
                  </a:extLst>
                </a:gridCol>
                <a:gridCol w="2671545">
                  <a:extLst>
                    <a:ext uri="{9D8B030D-6E8A-4147-A177-3AD203B41FA5}">
                      <a16:colId xmlns:a16="http://schemas.microsoft.com/office/drawing/2014/main" val="412017754"/>
                    </a:ext>
                  </a:extLst>
                </a:gridCol>
              </a:tblGrid>
              <a:tr h="31084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Mother's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Clinical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Characteristics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92594930"/>
                  </a:ext>
                </a:extLst>
              </a:tr>
              <a:tr h="298891"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T1D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group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(n=50)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Control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group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(n=42)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70848509"/>
                  </a:ext>
                </a:extLst>
              </a:tr>
              <a:tr h="298891"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34142934"/>
                  </a:ext>
                </a:extLst>
              </a:tr>
              <a:tr h="298891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Antibiotics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prophylaxis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1426990"/>
                  </a:ext>
                </a:extLst>
              </a:tr>
              <a:tr h="298891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u="none" strike="noStrike" dirty="0" err="1">
                          <a:effectLst/>
                          <a:latin typeface="+mn-lt"/>
                        </a:rPr>
                        <a:t>Yes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u="none" strike="noStrike">
                          <a:effectLst/>
                          <a:latin typeface="+mn-lt"/>
                        </a:rPr>
                        <a:t>34 (68%)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u="none" strike="noStrike">
                          <a:effectLst/>
                          <a:latin typeface="+mn-lt"/>
                        </a:rPr>
                        <a:t>20 (47.5%)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29383529"/>
                  </a:ext>
                </a:extLst>
              </a:tr>
              <a:tr h="298891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u="none" strike="noStrike" dirty="0">
                          <a:effectLst/>
                          <a:latin typeface="+mn-lt"/>
                        </a:rPr>
                        <a:t>no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u="none" strike="noStrike" dirty="0">
                          <a:effectLst/>
                          <a:latin typeface="+mn-lt"/>
                        </a:rPr>
                        <a:t>16 (32%)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u="none" strike="noStrike">
                          <a:effectLst/>
                          <a:latin typeface="+mn-lt"/>
                        </a:rPr>
                        <a:t>22 (52.5%)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5972059"/>
                  </a:ext>
                </a:extLst>
              </a:tr>
              <a:tr h="298891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Cause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of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antibiotics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prophylaxis</a:t>
                      </a:r>
                      <a:r>
                        <a:rPr lang="pl-PL" sz="1600" b="0" u="none" strike="noStrike" dirty="0">
                          <a:effectLst/>
                          <a:latin typeface="+mn-lt"/>
                        </a:rPr>
                        <a:t>*****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64524245"/>
                  </a:ext>
                </a:extLst>
              </a:tr>
              <a:tr h="298891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u="none" strike="noStrike" dirty="0">
                          <a:effectLst/>
                          <a:latin typeface="+mn-lt"/>
                        </a:rPr>
                        <a:t>C-</a:t>
                      </a:r>
                      <a:r>
                        <a:rPr lang="pl-PL" sz="1600" b="0" u="none" strike="noStrike" dirty="0" err="1">
                          <a:effectLst/>
                          <a:latin typeface="+mn-lt"/>
                        </a:rPr>
                        <a:t>section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u="none" strike="noStrike">
                          <a:effectLst/>
                          <a:latin typeface="+mn-lt"/>
                        </a:rPr>
                        <a:t>28 (80%)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u="none" strike="noStrike">
                          <a:effectLst/>
                          <a:latin typeface="+mn-lt"/>
                        </a:rPr>
                        <a:t>12 (54%)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78653262"/>
                  </a:ext>
                </a:extLst>
              </a:tr>
              <a:tr h="298891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i="1" u="none" strike="noStrike" dirty="0" err="1">
                          <a:effectLst/>
                          <a:latin typeface="+mn-lt"/>
                        </a:rPr>
                        <a:t>Streptococcus</a:t>
                      </a:r>
                      <a:r>
                        <a:rPr lang="pl-PL" sz="1600" b="0" i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0" i="1" u="none" strike="noStrike" dirty="0" err="1">
                          <a:effectLst/>
                          <a:latin typeface="+mn-lt"/>
                        </a:rPr>
                        <a:t>agalactiae</a:t>
                      </a:r>
                      <a:endParaRPr lang="pl-PL" sz="16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u="none" strike="noStrike">
                          <a:effectLst/>
                          <a:latin typeface="+mn-lt"/>
                        </a:rPr>
                        <a:t>5 (14%)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u="none" strike="noStrike">
                          <a:effectLst/>
                          <a:latin typeface="+mn-lt"/>
                        </a:rPr>
                        <a:t>5 (23%)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96118317"/>
                  </a:ext>
                </a:extLst>
              </a:tr>
              <a:tr h="298891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u="none" strike="noStrike" dirty="0" err="1">
                          <a:effectLst/>
                          <a:latin typeface="+mn-lt"/>
                        </a:rPr>
                        <a:t>Chorioamnionitis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b="0" u="none" strike="noStrike">
                          <a:effectLst/>
                          <a:latin typeface="+mn-lt"/>
                        </a:rPr>
                        <a:t>0 (0%)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b="0" u="none" strike="noStrike">
                          <a:effectLst/>
                          <a:latin typeface="+mn-lt"/>
                        </a:rPr>
                        <a:t>0 (0%)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31023816"/>
                  </a:ext>
                </a:extLst>
              </a:tr>
              <a:tr h="298891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u="none" strike="noStrike" dirty="0" err="1">
                          <a:effectLst/>
                          <a:latin typeface="+mn-lt"/>
                        </a:rPr>
                        <a:t>Maternal</a:t>
                      </a:r>
                      <a:r>
                        <a:rPr lang="pl-PL" sz="1600" b="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0" u="none" strike="noStrike" dirty="0" err="1">
                          <a:effectLst/>
                          <a:latin typeface="+mn-lt"/>
                        </a:rPr>
                        <a:t>bacterial</a:t>
                      </a:r>
                      <a:r>
                        <a:rPr lang="pl-PL" sz="1600" b="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0" u="none" strike="noStrike" dirty="0" err="1">
                          <a:effectLst/>
                          <a:latin typeface="+mn-lt"/>
                        </a:rPr>
                        <a:t>endocarditis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b="0" u="none" strike="noStrike">
                          <a:effectLst/>
                          <a:latin typeface="+mn-lt"/>
                        </a:rPr>
                        <a:t>0 (0%)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b="0" u="none" strike="noStrike">
                          <a:effectLst/>
                          <a:latin typeface="+mn-lt"/>
                        </a:rPr>
                        <a:t>0 (0%)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47699177"/>
                  </a:ext>
                </a:extLst>
              </a:tr>
              <a:tr h="298891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u="none" strike="noStrike" dirty="0" err="1">
                          <a:effectLst/>
                          <a:latin typeface="+mn-lt"/>
                        </a:rPr>
                        <a:t>Premature</a:t>
                      </a:r>
                      <a:r>
                        <a:rPr lang="pl-PL" sz="1600" b="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0" u="none" strike="noStrike" dirty="0" err="1">
                          <a:effectLst/>
                          <a:latin typeface="+mn-lt"/>
                        </a:rPr>
                        <a:t>rupture</a:t>
                      </a:r>
                      <a:r>
                        <a:rPr lang="pl-PL" sz="1600" b="0" u="none" strike="noStrike" dirty="0">
                          <a:effectLst/>
                          <a:latin typeface="+mn-lt"/>
                        </a:rPr>
                        <a:t> of </a:t>
                      </a:r>
                      <a:r>
                        <a:rPr lang="pl-PL" sz="1600" b="0" u="none" strike="noStrike" dirty="0" err="1">
                          <a:effectLst/>
                          <a:latin typeface="+mn-lt"/>
                        </a:rPr>
                        <a:t>membranes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u="none" strike="noStrike">
                          <a:effectLst/>
                          <a:latin typeface="+mn-lt"/>
                        </a:rPr>
                        <a:t>2 (6%)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u="none" strike="noStrike">
                          <a:effectLst/>
                          <a:latin typeface="+mn-lt"/>
                        </a:rPr>
                        <a:t>5 (23%)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14474565"/>
                  </a:ext>
                </a:extLst>
              </a:tr>
              <a:tr h="298891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Used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Antibiotic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******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68786283"/>
                  </a:ext>
                </a:extLst>
              </a:tr>
              <a:tr h="298891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u="none" strike="noStrike">
                          <a:effectLst/>
                          <a:latin typeface="+mn-lt"/>
                        </a:rPr>
                        <a:t>cefuroxime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u="none" strike="noStrike" dirty="0">
                          <a:effectLst/>
                          <a:latin typeface="+mn-lt"/>
                        </a:rPr>
                        <a:t>18 (51,5%)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u="none" strike="noStrike">
                          <a:effectLst/>
                          <a:latin typeface="+mn-lt"/>
                        </a:rPr>
                        <a:t>7 (30,5%)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65927997"/>
                  </a:ext>
                </a:extLst>
              </a:tr>
              <a:tr h="298891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u="none" strike="noStrike">
                          <a:effectLst/>
                          <a:latin typeface="+mn-lt"/>
                        </a:rPr>
                        <a:t>ampicillin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u="none" strike="noStrike" dirty="0">
                          <a:effectLst/>
                          <a:latin typeface="+mn-lt"/>
                        </a:rPr>
                        <a:t>6 (17%)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u="none" strike="noStrike">
                          <a:effectLst/>
                          <a:latin typeface="+mn-lt"/>
                        </a:rPr>
                        <a:t>4 (17%)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16316029"/>
                  </a:ext>
                </a:extLst>
              </a:tr>
              <a:tr h="298891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u="none" strike="noStrike">
                          <a:effectLst/>
                          <a:latin typeface="+mn-lt"/>
                        </a:rPr>
                        <a:t>cefazolin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u="none" strike="noStrike" dirty="0">
                          <a:effectLst/>
                          <a:latin typeface="+mn-lt"/>
                        </a:rPr>
                        <a:t>11 (31,5%)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u="none" strike="noStrike" dirty="0">
                          <a:effectLst/>
                          <a:latin typeface="+mn-lt"/>
                        </a:rPr>
                        <a:t>10 (43,5%)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79305458"/>
                  </a:ext>
                </a:extLst>
              </a:tr>
              <a:tr h="298891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u="none" strike="noStrike">
                          <a:effectLst/>
                          <a:latin typeface="+mn-lt"/>
                        </a:rPr>
                        <a:t>clindamycin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b="0" u="none" strike="noStrike">
                          <a:effectLst/>
                          <a:latin typeface="+mn-lt"/>
                        </a:rPr>
                        <a:t>0 (0%)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u="none" strike="noStrike" dirty="0">
                          <a:effectLst/>
                          <a:latin typeface="+mn-lt"/>
                        </a:rPr>
                        <a:t>1 (4,5%)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25859930"/>
                  </a:ext>
                </a:extLst>
              </a:tr>
              <a:tr h="298891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0" u="none" strike="noStrike" dirty="0" err="1">
                          <a:effectLst/>
                          <a:latin typeface="+mn-lt"/>
                        </a:rPr>
                        <a:t>cefalexin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b="0" u="none" strike="noStrike">
                          <a:effectLst/>
                          <a:latin typeface="+mn-lt"/>
                        </a:rPr>
                        <a:t>0 (0%)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u="none" strike="noStrike" dirty="0">
                          <a:effectLst/>
                          <a:latin typeface="+mn-lt"/>
                        </a:rPr>
                        <a:t>1 (4,5%)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06201818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C89362E7-0B38-4CFC-B1A9-5E8E577F9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519805"/>
              </p:ext>
            </p:extLst>
          </p:nvPr>
        </p:nvGraphicFramePr>
        <p:xfrm>
          <a:off x="2549625" y="6173315"/>
          <a:ext cx="9133840" cy="4713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33840">
                  <a:extLst>
                    <a:ext uri="{9D8B030D-6E8A-4147-A177-3AD203B41FA5}">
                      <a16:colId xmlns:a16="http://schemas.microsoft.com/office/drawing/2014/main" val="655111865"/>
                    </a:ext>
                  </a:extLst>
                </a:gridCol>
              </a:tblGrid>
              <a:tr h="2356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*****in one T1D patient and two controls there were more than one cause of using the antibiotics </a:t>
                      </a:r>
                      <a:r>
                        <a:rPr lang="en-US" sz="1400" u="none" strike="noStrike" dirty="0" err="1">
                          <a:effectLst/>
                        </a:rPr>
                        <a:t>profilaxy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10113634"/>
                  </a:ext>
                </a:extLst>
              </a:tr>
              <a:tr h="2356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******in one T1D patient and three controls more than one antibiotic was administrated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24648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775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86A95C8-A106-4904-BF69-63233E1C5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369" y="1016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BC33CFE8-D083-47DD-9FA1-C70047838E55}"/>
              </a:ext>
            </a:extLst>
          </p:cNvPr>
          <p:cNvSpPr txBox="1"/>
          <p:nvPr/>
        </p:nvSpPr>
        <p:spPr>
          <a:xfrm>
            <a:off x="115503" y="250257"/>
            <a:ext cx="11993078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Project questions</a:t>
            </a:r>
            <a:endParaRPr lang="pl-PL" sz="2400" b="1" dirty="0"/>
          </a:p>
          <a:p>
            <a:endParaRPr lang="pl-PL" sz="2000" dirty="0"/>
          </a:p>
          <a:p>
            <a:endParaRPr lang="pl-PL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Characteristics of vaginal microbiota in T1D pregnant women vs unaffected pregnant women.</a:t>
            </a:r>
            <a:endParaRPr lang="pl-PL" sz="2000" dirty="0"/>
          </a:p>
          <a:p>
            <a:pPr lvl="0"/>
            <a:endParaRPr lang="pl-PL" sz="2000" dirty="0"/>
          </a:p>
          <a:p>
            <a:pPr lvl="0"/>
            <a:endParaRPr lang="pl-PL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Characteristics of microbiota in samples derived from newborn babes </a:t>
            </a:r>
            <a:r>
              <a:rPr lang="pl-PL" sz="2000" dirty="0"/>
              <a:t>(</a:t>
            </a:r>
            <a:r>
              <a:rPr lang="pl-PL" sz="2000" dirty="0" err="1"/>
              <a:t>stool</a:t>
            </a:r>
            <a:r>
              <a:rPr lang="en-US" sz="2000" dirty="0"/>
              <a:t> samples/ear swabs), taking into consideration differences between the mother’ phenotype (T1D vs unaffected mothers).</a:t>
            </a:r>
            <a:endParaRPr lang="pl-PL" sz="2000" dirty="0"/>
          </a:p>
          <a:p>
            <a:pPr lvl="0"/>
            <a:endParaRPr lang="pl-PL" sz="2000" dirty="0"/>
          </a:p>
          <a:p>
            <a:pPr lvl="0"/>
            <a:endParaRPr lang="pl-PL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Aspects of microbiota transfer, based on microbiota found in mothers in the 3 various vaginal regions and anus</a:t>
            </a:r>
            <a:r>
              <a:rPr lang="pl-PL" sz="2000" dirty="0"/>
              <a:t>,</a:t>
            </a:r>
            <a:r>
              <a:rPr lang="en-US" sz="2000" dirty="0"/>
              <a:t> incl. mother’ phenotype differences.</a:t>
            </a:r>
            <a:endParaRPr lang="pl-PL" sz="2000" dirty="0"/>
          </a:p>
          <a:p>
            <a:pPr lvl="0"/>
            <a:endParaRPr lang="pl-PL" sz="2000" dirty="0"/>
          </a:p>
          <a:p>
            <a:pPr lvl="0"/>
            <a:endParaRPr lang="pl-PL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Consequences of the c-section, and antibiotic prophylaxis in mothers for newborn babes: mother-newborn baby microbiota transfer.</a:t>
            </a:r>
            <a:endParaRPr lang="pl-PL" sz="2000" dirty="0"/>
          </a:p>
          <a:p>
            <a:pPr lvl="0"/>
            <a:endParaRPr lang="pl-PL" sz="2000" dirty="0"/>
          </a:p>
          <a:p>
            <a:pPr lvl="0"/>
            <a:endParaRPr lang="pl-PL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Clinical correlations – various clinical findings vs</a:t>
            </a:r>
            <a:r>
              <a:rPr lang="pl-PL" sz="2000" dirty="0"/>
              <a:t>.</a:t>
            </a:r>
            <a:r>
              <a:rPr lang="en-US" sz="2000" dirty="0"/>
              <a:t> specific </a:t>
            </a:r>
            <a:r>
              <a:rPr lang="pl-PL" sz="2000" dirty="0"/>
              <a:t>m</a:t>
            </a:r>
            <a:r>
              <a:rPr lang="en-US" sz="2000" dirty="0" err="1"/>
              <a:t>icrobiota</a:t>
            </a:r>
            <a:r>
              <a:rPr lang="pl-PL" sz="2000" dirty="0"/>
              <a:t>,</a:t>
            </a:r>
            <a:r>
              <a:rPr lang="en-US" sz="2000" dirty="0"/>
              <a:t> over- and underrepresented</a:t>
            </a:r>
            <a:r>
              <a:rPr lang="en-US" dirty="0"/>
              <a:t>.</a:t>
            </a:r>
            <a:endParaRPr lang="pl-PL" dirty="0"/>
          </a:p>
          <a:p>
            <a:pPr lvl="0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99437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BA60CBA-3C39-43B5-87AC-8F3B2CD8D4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8" r="7164"/>
          <a:stretch/>
        </p:blipFill>
        <p:spPr>
          <a:xfrm>
            <a:off x="6060143" y="0"/>
            <a:ext cx="6096001" cy="6858000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8FDAC9C-A8A1-4D12-B436-AB5D8A8A0DF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1855466"/>
          <a:ext cx="5112734" cy="1539240"/>
        </p:xfrm>
        <a:graphic>
          <a:graphicData uri="http://schemas.openxmlformats.org/drawingml/2006/table">
            <a:tbl>
              <a:tblPr/>
              <a:tblGrid>
                <a:gridCol w="1076325">
                  <a:extLst>
                    <a:ext uri="{9D8B030D-6E8A-4147-A177-3AD203B41FA5}">
                      <a16:colId xmlns:a16="http://schemas.microsoft.com/office/drawing/2014/main" val="2540846375"/>
                    </a:ext>
                  </a:extLst>
                </a:gridCol>
                <a:gridCol w="314818">
                  <a:extLst>
                    <a:ext uri="{9D8B030D-6E8A-4147-A177-3AD203B41FA5}">
                      <a16:colId xmlns:a16="http://schemas.microsoft.com/office/drawing/2014/main" val="3812026510"/>
                    </a:ext>
                  </a:extLst>
                </a:gridCol>
                <a:gridCol w="854504">
                  <a:extLst>
                    <a:ext uri="{9D8B030D-6E8A-4147-A177-3AD203B41FA5}">
                      <a16:colId xmlns:a16="http://schemas.microsoft.com/office/drawing/2014/main" val="2506178951"/>
                    </a:ext>
                  </a:extLst>
                </a:gridCol>
                <a:gridCol w="708338">
                  <a:extLst>
                    <a:ext uri="{9D8B030D-6E8A-4147-A177-3AD203B41FA5}">
                      <a16:colId xmlns:a16="http://schemas.microsoft.com/office/drawing/2014/main" val="2288228179"/>
                    </a:ext>
                  </a:extLst>
                </a:gridCol>
                <a:gridCol w="659617">
                  <a:extLst>
                    <a:ext uri="{9D8B030D-6E8A-4147-A177-3AD203B41FA5}">
                      <a16:colId xmlns:a16="http://schemas.microsoft.com/office/drawing/2014/main" val="1061514456"/>
                    </a:ext>
                  </a:extLst>
                </a:gridCol>
                <a:gridCol w="629636">
                  <a:extLst>
                    <a:ext uri="{9D8B030D-6E8A-4147-A177-3AD203B41FA5}">
                      <a16:colId xmlns:a16="http://schemas.microsoft.com/office/drawing/2014/main" val="607103133"/>
                    </a:ext>
                  </a:extLst>
                </a:gridCol>
                <a:gridCol w="554678">
                  <a:extLst>
                    <a:ext uri="{9D8B030D-6E8A-4147-A177-3AD203B41FA5}">
                      <a16:colId xmlns:a16="http://schemas.microsoft.com/office/drawing/2014/main" val="321131417"/>
                    </a:ext>
                  </a:extLst>
                </a:gridCol>
                <a:gridCol w="314818">
                  <a:extLst>
                    <a:ext uri="{9D8B030D-6E8A-4147-A177-3AD203B41FA5}">
                      <a16:colId xmlns:a16="http://schemas.microsoft.com/office/drawing/2014/main" val="235188134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SumsOfSqs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MeanSqs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F.Model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(&gt;F)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821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1.4868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0.00968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361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23172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23172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0.01309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8499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disease:Delivery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0.00667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8763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1718543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0.97056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5374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1770674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5228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126012"/>
                  </a:ext>
                </a:extLst>
              </a:tr>
              <a:tr h="1905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codes: 0 ‘***’ 0.001 ‘**’ 0.01 ‘*’ 0.05 ‘.’ 0.1 ‘ ’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803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B49ACE2-F31E-421A-9F7B-F9F8F01648F5}"/>
              </a:ext>
            </a:extLst>
          </p:cNvPr>
          <p:cNvSpPr txBox="1"/>
          <p:nvPr/>
        </p:nvSpPr>
        <p:spPr>
          <a:xfrm>
            <a:off x="0" y="1361374"/>
            <a:ext cx="5867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X.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 Diversity Bray Curtis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adonis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permanova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VST transformed counts versus Delivery  stratified  by sample type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5E48706-6ADC-4C40-A15F-AD90A0AC648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029" y="5082991"/>
          <a:ext cx="5185738" cy="1539240"/>
        </p:xfrm>
        <a:graphic>
          <a:graphicData uri="http://schemas.openxmlformats.org/drawingml/2006/table">
            <a:tbl>
              <a:tblPr/>
              <a:tblGrid>
                <a:gridCol w="1373187">
                  <a:extLst>
                    <a:ext uri="{9D8B030D-6E8A-4147-A177-3AD203B41FA5}">
                      <a16:colId xmlns:a16="http://schemas.microsoft.com/office/drawing/2014/main" val="156020547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76636782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817040550"/>
                    </a:ext>
                  </a:extLst>
                </a:gridCol>
                <a:gridCol w="699408">
                  <a:extLst>
                    <a:ext uri="{9D8B030D-6E8A-4147-A177-3AD203B41FA5}">
                      <a16:colId xmlns:a16="http://schemas.microsoft.com/office/drawing/2014/main" val="446730133"/>
                    </a:ext>
                  </a:extLst>
                </a:gridCol>
                <a:gridCol w="643899">
                  <a:extLst>
                    <a:ext uri="{9D8B030D-6E8A-4147-A177-3AD203B41FA5}">
                      <a16:colId xmlns:a16="http://schemas.microsoft.com/office/drawing/2014/main" val="819492233"/>
                    </a:ext>
                  </a:extLst>
                </a:gridCol>
                <a:gridCol w="621696">
                  <a:extLst>
                    <a:ext uri="{9D8B030D-6E8A-4147-A177-3AD203B41FA5}">
                      <a16:colId xmlns:a16="http://schemas.microsoft.com/office/drawing/2014/main" val="2942660982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3180960292"/>
                    </a:ext>
                  </a:extLst>
                </a:gridCol>
                <a:gridCol w="310848">
                  <a:extLst>
                    <a:ext uri="{9D8B030D-6E8A-4147-A177-3AD203B41FA5}">
                      <a16:colId xmlns:a16="http://schemas.microsoft.com/office/drawing/2014/main" val="9649974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SumsOfSqs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MeanSqs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F.Model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(&gt;F)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3332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23963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23963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6625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Antibiotics_2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1.5482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9219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disease:Antibiotics_2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1.3933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6349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Residuals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6295371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12441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0.99047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319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6355930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1479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193625"/>
                  </a:ext>
                </a:extLst>
              </a:tr>
              <a:tr h="1905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fr-F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</a:t>
                      </a: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codes: 0 ‘***’ 0.001 ‘**’ 0.01 ‘*’ 0.05 ‘.’ 0.1 ‘ ’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06265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D6915E5-7670-4CB2-8112-69ACD1275E50}"/>
              </a:ext>
            </a:extLst>
          </p:cNvPr>
          <p:cNvSpPr txBox="1"/>
          <p:nvPr/>
        </p:nvSpPr>
        <p:spPr>
          <a:xfrm>
            <a:off x="56029" y="462132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X.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 Diversity Bray Curtis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adonis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permanova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VST transformed counts versus Antibiotics stratified  by sample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10996C-D42D-40E8-B1DE-7C6AC90F867A}"/>
              </a:ext>
            </a:extLst>
          </p:cNvPr>
          <p:cNvSpPr txBox="1"/>
          <p:nvPr/>
        </p:nvSpPr>
        <p:spPr>
          <a:xfrm>
            <a:off x="56029" y="0"/>
            <a:ext cx="57553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Beta Diversity Bray Curtis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donis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permanova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1523F6-18C0-4A56-B4CA-D345DEC917F8}"/>
              </a:ext>
            </a:extLst>
          </p:cNvPr>
          <p:cNvSpPr txBox="1"/>
          <p:nvPr/>
        </p:nvSpPr>
        <p:spPr>
          <a:xfrm>
            <a:off x="-104386" y="3429390"/>
            <a:ext cx="57553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b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Antibiotics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D9A1DF-184B-42A6-85CB-F8B7E44318A5}"/>
              </a:ext>
            </a:extLst>
          </p:cNvPr>
          <p:cNvSpPr txBox="1"/>
          <p:nvPr/>
        </p:nvSpPr>
        <p:spPr>
          <a:xfrm>
            <a:off x="30032" y="749395"/>
            <a:ext cx="61479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l-PL" sz="2400" b="0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b="0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section vs Vaginal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3219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DB12-6558-43DC-A013-F27186D49A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Differentially Expressed Taxa associated with Type 1 Diabetes</a:t>
            </a:r>
          </a:p>
        </p:txBody>
      </p:sp>
    </p:spTree>
    <p:extLst>
      <p:ext uri="{BB962C8B-B14F-4D97-AF65-F5344CB8AC3E}">
        <p14:creationId xmlns:p14="http://schemas.microsoft.com/office/powerpoint/2010/main" val="2696333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FFA09847-030F-4545-BBC3-DF43F8FB9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" y="1541445"/>
            <a:ext cx="12144375" cy="5295900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F29CB4F0-2D8D-4800-B4DA-0AE41E42D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0687" y="6469"/>
            <a:ext cx="1609725" cy="158115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0A590152-A856-452E-AD4B-B09CB90990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0412" y="188872"/>
            <a:ext cx="1581150" cy="135255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1DA933B1-78AE-417A-B783-57278D0B6BDC}"/>
              </a:ext>
            </a:extLst>
          </p:cNvPr>
          <p:cNvSpPr txBox="1"/>
          <p:nvPr/>
        </p:nvSpPr>
        <p:spPr>
          <a:xfrm>
            <a:off x="49999" y="90920"/>
            <a:ext cx="5973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/>
              <a:t>Microbiota </a:t>
            </a:r>
            <a:r>
              <a:rPr lang="pl-PL" sz="2400" b="1" dirty="0" err="1"/>
              <a:t>composition_</a:t>
            </a:r>
            <a:r>
              <a:rPr lang="pl-PL" sz="2400" b="1" i="1" dirty="0" err="1"/>
              <a:t>Phylum</a:t>
            </a:r>
            <a:r>
              <a:rPr lang="pl-PL" sz="2400" b="1" i="1" dirty="0"/>
              <a:t> </a:t>
            </a:r>
            <a:r>
              <a:rPr lang="pl-PL" sz="2400" b="1" dirty="0" err="1"/>
              <a:t>level_NMDS</a:t>
            </a:r>
            <a:endParaRPr lang="pl-PL" sz="2400" b="1" dirty="0"/>
          </a:p>
        </p:txBody>
      </p:sp>
    </p:spTree>
    <p:extLst>
      <p:ext uri="{BB962C8B-B14F-4D97-AF65-F5344CB8AC3E}">
        <p14:creationId xmlns:p14="http://schemas.microsoft.com/office/powerpoint/2010/main" val="2152344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4C41EE4A-0DF1-4FDB-9F22-DC0C6A89C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0422"/>
            <a:ext cx="12141200" cy="607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309B2CC3-9DED-41E2-8FF9-F996CE2EE6D3}"/>
              </a:ext>
            </a:extLst>
          </p:cNvPr>
          <p:cNvSpPr txBox="1"/>
          <p:nvPr/>
        </p:nvSpPr>
        <p:spPr>
          <a:xfrm flipH="1">
            <a:off x="316029" y="232748"/>
            <a:ext cx="11559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err="1"/>
              <a:t>Mikrobiota</a:t>
            </a:r>
            <a:r>
              <a:rPr lang="pl-PL" sz="2400" b="1" dirty="0"/>
              <a:t> </a:t>
            </a:r>
            <a:r>
              <a:rPr lang="pl-PL" sz="2400" b="1" dirty="0" err="1"/>
              <a:t>abundance</a:t>
            </a:r>
            <a:r>
              <a:rPr lang="pl-PL" sz="2400" b="1" dirty="0"/>
              <a:t> </a:t>
            </a:r>
            <a:r>
              <a:rPr lang="pl-PL" sz="2400" dirty="0"/>
              <a:t>(</a:t>
            </a:r>
            <a:r>
              <a:rPr lang="pl-PL" sz="2400" i="1" dirty="0" err="1"/>
              <a:t>Phylum</a:t>
            </a:r>
            <a:r>
              <a:rPr lang="pl-PL" sz="2400" dirty="0"/>
              <a:t> </a:t>
            </a:r>
            <a:r>
              <a:rPr lang="pl-PL" sz="2400" dirty="0" err="1"/>
              <a:t>level</a:t>
            </a:r>
            <a:r>
              <a:rPr lang="pl-PL" sz="2400" dirty="0"/>
              <a:t>) in materials </a:t>
            </a:r>
            <a:r>
              <a:rPr lang="pl-PL" sz="2400" dirty="0" err="1"/>
              <a:t>tested_separately</a:t>
            </a:r>
            <a:r>
              <a:rPr lang="pl-PL" sz="2400" dirty="0"/>
              <a:t>  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A7B1AFBB-54E1-48CE-B7D9-4D3FBAAE7A40}"/>
              </a:ext>
            </a:extLst>
          </p:cNvPr>
          <p:cNvSpPr txBox="1"/>
          <p:nvPr/>
        </p:nvSpPr>
        <p:spPr>
          <a:xfrm>
            <a:off x="9150350" y="991722"/>
            <a:ext cx="2152650" cy="5633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l-PL" sz="1400" b="1" dirty="0" err="1"/>
              <a:t>Control_introitus</a:t>
            </a:r>
            <a:endParaRPr lang="pl-PL" sz="1400" b="1" dirty="0"/>
          </a:p>
          <a:p>
            <a:pPr>
              <a:lnSpc>
                <a:spcPct val="200000"/>
              </a:lnSpc>
            </a:pPr>
            <a:r>
              <a:rPr lang="pl-PL" sz="1400" b="1" dirty="0" err="1"/>
              <a:t>Control_cervix</a:t>
            </a:r>
            <a:endParaRPr lang="pl-PL" sz="1400" b="1" dirty="0"/>
          </a:p>
          <a:p>
            <a:pPr>
              <a:lnSpc>
                <a:spcPct val="200000"/>
              </a:lnSpc>
            </a:pPr>
            <a:r>
              <a:rPr lang="pl-PL" sz="1400" b="1" dirty="0" err="1"/>
              <a:t>Control_annus</a:t>
            </a:r>
            <a:r>
              <a:rPr lang="pl-PL" sz="1400" b="1" dirty="0"/>
              <a:t> </a:t>
            </a:r>
          </a:p>
          <a:p>
            <a:pPr>
              <a:lnSpc>
                <a:spcPct val="200000"/>
              </a:lnSpc>
            </a:pPr>
            <a:r>
              <a:rPr lang="pl-PL" sz="1400" b="1" dirty="0" err="1"/>
              <a:t>Control_ear</a:t>
            </a:r>
            <a:r>
              <a:rPr lang="pl-PL" sz="1400" b="1" dirty="0"/>
              <a:t> </a:t>
            </a:r>
          </a:p>
          <a:p>
            <a:pPr>
              <a:lnSpc>
                <a:spcPct val="200000"/>
              </a:lnSpc>
            </a:pPr>
            <a:r>
              <a:rPr lang="pl-PL" sz="1400" b="1" dirty="0" err="1"/>
              <a:t>Control_stool</a:t>
            </a:r>
            <a:endParaRPr lang="pl-PL" sz="1400" b="1" dirty="0"/>
          </a:p>
          <a:p>
            <a:pPr>
              <a:lnSpc>
                <a:spcPct val="200000"/>
              </a:lnSpc>
            </a:pPr>
            <a:r>
              <a:rPr lang="pl-PL" sz="1400" b="1" dirty="0" err="1"/>
              <a:t>Control_vagina</a:t>
            </a:r>
            <a:endParaRPr lang="pl-PL" sz="1400" b="1" dirty="0"/>
          </a:p>
          <a:p>
            <a:pPr>
              <a:lnSpc>
                <a:spcPct val="200000"/>
              </a:lnSpc>
            </a:pPr>
            <a:endParaRPr lang="pl-PL" sz="800" b="1" dirty="0"/>
          </a:p>
          <a:p>
            <a:pPr>
              <a:lnSpc>
                <a:spcPct val="200000"/>
              </a:lnSpc>
            </a:pPr>
            <a:r>
              <a:rPr lang="pl-PL" sz="1400" b="1" dirty="0"/>
              <a:t>     T1D _</a:t>
            </a:r>
            <a:r>
              <a:rPr lang="pl-PL" sz="1400" b="1" dirty="0" err="1"/>
              <a:t>introitus</a:t>
            </a:r>
            <a:endParaRPr lang="pl-PL" sz="1400" b="1" dirty="0"/>
          </a:p>
          <a:p>
            <a:pPr>
              <a:lnSpc>
                <a:spcPct val="200000"/>
              </a:lnSpc>
            </a:pPr>
            <a:r>
              <a:rPr lang="pl-PL" sz="1400" b="1" dirty="0"/>
              <a:t>     T1D _</a:t>
            </a:r>
            <a:r>
              <a:rPr lang="pl-PL" sz="1400" b="1" dirty="0" err="1"/>
              <a:t>cervix</a:t>
            </a:r>
            <a:endParaRPr lang="pl-PL" sz="1400" b="1" dirty="0"/>
          </a:p>
          <a:p>
            <a:pPr>
              <a:lnSpc>
                <a:spcPct val="200000"/>
              </a:lnSpc>
            </a:pPr>
            <a:r>
              <a:rPr lang="pl-PL" sz="1400" b="1" dirty="0"/>
              <a:t>     T1D _</a:t>
            </a:r>
            <a:r>
              <a:rPr lang="pl-PL" sz="1400" b="1" dirty="0" err="1"/>
              <a:t>annus</a:t>
            </a:r>
            <a:r>
              <a:rPr lang="pl-PL" sz="1400" b="1" dirty="0"/>
              <a:t> </a:t>
            </a:r>
          </a:p>
          <a:p>
            <a:pPr>
              <a:lnSpc>
                <a:spcPct val="200000"/>
              </a:lnSpc>
            </a:pPr>
            <a:r>
              <a:rPr lang="pl-PL" sz="1400" b="1" dirty="0"/>
              <a:t>     T1D _</a:t>
            </a:r>
            <a:r>
              <a:rPr lang="pl-PL" sz="1400" b="1" dirty="0" err="1"/>
              <a:t>ear</a:t>
            </a:r>
            <a:r>
              <a:rPr lang="pl-PL" sz="1400" b="1" dirty="0"/>
              <a:t> </a:t>
            </a:r>
          </a:p>
          <a:p>
            <a:pPr>
              <a:lnSpc>
                <a:spcPct val="200000"/>
              </a:lnSpc>
            </a:pPr>
            <a:r>
              <a:rPr lang="pl-PL" sz="1400" b="1" dirty="0"/>
              <a:t>     T1D _</a:t>
            </a:r>
            <a:r>
              <a:rPr lang="pl-PL" sz="1400" b="1" dirty="0" err="1"/>
              <a:t>stool</a:t>
            </a:r>
            <a:endParaRPr lang="pl-PL" sz="1400" b="1" dirty="0"/>
          </a:p>
          <a:p>
            <a:pPr>
              <a:lnSpc>
                <a:spcPct val="200000"/>
              </a:lnSpc>
            </a:pPr>
            <a:r>
              <a:rPr lang="pl-PL" sz="1400" b="1" dirty="0"/>
              <a:t>      T1D_vagina</a:t>
            </a:r>
          </a:p>
        </p:txBody>
      </p:sp>
    </p:spTree>
    <p:extLst>
      <p:ext uri="{BB962C8B-B14F-4D97-AF65-F5344CB8AC3E}">
        <p14:creationId xmlns:p14="http://schemas.microsoft.com/office/powerpoint/2010/main" val="2724480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23E7F3CF-9DC7-4A50-A214-94B79054F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409" y="619760"/>
            <a:ext cx="10240501" cy="5892187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E67395E5-E8A3-4F22-8789-88EEF9276A92}"/>
              </a:ext>
            </a:extLst>
          </p:cNvPr>
          <p:cNvSpPr txBox="1"/>
          <p:nvPr/>
        </p:nvSpPr>
        <p:spPr>
          <a:xfrm>
            <a:off x="1818526" y="263304"/>
            <a:ext cx="9020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Microbiota </a:t>
            </a:r>
            <a:r>
              <a:rPr lang="pl-PL" sz="2400" b="1" dirty="0" err="1"/>
              <a:t>relative</a:t>
            </a:r>
            <a:r>
              <a:rPr lang="pl-PL" sz="2400" b="1" dirty="0"/>
              <a:t> </a:t>
            </a:r>
            <a:r>
              <a:rPr lang="pl-PL" sz="2400" b="1" dirty="0" err="1"/>
              <a:t>abundance</a:t>
            </a:r>
            <a:r>
              <a:rPr lang="pl-PL" sz="2400" b="1" dirty="0"/>
              <a:t>, </a:t>
            </a:r>
            <a:r>
              <a:rPr lang="en-US" sz="2400" dirty="0"/>
              <a:t>Newborns and Mothers, separately</a:t>
            </a:r>
            <a:endParaRPr lang="pl-PL" sz="2400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573408C7-4A21-4BC0-BB71-DFCE3CDC833D}"/>
              </a:ext>
            </a:extLst>
          </p:cNvPr>
          <p:cNvSpPr/>
          <p:nvPr/>
        </p:nvSpPr>
        <p:spPr>
          <a:xfrm>
            <a:off x="2133600" y="724969"/>
            <a:ext cx="3931920" cy="567164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3574B1E-314B-4255-9541-B4DC6B59CCC7}"/>
              </a:ext>
            </a:extLst>
          </p:cNvPr>
          <p:cNvSpPr/>
          <p:nvPr/>
        </p:nvSpPr>
        <p:spPr>
          <a:xfrm>
            <a:off x="6096000" y="724969"/>
            <a:ext cx="3962400" cy="567164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78843227-6475-4AD1-9EF5-FF9375604DF6}"/>
              </a:ext>
            </a:extLst>
          </p:cNvPr>
          <p:cNvSpPr txBox="1"/>
          <p:nvPr/>
        </p:nvSpPr>
        <p:spPr>
          <a:xfrm>
            <a:off x="2249698" y="1142385"/>
            <a:ext cx="283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Control</a:t>
            </a:r>
            <a:r>
              <a:rPr lang="pl-PL" dirty="0"/>
              <a:t> 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A34AD39-0696-4835-91BC-485CDF761D63}"/>
              </a:ext>
            </a:extLst>
          </p:cNvPr>
          <p:cNvSpPr txBox="1"/>
          <p:nvPr/>
        </p:nvSpPr>
        <p:spPr>
          <a:xfrm>
            <a:off x="6126482" y="1162933"/>
            <a:ext cx="3585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T1D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175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C2DB65-112B-4C05-992C-FDB300ED3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550808"/>
              </p:ext>
            </p:extLst>
          </p:nvPr>
        </p:nvGraphicFramePr>
        <p:xfrm>
          <a:off x="167479" y="535304"/>
          <a:ext cx="11857041" cy="6084960"/>
        </p:xfrm>
        <a:graphic>
          <a:graphicData uri="http://schemas.openxmlformats.org/drawingml/2006/table">
            <a:tbl>
              <a:tblPr/>
              <a:tblGrid>
                <a:gridCol w="1194063">
                  <a:extLst>
                    <a:ext uri="{9D8B030D-6E8A-4147-A177-3AD203B41FA5}">
                      <a16:colId xmlns:a16="http://schemas.microsoft.com/office/drawing/2014/main" val="1527450897"/>
                    </a:ext>
                  </a:extLst>
                </a:gridCol>
                <a:gridCol w="904503">
                  <a:extLst>
                    <a:ext uri="{9D8B030D-6E8A-4147-A177-3AD203B41FA5}">
                      <a16:colId xmlns:a16="http://schemas.microsoft.com/office/drawing/2014/main" val="2507844843"/>
                    </a:ext>
                  </a:extLst>
                </a:gridCol>
                <a:gridCol w="788081">
                  <a:extLst>
                    <a:ext uri="{9D8B030D-6E8A-4147-A177-3AD203B41FA5}">
                      <a16:colId xmlns:a16="http://schemas.microsoft.com/office/drawing/2014/main" val="3341600573"/>
                    </a:ext>
                  </a:extLst>
                </a:gridCol>
                <a:gridCol w="191050">
                  <a:extLst>
                    <a:ext uri="{9D8B030D-6E8A-4147-A177-3AD203B41FA5}">
                      <a16:colId xmlns:a16="http://schemas.microsoft.com/office/drawing/2014/main" val="1199632931"/>
                    </a:ext>
                  </a:extLst>
                </a:gridCol>
                <a:gridCol w="859725">
                  <a:extLst>
                    <a:ext uri="{9D8B030D-6E8A-4147-A177-3AD203B41FA5}">
                      <a16:colId xmlns:a16="http://schemas.microsoft.com/office/drawing/2014/main" val="3814742695"/>
                    </a:ext>
                  </a:extLst>
                </a:gridCol>
                <a:gridCol w="788081">
                  <a:extLst>
                    <a:ext uri="{9D8B030D-6E8A-4147-A177-3AD203B41FA5}">
                      <a16:colId xmlns:a16="http://schemas.microsoft.com/office/drawing/2014/main" val="1793665268"/>
                    </a:ext>
                  </a:extLst>
                </a:gridCol>
                <a:gridCol w="155228">
                  <a:extLst>
                    <a:ext uri="{9D8B030D-6E8A-4147-A177-3AD203B41FA5}">
                      <a16:colId xmlns:a16="http://schemas.microsoft.com/office/drawing/2014/main" val="2239169420"/>
                    </a:ext>
                  </a:extLst>
                </a:gridCol>
                <a:gridCol w="859725">
                  <a:extLst>
                    <a:ext uri="{9D8B030D-6E8A-4147-A177-3AD203B41FA5}">
                      <a16:colId xmlns:a16="http://schemas.microsoft.com/office/drawing/2014/main" val="197625397"/>
                    </a:ext>
                  </a:extLst>
                </a:gridCol>
                <a:gridCol w="788081">
                  <a:extLst>
                    <a:ext uri="{9D8B030D-6E8A-4147-A177-3AD203B41FA5}">
                      <a16:colId xmlns:a16="http://schemas.microsoft.com/office/drawing/2014/main" val="3461321890"/>
                    </a:ext>
                  </a:extLst>
                </a:gridCol>
                <a:gridCol w="134332">
                  <a:extLst>
                    <a:ext uri="{9D8B030D-6E8A-4147-A177-3AD203B41FA5}">
                      <a16:colId xmlns:a16="http://schemas.microsoft.com/office/drawing/2014/main" val="4174030682"/>
                    </a:ext>
                  </a:extLst>
                </a:gridCol>
                <a:gridCol w="859725">
                  <a:extLst>
                    <a:ext uri="{9D8B030D-6E8A-4147-A177-3AD203B41FA5}">
                      <a16:colId xmlns:a16="http://schemas.microsoft.com/office/drawing/2014/main" val="3188039554"/>
                    </a:ext>
                  </a:extLst>
                </a:gridCol>
                <a:gridCol w="788081">
                  <a:extLst>
                    <a:ext uri="{9D8B030D-6E8A-4147-A177-3AD203B41FA5}">
                      <a16:colId xmlns:a16="http://schemas.microsoft.com/office/drawing/2014/main" val="2607940020"/>
                    </a:ext>
                  </a:extLst>
                </a:gridCol>
                <a:gridCol w="134332">
                  <a:extLst>
                    <a:ext uri="{9D8B030D-6E8A-4147-A177-3AD203B41FA5}">
                      <a16:colId xmlns:a16="http://schemas.microsoft.com/office/drawing/2014/main" val="2525615330"/>
                    </a:ext>
                  </a:extLst>
                </a:gridCol>
                <a:gridCol w="841815">
                  <a:extLst>
                    <a:ext uri="{9D8B030D-6E8A-4147-A177-3AD203B41FA5}">
                      <a16:colId xmlns:a16="http://schemas.microsoft.com/office/drawing/2014/main" val="1628135452"/>
                    </a:ext>
                  </a:extLst>
                </a:gridCol>
                <a:gridCol w="788081">
                  <a:extLst>
                    <a:ext uri="{9D8B030D-6E8A-4147-A177-3AD203B41FA5}">
                      <a16:colId xmlns:a16="http://schemas.microsoft.com/office/drawing/2014/main" val="3255619622"/>
                    </a:ext>
                  </a:extLst>
                </a:gridCol>
                <a:gridCol w="134332">
                  <a:extLst>
                    <a:ext uri="{9D8B030D-6E8A-4147-A177-3AD203B41FA5}">
                      <a16:colId xmlns:a16="http://schemas.microsoft.com/office/drawing/2014/main" val="1303612146"/>
                    </a:ext>
                  </a:extLst>
                </a:gridCol>
                <a:gridCol w="859725">
                  <a:extLst>
                    <a:ext uri="{9D8B030D-6E8A-4147-A177-3AD203B41FA5}">
                      <a16:colId xmlns:a16="http://schemas.microsoft.com/office/drawing/2014/main" val="1796734259"/>
                    </a:ext>
                  </a:extLst>
                </a:gridCol>
                <a:gridCol w="788081">
                  <a:extLst>
                    <a:ext uri="{9D8B030D-6E8A-4147-A177-3AD203B41FA5}">
                      <a16:colId xmlns:a16="http://schemas.microsoft.com/office/drawing/2014/main" val="3832098052"/>
                    </a:ext>
                  </a:extLst>
                </a:gridCol>
              </a:tblGrid>
              <a:tr h="16041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Cervix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Vagina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Introitus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Stool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Anus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901708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Genus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lfc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adj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lfc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adj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lfc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adj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lfc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adj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lfc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adj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lfc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adj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6622396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Actinomyces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4725835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Anaerococcus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-2.13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080339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Anaeroglobus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-3.69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015020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Atopobium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415720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Bacteroides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-3.03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33810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Bifidobacterium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-5.86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-3.03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346444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Citrobacter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-4.74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341150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Collinsella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-15.19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-8.77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0299779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Dialister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021102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Enhydrobacter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18.47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-5.11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135687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Enterococcus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561816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Escherichia/Shigella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-3.05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884728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Fusicatenibacter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66911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Fusobacterium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-3.91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737344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Gemella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21.38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650319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Intestinibacter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17.92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-2.97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583191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Jonquetella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-6.37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532009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Klebsiella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-5.03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574742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Kocuria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047928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Lachnoclostridium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626157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Megasphaera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242651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Micrococcus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-3.71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191302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Parabacteroides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16.91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909358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Peptoniphilus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722743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Prevotella_6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2858787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Pseudomonas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-0.54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507796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Romboutsia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6674161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Rothia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-7.75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267354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Sneathia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42.95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49.75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089810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Staphylococcus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3.13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620097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Streptococcus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-3.58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-1.42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010573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Sutterella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-0.68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-0.07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-5.19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620854"/>
                  </a:ext>
                </a:extLst>
              </a:tr>
              <a:tr h="1604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Terrisporobacter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-7.66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216" marR="6216" marT="621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0666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8749D9A-B7C8-45E7-AA06-DF6D1D0F8D28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X. Log 2-fold change and p value of differentially expressed genera associated with Type 1 Diabetes</a:t>
            </a:r>
          </a:p>
        </p:txBody>
      </p:sp>
    </p:spTree>
    <p:extLst>
      <p:ext uri="{BB962C8B-B14F-4D97-AF65-F5344CB8AC3E}">
        <p14:creationId xmlns:p14="http://schemas.microsoft.com/office/powerpoint/2010/main" val="107218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CCF60F-3A6B-4C00-BD19-5AE452C1A9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5" b="3096"/>
          <a:stretch/>
        </p:blipFill>
        <p:spPr>
          <a:xfrm>
            <a:off x="398625" y="372133"/>
            <a:ext cx="4801270" cy="55297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5407EA-3527-49BB-90E2-0D27BFB34CAD}"/>
              </a:ext>
            </a:extLst>
          </p:cNvPr>
          <p:cNvSpPr txBox="1"/>
          <p:nvPr/>
        </p:nvSpPr>
        <p:spPr>
          <a:xfrm>
            <a:off x="1494190" y="-7431"/>
            <a:ext cx="5474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 Vagina (</a:t>
            </a:r>
            <a:r>
              <a:rPr lang="en-US" strike="sngStrike" dirty="0">
                <a:solidFill>
                  <a:srgbClr val="FF0000"/>
                </a:solidFill>
              </a:rPr>
              <a:t>Posterior Fornix?</a:t>
            </a:r>
            <a:r>
              <a:rPr lang="pl-PL" strike="sngStrike" dirty="0">
                <a:solidFill>
                  <a:srgbClr val="FF0000"/>
                </a:solidFill>
              </a:rPr>
              <a:t> </a:t>
            </a:r>
            <a:r>
              <a:rPr lang="pl-PL" dirty="0" err="1"/>
              <a:t>Vaginal</a:t>
            </a:r>
            <a:r>
              <a:rPr lang="pl-PL" dirty="0"/>
              <a:t> canal, in the </a:t>
            </a:r>
            <a:r>
              <a:rPr lang="pl-PL" dirty="0" err="1"/>
              <a:t>middle</a:t>
            </a:r>
            <a:r>
              <a:rPr lang="en-US" dirty="0"/>
              <a:t>)</a:t>
            </a: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19DA6F-CE69-47BB-B2FC-BE42F94FB4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65" b="6929"/>
          <a:stretch/>
        </p:blipFill>
        <p:spPr>
          <a:xfrm>
            <a:off x="5948521" y="372133"/>
            <a:ext cx="4801270" cy="22823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9B597B-4C70-47AC-AF55-B60E2F67DE15}"/>
              </a:ext>
            </a:extLst>
          </p:cNvPr>
          <p:cNvSpPr txBox="1"/>
          <p:nvPr/>
        </p:nvSpPr>
        <p:spPr>
          <a:xfrm>
            <a:off x="7843793" y="-7431"/>
            <a:ext cx="1010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 Cervix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CF2292-51D6-4EA3-BEC4-732B8AC7B9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09" b="4322"/>
          <a:stretch/>
        </p:blipFill>
        <p:spPr>
          <a:xfrm>
            <a:off x="6234311" y="2833718"/>
            <a:ext cx="4229691" cy="34839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09FE78-4D0D-46BC-B2B6-6CD70934FD10}"/>
              </a:ext>
            </a:extLst>
          </p:cNvPr>
          <p:cNvSpPr txBox="1"/>
          <p:nvPr/>
        </p:nvSpPr>
        <p:spPr>
          <a:xfrm>
            <a:off x="7371677" y="2569283"/>
            <a:ext cx="1954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C) Vaginal Introitus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D0AC35-20B1-4A70-B0B4-2391FB40EF6D}"/>
              </a:ext>
            </a:extLst>
          </p:cNvPr>
          <p:cNvSpPr txBox="1"/>
          <p:nvPr/>
        </p:nvSpPr>
        <p:spPr>
          <a:xfrm>
            <a:off x="0" y="621166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X. Wilcox test comparisons of differentially expressed genera associated with Type 1 Diabetes in the A) </a:t>
            </a:r>
            <a:r>
              <a:rPr lang="pl-PL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Vaginal</a:t>
            </a:r>
            <a:r>
              <a:rPr lang="pl-P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B) Cervix, C) Vaginal Introitus, and D)</a:t>
            </a:r>
            <a:r>
              <a:rPr lang="pl-P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Anus samples</a:t>
            </a:r>
          </a:p>
        </p:txBody>
      </p:sp>
    </p:spTree>
    <p:extLst>
      <p:ext uri="{BB962C8B-B14F-4D97-AF65-F5344CB8AC3E}">
        <p14:creationId xmlns:p14="http://schemas.microsoft.com/office/powerpoint/2010/main" val="2695718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2C28A36-C6E7-4EAC-BE6E-3A2292EA9069}"/>
              </a:ext>
            </a:extLst>
          </p:cNvPr>
          <p:cNvGrpSpPr/>
          <p:nvPr/>
        </p:nvGrpSpPr>
        <p:grpSpPr>
          <a:xfrm>
            <a:off x="2723490" y="31169"/>
            <a:ext cx="6368555" cy="6317675"/>
            <a:chOff x="6588990" y="74900"/>
            <a:chExt cx="5607563" cy="548245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C4C0DCE-6BBC-4580-AB0F-603635FC5E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2" t="10508"/>
            <a:stretch/>
          </p:blipFill>
          <p:spPr>
            <a:xfrm>
              <a:off x="6588990" y="390130"/>
              <a:ext cx="5607563" cy="516722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987DF9-2CFB-48FC-B552-FA2C25781331}"/>
                </a:ext>
              </a:extLst>
            </p:cNvPr>
            <p:cNvSpPr txBox="1"/>
            <p:nvPr/>
          </p:nvSpPr>
          <p:spPr>
            <a:xfrm>
              <a:off x="8988953" y="74900"/>
              <a:ext cx="807636" cy="3205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D) Anus</a:t>
              </a:r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BC7C8424-EB0F-4EC2-B976-05F510AB2311}"/>
              </a:ext>
            </a:extLst>
          </p:cNvPr>
          <p:cNvSpPr txBox="1"/>
          <p:nvPr/>
        </p:nvSpPr>
        <p:spPr>
          <a:xfrm>
            <a:off x="0" y="621166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X. Wilcox test comparisons of differentially expressed genera associated with Type 1 Diabetes in the A) </a:t>
            </a:r>
            <a:r>
              <a:rPr lang="pl-PL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Vaginal</a:t>
            </a:r>
            <a:r>
              <a:rPr lang="pl-P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B) Cervix, C) Vaginal Introitus, and D)</a:t>
            </a:r>
            <a:r>
              <a:rPr lang="pl-P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Anus samples</a:t>
            </a:r>
          </a:p>
        </p:txBody>
      </p:sp>
    </p:spTree>
    <p:extLst>
      <p:ext uri="{BB962C8B-B14F-4D97-AF65-F5344CB8AC3E}">
        <p14:creationId xmlns:p14="http://schemas.microsoft.com/office/powerpoint/2010/main" val="3398228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00EB1643-F02A-47C6-818F-B36499FF9953}"/>
              </a:ext>
            </a:extLst>
          </p:cNvPr>
          <p:cNvSpPr txBox="1"/>
          <p:nvPr/>
        </p:nvSpPr>
        <p:spPr>
          <a:xfrm>
            <a:off x="0" y="621166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X. Wilcox test comparisons of differentially expressed genera associated with Type 1 Diabetes in the </a:t>
            </a:r>
            <a:r>
              <a:rPr lang="pl-P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</a:t>
            </a:r>
            <a:r>
              <a:rPr lang="pl-PL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stool</a:t>
            </a:r>
            <a:r>
              <a:rPr lang="pl-P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samples</a:t>
            </a:r>
            <a:r>
              <a:rPr lang="pl-P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F) </a:t>
            </a:r>
            <a:r>
              <a:rPr lang="pl-PL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ear</a:t>
            </a:r>
            <a:r>
              <a:rPr lang="pl-P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swab</a:t>
            </a:r>
            <a:r>
              <a:rPr lang="pl-P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samples</a:t>
            </a:r>
            <a:r>
              <a:rPr lang="pl-P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pl-PL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newborns</a:t>
            </a:r>
            <a:r>
              <a:rPr lang="pl-P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51FBAEDD-1CED-4999-9FE1-03F74C284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3349" y="543560"/>
            <a:ext cx="4114800" cy="54864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EA4B375-3F22-45CE-ACF0-EF8457C02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1851" y="1488440"/>
            <a:ext cx="4876800" cy="3657600"/>
          </a:xfrm>
          <a:prstGeom prst="rect">
            <a:avLst/>
          </a:prstGeom>
        </p:spPr>
      </p:pic>
      <p:sp>
        <p:nvSpPr>
          <p:cNvPr id="6" name="TextBox 16">
            <a:extLst>
              <a:ext uri="{FF2B5EF4-FFF2-40B4-BE49-F238E27FC236}">
                <a16:creationId xmlns:a16="http://schemas.microsoft.com/office/drawing/2014/main" id="{D6A728DC-D9C0-4692-B1A0-9AF229D60BAC}"/>
              </a:ext>
            </a:extLst>
          </p:cNvPr>
          <p:cNvSpPr txBox="1"/>
          <p:nvPr/>
        </p:nvSpPr>
        <p:spPr>
          <a:xfrm>
            <a:off x="2622129" y="174228"/>
            <a:ext cx="171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E</a:t>
            </a:r>
            <a:r>
              <a:rPr lang="en-US" dirty="0"/>
              <a:t>) </a:t>
            </a:r>
            <a:r>
              <a:rPr lang="pl-PL" dirty="0" err="1"/>
              <a:t>Stool</a:t>
            </a:r>
            <a:r>
              <a:rPr lang="pl-PL" dirty="0"/>
              <a:t> </a:t>
            </a:r>
            <a:r>
              <a:rPr lang="pl-PL" dirty="0" err="1"/>
              <a:t>smaples</a:t>
            </a:r>
            <a:endParaRPr lang="en-US" dirty="0"/>
          </a:p>
        </p:txBody>
      </p:sp>
      <p:sp>
        <p:nvSpPr>
          <p:cNvPr id="7" name="TextBox 16">
            <a:extLst>
              <a:ext uri="{FF2B5EF4-FFF2-40B4-BE49-F238E27FC236}">
                <a16:creationId xmlns:a16="http://schemas.microsoft.com/office/drawing/2014/main" id="{76C6D90D-3F43-4652-BAD3-C77C50D48936}"/>
              </a:ext>
            </a:extLst>
          </p:cNvPr>
          <p:cNvSpPr txBox="1"/>
          <p:nvPr/>
        </p:nvSpPr>
        <p:spPr>
          <a:xfrm>
            <a:off x="7872804" y="238145"/>
            <a:ext cx="206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F</a:t>
            </a:r>
            <a:r>
              <a:rPr lang="en-US" dirty="0"/>
              <a:t>) </a:t>
            </a:r>
            <a:r>
              <a:rPr lang="pl-PL" dirty="0" err="1"/>
              <a:t>Ear</a:t>
            </a:r>
            <a:r>
              <a:rPr lang="pl-PL" dirty="0"/>
              <a:t> </a:t>
            </a:r>
            <a:r>
              <a:rPr lang="pl-PL" dirty="0" err="1"/>
              <a:t>swab</a:t>
            </a:r>
            <a:r>
              <a:rPr lang="pl-PL" dirty="0"/>
              <a:t> </a:t>
            </a:r>
            <a:r>
              <a:rPr lang="pl-PL" dirty="0" err="1"/>
              <a:t>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755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37E16FD8-9735-4344-BD5A-4A01C9368611}"/>
              </a:ext>
            </a:extLst>
          </p:cNvPr>
          <p:cNvSpPr txBox="1"/>
          <p:nvPr/>
        </p:nvSpPr>
        <p:spPr>
          <a:xfrm>
            <a:off x="213360" y="955040"/>
            <a:ext cx="1154176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Influence of GLYCE</a:t>
            </a:r>
            <a:r>
              <a:rPr lang="pl-PL" sz="2400" b="1" dirty="0"/>
              <a:t>A</a:t>
            </a:r>
            <a:r>
              <a:rPr lang="en-US" sz="2400" b="1" dirty="0"/>
              <a:t>MIC CONTROL in the first, second and third (before delivery) </a:t>
            </a:r>
            <a:r>
              <a:rPr lang="pl-PL" sz="2400" b="1" dirty="0" err="1"/>
              <a:t>pregnancy</a:t>
            </a:r>
            <a:r>
              <a:rPr lang="pl-PL" sz="2400" b="1" dirty="0"/>
              <a:t> </a:t>
            </a:r>
            <a:r>
              <a:rPr lang="en-US" sz="2400" b="1" dirty="0"/>
              <a:t>trimesters </a:t>
            </a:r>
            <a:r>
              <a:rPr lang="pl-PL" sz="2400" b="1" dirty="0"/>
              <a:t>in T1D </a:t>
            </a:r>
            <a:r>
              <a:rPr lang="pl-PL" sz="2400" b="1" dirty="0" err="1"/>
              <a:t>mothers</a:t>
            </a:r>
            <a:r>
              <a:rPr lang="pl-PL" sz="2400" b="1" dirty="0"/>
              <a:t> </a:t>
            </a:r>
          </a:p>
          <a:p>
            <a:r>
              <a:rPr lang="en-US" sz="2400" b="1" dirty="0"/>
              <a:t>on HYPOGLYCEMIA in </a:t>
            </a:r>
            <a:r>
              <a:rPr lang="pl-PL" sz="2400" b="1" dirty="0" err="1"/>
              <a:t>their</a:t>
            </a:r>
            <a:r>
              <a:rPr lang="pl-PL" sz="2400" b="1" dirty="0"/>
              <a:t> </a:t>
            </a:r>
            <a:r>
              <a:rPr lang="en-US" sz="2400" b="1" dirty="0"/>
              <a:t>newborns</a:t>
            </a:r>
            <a:endParaRPr lang="pl-PL" sz="2400" b="1" dirty="0"/>
          </a:p>
          <a:p>
            <a:endParaRPr lang="pl-PL" sz="2400" b="1" dirty="0"/>
          </a:p>
          <a:p>
            <a:endParaRPr lang="pl-PL" sz="2400" b="1" dirty="0"/>
          </a:p>
          <a:p>
            <a:endParaRPr lang="pl-P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accordance to the recommendations of the Polish Diabetes Association, one of the criteria for good diabetes control during pregnancy is a glycated hemoglobin level ≤ 6.1% (43 mmol/mol);</a:t>
            </a:r>
            <a:endParaRPr lang="pl-P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/>
              <a:t>2-5 </a:t>
            </a:r>
            <a:r>
              <a:rPr lang="pl-PL" sz="2000" dirty="0" err="1"/>
              <a:t>blood</a:t>
            </a:r>
            <a:r>
              <a:rPr lang="pl-PL" sz="2000" dirty="0"/>
              <a:t> </a:t>
            </a:r>
            <a:r>
              <a:rPr lang="pl-PL" sz="2000" dirty="0" err="1"/>
              <a:t>glucose</a:t>
            </a:r>
            <a:r>
              <a:rPr lang="pl-PL" sz="2000" dirty="0"/>
              <a:t> </a:t>
            </a:r>
            <a:r>
              <a:rPr lang="pl-PL" sz="2000" dirty="0" err="1"/>
              <a:t>level</a:t>
            </a:r>
            <a:r>
              <a:rPr lang="pl-PL" sz="2000" dirty="0"/>
              <a:t> [mg/dl] </a:t>
            </a:r>
            <a:r>
              <a:rPr lang="pl-PL" sz="2000" dirty="0" err="1"/>
              <a:t>measurements</a:t>
            </a:r>
            <a:r>
              <a:rPr lang="pl-PL" sz="2000" dirty="0"/>
              <a:t> </a:t>
            </a:r>
            <a:r>
              <a:rPr lang="pl-PL" sz="2000" dirty="0" err="1"/>
              <a:t>over</a:t>
            </a:r>
            <a:r>
              <a:rPr lang="pl-PL" sz="2000" dirty="0"/>
              <a:t> </a:t>
            </a:r>
            <a:r>
              <a:rPr lang="pl-PL" sz="2000" dirty="0" err="1"/>
              <a:t>time</a:t>
            </a:r>
            <a:r>
              <a:rPr lang="pl-PL" sz="2000" dirty="0"/>
              <a:t>, in </a:t>
            </a:r>
            <a:r>
              <a:rPr lang="pl-PL" sz="2000" dirty="0" err="1"/>
              <a:t>newborns</a:t>
            </a:r>
            <a:r>
              <a:rPr lang="pl-PL" sz="2000" dirty="0"/>
              <a:t> of T1D </a:t>
            </a:r>
            <a:r>
              <a:rPr lang="pl-PL" sz="2000" dirty="0" err="1"/>
              <a:t>mothers</a:t>
            </a:r>
            <a:r>
              <a:rPr lang="pl-PL" sz="2000" dirty="0"/>
              <a:t> </a:t>
            </a:r>
            <a:r>
              <a:rPr lang="pl-PL" sz="2000" dirty="0" err="1"/>
              <a:t>only</a:t>
            </a:r>
            <a:endParaRPr lang="pl-PL" sz="2000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91314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111464A2-F557-44A7-8B22-624D91A79F99}"/>
              </a:ext>
            </a:extLst>
          </p:cNvPr>
          <p:cNvSpPr txBox="1"/>
          <p:nvPr/>
        </p:nvSpPr>
        <p:spPr>
          <a:xfrm>
            <a:off x="182880" y="122454"/>
            <a:ext cx="11938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err="1"/>
              <a:t>Study</a:t>
            </a:r>
            <a:r>
              <a:rPr lang="pl-PL" sz="2400" b="1" dirty="0"/>
              <a:t> design_T1D </a:t>
            </a:r>
            <a:r>
              <a:rPr lang="pl-PL" sz="2400" b="1" dirty="0" err="1"/>
              <a:t>pregnant</a:t>
            </a:r>
            <a:r>
              <a:rPr lang="pl-PL" sz="2400" b="1" dirty="0"/>
              <a:t> </a:t>
            </a:r>
            <a:r>
              <a:rPr lang="pl-PL" sz="2400" b="1" dirty="0" err="1"/>
              <a:t>women</a:t>
            </a:r>
            <a:r>
              <a:rPr lang="pl-PL" sz="2400" b="1" dirty="0"/>
              <a:t>, Controls, and materials in the </a:t>
            </a:r>
            <a:r>
              <a:rPr lang="pl-PL" sz="2400" b="1" dirty="0" err="1"/>
              <a:t>Microbiome</a:t>
            </a:r>
            <a:r>
              <a:rPr lang="pl-PL" sz="2400" b="1" dirty="0"/>
              <a:t> </a:t>
            </a:r>
            <a:r>
              <a:rPr lang="pl-PL" sz="2400" b="1" dirty="0" err="1"/>
              <a:t>study</a:t>
            </a:r>
            <a:endParaRPr lang="pl-PL" sz="2400" b="1" dirty="0"/>
          </a:p>
          <a:p>
            <a:endParaRPr lang="pl-P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Ascertainement</a:t>
            </a:r>
            <a:r>
              <a:rPr lang="pl-PL" dirty="0"/>
              <a:t>, </a:t>
            </a:r>
            <a:r>
              <a:rPr lang="pl-PL" dirty="0" err="1"/>
              <a:t>clinical</a:t>
            </a:r>
            <a:r>
              <a:rPr lang="pl-PL" dirty="0"/>
              <a:t> </a:t>
            </a:r>
            <a:r>
              <a:rPr lang="pl-PL" dirty="0" err="1"/>
              <a:t>information</a:t>
            </a:r>
            <a:r>
              <a:rPr lang="pl-PL" dirty="0"/>
              <a:t> </a:t>
            </a:r>
            <a:r>
              <a:rPr lang="pl-PL" dirty="0" err="1"/>
              <a:t>obtained</a:t>
            </a:r>
            <a:r>
              <a:rPr lang="pl-PL" dirty="0"/>
              <a:t>:</a:t>
            </a:r>
          </a:p>
          <a:p>
            <a:pPr lvl="2"/>
            <a:r>
              <a:rPr lang="pl-PL" dirty="0"/>
              <a:t>						</a:t>
            </a:r>
            <a:r>
              <a:rPr lang="pl-PL" b="1" dirty="0"/>
              <a:t>T1D	Controls		∑</a:t>
            </a:r>
          </a:p>
          <a:p>
            <a:pPr lvl="2"/>
            <a:endParaRPr lang="pl-PL" b="1" dirty="0"/>
          </a:p>
          <a:p>
            <a:pPr lvl="2"/>
            <a:r>
              <a:rPr lang="pl-PL" b="1" dirty="0"/>
              <a:t>			</a:t>
            </a:r>
            <a:r>
              <a:rPr lang="pl-PL" b="1" dirty="0" err="1"/>
              <a:t>Pregnant</a:t>
            </a:r>
            <a:r>
              <a:rPr lang="pl-PL" b="1" dirty="0"/>
              <a:t> </a:t>
            </a:r>
            <a:r>
              <a:rPr lang="pl-PL" b="1" dirty="0" err="1"/>
              <a:t>women</a:t>
            </a:r>
            <a:r>
              <a:rPr lang="pl-PL" b="1" dirty="0"/>
              <a:t>	 	</a:t>
            </a:r>
            <a:r>
              <a:rPr lang="pl-PL" dirty="0"/>
              <a:t>50	     42		92</a:t>
            </a:r>
            <a:endParaRPr lang="pl-PL" b="1" dirty="0"/>
          </a:p>
          <a:p>
            <a:pPr lvl="2"/>
            <a:r>
              <a:rPr lang="pl-PL" b="1" dirty="0"/>
              <a:t>			</a:t>
            </a:r>
            <a:r>
              <a:rPr lang="pl-PL" b="1" dirty="0" err="1"/>
              <a:t>Newborns</a:t>
            </a:r>
            <a:r>
              <a:rPr lang="pl-PL" dirty="0"/>
              <a:t>	 	48	     42		90</a:t>
            </a:r>
          </a:p>
          <a:p>
            <a:endParaRPr lang="pl-P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Sample</a:t>
            </a:r>
            <a:r>
              <a:rPr lang="pl-PL" dirty="0"/>
              <a:t> </a:t>
            </a:r>
            <a:r>
              <a:rPr lang="pl-PL" dirty="0" err="1"/>
              <a:t>sets</a:t>
            </a:r>
            <a:r>
              <a:rPr lang="pl-PL" dirty="0"/>
              <a:t> of 6 materials:</a:t>
            </a:r>
          </a:p>
          <a:p>
            <a:r>
              <a:rPr lang="pl-PL" b="1" dirty="0"/>
              <a:t>				</a:t>
            </a:r>
            <a:r>
              <a:rPr lang="pl-PL" b="1" dirty="0" err="1"/>
              <a:t>Pregnant</a:t>
            </a:r>
            <a:r>
              <a:rPr lang="pl-PL" b="1" dirty="0"/>
              <a:t> </a:t>
            </a:r>
            <a:r>
              <a:rPr lang="pl-PL" b="1" dirty="0" err="1"/>
              <a:t>woman</a:t>
            </a:r>
            <a:r>
              <a:rPr lang="pl-PL" dirty="0"/>
              <a:t> -</a:t>
            </a:r>
            <a:r>
              <a:rPr lang="en-US" dirty="0"/>
              <a:t> </a:t>
            </a:r>
            <a:r>
              <a:rPr lang="pl-PL" dirty="0"/>
              <a:t>4 </a:t>
            </a:r>
            <a:r>
              <a:rPr lang="en-US" dirty="0"/>
              <a:t>swab</a:t>
            </a:r>
            <a:r>
              <a:rPr lang="pl-PL" dirty="0"/>
              <a:t>s:	</a:t>
            </a:r>
            <a:r>
              <a:rPr lang="pl-PL" dirty="0" err="1"/>
              <a:t>vaginal</a:t>
            </a:r>
            <a:r>
              <a:rPr lang="pl-PL" dirty="0"/>
              <a:t> </a:t>
            </a:r>
            <a:r>
              <a:rPr lang="en-US" dirty="0"/>
              <a:t>introitus</a:t>
            </a:r>
            <a:r>
              <a:rPr lang="pl-PL" dirty="0"/>
              <a:t>, </a:t>
            </a:r>
          </a:p>
          <a:p>
            <a:pPr lvl="8"/>
            <a:r>
              <a:rPr lang="pl-PL" dirty="0"/>
              <a:t>			</a:t>
            </a:r>
            <a:r>
              <a:rPr lang="pl-PL" dirty="0" err="1"/>
              <a:t>vagina</a:t>
            </a:r>
            <a:r>
              <a:rPr lang="pl-PL" dirty="0"/>
              <a:t> (v</a:t>
            </a:r>
            <a:r>
              <a:rPr lang="en-US" dirty="0" err="1"/>
              <a:t>aginal</a:t>
            </a:r>
            <a:r>
              <a:rPr lang="en-US" dirty="0"/>
              <a:t> canal, </a:t>
            </a:r>
            <a:r>
              <a:rPr lang="pl-PL" dirty="0"/>
              <a:t>in the </a:t>
            </a:r>
            <a:r>
              <a:rPr lang="pl-PL" dirty="0" err="1"/>
              <a:t>middle</a:t>
            </a:r>
            <a:r>
              <a:rPr lang="pl-PL" dirty="0"/>
              <a:t>), </a:t>
            </a:r>
          </a:p>
          <a:p>
            <a:pPr lvl="8"/>
            <a:r>
              <a:rPr lang="pl-PL" dirty="0"/>
              <a:t>			</a:t>
            </a:r>
            <a:r>
              <a:rPr lang="pl-PL" dirty="0" err="1"/>
              <a:t>cervix</a:t>
            </a:r>
            <a:r>
              <a:rPr lang="pl-PL" dirty="0"/>
              <a:t>, </a:t>
            </a:r>
          </a:p>
          <a:p>
            <a:pPr lvl="8"/>
            <a:r>
              <a:rPr lang="pl-PL" dirty="0"/>
              <a:t>			</a:t>
            </a:r>
            <a:r>
              <a:rPr lang="pl-PL" dirty="0" err="1"/>
              <a:t>anus</a:t>
            </a:r>
            <a:r>
              <a:rPr lang="pl-PL" dirty="0"/>
              <a:t>;</a:t>
            </a:r>
          </a:p>
          <a:p>
            <a:r>
              <a:rPr lang="pl-PL" b="1" dirty="0"/>
              <a:t>				N</a:t>
            </a:r>
            <a:r>
              <a:rPr lang="en-US" b="1" dirty="0" err="1"/>
              <a:t>ewborn</a:t>
            </a:r>
            <a:r>
              <a:rPr lang="en-US" dirty="0"/>
              <a:t>: </a:t>
            </a:r>
            <a:r>
              <a:rPr lang="pl-PL" dirty="0"/>
              <a:t>		</a:t>
            </a:r>
            <a:r>
              <a:rPr lang="en-US" dirty="0"/>
              <a:t>stool sample</a:t>
            </a:r>
            <a:r>
              <a:rPr lang="pl-PL" dirty="0"/>
              <a:t> (no </a:t>
            </a:r>
            <a:r>
              <a:rPr lang="pl-PL" dirty="0" err="1"/>
              <a:t>meconium</a:t>
            </a:r>
            <a:r>
              <a:rPr lang="pl-PL" dirty="0"/>
              <a:t> </a:t>
            </a:r>
            <a:r>
              <a:rPr lang="pl-PL" dirty="0" err="1"/>
              <a:t>samples</a:t>
            </a:r>
            <a:r>
              <a:rPr lang="pl-PL" dirty="0"/>
              <a:t>, </a:t>
            </a:r>
            <a:r>
              <a:rPr lang="pl-PL" dirty="0" err="1"/>
              <a:t>later</a:t>
            </a:r>
            <a:r>
              <a:rPr lang="pl-PL" dirty="0"/>
              <a:t> </a:t>
            </a:r>
            <a:r>
              <a:rPr lang="pl-PL" dirty="0" err="1"/>
              <a:t>feces</a:t>
            </a:r>
            <a:r>
              <a:rPr lang="pl-PL" dirty="0"/>
              <a:t>) and</a:t>
            </a:r>
          </a:p>
          <a:p>
            <a:r>
              <a:rPr lang="pl-PL" dirty="0"/>
              <a:t>							</a:t>
            </a:r>
            <a:r>
              <a:rPr lang="en-US" dirty="0"/>
              <a:t>ear swab</a:t>
            </a:r>
            <a:r>
              <a:rPr lang="pl-PL" dirty="0"/>
              <a:t> [</a:t>
            </a:r>
            <a:r>
              <a:rPr lang="en-US" dirty="0"/>
              <a:t>collected 24-72 h after birth</a:t>
            </a:r>
            <a:r>
              <a:rPr lang="pl-PL" dirty="0"/>
              <a:t>]</a:t>
            </a:r>
            <a:endParaRPr lang="en-US" dirty="0"/>
          </a:p>
          <a:p>
            <a:endParaRPr lang="pl-PL" dirty="0"/>
          </a:p>
          <a:p>
            <a:endParaRPr lang="pl-P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Sequencing</a:t>
            </a:r>
            <a:r>
              <a:rPr lang="pl-PL" dirty="0"/>
              <a:t> </a:t>
            </a:r>
            <a:r>
              <a:rPr lang="pl-PL" dirty="0" err="1"/>
              <a:t>method</a:t>
            </a:r>
            <a:r>
              <a:rPr lang="pl-PL" dirty="0"/>
              <a:t> and </a:t>
            </a:r>
            <a:r>
              <a:rPr lang="pl-PL" dirty="0" err="1"/>
              <a:t>analyzes</a:t>
            </a:r>
            <a:r>
              <a:rPr lang="pl-PL" dirty="0"/>
              <a:t>:</a:t>
            </a:r>
          </a:p>
          <a:p>
            <a:endParaRPr lang="pl-PL" dirty="0"/>
          </a:p>
          <a:p>
            <a:r>
              <a:rPr lang="pl-PL" dirty="0"/>
              <a:t>16S </a:t>
            </a:r>
            <a:r>
              <a:rPr lang="pl-PL" dirty="0" err="1"/>
              <a:t>rRNA</a:t>
            </a:r>
            <a:r>
              <a:rPr lang="pl-PL" dirty="0"/>
              <a:t>, </a:t>
            </a:r>
            <a:r>
              <a:rPr lang="pl-PL" dirty="0" err="1"/>
              <a:t>Illumina</a:t>
            </a:r>
            <a:r>
              <a:rPr lang="pl-PL" dirty="0"/>
              <a:t>, </a:t>
            </a:r>
            <a:r>
              <a:rPr lang="pl-PL" dirty="0" err="1"/>
              <a:t>Primers</a:t>
            </a:r>
            <a:r>
              <a:rPr lang="pl-PL" dirty="0"/>
              <a:t> 515F–806R</a:t>
            </a:r>
          </a:p>
          <a:p>
            <a:r>
              <a:rPr lang="pl-PL" dirty="0"/>
              <a:t>530 </a:t>
            </a:r>
            <a:r>
              <a:rPr lang="pl-PL" dirty="0" err="1"/>
              <a:t>samples</a:t>
            </a:r>
            <a:r>
              <a:rPr lang="pl-PL" dirty="0"/>
              <a:t> </a:t>
            </a:r>
            <a:r>
              <a:rPr lang="pl-PL" dirty="0" err="1"/>
              <a:t>sequenced</a:t>
            </a:r>
            <a:endParaRPr lang="pl-PL" dirty="0"/>
          </a:p>
          <a:p>
            <a:r>
              <a:rPr lang="pl-PL" dirty="0" err="1"/>
              <a:t>Seq</a:t>
            </a:r>
            <a:r>
              <a:rPr lang="pl-PL" dirty="0"/>
              <a:t> data of 527 </a:t>
            </a:r>
            <a:r>
              <a:rPr lang="pl-PL" dirty="0" err="1"/>
              <a:t>samples</a:t>
            </a:r>
            <a:r>
              <a:rPr lang="pl-PL" dirty="0"/>
              <a:t> </a:t>
            </a:r>
            <a:r>
              <a:rPr lang="pl-PL" dirty="0" err="1"/>
              <a:t>analyzed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B6630427-506F-4F39-818B-BE8360161C77}"/>
              </a:ext>
            </a:extLst>
          </p:cNvPr>
          <p:cNvSpPr txBox="1"/>
          <p:nvPr/>
        </p:nvSpPr>
        <p:spPr>
          <a:xfrm>
            <a:off x="5892800" y="5394960"/>
            <a:ext cx="528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Figure</a:t>
            </a:r>
            <a:r>
              <a:rPr lang="pl-PL" dirty="0"/>
              <a:t> from Michael’ ms?</a:t>
            </a:r>
          </a:p>
        </p:txBody>
      </p:sp>
    </p:spTree>
    <p:extLst>
      <p:ext uri="{BB962C8B-B14F-4D97-AF65-F5344CB8AC3E}">
        <p14:creationId xmlns:p14="http://schemas.microsoft.com/office/powerpoint/2010/main" val="393729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222D85E2-874D-4DBB-BF53-7BAD8F1F0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5" y="0"/>
            <a:ext cx="5821244" cy="6858000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ACE46FDA-FE11-4E78-90A3-D69C92A3F64F}"/>
              </a:ext>
            </a:extLst>
          </p:cNvPr>
          <p:cNvSpPr txBox="1"/>
          <p:nvPr/>
        </p:nvSpPr>
        <p:spPr>
          <a:xfrm>
            <a:off x="4711663" y="5325359"/>
            <a:ext cx="72166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Tukey</a:t>
            </a:r>
            <a:r>
              <a:rPr lang="pl-PL" sz="1600" dirty="0"/>
              <a:t> </a:t>
            </a:r>
            <a:r>
              <a:rPr lang="pl-PL" sz="1600" dirty="0" err="1"/>
              <a:t>multiple</a:t>
            </a:r>
            <a:r>
              <a:rPr lang="pl-PL" sz="1600" dirty="0"/>
              <a:t> </a:t>
            </a:r>
            <a:r>
              <a:rPr lang="pl-PL" sz="1600" dirty="0" err="1"/>
              <a:t>comparisons</a:t>
            </a:r>
            <a:r>
              <a:rPr lang="pl-PL" sz="1600" dirty="0"/>
              <a:t> of </a:t>
            </a:r>
            <a:r>
              <a:rPr lang="pl-PL" sz="1600" dirty="0" err="1"/>
              <a:t>means</a:t>
            </a:r>
            <a:r>
              <a:rPr lang="pl-PL" sz="1600" dirty="0"/>
              <a:t> (95% family-</a:t>
            </a:r>
            <a:r>
              <a:rPr lang="pl-PL" sz="1600" dirty="0" err="1"/>
              <a:t>wise</a:t>
            </a:r>
            <a:r>
              <a:rPr lang="pl-PL" sz="1600" dirty="0"/>
              <a:t> </a:t>
            </a:r>
            <a:r>
              <a:rPr lang="pl-PL" sz="1600" dirty="0" err="1"/>
              <a:t>confidence</a:t>
            </a:r>
            <a:r>
              <a:rPr lang="pl-PL" sz="1600" dirty="0"/>
              <a:t> </a:t>
            </a:r>
            <a:r>
              <a:rPr lang="pl-PL" sz="1600" dirty="0" err="1"/>
              <a:t>level</a:t>
            </a:r>
            <a:r>
              <a:rPr lang="pl-PL" sz="1600" dirty="0"/>
              <a:t>)</a:t>
            </a:r>
          </a:p>
          <a:p>
            <a:r>
              <a:rPr lang="pl-PL" sz="1600" dirty="0" err="1"/>
              <a:t>Variable</a:t>
            </a:r>
            <a:r>
              <a:rPr lang="pl-PL" sz="1600" dirty="0"/>
              <a:t>                                  	       </a:t>
            </a:r>
            <a:r>
              <a:rPr lang="pl-PL" sz="1600" dirty="0" err="1"/>
              <a:t>diff</a:t>
            </a:r>
            <a:r>
              <a:rPr lang="pl-PL" sz="1600" dirty="0"/>
              <a:t>               </a:t>
            </a:r>
            <a:r>
              <a:rPr lang="pl-PL" sz="1600" dirty="0" err="1"/>
              <a:t>lwr</a:t>
            </a:r>
            <a:r>
              <a:rPr lang="pl-PL" sz="1600" dirty="0"/>
              <a:t>               </a:t>
            </a:r>
            <a:r>
              <a:rPr lang="pl-PL" sz="1600" dirty="0" err="1"/>
              <a:t>upr</a:t>
            </a:r>
            <a:r>
              <a:rPr lang="pl-PL" sz="1600" dirty="0"/>
              <a:t>            </a:t>
            </a:r>
            <a:r>
              <a:rPr lang="pl-PL" sz="1600" b="1" dirty="0"/>
              <a:t>p </a:t>
            </a:r>
            <a:r>
              <a:rPr lang="pl-PL" sz="1600" b="1" dirty="0" err="1"/>
              <a:t>adj</a:t>
            </a:r>
            <a:endParaRPr lang="pl-PL" sz="1600" b="1" dirty="0"/>
          </a:p>
          <a:p>
            <a:r>
              <a:rPr lang="pl-PL" sz="1600" dirty="0" err="1"/>
              <a:t>Second.Trimester-First.Trimester</a:t>
            </a:r>
            <a:r>
              <a:rPr lang="pl-PL" sz="1600" dirty="0"/>
              <a:t>	-0.9965909 -1.15613634 -0.8370455 0.0000000</a:t>
            </a:r>
          </a:p>
          <a:p>
            <a:r>
              <a:rPr lang="pl-PL" sz="1600" dirty="0"/>
              <a:t>Delivery-</a:t>
            </a:r>
            <a:r>
              <a:rPr lang="pl-PL" sz="1600" dirty="0" err="1"/>
              <a:t>First.Trimester</a:t>
            </a:r>
            <a:r>
              <a:rPr lang="pl-PL" sz="1600" dirty="0"/>
              <a:t>	-0.8482995 -1.00527833 -0.6913206 0.0000000</a:t>
            </a:r>
          </a:p>
          <a:p>
            <a:r>
              <a:rPr lang="pl-PL" sz="1600" dirty="0"/>
              <a:t>Delivery-</a:t>
            </a:r>
            <a:r>
              <a:rPr lang="pl-PL" sz="1600" dirty="0" err="1"/>
              <a:t>Second.Trimester</a:t>
            </a:r>
            <a:r>
              <a:rPr lang="pl-PL" sz="1600" dirty="0"/>
              <a:t>	0.1482914  -0.00868742   0.3052703 0.0687493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F1977913-0480-466A-A5FE-6EC1ABD11B31}"/>
              </a:ext>
            </a:extLst>
          </p:cNvPr>
          <p:cNvSpPr txBox="1"/>
          <p:nvPr/>
        </p:nvSpPr>
        <p:spPr>
          <a:xfrm>
            <a:off x="4937760" y="167560"/>
            <a:ext cx="70815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GLYCAEMIC CONTROL </a:t>
            </a:r>
          </a:p>
          <a:p>
            <a:r>
              <a:rPr lang="en-US" sz="2400" b="1" dirty="0"/>
              <a:t>during first, second and third (before delivery) </a:t>
            </a:r>
            <a:r>
              <a:rPr lang="pl-PL" sz="2400" b="1" dirty="0" err="1"/>
              <a:t>pregnancy</a:t>
            </a:r>
            <a:r>
              <a:rPr lang="pl-PL" sz="2400" b="1" dirty="0"/>
              <a:t> </a:t>
            </a:r>
            <a:r>
              <a:rPr lang="en-US" sz="2400" b="1" dirty="0"/>
              <a:t>trimesters</a:t>
            </a:r>
            <a:r>
              <a:rPr lang="pl-PL" sz="2400" b="1" dirty="0"/>
              <a:t> in T1D </a:t>
            </a:r>
            <a:r>
              <a:rPr lang="pl-PL" sz="2400" b="1" dirty="0" err="1"/>
              <a:t>mothers</a:t>
            </a:r>
            <a:r>
              <a:rPr lang="pl-PL" sz="2400" b="1" dirty="0"/>
              <a:t> </a:t>
            </a:r>
            <a:endParaRPr lang="en-US" sz="2400" b="1" dirty="0"/>
          </a:p>
          <a:p>
            <a:endParaRPr lang="en-US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Here, differences between first and second trimesters, and first and third trimesters were statistically significant;</a:t>
            </a:r>
            <a:endParaRPr lang="pl-PL" dirty="0"/>
          </a:p>
          <a:p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Glycaemic</a:t>
            </a:r>
            <a:r>
              <a:rPr lang="en-US" dirty="0"/>
              <a:t> control was satisfactory in second and third trimesters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7138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4EA89521-270E-4BBE-9B81-26C824D2D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1436"/>
            <a:ext cx="12192000" cy="60960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90E16EC-A29C-4652-8010-651E4F861B2F}"/>
              </a:ext>
            </a:extLst>
          </p:cNvPr>
          <p:cNvSpPr txBox="1"/>
          <p:nvPr/>
        </p:nvSpPr>
        <p:spPr>
          <a:xfrm>
            <a:off x="297951" y="43380"/>
            <a:ext cx="115378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GLYCAEMIC control </a:t>
            </a:r>
          </a:p>
          <a:p>
            <a:r>
              <a:rPr lang="en-US" sz="2400" b="1" dirty="0"/>
              <a:t>during first, second and third (before delivery) </a:t>
            </a:r>
            <a:r>
              <a:rPr lang="pl-PL" sz="2400" b="1" dirty="0" err="1"/>
              <a:t>pregnancy</a:t>
            </a:r>
            <a:r>
              <a:rPr lang="pl-PL" sz="2400" b="1" dirty="0"/>
              <a:t> </a:t>
            </a:r>
            <a:r>
              <a:rPr lang="en-US" sz="2400" b="1" dirty="0"/>
              <a:t>trimesters</a:t>
            </a:r>
            <a:r>
              <a:rPr lang="pl-PL" sz="2400" b="1" dirty="0"/>
              <a:t> in T1D </a:t>
            </a:r>
            <a:r>
              <a:rPr lang="pl-PL" sz="2400" b="1" dirty="0" err="1"/>
              <a:t>mothers</a:t>
            </a:r>
            <a:r>
              <a:rPr lang="pl-PL" sz="2400" b="1" dirty="0"/>
              <a:t> </a:t>
            </a:r>
            <a:endParaRPr lang="en-US" sz="2400" b="1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03812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F60AC2EA-BF59-47E6-AA17-BD44D3475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314" y="850799"/>
            <a:ext cx="8306602" cy="5866281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D9CF2871-90ED-441D-BD9C-7822B12B143F}"/>
              </a:ext>
            </a:extLst>
          </p:cNvPr>
          <p:cNvSpPr txBox="1"/>
          <p:nvPr/>
        </p:nvSpPr>
        <p:spPr>
          <a:xfrm>
            <a:off x="259882" y="96254"/>
            <a:ext cx="10943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HYPOGLYCEMIA in </a:t>
            </a:r>
            <a:r>
              <a:rPr lang="pl-PL" sz="2400" b="1" dirty="0" err="1"/>
              <a:t>newborns</a:t>
            </a:r>
            <a:r>
              <a:rPr lang="pl-PL" sz="2400" b="1" dirty="0"/>
              <a:t> of T1D </a:t>
            </a:r>
            <a:r>
              <a:rPr lang="pl-PL" sz="2400" b="1" dirty="0" err="1"/>
              <a:t>mothers</a:t>
            </a:r>
            <a:r>
              <a:rPr lang="pl-PL" sz="2400" b="1" dirty="0"/>
              <a:t>_</a:t>
            </a:r>
            <a:r>
              <a:rPr lang="en-US" sz="2400" b="1" dirty="0"/>
              <a:t>Glucose timepoints analysis</a:t>
            </a:r>
            <a:endParaRPr lang="pl-PL" sz="2400" b="1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2D34A92-2615-458C-97D1-3A76E85FB723}"/>
              </a:ext>
            </a:extLst>
          </p:cNvPr>
          <p:cNvSpPr txBox="1"/>
          <p:nvPr/>
        </p:nvSpPr>
        <p:spPr>
          <a:xfrm rot="16200000">
            <a:off x="1604393" y="2881168"/>
            <a:ext cx="430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blood glucose level </a:t>
            </a:r>
            <a:r>
              <a:rPr lang="pl-PL" dirty="0"/>
              <a:t>[</a:t>
            </a:r>
            <a:r>
              <a:rPr lang="en-US" dirty="0"/>
              <a:t>mg</a:t>
            </a:r>
            <a:r>
              <a:rPr lang="pl-PL" dirty="0"/>
              <a:t>/</a:t>
            </a:r>
            <a:r>
              <a:rPr lang="en-US" dirty="0"/>
              <a:t>dl</a:t>
            </a:r>
            <a:r>
              <a:rPr lang="pl-PL" dirty="0"/>
              <a:t>]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2B2087A-2793-4AD4-A04E-A2ABAFB01E50}"/>
              </a:ext>
            </a:extLst>
          </p:cNvPr>
          <p:cNvSpPr txBox="1"/>
          <p:nvPr/>
        </p:nvSpPr>
        <p:spPr>
          <a:xfrm>
            <a:off x="56328" y="941833"/>
            <a:ext cx="6669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2-5 </a:t>
            </a:r>
            <a:r>
              <a:rPr lang="pl-PL" dirty="0" err="1"/>
              <a:t>blood</a:t>
            </a:r>
            <a:r>
              <a:rPr lang="pl-PL" dirty="0"/>
              <a:t> </a:t>
            </a:r>
            <a:r>
              <a:rPr lang="pl-PL" dirty="0" err="1"/>
              <a:t>glucose</a:t>
            </a:r>
            <a:r>
              <a:rPr lang="pl-PL" dirty="0"/>
              <a:t> </a:t>
            </a:r>
            <a:r>
              <a:rPr lang="pl-PL" dirty="0" err="1"/>
              <a:t>level</a:t>
            </a:r>
            <a:r>
              <a:rPr lang="pl-PL" dirty="0"/>
              <a:t> [mg/dl] </a:t>
            </a:r>
            <a:r>
              <a:rPr lang="pl-PL" dirty="0" err="1"/>
              <a:t>measurements</a:t>
            </a:r>
            <a:r>
              <a:rPr lang="pl-PL" dirty="0"/>
              <a:t> </a:t>
            </a:r>
            <a:r>
              <a:rPr lang="pl-PL" dirty="0" err="1"/>
              <a:t>over</a:t>
            </a:r>
            <a:r>
              <a:rPr lang="pl-PL" dirty="0"/>
              <a:t> </a:t>
            </a:r>
            <a:r>
              <a:rPr lang="pl-PL" dirty="0" err="1"/>
              <a:t>time</a:t>
            </a:r>
            <a:r>
              <a:rPr lang="pl-PL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in </a:t>
            </a:r>
            <a:r>
              <a:rPr lang="pl-PL" dirty="0" err="1"/>
              <a:t>newborns</a:t>
            </a:r>
            <a:r>
              <a:rPr lang="pl-PL" dirty="0"/>
              <a:t> of T1D </a:t>
            </a:r>
            <a:r>
              <a:rPr lang="pl-PL" dirty="0" err="1"/>
              <a:t>mothers</a:t>
            </a:r>
            <a:r>
              <a:rPr lang="pl-PL" dirty="0"/>
              <a:t> </a:t>
            </a:r>
            <a:r>
              <a:rPr lang="pl-PL" dirty="0" err="1"/>
              <a:t>only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08658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9ADA3FD8-EFDD-494B-BC26-03C244874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089" y="692366"/>
            <a:ext cx="6716062" cy="6001588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47F5879F-CDB3-4F37-86AA-F833D9E674DF}"/>
              </a:ext>
            </a:extLst>
          </p:cNvPr>
          <p:cNvSpPr txBox="1"/>
          <p:nvPr/>
        </p:nvSpPr>
        <p:spPr>
          <a:xfrm>
            <a:off x="259882" y="106414"/>
            <a:ext cx="10943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HYPOGLYCEMIA in </a:t>
            </a:r>
            <a:r>
              <a:rPr lang="pl-PL" sz="2400" b="1" dirty="0" err="1"/>
              <a:t>newborns</a:t>
            </a:r>
            <a:r>
              <a:rPr lang="pl-PL" sz="2400" b="1" dirty="0"/>
              <a:t> of T1D </a:t>
            </a:r>
            <a:r>
              <a:rPr lang="pl-PL" sz="2400" b="1" dirty="0" err="1"/>
              <a:t>mothers</a:t>
            </a:r>
            <a:r>
              <a:rPr lang="pl-PL" sz="2400" b="1" dirty="0"/>
              <a:t>_</a:t>
            </a:r>
            <a:r>
              <a:rPr lang="en-US" sz="2400" b="1" dirty="0"/>
              <a:t>Glucose timepoints analysis</a:t>
            </a:r>
            <a:endParaRPr lang="pl-PL" sz="2400" b="1" dirty="0"/>
          </a:p>
        </p:txBody>
      </p:sp>
    </p:spTree>
    <p:extLst>
      <p:ext uri="{BB962C8B-B14F-4D97-AF65-F5344CB8AC3E}">
        <p14:creationId xmlns:p14="http://schemas.microsoft.com/office/powerpoint/2010/main" val="10222203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3F22434D-6CB4-4A2A-8151-B66002D58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58" y="640471"/>
            <a:ext cx="10103484" cy="6217529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A37B03EC-8E08-4FE0-A600-6B51997D24DF}"/>
              </a:ext>
            </a:extLst>
          </p:cNvPr>
          <p:cNvSpPr txBox="1"/>
          <p:nvPr/>
        </p:nvSpPr>
        <p:spPr>
          <a:xfrm>
            <a:off x="259882" y="106414"/>
            <a:ext cx="10943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HYPOGLYCEMIA in </a:t>
            </a:r>
            <a:r>
              <a:rPr lang="pl-PL" sz="2400" b="1" dirty="0" err="1"/>
              <a:t>newborns</a:t>
            </a:r>
            <a:r>
              <a:rPr lang="pl-PL" sz="2400" b="1" dirty="0"/>
              <a:t> of T1D </a:t>
            </a:r>
            <a:r>
              <a:rPr lang="pl-PL" sz="2400" b="1" dirty="0" err="1"/>
              <a:t>mothers</a:t>
            </a:r>
            <a:r>
              <a:rPr lang="pl-PL" sz="2400" b="1" dirty="0"/>
              <a:t>_</a:t>
            </a:r>
            <a:r>
              <a:rPr lang="en-US" sz="2400" b="1" dirty="0"/>
              <a:t>Glucose timepoints analysis</a:t>
            </a:r>
            <a:endParaRPr lang="pl-PL" sz="2400" b="1" dirty="0"/>
          </a:p>
        </p:txBody>
      </p:sp>
    </p:spTree>
    <p:extLst>
      <p:ext uri="{BB962C8B-B14F-4D97-AF65-F5344CB8AC3E}">
        <p14:creationId xmlns:p14="http://schemas.microsoft.com/office/powerpoint/2010/main" val="17513779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close up of a map&#10;&#10;Description automatically generated">
            <a:extLst>
              <a:ext uri="{FF2B5EF4-FFF2-40B4-BE49-F238E27FC236}">
                <a16:creationId xmlns:a16="http://schemas.microsoft.com/office/drawing/2014/main" id="{78FFFEB7-33A9-40B0-AB27-0DD29F162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1912"/>
            <a:ext cx="10074729" cy="4555684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C45C9F-E780-4202-87B1-503564A2C4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286000" cy="22860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812375-6339-412F-8750-F4FA08BC5F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2286000" cy="2286000"/>
          </a:xfrm>
          <a:prstGeom prst="rect">
            <a:avLst/>
          </a:prstGeom>
        </p:spPr>
      </p:pic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3667624-3CF8-44CE-940A-0C7DCF6B50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158"/>
            <a:ext cx="2286000" cy="22860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F9FA26-C46C-4338-8EAB-CFEAB0962D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0"/>
            <a:ext cx="2286000" cy="2286000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2C439D-FD49-4473-AAF2-0A81BDBA34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8158"/>
            <a:ext cx="2286000" cy="2286000"/>
          </a:xfrm>
          <a:prstGeom prst="rect">
            <a:avLst/>
          </a:prstGeom>
        </p:spPr>
      </p:pic>
      <p:pic>
        <p:nvPicPr>
          <p:cNvPr id="16" name="Obraz 3">
            <a:extLst>
              <a:ext uri="{FF2B5EF4-FFF2-40B4-BE49-F238E27FC236}">
                <a16:creationId xmlns:a16="http://schemas.microsoft.com/office/drawing/2014/main" id="{96F4CE99-CD2C-4A8F-94D9-079E75EEB50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65"/>
          <a:stretch/>
        </p:blipFill>
        <p:spPr>
          <a:xfrm>
            <a:off x="9144000" y="2327185"/>
            <a:ext cx="2713834" cy="406581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0A43E1-C572-4ED8-ABB4-02402D358FF8}"/>
              </a:ext>
            </a:extLst>
          </p:cNvPr>
          <p:cNvCxnSpPr/>
          <p:nvPr/>
        </p:nvCxnSpPr>
        <p:spPr>
          <a:xfrm flipH="1">
            <a:off x="4898571" y="5657850"/>
            <a:ext cx="4882243" cy="9552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5212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28E5860-1FFE-41ED-B789-48428FE335BC}"/>
              </a:ext>
            </a:extLst>
          </p:cNvPr>
          <p:cNvSpPr/>
          <p:nvPr/>
        </p:nvSpPr>
        <p:spPr>
          <a:xfrm>
            <a:off x="7184571" y="33439"/>
            <a:ext cx="49067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Pearson's product-moment correlation between 1</a:t>
            </a:r>
            <a:r>
              <a:rPr lang="en-US" sz="12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trimester HBA1c and glucose timepoint 1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data:  HBA1c and glu1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 = -1.6874, df = 42,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p-value =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0.09894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true correlation is not equal to 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95 percent confidence interval: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-0.51065126  0.04854136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sample estimates: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Correlation :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-0.2519701 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4A6A50-B59D-47B0-AA5A-A5CF51BEA81F}"/>
              </a:ext>
            </a:extLst>
          </p:cNvPr>
          <p:cNvSpPr/>
          <p:nvPr/>
        </p:nvSpPr>
        <p:spPr>
          <a:xfrm>
            <a:off x="6972301" y="3072348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Coefficients: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Estimate Std. Error t value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(&gt;|t|)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  -2.990e+00  7.710e+00  -0.388   0.7011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glu1            2.345e-01  1.541e-01   1.521   0.1394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glu2            1.431e-01  1.419e-01   1.009   0.3218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glu3            1.771e-01  1.076e-01   1.646   0.1109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glu1:glu2      -3.305e-03  2.521e-03  -1.311   0.2005 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glu1:glu3      -4.041e-03  2.049e-03  -1.972   0.0586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glu2:glu3      -2.551e-03  1.880e-03  -1.357   0.1856 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glu1:glu2:glu3  5.500e-05  3.213e-05   1.712   0.0980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Dispersion parameter for gaussian family taken to be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1.263929)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Null deviance: 46.192  on 35  degrees of freedom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deviance: 35.390  on 28  degrees of freedom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(8 observations deleted due to missingness)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AIC: 119.55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Fisher Scoring iterations: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AA9184-9961-4430-9BA3-4F22A8E55A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2" r="9892"/>
          <a:stretch/>
        </p:blipFill>
        <p:spPr>
          <a:xfrm>
            <a:off x="0" y="0"/>
            <a:ext cx="6645729" cy="349511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26FA635-1720-40BA-BFB7-6E7F04D38A2F}"/>
              </a:ext>
            </a:extLst>
          </p:cNvPr>
          <p:cNvGrpSpPr/>
          <p:nvPr/>
        </p:nvGrpSpPr>
        <p:grpSpPr>
          <a:xfrm>
            <a:off x="0" y="3730666"/>
            <a:ext cx="6866164" cy="2469016"/>
            <a:chOff x="89807" y="3072349"/>
            <a:chExt cx="5755822" cy="193615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ACF0169-9011-40A3-BAAE-6865034B5F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237"/>
            <a:stretch/>
          </p:blipFill>
          <p:spPr>
            <a:xfrm>
              <a:off x="89807" y="3072349"/>
              <a:ext cx="3814083" cy="193615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0045628-4006-429A-A685-8E4C95845A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237" r="49090"/>
            <a:stretch/>
          </p:blipFill>
          <p:spPr>
            <a:xfrm>
              <a:off x="3903891" y="3072349"/>
              <a:ext cx="1941738" cy="1936152"/>
            </a:xfrm>
            <a:prstGeom prst="rect">
              <a:avLst/>
            </a:prstGeom>
          </p:spPr>
        </p:pic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B542830-E48B-4B3D-88A9-286ABA931205}"/>
              </a:ext>
            </a:extLst>
          </p:cNvPr>
          <p:cNvCxnSpPr>
            <a:cxnSpLocks/>
          </p:cNvCxnSpPr>
          <p:nvPr/>
        </p:nvCxnSpPr>
        <p:spPr>
          <a:xfrm>
            <a:off x="6972301" y="2383972"/>
            <a:ext cx="51190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9BBA002-960C-4ACB-82CB-2DC4040FF8E1}"/>
              </a:ext>
            </a:extLst>
          </p:cNvPr>
          <p:cNvSpPr/>
          <p:nvPr/>
        </p:nvSpPr>
        <p:spPr>
          <a:xfrm>
            <a:off x="6972301" y="2596469"/>
            <a:ext cx="51190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Linear regression model for 1</a:t>
            </a:r>
            <a:r>
              <a:rPr lang="en-US" sz="1200" b="1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trimester HBA1c and the interaction effects of glucose timepoints 1-4.</a:t>
            </a:r>
          </a:p>
        </p:txBody>
      </p:sp>
    </p:spTree>
    <p:extLst>
      <p:ext uri="{BB962C8B-B14F-4D97-AF65-F5344CB8AC3E}">
        <p14:creationId xmlns:p14="http://schemas.microsoft.com/office/powerpoint/2010/main" val="777324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3C0867D3-8452-45F1-9073-813B28A3A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59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59F86705-CEAD-4CB5-9C66-53B61BBFEC7E}"/>
              </a:ext>
            </a:extLst>
          </p:cNvPr>
          <p:cNvSpPr txBox="1"/>
          <p:nvPr/>
        </p:nvSpPr>
        <p:spPr>
          <a:xfrm>
            <a:off x="182880" y="943276"/>
            <a:ext cx="117620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Clinicians involved</a:t>
            </a:r>
            <a:r>
              <a:rPr lang="pl-PL" b="1" dirty="0"/>
              <a:t>:</a:t>
            </a:r>
          </a:p>
          <a:p>
            <a:endParaRPr lang="pl-PL" dirty="0"/>
          </a:p>
          <a:p>
            <a:r>
              <a:rPr lang="en-US" dirty="0"/>
              <a:t>Prof. Ewa </a:t>
            </a:r>
            <a:r>
              <a:rPr lang="en-US" dirty="0" err="1"/>
              <a:t>Wender-Ozegowska</a:t>
            </a:r>
            <a:r>
              <a:rPr lang="en-US" dirty="0"/>
              <a:t>, MD, PhD, and Dr. Pawel Gutaj, MD, PhD, </a:t>
            </a:r>
            <a:r>
              <a:rPr lang="en-US" dirty="0" err="1"/>
              <a:t>gynaecologists</a:t>
            </a:r>
            <a:endParaRPr lang="pl-PL" dirty="0"/>
          </a:p>
          <a:p>
            <a:r>
              <a:rPr lang="en-US" dirty="0"/>
              <a:t>Prof. Tomasz Szczapa, MD, PhD, neonatologist </a:t>
            </a:r>
            <a:endParaRPr lang="pl-PL" dirty="0"/>
          </a:p>
          <a:p>
            <a:r>
              <a:rPr lang="en-US" dirty="0"/>
              <a:t>Poznan University of Medical Sciences, Poznan, Poland</a:t>
            </a:r>
            <a:endParaRPr lang="pl-PL" dirty="0"/>
          </a:p>
          <a:p>
            <a:endParaRPr lang="pl-PL" dirty="0"/>
          </a:p>
          <a:p>
            <a:r>
              <a:rPr lang="pl-PL" b="1" dirty="0" err="1"/>
              <a:t>Researchers</a:t>
            </a:r>
            <a:r>
              <a:rPr lang="pl-PL" b="1" dirty="0"/>
              <a:t> (</a:t>
            </a:r>
            <a:r>
              <a:rPr lang="pl-PL" b="1" dirty="0" err="1"/>
              <a:t>Microbiome</a:t>
            </a:r>
            <a:r>
              <a:rPr lang="pl-PL" b="1" dirty="0"/>
              <a:t> </a:t>
            </a:r>
            <a:r>
              <a:rPr lang="pl-PL" b="1" dirty="0" err="1"/>
              <a:t>study</a:t>
            </a:r>
            <a:r>
              <a:rPr lang="pl-PL" b="1" dirty="0"/>
              <a:t> </a:t>
            </a:r>
            <a:r>
              <a:rPr lang="pl-PL" b="1" dirty="0" err="1"/>
              <a:t>only</a:t>
            </a:r>
            <a:r>
              <a:rPr lang="pl-PL" b="1" dirty="0"/>
              <a:t>)</a:t>
            </a:r>
            <a:r>
              <a:rPr lang="en-US" b="1" dirty="0"/>
              <a:t>: </a:t>
            </a:r>
            <a:endParaRPr lang="pl-PL" b="1" dirty="0"/>
          </a:p>
          <a:p>
            <a:endParaRPr lang="pl-PL" dirty="0"/>
          </a:p>
          <a:p>
            <a:r>
              <a:rPr lang="en-US" dirty="0"/>
              <a:t>Kasia Jaskiewicz, MSc, PhD Student</a:t>
            </a:r>
            <a:endParaRPr lang="pl-PL" dirty="0"/>
          </a:p>
          <a:p>
            <a:r>
              <a:rPr lang="en-US" dirty="0"/>
              <a:t>Institute of Human Genetics, PAS, Poznan, Poland</a:t>
            </a:r>
            <a:endParaRPr lang="pl-PL" dirty="0"/>
          </a:p>
          <a:p>
            <a:endParaRPr lang="pl-PL" dirty="0"/>
          </a:p>
          <a:p>
            <a:r>
              <a:rPr lang="pl-PL" dirty="0"/>
              <a:t>Dorota </a:t>
            </a:r>
            <a:r>
              <a:rPr lang="pl-PL" dirty="0" err="1"/>
              <a:t>Kaminska</a:t>
            </a:r>
            <a:r>
              <a:rPr lang="pl-PL" dirty="0"/>
              <a:t>, </a:t>
            </a:r>
            <a:r>
              <a:rPr lang="en-US" dirty="0"/>
              <a:t>Ph</a:t>
            </a:r>
            <a:r>
              <a:rPr lang="pl-PL" dirty="0"/>
              <a:t>D</a:t>
            </a:r>
          </a:p>
          <a:p>
            <a:r>
              <a:rPr lang="en-US" dirty="0"/>
              <a:t>Poznan University of Medical Sciences, Poznan, Poland</a:t>
            </a:r>
            <a:endParaRPr lang="pl-PL" dirty="0"/>
          </a:p>
          <a:p>
            <a:endParaRPr lang="pl-PL" dirty="0"/>
          </a:p>
          <a:p>
            <a:r>
              <a:rPr lang="pl-PL" dirty="0"/>
              <a:t>Małgorzata Rydzanicz, </a:t>
            </a:r>
            <a:r>
              <a:rPr lang="pl-PL" dirty="0" err="1"/>
              <a:t>PhD</a:t>
            </a:r>
            <a:endParaRPr lang="pl-PL" dirty="0"/>
          </a:p>
          <a:p>
            <a:r>
              <a:rPr lang="pl-PL" dirty="0" err="1"/>
              <a:t>Medical</a:t>
            </a:r>
            <a:r>
              <a:rPr lang="pl-PL" dirty="0"/>
              <a:t> University of </a:t>
            </a:r>
            <a:r>
              <a:rPr lang="pl-PL" dirty="0" err="1"/>
              <a:t>Warsaw</a:t>
            </a:r>
            <a:r>
              <a:rPr lang="pl-PL" dirty="0"/>
              <a:t>, </a:t>
            </a:r>
            <a:r>
              <a:rPr lang="pl-PL" dirty="0" err="1"/>
              <a:t>Warsaw</a:t>
            </a:r>
            <a:r>
              <a:rPr lang="pl-PL" dirty="0"/>
              <a:t>, Poland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698695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E69EC2A9-EA33-47F3-82E2-00F110E1C3F4}"/>
              </a:ext>
            </a:extLst>
          </p:cNvPr>
          <p:cNvSpPr txBox="1"/>
          <p:nvPr/>
        </p:nvSpPr>
        <p:spPr>
          <a:xfrm>
            <a:off x="375385" y="1020278"/>
            <a:ext cx="475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Thank</a:t>
            </a:r>
            <a:r>
              <a:rPr lang="pl-PL" dirty="0"/>
              <a:t> </a:t>
            </a:r>
            <a:r>
              <a:rPr lang="pl-PL" dirty="0" err="1"/>
              <a:t>you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361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BEFF3335-A7C0-474F-A17C-E66F99644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264902"/>
              </p:ext>
            </p:extLst>
          </p:nvPr>
        </p:nvGraphicFramePr>
        <p:xfrm>
          <a:off x="508535" y="297851"/>
          <a:ext cx="11174929" cy="60186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48298">
                  <a:extLst>
                    <a:ext uri="{9D8B030D-6E8A-4147-A177-3AD203B41FA5}">
                      <a16:colId xmlns:a16="http://schemas.microsoft.com/office/drawing/2014/main" val="2954011643"/>
                    </a:ext>
                  </a:extLst>
                </a:gridCol>
                <a:gridCol w="2646118">
                  <a:extLst>
                    <a:ext uri="{9D8B030D-6E8A-4147-A177-3AD203B41FA5}">
                      <a16:colId xmlns:a16="http://schemas.microsoft.com/office/drawing/2014/main" val="681550872"/>
                    </a:ext>
                  </a:extLst>
                </a:gridCol>
                <a:gridCol w="2580513">
                  <a:extLst>
                    <a:ext uri="{9D8B030D-6E8A-4147-A177-3AD203B41FA5}">
                      <a16:colId xmlns:a16="http://schemas.microsoft.com/office/drawing/2014/main" val="4023622962"/>
                    </a:ext>
                  </a:extLst>
                </a:gridCol>
              </a:tblGrid>
              <a:tr h="280276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Mother's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Clinical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Characteristics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18479574"/>
                  </a:ext>
                </a:extLst>
              </a:tr>
              <a:tr h="273258"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T1D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group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(n=50)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Control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group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(n=42)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06518437"/>
                  </a:ext>
                </a:extLst>
              </a:tr>
              <a:tr h="273258"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66540693"/>
                  </a:ext>
                </a:extLst>
              </a:tr>
              <a:tr h="273258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Age,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mean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± SD 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29,7 ± 4,3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32,4 ± 4,0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3730467"/>
                  </a:ext>
                </a:extLst>
              </a:tr>
              <a:tr h="273258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Ethnicity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-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Caucasian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50 (100%)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42 (100%)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17571626"/>
                  </a:ext>
                </a:extLst>
              </a:tr>
              <a:tr h="273258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Geographical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location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- Poland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50 (100%)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42 (100%)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83798089"/>
                  </a:ext>
                </a:extLst>
              </a:tr>
              <a:tr h="273258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Delivery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mode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20045622"/>
                  </a:ext>
                </a:extLst>
              </a:tr>
              <a:tr h="273258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Caesarian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33 (66%)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20 (47.5%)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6660212"/>
                  </a:ext>
                </a:extLst>
              </a:tr>
              <a:tr h="273258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 dirty="0" err="1">
                          <a:effectLst/>
                          <a:latin typeface="+mn-lt"/>
                        </a:rPr>
                        <a:t>Vaginal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12 (24%)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17 (40.5%)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5337420"/>
                  </a:ext>
                </a:extLst>
              </a:tr>
              <a:tr h="273258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 dirty="0" err="1">
                          <a:effectLst/>
                          <a:latin typeface="+mn-lt"/>
                        </a:rPr>
                        <a:t>Vacuum-assisted</a:t>
                      </a:r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u="none" strike="noStrike" dirty="0" err="1">
                          <a:effectLst/>
                          <a:latin typeface="+mn-lt"/>
                        </a:rPr>
                        <a:t>vaginal</a:t>
                      </a:r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u="none" strike="noStrike" dirty="0" err="1">
                          <a:effectLst/>
                          <a:latin typeface="+mn-lt"/>
                        </a:rPr>
                        <a:t>delivery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5 (10%)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5 (12%)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06656797"/>
                  </a:ext>
                </a:extLst>
              </a:tr>
              <a:tr h="273258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Preterm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(&lt;37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weeks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)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66925684"/>
                  </a:ext>
                </a:extLst>
              </a:tr>
              <a:tr h="273258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Yes 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0 (0%)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0 (0%)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82447779"/>
                  </a:ext>
                </a:extLst>
              </a:tr>
              <a:tr h="273258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No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50 (100%)*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42 (100%)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09289840"/>
                  </a:ext>
                </a:extLst>
              </a:tr>
              <a:tr h="273258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Gestation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(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weeks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),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mean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± SD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38,1 ± 0,7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39,2 ± 1,0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50569535"/>
                  </a:ext>
                </a:extLst>
              </a:tr>
              <a:tr h="273258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Parity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29924641"/>
                  </a:ext>
                </a:extLst>
              </a:tr>
              <a:tr h="273258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Primiparity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28 (56%)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14 (33.5%)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50777052"/>
                  </a:ext>
                </a:extLst>
              </a:tr>
              <a:tr h="273258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Multiparity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20 (40%)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27 (64.5%)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02968564"/>
                  </a:ext>
                </a:extLst>
              </a:tr>
              <a:tr h="273258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NA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2 (4%)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1 (2%)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56043478"/>
                  </a:ext>
                </a:extLst>
              </a:tr>
              <a:tr h="273258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Miscarriages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53266528"/>
                  </a:ext>
                </a:extLst>
              </a:tr>
              <a:tr h="273258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 dirty="0" err="1">
                          <a:effectLst/>
                          <a:latin typeface="+mn-lt"/>
                        </a:rPr>
                        <a:t>yes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7 (14%)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8 (19%)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24218009"/>
                  </a:ext>
                </a:extLst>
              </a:tr>
              <a:tr h="273258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no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41 (82%)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33 (79%)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63419559"/>
                  </a:ext>
                </a:extLst>
              </a:tr>
              <a:tr h="273258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NA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2 (4%)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1 (2%)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62948311"/>
                  </a:ext>
                </a:extLst>
              </a:tr>
            </a:tbl>
          </a:graphicData>
        </a:graphic>
      </p:graphicFrame>
      <p:sp>
        <p:nvSpPr>
          <p:cNvPr id="3" name="pole tekstowe 2">
            <a:extLst>
              <a:ext uri="{FF2B5EF4-FFF2-40B4-BE49-F238E27FC236}">
                <a16:creationId xmlns:a16="http://schemas.microsoft.com/office/drawing/2014/main" id="{60CB4BB9-0FEA-4989-A1DE-144707258CCE}"/>
              </a:ext>
            </a:extLst>
          </p:cNvPr>
          <p:cNvSpPr txBox="1"/>
          <p:nvPr/>
        </p:nvSpPr>
        <p:spPr>
          <a:xfrm>
            <a:off x="8104472" y="6351838"/>
            <a:ext cx="3041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/>
              <a:t>*one </a:t>
            </a:r>
            <a:r>
              <a:rPr lang="pl-PL" sz="1400" dirty="0" err="1"/>
              <a:t>newborn</a:t>
            </a:r>
            <a:r>
              <a:rPr lang="pl-PL" sz="1400" dirty="0"/>
              <a:t> </a:t>
            </a:r>
            <a:r>
              <a:rPr lang="pl-PL" sz="1400" dirty="0" err="1"/>
              <a:t>wk</a:t>
            </a:r>
            <a:r>
              <a:rPr lang="pl-PL" sz="1400" dirty="0"/>
              <a:t> 36+6</a:t>
            </a:r>
          </a:p>
        </p:txBody>
      </p:sp>
    </p:spTree>
    <p:extLst>
      <p:ext uri="{BB962C8B-B14F-4D97-AF65-F5344CB8AC3E}">
        <p14:creationId xmlns:p14="http://schemas.microsoft.com/office/powerpoint/2010/main" val="14779400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ACA0AB-7D5E-40CB-8AB2-884958638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85" y="40639"/>
            <a:ext cx="11182055" cy="6455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040EB2-607B-475C-AC76-2097712BE6B0}"/>
              </a:ext>
            </a:extLst>
          </p:cNvPr>
          <p:cNvSpPr txBox="1"/>
          <p:nvPr/>
        </p:nvSpPr>
        <p:spPr>
          <a:xfrm>
            <a:off x="0" y="6402174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X. Beta Diversity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PCoA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plots comparing the Type 1 Diabetes and control samples across all microbiome sample types.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D0B25D11-7349-4629-A97F-6A8667CC30F5}"/>
              </a:ext>
            </a:extLst>
          </p:cNvPr>
          <p:cNvSpPr txBox="1"/>
          <p:nvPr/>
        </p:nvSpPr>
        <p:spPr>
          <a:xfrm>
            <a:off x="3271520" y="325120"/>
            <a:ext cx="710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solidFill>
                  <a:srgbClr val="FF0000"/>
                </a:solidFill>
              </a:rPr>
              <a:t>Dr. Aagaard: </a:t>
            </a:r>
            <a:r>
              <a:rPr lang="en-US" b="1" dirty="0">
                <a:solidFill>
                  <a:srgbClr val="FF0000"/>
                </a:solidFill>
              </a:rPr>
              <a:t>Make sure you don’t plot mom and baby on same plot</a:t>
            </a:r>
            <a:endParaRPr lang="pl-P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9379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BFFC1-B26B-4720-AD28-9CA49730E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1143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Summary 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09F01-AB2C-4FD6-9EEF-32ED37139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7461" y="5997462"/>
            <a:ext cx="9144000" cy="4009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Table X. Type 1 Diabetes Dataset Counts (Percentages)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5E55EDB-812D-464C-ACD1-82726A3E9AD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1589" y="1716461"/>
          <a:ext cx="4806820" cy="2005965"/>
        </p:xfrm>
        <a:graphic>
          <a:graphicData uri="http://schemas.openxmlformats.org/drawingml/2006/table">
            <a:tbl>
              <a:tblPr/>
              <a:tblGrid>
                <a:gridCol w="913772">
                  <a:extLst>
                    <a:ext uri="{9D8B030D-6E8A-4147-A177-3AD203B41FA5}">
                      <a16:colId xmlns:a16="http://schemas.microsoft.com/office/drawing/2014/main" val="1920427176"/>
                    </a:ext>
                  </a:extLst>
                </a:gridCol>
                <a:gridCol w="913772">
                  <a:extLst>
                    <a:ext uri="{9D8B030D-6E8A-4147-A177-3AD203B41FA5}">
                      <a16:colId xmlns:a16="http://schemas.microsoft.com/office/drawing/2014/main" val="1995042004"/>
                    </a:ext>
                  </a:extLst>
                </a:gridCol>
                <a:gridCol w="913772">
                  <a:extLst>
                    <a:ext uri="{9D8B030D-6E8A-4147-A177-3AD203B41FA5}">
                      <a16:colId xmlns:a16="http://schemas.microsoft.com/office/drawing/2014/main" val="2173914591"/>
                    </a:ext>
                  </a:extLst>
                </a:gridCol>
                <a:gridCol w="323627">
                  <a:extLst>
                    <a:ext uri="{9D8B030D-6E8A-4147-A177-3AD203B41FA5}">
                      <a16:colId xmlns:a16="http://schemas.microsoft.com/office/drawing/2014/main" val="3271006926"/>
                    </a:ext>
                  </a:extLst>
                </a:gridCol>
                <a:gridCol w="899494">
                  <a:extLst>
                    <a:ext uri="{9D8B030D-6E8A-4147-A177-3AD203B41FA5}">
                      <a16:colId xmlns:a16="http://schemas.microsoft.com/office/drawing/2014/main" val="833546567"/>
                    </a:ext>
                  </a:extLst>
                </a:gridCol>
                <a:gridCol w="842383">
                  <a:extLst>
                    <a:ext uri="{9D8B030D-6E8A-4147-A177-3AD203B41FA5}">
                      <a16:colId xmlns:a16="http://schemas.microsoft.com/office/drawing/2014/main" val="73126128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antibiotics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Without antibiotics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3840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 (n)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Csection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Vaginal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Csection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Vaginal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9857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66527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7717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2850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antibiotics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Without antibiotics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5102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 (%)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Csection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Vaginal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Csection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Vaginal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55907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34.14634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54.54545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55.5556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5063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65.85366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45.45455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44.4444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39652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E3D4A4-06B7-4B91-AFF7-5C054A0FA90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31941" y="1382133"/>
          <a:ext cx="4134370" cy="2674620"/>
        </p:xfrm>
        <a:graphic>
          <a:graphicData uri="http://schemas.openxmlformats.org/drawingml/2006/table">
            <a:tbl>
              <a:tblPr/>
              <a:tblGrid>
                <a:gridCol w="1142665">
                  <a:extLst>
                    <a:ext uri="{9D8B030D-6E8A-4147-A177-3AD203B41FA5}">
                      <a16:colId xmlns:a16="http://schemas.microsoft.com/office/drawing/2014/main" val="4070163366"/>
                    </a:ext>
                  </a:extLst>
                </a:gridCol>
                <a:gridCol w="997235">
                  <a:extLst>
                    <a:ext uri="{9D8B030D-6E8A-4147-A177-3AD203B41FA5}">
                      <a16:colId xmlns:a16="http://schemas.microsoft.com/office/drawing/2014/main" val="1117258304"/>
                    </a:ext>
                  </a:extLst>
                </a:gridCol>
                <a:gridCol w="997235">
                  <a:extLst>
                    <a:ext uri="{9D8B030D-6E8A-4147-A177-3AD203B41FA5}">
                      <a16:colId xmlns:a16="http://schemas.microsoft.com/office/drawing/2014/main" val="70377722"/>
                    </a:ext>
                  </a:extLst>
                </a:gridCol>
                <a:gridCol w="997235">
                  <a:extLst>
                    <a:ext uri="{9D8B030D-6E8A-4147-A177-3AD203B41FA5}">
                      <a16:colId xmlns:a16="http://schemas.microsoft.com/office/drawing/2014/main" val="365332031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Disease(n)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No_Abx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362146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Csection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91765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Vaginal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896136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Csection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31695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Vaginal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0744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9711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87236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Disease(%)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No_Abx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9615520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Csection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54.55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10491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Vaginal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001226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Csection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55.56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98152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Vaginal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44.44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012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7284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, computer&#10;&#10;Description automatically generated">
            <a:extLst>
              <a:ext uri="{FF2B5EF4-FFF2-40B4-BE49-F238E27FC236}">
                <a16:creationId xmlns:a16="http://schemas.microsoft.com/office/drawing/2014/main" id="{81957104-AC96-42E8-A18C-CDDF2159D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943"/>
            <a:ext cx="6858000" cy="6858000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3708A9DC-70F9-4E3D-A811-C488790D75C4}"/>
              </a:ext>
            </a:extLst>
          </p:cNvPr>
          <p:cNvSpPr txBox="1"/>
          <p:nvPr/>
        </p:nvSpPr>
        <p:spPr>
          <a:xfrm>
            <a:off x="7134446" y="855529"/>
            <a:ext cx="489097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diseasexdelivery</a:t>
            </a:r>
            <a:endParaRPr lang="pl-PL" dirty="0"/>
          </a:p>
          <a:p>
            <a:r>
              <a:rPr lang="en-US" dirty="0"/>
              <a:t>Fisher's Exact Test for Count Data</a:t>
            </a:r>
            <a:endParaRPr lang="pl-PL" dirty="0"/>
          </a:p>
          <a:p>
            <a:r>
              <a:rPr lang="pl-PL" dirty="0"/>
              <a:t>p-</a:t>
            </a:r>
            <a:r>
              <a:rPr lang="pl-PL" dirty="0" err="1"/>
              <a:t>value</a:t>
            </a:r>
            <a:r>
              <a:rPr lang="pl-PL" dirty="0"/>
              <a:t> = 0.1306</a:t>
            </a:r>
          </a:p>
          <a:p>
            <a:r>
              <a:rPr lang="pl-PL" dirty="0"/>
              <a:t>95 </a:t>
            </a:r>
            <a:r>
              <a:rPr lang="pl-PL" dirty="0" err="1"/>
              <a:t>percent</a:t>
            </a:r>
            <a:r>
              <a:rPr lang="pl-PL" dirty="0"/>
              <a:t> CI: 0.1848469   1.2207114</a:t>
            </a:r>
          </a:p>
          <a:p>
            <a:r>
              <a:rPr lang="pl-PL" dirty="0"/>
              <a:t>OR=0.480279</a:t>
            </a:r>
          </a:p>
          <a:p>
            <a:endParaRPr lang="pl-PL" dirty="0"/>
          </a:p>
          <a:p>
            <a:r>
              <a:rPr lang="pl-PL" dirty="0" err="1"/>
              <a:t>diseaseXabs</a:t>
            </a:r>
            <a:r>
              <a:rPr lang="pl-PL" dirty="0"/>
              <a:t> = </a:t>
            </a:r>
            <a:r>
              <a:rPr lang="pl-PL" dirty="0" err="1"/>
              <a:t>deliveryXabs</a:t>
            </a:r>
            <a:endParaRPr lang="pl-PL" dirty="0"/>
          </a:p>
          <a:p>
            <a:endParaRPr lang="pl-PL" dirty="0"/>
          </a:p>
          <a:p>
            <a:r>
              <a:rPr lang="en-US" dirty="0"/>
              <a:t>Fisher's Exact Test for Count Data</a:t>
            </a:r>
            <a:endParaRPr lang="pl-PL" dirty="0"/>
          </a:p>
          <a:p>
            <a:r>
              <a:rPr lang="pl-PL" dirty="0"/>
              <a:t>p-</a:t>
            </a:r>
            <a:r>
              <a:rPr lang="pl-PL" dirty="0" err="1"/>
              <a:t>value</a:t>
            </a:r>
            <a:r>
              <a:rPr lang="pl-PL" dirty="0"/>
              <a:t> = 1.285e-06</a:t>
            </a:r>
          </a:p>
          <a:p>
            <a:r>
              <a:rPr lang="pl-PL" dirty="0"/>
              <a:t>95 </a:t>
            </a:r>
            <a:r>
              <a:rPr lang="pl-PL" dirty="0" err="1"/>
              <a:t>percent</a:t>
            </a:r>
            <a:r>
              <a:rPr lang="pl-PL" dirty="0"/>
              <a:t> CI: 3.410531   30.438495</a:t>
            </a:r>
          </a:p>
          <a:p>
            <a:r>
              <a:rPr lang="pl-PL" dirty="0"/>
              <a:t>OR=9.740854 </a:t>
            </a:r>
          </a:p>
          <a:p>
            <a:endParaRPr lang="pl-PL" dirty="0"/>
          </a:p>
          <a:p>
            <a:r>
              <a:rPr lang="pl-PL" dirty="0"/>
              <a:t>disease_VS_Delivery+Antibiotics_2</a:t>
            </a:r>
          </a:p>
          <a:p>
            <a:r>
              <a:rPr lang="en-US" dirty="0"/>
              <a:t>Mantel-</a:t>
            </a:r>
            <a:r>
              <a:rPr lang="en-US" dirty="0" err="1"/>
              <a:t>Haenszel</a:t>
            </a:r>
            <a:r>
              <a:rPr lang="en-US" dirty="0"/>
              <a:t> chi-squared test with continuity correction</a:t>
            </a:r>
            <a:endParaRPr lang="pl-PL" dirty="0"/>
          </a:p>
          <a:p>
            <a:r>
              <a:rPr lang="en-US" dirty="0"/>
              <a:t>Mantel-</a:t>
            </a:r>
            <a:r>
              <a:rPr lang="en-US" dirty="0" err="1"/>
              <a:t>Haenszel</a:t>
            </a:r>
            <a:r>
              <a:rPr lang="en-US" dirty="0"/>
              <a:t> X-squared = 0.22697, df = 1, </a:t>
            </a:r>
            <a:endParaRPr lang="pl-PL" dirty="0"/>
          </a:p>
          <a:p>
            <a:r>
              <a:rPr lang="en-US" dirty="0"/>
              <a:t>p-value = 0.6338</a:t>
            </a:r>
            <a:endParaRPr lang="pl-PL" dirty="0"/>
          </a:p>
          <a:p>
            <a:r>
              <a:rPr lang="pl-PL" dirty="0"/>
              <a:t>95 CI: 0.2607369   1.8524035</a:t>
            </a:r>
          </a:p>
          <a:p>
            <a:r>
              <a:rPr lang="pl-PL" dirty="0" err="1"/>
              <a:t>common</a:t>
            </a:r>
            <a:r>
              <a:rPr lang="pl-PL" dirty="0"/>
              <a:t> OR=0.6949748</a:t>
            </a:r>
          </a:p>
          <a:p>
            <a:pPr algn="r"/>
            <a:r>
              <a:rPr lang="pl-PL" dirty="0"/>
              <a:t>August 4,2020</a:t>
            </a:r>
          </a:p>
        </p:txBody>
      </p:sp>
    </p:spTree>
    <p:extLst>
      <p:ext uri="{BB962C8B-B14F-4D97-AF65-F5344CB8AC3E}">
        <p14:creationId xmlns:p14="http://schemas.microsoft.com/office/powerpoint/2010/main" val="31928553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53FE1F-9783-48DF-945D-F8CDBF55D72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6805" y="985163"/>
          <a:ext cx="5867400" cy="2286000"/>
        </p:xfrm>
        <a:graphic>
          <a:graphicData uri="http://schemas.openxmlformats.org/drawingml/2006/table">
            <a:tbl>
              <a:tblPr/>
              <a:tblGrid>
                <a:gridCol w="2449774">
                  <a:extLst>
                    <a:ext uri="{9D8B030D-6E8A-4147-A177-3AD203B41FA5}">
                      <a16:colId xmlns:a16="http://schemas.microsoft.com/office/drawing/2014/main" val="2394059343"/>
                    </a:ext>
                  </a:extLst>
                </a:gridCol>
                <a:gridCol w="266556">
                  <a:extLst>
                    <a:ext uri="{9D8B030D-6E8A-4147-A177-3AD203B41FA5}">
                      <a16:colId xmlns:a16="http://schemas.microsoft.com/office/drawing/2014/main" val="2768919796"/>
                    </a:ext>
                  </a:extLst>
                </a:gridCol>
                <a:gridCol w="723508">
                  <a:extLst>
                    <a:ext uri="{9D8B030D-6E8A-4147-A177-3AD203B41FA5}">
                      <a16:colId xmlns:a16="http://schemas.microsoft.com/office/drawing/2014/main" val="1143725013"/>
                    </a:ext>
                  </a:extLst>
                </a:gridCol>
                <a:gridCol w="599750">
                  <a:extLst>
                    <a:ext uri="{9D8B030D-6E8A-4147-A177-3AD203B41FA5}">
                      <a16:colId xmlns:a16="http://schemas.microsoft.com/office/drawing/2014/main" val="2832665147"/>
                    </a:ext>
                  </a:extLst>
                </a:gridCol>
                <a:gridCol w="558498">
                  <a:extLst>
                    <a:ext uri="{9D8B030D-6E8A-4147-A177-3AD203B41FA5}">
                      <a16:colId xmlns:a16="http://schemas.microsoft.com/office/drawing/2014/main" val="616977924"/>
                    </a:ext>
                  </a:extLst>
                </a:gridCol>
                <a:gridCol w="533112">
                  <a:extLst>
                    <a:ext uri="{9D8B030D-6E8A-4147-A177-3AD203B41FA5}">
                      <a16:colId xmlns:a16="http://schemas.microsoft.com/office/drawing/2014/main" val="1467385867"/>
                    </a:ext>
                  </a:extLst>
                </a:gridCol>
                <a:gridCol w="469646">
                  <a:extLst>
                    <a:ext uri="{9D8B030D-6E8A-4147-A177-3AD203B41FA5}">
                      <a16:colId xmlns:a16="http://schemas.microsoft.com/office/drawing/2014/main" val="899218563"/>
                    </a:ext>
                  </a:extLst>
                </a:gridCol>
                <a:gridCol w="266556">
                  <a:extLst>
                    <a:ext uri="{9D8B030D-6E8A-4147-A177-3AD203B41FA5}">
                      <a16:colId xmlns:a16="http://schemas.microsoft.com/office/drawing/2014/main" val="148550317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SumsOfSqs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MeanSqs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F.Model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(&gt;F)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647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97083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625668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125134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0.20389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5608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 of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2.0215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5202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Disease:SampleType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65645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Disease:Week of Deliv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2.0217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1292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SampleType:Week of Deliv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52240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Disease:SampleType:Week of Deliv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455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Residuals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2243635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0.73114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6462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3068686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98418"/>
                  </a:ext>
                </a:extLst>
              </a:tr>
              <a:tr h="190500">
                <a:tc gridSpan="8"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375116"/>
                  </a:ext>
                </a:extLst>
              </a:tr>
              <a:tr h="1905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Signif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codes: 0 ‘***’ 0.001 ‘**’ 0.01 ‘*’ 0.05 ‘.’ 0.1 ‘ ’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042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5A81858-4A57-45BE-A86B-ECCDBB9D0717}"/>
              </a:ext>
            </a:extLst>
          </p:cNvPr>
          <p:cNvSpPr txBox="1"/>
          <p:nvPr/>
        </p:nvSpPr>
        <p:spPr>
          <a:xfrm>
            <a:off x="306805" y="491072"/>
            <a:ext cx="5867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Table X. </a:t>
            </a:r>
            <a:r>
              <a:rPr lang="en-US" sz="1100" dirty="0"/>
              <a:t>Beta Diversity Bray Curtis </a:t>
            </a:r>
            <a:r>
              <a:rPr lang="en-US" sz="1100" dirty="0" err="1"/>
              <a:t>adonis</a:t>
            </a:r>
            <a:r>
              <a:rPr lang="en-US" sz="1100" dirty="0"/>
              <a:t> </a:t>
            </a:r>
            <a:r>
              <a:rPr lang="en-US" sz="1100" dirty="0" err="1"/>
              <a:t>permanova</a:t>
            </a:r>
            <a:r>
              <a:rPr lang="en-US" sz="1100" dirty="0"/>
              <a:t> of VST transformed counts versus week of delivery stratified by sample type.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1D84D67-089B-4824-8C73-48ABF76271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6805" y="3947938"/>
          <a:ext cx="5867400" cy="2476500"/>
        </p:xfrm>
        <a:graphic>
          <a:graphicData uri="http://schemas.openxmlformats.org/drawingml/2006/table">
            <a:tbl>
              <a:tblPr/>
              <a:tblGrid>
                <a:gridCol w="2449774">
                  <a:extLst>
                    <a:ext uri="{9D8B030D-6E8A-4147-A177-3AD203B41FA5}">
                      <a16:colId xmlns:a16="http://schemas.microsoft.com/office/drawing/2014/main" val="3284716898"/>
                    </a:ext>
                  </a:extLst>
                </a:gridCol>
                <a:gridCol w="266556">
                  <a:extLst>
                    <a:ext uri="{9D8B030D-6E8A-4147-A177-3AD203B41FA5}">
                      <a16:colId xmlns:a16="http://schemas.microsoft.com/office/drawing/2014/main" val="4039665820"/>
                    </a:ext>
                  </a:extLst>
                </a:gridCol>
                <a:gridCol w="723508">
                  <a:extLst>
                    <a:ext uri="{9D8B030D-6E8A-4147-A177-3AD203B41FA5}">
                      <a16:colId xmlns:a16="http://schemas.microsoft.com/office/drawing/2014/main" val="3227016642"/>
                    </a:ext>
                  </a:extLst>
                </a:gridCol>
                <a:gridCol w="599750">
                  <a:extLst>
                    <a:ext uri="{9D8B030D-6E8A-4147-A177-3AD203B41FA5}">
                      <a16:colId xmlns:a16="http://schemas.microsoft.com/office/drawing/2014/main" val="2082443772"/>
                    </a:ext>
                  </a:extLst>
                </a:gridCol>
                <a:gridCol w="558498">
                  <a:extLst>
                    <a:ext uri="{9D8B030D-6E8A-4147-A177-3AD203B41FA5}">
                      <a16:colId xmlns:a16="http://schemas.microsoft.com/office/drawing/2014/main" val="1475674877"/>
                    </a:ext>
                  </a:extLst>
                </a:gridCol>
                <a:gridCol w="533112">
                  <a:extLst>
                    <a:ext uri="{9D8B030D-6E8A-4147-A177-3AD203B41FA5}">
                      <a16:colId xmlns:a16="http://schemas.microsoft.com/office/drawing/2014/main" val="2649014929"/>
                    </a:ext>
                  </a:extLst>
                </a:gridCol>
                <a:gridCol w="469646">
                  <a:extLst>
                    <a:ext uri="{9D8B030D-6E8A-4147-A177-3AD203B41FA5}">
                      <a16:colId xmlns:a16="http://schemas.microsoft.com/office/drawing/2014/main" val="1686922194"/>
                    </a:ext>
                  </a:extLst>
                </a:gridCol>
                <a:gridCol w="266556">
                  <a:extLst>
                    <a:ext uri="{9D8B030D-6E8A-4147-A177-3AD203B41FA5}">
                      <a16:colId xmlns:a16="http://schemas.microsoft.com/office/drawing/2014/main" val="16673653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SumsOfSqs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MeanSqs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F.Model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Pr(&gt;F)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374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2.4031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1149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625668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125134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0.20389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5371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energy protein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1.7108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436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disease:SampleType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5532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disease:% energy protein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1.8904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5678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SampleType:% energy protein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175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disease:SampleType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:% energy protein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338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Residuals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2257538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0.73567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0951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3068686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8391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541468"/>
                  </a:ext>
                </a:extLst>
              </a:tr>
              <a:tr h="1905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Signif. codes: 0 ‘***’ 0.001 ‘**’ 0.01 ‘*’ 0.05 ‘.’ 0.1 ‘ ’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277644"/>
                  </a:ext>
                </a:extLst>
              </a:tr>
              <a:tr h="190500">
                <a:tc gridSpan="8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88356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E8C467B-365D-4B9C-AF98-6291151B042D}"/>
              </a:ext>
            </a:extLst>
          </p:cNvPr>
          <p:cNvSpPr txBox="1"/>
          <p:nvPr/>
        </p:nvSpPr>
        <p:spPr>
          <a:xfrm>
            <a:off x="192505" y="3524364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Table X. </a:t>
            </a:r>
            <a:r>
              <a:rPr lang="en-US" sz="1100" dirty="0"/>
              <a:t>Beta Diversity Bray Curtis </a:t>
            </a:r>
            <a:r>
              <a:rPr lang="en-US" sz="1100" dirty="0" err="1"/>
              <a:t>adonis</a:t>
            </a:r>
            <a:r>
              <a:rPr lang="en-US" sz="1100" dirty="0"/>
              <a:t> </a:t>
            </a:r>
            <a:r>
              <a:rPr lang="en-US" sz="1100" dirty="0" err="1"/>
              <a:t>permanova</a:t>
            </a:r>
            <a:r>
              <a:rPr lang="en-US" sz="1100" dirty="0"/>
              <a:t> of VST transformed counts versus percent energy derived from protein stratified  by sample type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8FDAC9C-A8A1-4D12-B436-AB5D8A8A0DF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2633" y="985163"/>
          <a:ext cx="5867400" cy="2286000"/>
        </p:xfrm>
        <a:graphic>
          <a:graphicData uri="http://schemas.openxmlformats.org/drawingml/2006/table">
            <a:tbl>
              <a:tblPr/>
              <a:tblGrid>
                <a:gridCol w="2449774">
                  <a:extLst>
                    <a:ext uri="{9D8B030D-6E8A-4147-A177-3AD203B41FA5}">
                      <a16:colId xmlns:a16="http://schemas.microsoft.com/office/drawing/2014/main" val="2540846375"/>
                    </a:ext>
                  </a:extLst>
                </a:gridCol>
                <a:gridCol w="266556">
                  <a:extLst>
                    <a:ext uri="{9D8B030D-6E8A-4147-A177-3AD203B41FA5}">
                      <a16:colId xmlns:a16="http://schemas.microsoft.com/office/drawing/2014/main" val="3812026510"/>
                    </a:ext>
                  </a:extLst>
                </a:gridCol>
                <a:gridCol w="723508">
                  <a:extLst>
                    <a:ext uri="{9D8B030D-6E8A-4147-A177-3AD203B41FA5}">
                      <a16:colId xmlns:a16="http://schemas.microsoft.com/office/drawing/2014/main" val="2506178951"/>
                    </a:ext>
                  </a:extLst>
                </a:gridCol>
                <a:gridCol w="599750">
                  <a:extLst>
                    <a:ext uri="{9D8B030D-6E8A-4147-A177-3AD203B41FA5}">
                      <a16:colId xmlns:a16="http://schemas.microsoft.com/office/drawing/2014/main" val="2288228179"/>
                    </a:ext>
                  </a:extLst>
                </a:gridCol>
                <a:gridCol w="558498">
                  <a:extLst>
                    <a:ext uri="{9D8B030D-6E8A-4147-A177-3AD203B41FA5}">
                      <a16:colId xmlns:a16="http://schemas.microsoft.com/office/drawing/2014/main" val="1061514456"/>
                    </a:ext>
                  </a:extLst>
                </a:gridCol>
                <a:gridCol w="533112">
                  <a:extLst>
                    <a:ext uri="{9D8B030D-6E8A-4147-A177-3AD203B41FA5}">
                      <a16:colId xmlns:a16="http://schemas.microsoft.com/office/drawing/2014/main" val="607103133"/>
                    </a:ext>
                  </a:extLst>
                </a:gridCol>
                <a:gridCol w="469646">
                  <a:extLst>
                    <a:ext uri="{9D8B030D-6E8A-4147-A177-3AD203B41FA5}">
                      <a16:colId xmlns:a16="http://schemas.microsoft.com/office/drawing/2014/main" val="321131417"/>
                    </a:ext>
                  </a:extLst>
                </a:gridCol>
                <a:gridCol w="266556">
                  <a:extLst>
                    <a:ext uri="{9D8B030D-6E8A-4147-A177-3AD203B41FA5}">
                      <a16:colId xmlns:a16="http://schemas.microsoft.com/office/drawing/2014/main" val="235188134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SumsOfSqs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MeanSqs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F.Model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(&gt;F)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821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361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10.8478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0.11796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8499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0.01961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8763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disease:SampleType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5374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disease:Delivery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5228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SampleType:Delivery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0472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disease:SampleType:Delivery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24841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Residuals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663773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0.79379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9668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836212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85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126012"/>
                  </a:ext>
                </a:extLst>
              </a:tr>
              <a:tr h="1905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Signif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codes: 0 ‘***’ 0.001 ‘**’ 0.01 ‘*’ 0.05 ‘.’ 0.1 ‘ ’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803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B49ACE2-F31E-421A-9F7B-F9F8F01648F5}"/>
              </a:ext>
            </a:extLst>
          </p:cNvPr>
          <p:cNvSpPr txBox="1"/>
          <p:nvPr/>
        </p:nvSpPr>
        <p:spPr>
          <a:xfrm>
            <a:off x="6252633" y="491071"/>
            <a:ext cx="5867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Table X. </a:t>
            </a:r>
            <a:r>
              <a:rPr lang="en-US" sz="1100" dirty="0"/>
              <a:t>Beta Diversity Bray Curtis </a:t>
            </a:r>
            <a:r>
              <a:rPr lang="en-US" sz="1100" dirty="0" err="1"/>
              <a:t>adonis</a:t>
            </a:r>
            <a:r>
              <a:rPr lang="en-US" sz="1100" dirty="0"/>
              <a:t> </a:t>
            </a:r>
            <a:r>
              <a:rPr lang="en-US" sz="1100" dirty="0" err="1"/>
              <a:t>permanova</a:t>
            </a:r>
            <a:r>
              <a:rPr lang="en-US" sz="1100" dirty="0"/>
              <a:t> of VST transformed counts versus Delivery  stratified  by sample type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5E48706-6ADC-4C40-A15F-AD90A0AC648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88505" y="3955251"/>
          <a:ext cx="5867400" cy="2286000"/>
        </p:xfrm>
        <a:graphic>
          <a:graphicData uri="http://schemas.openxmlformats.org/drawingml/2006/table">
            <a:tbl>
              <a:tblPr/>
              <a:tblGrid>
                <a:gridCol w="2451905">
                  <a:extLst>
                    <a:ext uri="{9D8B030D-6E8A-4147-A177-3AD203B41FA5}">
                      <a16:colId xmlns:a16="http://schemas.microsoft.com/office/drawing/2014/main" val="156020547"/>
                    </a:ext>
                  </a:extLst>
                </a:gridCol>
                <a:gridCol w="267134">
                  <a:extLst>
                    <a:ext uri="{9D8B030D-6E8A-4147-A177-3AD203B41FA5}">
                      <a16:colId xmlns:a16="http://schemas.microsoft.com/office/drawing/2014/main" val="766367820"/>
                    </a:ext>
                  </a:extLst>
                </a:gridCol>
                <a:gridCol w="725077">
                  <a:extLst>
                    <a:ext uri="{9D8B030D-6E8A-4147-A177-3AD203B41FA5}">
                      <a16:colId xmlns:a16="http://schemas.microsoft.com/office/drawing/2014/main" val="817040550"/>
                    </a:ext>
                  </a:extLst>
                </a:gridCol>
                <a:gridCol w="601051">
                  <a:extLst>
                    <a:ext uri="{9D8B030D-6E8A-4147-A177-3AD203B41FA5}">
                      <a16:colId xmlns:a16="http://schemas.microsoft.com/office/drawing/2014/main" val="446730133"/>
                    </a:ext>
                  </a:extLst>
                </a:gridCol>
                <a:gridCol w="553348">
                  <a:extLst>
                    <a:ext uri="{9D8B030D-6E8A-4147-A177-3AD203B41FA5}">
                      <a16:colId xmlns:a16="http://schemas.microsoft.com/office/drawing/2014/main" val="819492233"/>
                    </a:ext>
                  </a:extLst>
                </a:gridCol>
                <a:gridCol w="534267">
                  <a:extLst>
                    <a:ext uri="{9D8B030D-6E8A-4147-A177-3AD203B41FA5}">
                      <a16:colId xmlns:a16="http://schemas.microsoft.com/office/drawing/2014/main" val="2942660982"/>
                    </a:ext>
                  </a:extLst>
                </a:gridCol>
                <a:gridCol w="467484">
                  <a:extLst>
                    <a:ext uri="{9D8B030D-6E8A-4147-A177-3AD203B41FA5}">
                      <a16:colId xmlns:a16="http://schemas.microsoft.com/office/drawing/2014/main" val="3180960292"/>
                    </a:ext>
                  </a:extLst>
                </a:gridCol>
                <a:gridCol w="267134">
                  <a:extLst>
                    <a:ext uri="{9D8B030D-6E8A-4147-A177-3AD203B41FA5}">
                      <a16:colId xmlns:a16="http://schemas.microsoft.com/office/drawing/2014/main" val="9649974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SumsOfSqs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MeanSqs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F.Model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(&gt;F)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3332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6625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625668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125134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13.4746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0.20389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9219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Antibiotics_2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2.0774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6349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disease:SampleType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319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disease:Antibiotics_2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1479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SampleType:Antibiotics_2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6025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disease:SampleType:Antibiotics_2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0914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Residuals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2247371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0.73236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3510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3068686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8014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193625"/>
                  </a:ext>
                </a:extLst>
              </a:tr>
              <a:tr h="1905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Signif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codes: 0 ‘***’ 0.001 ‘**’ 0.01 ‘*’ 0.05 ‘.’ 0.1 ‘ ’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06265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D6915E5-7670-4CB2-8112-69ACD1275E50}"/>
              </a:ext>
            </a:extLst>
          </p:cNvPr>
          <p:cNvSpPr txBox="1"/>
          <p:nvPr/>
        </p:nvSpPr>
        <p:spPr>
          <a:xfrm>
            <a:off x="6252633" y="3517051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Table X. </a:t>
            </a:r>
            <a:r>
              <a:rPr lang="en-US" sz="1100" dirty="0"/>
              <a:t>Beta Diversity Bray Curtis </a:t>
            </a:r>
            <a:r>
              <a:rPr lang="en-US" sz="1100" dirty="0" err="1"/>
              <a:t>adonis</a:t>
            </a:r>
            <a:r>
              <a:rPr lang="en-US" sz="1100" dirty="0"/>
              <a:t> </a:t>
            </a:r>
            <a:r>
              <a:rPr lang="en-US" sz="1100" dirty="0" err="1"/>
              <a:t>permanova</a:t>
            </a:r>
            <a:r>
              <a:rPr lang="en-US" sz="1100" dirty="0"/>
              <a:t> of VST transformed counts versus Antibiotics stratified  by sample type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80D960-E8C4-4ACB-9E55-D2AE4F8845D1}"/>
              </a:ext>
            </a:extLst>
          </p:cNvPr>
          <p:cNvSpPr txBox="1"/>
          <p:nvPr/>
        </p:nvSpPr>
        <p:spPr>
          <a:xfrm>
            <a:off x="306805" y="64982"/>
            <a:ext cx="1181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Beta Diversity Bray Curtis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a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donis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permutational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ANOVA for distinctly significant variables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6FC07C-F86A-4A04-936C-85627827AE45}"/>
              </a:ext>
            </a:extLst>
          </p:cNvPr>
          <p:cNvSpPr txBox="1"/>
          <p:nvPr/>
        </p:nvSpPr>
        <p:spPr>
          <a:xfrm>
            <a:off x="192504" y="6361213"/>
            <a:ext cx="11847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NOTE: I had to subset the samples in this analysis because not all of the samples had the variables 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protein energy % data)</a:t>
            </a:r>
          </a:p>
        </p:txBody>
      </p:sp>
    </p:spTree>
    <p:extLst>
      <p:ext uri="{BB962C8B-B14F-4D97-AF65-F5344CB8AC3E}">
        <p14:creationId xmlns:p14="http://schemas.microsoft.com/office/powerpoint/2010/main" val="41932925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ADCDA99-AB06-4812-9116-747D386DE660}"/>
              </a:ext>
            </a:extLst>
          </p:cNvPr>
          <p:cNvSpPr txBox="1"/>
          <p:nvPr/>
        </p:nvSpPr>
        <p:spPr>
          <a:xfrm>
            <a:off x="280108" y="28999"/>
            <a:ext cx="11709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Delivery </a:t>
            </a:r>
            <a:r>
              <a:rPr lang="pl-PL" sz="2400" b="1" dirty="0" err="1"/>
              <a:t>mode</a:t>
            </a:r>
            <a:r>
              <a:rPr lang="pl-PL" sz="2400" b="1" dirty="0"/>
              <a:t> &amp; </a:t>
            </a:r>
            <a:r>
              <a:rPr lang="pl-PL" sz="2400" b="1" dirty="0" err="1"/>
              <a:t>relative</a:t>
            </a:r>
            <a:r>
              <a:rPr lang="pl-PL" sz="2400" b="1" dirty="0"/>
              <a:t> </a:t>
            </a:r>
            <a:r>
              <a:rPr lang="pl-PL" sz="2400" b="1" dirty="0" err="1"/>
              <a:t>microbiota</a:t>
            </a:r>
            <a:r>
              <a:rPr lang="pl-PL" sz="2400" b="1" dirty="0"/>
              <a:t> </a:t>
            </a:r>
            <a:r>
              <a:rPr lang="pl-PL" sz="2400" b="1" dirty="0" err="1"/>
              <a:t>abundance</a:t>
            </a:r>
            <a:r>
              <a:rPr lang="pl-PL" sz="2400" b="1" dirty="0"/>
              <a:t> in materials </a:t>
            </a:r>
            <a:r>
              <a:rPr lang="pl-PL" sz="2400" b="1" dirty="0" err="1"/>
              <a:t>derived</a:t>
            </a:r>
            <a:r>
              <a:rPr lang="pl-PL" sz="2400" b="1" dirty="0"/>
              <a:t> from </a:t>
            </a:r>
            <a:r>
              <a:rPr lang="pl-PL" sz="2400" b="1" dirty="0" err="1"/>
              <a:t>Newborns</a:t>
            </a:r>
            <a:endParaRPr lang="pl-PL" sz="2400" b="1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7FA4CAD-99FF-4AA1-9291-B53DA6693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663401" y="1814224"/>
            <a:ext cx="5451354" cy="3322937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4D5DB8BE-5C21-4651-B75C-DCFEAC2632CB}"/>
              </a:ext>
            </a:extLst>
          </p:cNvPr>
          <p:cNvSpPr txBox="1"/>
          <p:nvPr/>
        </p:nvSpPr>
        <p:spPr>
          <a:xfrm>
            <a:off x="1334339" y="1622127"/>
            <a:ext cx="2421135" cy="49477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pl-PL" dirty="0" err="1"/>
              <a:t>vaginal</a:t>
            </a:r>
            <a:r>
              <a:rPr lang="pl-PL" dirty="0"/>
              <a:t>, </a:t>
            </a:r>
            <a:r>
              <a:rPr lang="pl-PL" dirty="0" err="1"/>
              <a:t>stool</a:t>
            </a:r>
            <a:r>
              <a:rPr lang="pl-PL" dirty="0"/>
              <a:t>,      17</a:t>
            </a:r>
          </a:p>
          <a:p>
            <a:pPr algn="r">
              <a:lnSpc>
                <a:spcPct val="200000"/>
              </a:lnSpc>
            </a:pPr>
            <a:r>
              <a:rPr lang="pl-PL" dirty="0"/>
              <a:t>c-</a:t>
            </a:r>
            <a:r>
              <a:rPr lang="pl-PL" dirty="0" err="1"/>
              <a:t>section</a:t>
            </a:r>
            <a:r>
              <a:rPr lang="pl-PL" dirty="0"/>
              <a:t>, </a:t>
            </a:r>
            <a:r>
              <a:rPr lang="pl-PL" dirty="0" err="1"/>
              <a:t>stool</a:t>
            </a:r>
            <a:r>
              <a:rPr lang="pl-PL" dirty="0"/>
              <a:t>,   26</a:t>
            </a:r>
          </a:p>
          <a:p>
            <a:pPr algn="r">
              <a:lnSpc>
                <a:spcPct val="200000"/>
              </a:lnSpc>
            </a:pPr>
            <a:r>
              <a:rPr lang="pl-PL" dirty="0" err="1"/>
              <a:t>vaginal</a:t>
            </a:r>
            <a:r>
              <a:rPr lang="pl-PL" dirty="0"/>
              <a:t>, </a:t>
            </a:r>
            <a:r>
              <a:rPr lang="pl-PL" dirty="0" err="1"/>
              <a:t>ear</a:t>
            </a:r>
            <a:r>
              <a:rPr lang="pl-PL" dirty="0"/>
              <a:t>,          17</a:t>
            </a:r>
          </a:p>
          <a:p>
            <a:pPr algn="r">
              <a:lnSpc>
                <a:spcPct val="200000"/>
              </a:lnSpc>
            </a:pPr>
            <a:r>
              <a:rPr lang="pl-PL" dirty="0"/>
              <a:t>c-</a:t>
            </a:r>
            <a:r>
              <a:rPr lang="pl-PL" dirty="0" err="1"/>
              <a:t>section</a:t>
            </a:r>
            <a:r>
              <a:rPr lang="pl-PL" dirty="0"/>
              <a:t>, </a:t>
            </a:r>
            <a:r>
              <a:rPr lang="pl-PL" dirty="0" err="1"/>
              <a:t>ear</a:t>
            </a:r>
            <a:r>
              <a:rPr lang="pl-PL" dirty="0"/>
              <a:t>,       27</a:t>
            </a:r>
          </a:p>
          <a:p>
            <a:pPr algn="r">
              <a:lnSpc>
                <a:spcPct val="200000"/>
              </a:lnSpc>
            </a:pPr>
            <a:r>
              <a:rPr lang="en-US" dirty="0"/>
              <a:t>vaginal, stool</a:t>
            </a:r>
            <a:r>
              <a:rPr lang="pl-PL" dirty="0"/>
              <a:t>,      17</a:t>
            </a:r>
            <a:endParaRPr lang="en-US" dirty="0"/>
          </a:p>
          <a:p>
            <a:pPr algn="r">
              <a:lnSpc>
                <a:spcPct val="200000"/>
              </a:lnSpc>
            </a:pPr>
            <a:r>
              <a:rPr lang="en-US" dirty="0"/>
              <a:t>c-section, stool</a:t>
            </a:r>
            <a:r>
              <a:rPr lang="pl-PL" dirty="0"/>
              <a:t>,   13</a:t>
            </a:r>
            <a:endParaRPr lang="en-US" dirty="0"/>
          </a:p>
          <a:p>
            <a:pPr algn="r">
              <a:lnSpc>
                <a:spcPct val="200000"/>
              </a:lnSpc>
            </a:pPr>
            <a:r>
              <a:rPr lang="en-US" dirty="0"/>
              <a:t>vaginal, ear</a:t>
            </a:r>
            <a:r>
              <a:rPr lang="pl-PL" dirty="0"/>
              <a:t>,          21</a:t>
            </a:r>
            <a:endParaRPr lang="en-US" dirty="0"/>
          </a:p>
          <a:p>
            <a:pPr algn="r">
              <a:lnSpc>
                <a:spcPct val="200000"/>
              </a:lnSpc>
            </a:pPr>
            <a:r>
              <a:rPr lang="en-US" dirty="0"/>
              <a:t>c-section, ear</a:t>
            </a:r>
            <a:r>
              <a:rPr lang="pl-PL" dirty="0"/>
              <a:t>,       22</a:t>
            </a:r>
          </a:p>
          <a:p>
            <a:pPr algn="r">
              <a:lnSpc>
                <a:spcPct val="200000"/>
              </a:lnSpc>
            </a:pPr>
            <a:r>
              <a:rPr lang="pl-PL" sz="1600" b="1" dirty="0"/>
              <a:t>∑ 160</a:t>
            </a:r>
            <a:endParaRPr lang="en-US" sz="1600" dirty="0"/>
          </a:p>
        </p:txBody>
      </p:sp>
      <p:cxnSp>
        <p:nvCxnSpPr>
          <p:cNvPr id="7" name="Łącznik prosty 6">
            <a:extLst>
              <a:ext uri="{FF2B5EF4-FFF2-40B4-BE49-F238E27FC236}">
                <a16:creationId xmlns:a16="http://schemas.microsoft.com/office/drawing/2014/main" id="{467576C9-13CF-4BFD-BD44-C84B7641A297}"/>
              </a:ext>
            </a:extLst>
          </p:cNvPr>
          <p:cNvCxnSpPr/>
          <p:nvPr/>
        </p:nvCxnSpPr>
        <p:spPr>
          <a:xfrm>
            <a:off x="3755474" y="1059751"/>
            <a:ext cx="0" cy="52553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ole tekstowe 7">
            <a:extLst>
              <a:ext uri="{FF2B5EF4-FFF2-40B4-BE49-F238E27FC236}">
                <a16:creationId xmlns:a16="http://schemas.microsoft.com/office/drawing/2014/main" id="{238EB753-5A92-46AC-8C59-70AD86088D47}"/>
              </a:ext>
            </a:extLst>
          </p:cNvPr>
          <p:cNvSpPr txBox="1"/>
          <p:nvPr/>
        </p:nvSpPr>
        <p:spPr>
          <a:xfrm>
            <a:off x="3444484" y="1224366"/>
            <a:ext cx="25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n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4BF71F2-B503-49A7-958F-40C294CA2FB0}"/>
              </a:ext>
            </a:extLst>
          </p:cNvPr>
          <p:cNvSpPr txBox="1"/>
          <p:nvPr/>
        </p:nvSpPr>
        <p:spPr>
          <a:xfrm>
            <a:off x="1575514" y="950130"/>
            <a:ext cx="2999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No. of </a:t>
            </a:r>
            <a:r>
              <a:rPr lang="pl-PL" dirty="0" err="1"/>
              <a:t>Infants</a:t>
            </a:r>
            <a:r>
              <a:rPr lang="pl-PL" dirty="0"/>
              <a:t>’</a:t>
            </a:r>
          </a:p>
          <a:p>
            <a:r>
              <a:rPr lang="pl-PL" dirty="0"/>
              <a:t> materials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D059B7A0-293B-47AE-A576-6B188A4F18F2}"/>
              </a:ext>
            </a:extLst>
          </p:cNvPr>
          <p:cNvSpPr txBox="1"/>
          <p:nvPr/>
        </p:nvSpPr>
        <p:spPr>
          <a:xfrm>
            <a:off x="7854217" y="855034"/>
            <a:ext cx="42351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C-</a:t>
            </a:r>
            <a:r>
              <a:rPr lang="pl-PL" b="1" dirty="0" err="1"/>
              <a:t>section</a:t>
            </a:r>
            <a:r>
              <a:rPr lang="pl-PL" b="1" dirty="0"/>
              <a:t>, n=88 vs. </a:t>
            </a:r>
            <a:r>
              <a:rPr lang="pl-PL" b="1" dirty="0" err="1"/>
              <a:t>Vaginal</a:t>
            </a:r>
            <a:r>
              <a:rPr lang="pl-PL" b="1" dirty="0"/>
              <a:t>, n=72, ∑ 160</a:t>
            </a:r>
          </a:p>
          <a:p>
            <a:endParaRPr lang="pl-PL" b="1" dirty="0"/>
          </a:p>
          <a:p>
            <a:endParaRPr lang="pl-PL" b="1" dirty="0"/>
          </a:p>
          <a:p>
            <a:endParaRPr lang="pl-PL" b="1" dirty="0"/>
          </a:p>
          <a:p>
            <a:endParaRPr lang="pl-PL" b="1" dirty="0"/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3CFD18CA-94A7-4778-9585-217D2E57E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5421" y="2839089"/>
            <a:ext cx="1546506" cy="3320719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08716F1B-D222-4923-9456-7CEB67CCB607}"/>
              </a:ext>
            </a:extLst>
          </p:cNvPr>
          <p:cNvSpPr txBox="1"/>
          <p:nvPr/>
        </p:nvSpPr>
        <p:spPr>
          <a:xfrm>
            <a:off x="277399" y="2643883"/>
            <a:ext cx="1156725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b="1" dirty="0"/>
              <a:t>T1D</a:t>
            </a:r>
          </a:p>
        </p:txBody>
      </p:sp>
      <p:sp>
        <p:nvSpPr>
          <p:cNvPr id="3" name="Nawias klamrowy otwierający 2">
            <a:extLst>
              <a:ext uri="{FF2B5EF4-FFF2-40B4-BE49-F238E27FC236}">
                <a16:creationId xmlns:a16="http://schemas.microsoft.com/office/drawing/2014/main" id="{D0BDD242-82B2-4B1F-92B7-3B4F1A90E9D8}"/>
              </a:ext>
            </a:extLst>
          </p:cNvPr>
          <p:cNvSpPr/>
          <p:nvPr/>
        </p:nvSpPr>
        <p:spPr>
          <a:xfrm>
            <a:off x="1078780" y="1910993"/>
            <a:ext cx="563779" cy="20240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Nawias klamrowy otwierający 11">
            <a:extLst>
              <a:ext uri="{FF2B5EF4-FFF2-40B4-BE49-F238E27FC236}">
                <a16:creationId xmlns:a16="http://schemas.microsoft.com/office/drawing/2014/main" id="{2897C432-47E4-49FB-AA71-D07E2C2E8646}"/>
              </a:ext>
            </a:extLst>
          </p:cNvPr>
          <p:cNvSpPr/>
          <p:nvPr/>
        </p:nvSpPr>
        <p:spPr>
          <a:xfrm>
            <a:off x="1077070" y="3933287"/>
            <a:ext cx="563779" cy="20240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1CE217F-0156-4FD6-AE63-B68CF2A42E3F}"/>
              </a:ext>
            </a:extLst>
          </p:cNvPr>
          <p:cNvSpPr txBox="1"/>
          <p:nvPr/>
        </p:nvSpPr>
        <p:spPr>
          <a:xfrm>
            <a:off x="8563" y="4625079"/>
            <a:ext cx="1156725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b="1" dirty="0"/>
              <a:t>Controls</a:t>
            </a:r>
          </a:p>
        </p:txBody>
      </p:sp>
    </p:spTree>
    <p:extLst>
      <p:ext uri="{BB962C8B-B14F-4D97-AF65-F5344CB8AC3E}">
        <p14:creationId xmlns:p14="http://schemas.microsoft.com/office/powerpoint/2010/main" val="8612894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975B6F61-0AF3-4A76-BF22-687BCABE2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598969" y="1908322"/>
            <a:ext cx="5466470" cy="3325985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ECC775A5-4900-40AA-AE45-30040EA4A0FD}"/>
              </a:ext>
            </a:extLst>
          </p:cNvPr>
          <p:cNvSpPr txBox="1"/>
          <p:nvPr/>
        </p:nvSpPr>
        <p:spPr>
          <a:xfrm>
            <a:off x="86627" y="117820"/>
            <a:ext cx="120123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b="1" dirty="0" err="1"/>
              <a:t>Antibiotic</a:t>
            </a:r>
            <a:r>
              <a:rPr lang="pl-PL" sz="2200" b="1" dirty="0"/>
              <a:t> </a:t>
            </a:r>
            <a:r>
              <a:rPr lang="pl-PL" sz="2200" b="1" dirty="0" err="1"/>
              <a:t>prophylaxis</a:t>
            </a:r>
            <a:r>
              <a:rPr lang="pl-PL" sz="2200" b="1" dirty="0"/>
              <a:t> (</a:t>
            </a:r>
            <a:r>
              <a:rPr lang="pl-PL" sz="2200" b="1" dirty="0" err="1"/>
              <a:t>Abx</a:t>
            </a:r>
            <a:r>
              <a:rPr lang="pl-PL" sz="2200" b="1" dirty="0"/>
              <a:t>) &amp; </a:t>
            </a:r>
            <a:r>
              <a:rPr lang="pl-PL" sz="2200" b="1" dirty="0" err="1"/>
              <a:t>microbiota</a:t>
            </a:r>
            <a:r>
              <a:rPr lang="pl-PL" sz="2200" b="1" dirty="0"/>
              <a:t> </a:t>
            </a:r>
            <a:r>
              <a:rPr lang="pl-PL" sz="2200" b="1" dirty="0" err="1"/>
              <a:t>relative</a:t>
            </a:r>
            <a:r>
              <a:rPr lang="pl-PL" sz="2200" b="1" dirty="0"/>
              <a:t> </a:t>
            </a:r>
            <a:r>
              <a:rPr lang="pl-PL" sz="2200" b="1" dirty="0" err="1"/>
              <a:t>abundance</a:t>
            </a:r>
            <a:r>
              <a:rPr lang="pl-PL" sz="2200" b="1" dirty="0"/>
              <a:t> in materials </a:t>
            </a:r>
            <a:r>
              <a:rPr lang="pl-PL" sz="2200" b="1" dirty="0" err="1"/>
              <a:t>derived</a:t>
            </a:r>
            <a:r>
              <a:rPr lang="pl-PL" sz="2200" b="1" dirty="0"/>
              <a:t> from </a:t>
            </a:r>
            <a:r>
              <a:rPr lang="pl-PL" sz="2200" b="1" dirty="0" err="1"/>
              <a:t>Newborns</a:t>
            </a:r>
            <a:endParaRPr lang="pl-PL" sz="2200" b="1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E9C6396-4B18-4D71-B711-974577B4787E}"/>
              </a:ext>
            </a:extLst>
          </p:cNvPr>
          <p:cNvSpPr txBox="1"/>
          <p:nvPr/>
        </p:nvSpPr>
        <p:spPr>
          <a:xfrm>
            <a:off x="1277796" y="1650031"/>
            <a:ext cx="2423720" cy="50007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pl-PL" dirty="0"/>
              <a:t>no </a:t>
            </a:r>
            <a:r>
              <a:rPr lang="pl-PL" dirty="0" err="1"/>
              <a:t>Abx</a:t>
            </a:r>
            <a:r>
              <a:rPr lang="pl-PL" dirty="0"/>
              <a:t>, </a:t>
            </a:r>
            <a:r>
              <a:rPr lang="pl-PL" dirty="0" err="1"/>
              <a:t>stool</a:t>
            </a:r>
            <a:r>
              <a:rPr lang="pl-PL" dirty="0"/>
              <a:t>        15</a:t>
            </a:r>
          </a:p>
          <a:p>
            <a:pPr algn="r">
              <a:lnSpc>
                <a:spcPct val="200000"/>
              </a:lnSpc>
            </a:pPr>
            <a:r>
              <a:rPr lang="pl-PL" dirty="0" err="1"/>
              <a:t>Abx</a:t>
            </a:r>
            <a:r>
              <a:rPr lang="pl-PL" dirty="0"/>
              <a:t>, </a:t>
            </a:r>
            <a:r>
              <a:rPr lang="pl-PL" dirty="0" err="1"/>
              <a:t>stool</a:t>
            </a:r>
            <a:r>
              <a:rPr lang="pl-PL" dirty="0"/>
              <a:t>             28</a:t>
            </a:r>
          </a:p>
          <a:p>
            <a:pPr algn="r">
              <a:lnSpc>
                <a:spcPct val="200000"/>
              </a:lnSpc>
            </a:pPr>
            <a:r>
              <a:rPr lang="pl-PL" dirty="0"/>
              <a:t>no </a:t>
            </a:r>
            <a:r>
              <a:rPr lang="pl-PL" dirty="0" err="1"/>
              <a:t>Abx</a:t>
            </a:r>
            <a:r>
              <a:rPr lang="pl-PL" dirty="0"/>
              <a:t>, </a:t>
            </a:r>
            <a:r>
              <a:rPr lang="pl-PL" dirty="0" err="1"/>
              <a:t>ear</a:t>
            </a:r>
            <a:r>
              <a:rPr lang="pl-PL" dirty="0"/>
              <a:t>           16</a:t>
            </a:r>
          </a:p>
          <a:p>
            <a:pPr algn="r">
              <a:lnSpc>
                <a:spcPct val="200000"/>
              </a:lnSpc>
            </a:pPr>
            <a:r>
              <a:rPr lang="pl-PL" dirty="0" err="1"/>
              <a:t>Abx</a:t>
            </a:r>
            <a:r>
              <a:rPr lang="pl-PL" dirty="0"/>
              <a:t>, </a:t>
            </a:r>
            <a:r>
              <a:rPr lang="pl-PL" dirty="0" err="1"/>
              <a:t>ear</a:t>
            </a:r>
            <a:r>
              <a:rPr lang="pl-PL" dirty="0"/>
              <a:t>                 28</a:t>
            </a:r>
          </a:p>
          <a:p>
            <a:pPr algn="r">
              <a:lnSpc>
                <a:spcPct val="200000"/>
              </a:lnSpc>
            </a:pPr>
            <a:r>
              <a:rPr lang="pl-PL" dirty="0"/>
              <a:t>no </a:t>
            </a:r>
            <a:r>
              <a:rPr lang="pl-PL" dirty="0" err="1"/>
              <a:t>Abx</a:t>
            </a:r>
            <a:r>
              <a:rPr lang="en-US" dirty="0"/>
              <a:t>, stool</a:t>
            </a:r>
            <a:r>
              <a:rPr lang="pl-PL" dirty="0"/>
              <a:t>        17</a:t>
            </a:r>
            <a:endParaRPr lang="en-US" dirty="0"/>
          </a:p>
          <a:p>
            <a:pPr algn="r">
              <a:lnSpc>
                <a:spcPct val="200000"/>
              </a:lnSpc>
            </a:pPr>
            <a:r>
              <a:rPr lang="pl-PL" dirty="0" err="1"/>
              <a:t>Abx</a:t>
            </a:r>
            <a:r>
              <a:rPr lang="en-US" dirty="0"/>
              <a:t>, stool</a:t>
            </a:r>
            <a:r>
              <a:rPr lang="pl-PL" dirty="0"/>
              <a:t>              13</a:t>
            </a:r>
            <a:endParaRPr lang="en-US" dirty="0"/>
          </a:p>
          <a:p>
            <a:pPr algn="r">
              <a:lnSpc>
                <a:spcPct val="200000"/>
              </a:lnSpc>
            </a:pPr>
            <a:r>
              <a:rPr lang="pl-PL" dirty="0"/>
              <a:t>no </a:t>
            </a:r>
            <a:r>
              <a:rPr lang="pl-PL" dirty="0" err="1"/>
              <a:t>Abx</a:t>
            </a:r>
            <a:r>
              <a:rPr lang="en-US" dirty="0"/>
              <a:t>, ear</a:t>
            </a:r>
            <a:r>
              <a:rPr lang="pl-PL" dirty="0"/>
              <a:t>            20</a:t>
            </a:r>
            <a:endParaRPr lang="en-US" dirty="0"/>
          </a:p>
          <a:p>
            <a:pPr algn="r">
              <a:lnSpc>
                <a:spcPct val="200000"/>
              </a:lnSpc>
            </a:pPr>
            <a:r>
              <a:rPr lang="pl-PL" dirty="0" err="1"/>
              <a:t>Abx</a:t>
            </a:r>
            <a:r>
              <a:rPr lang="en-US" dirty="0"/>
              <a:t>, ear</a:t>
            </a:r>
            <a:r>
              <a:rPr lang="pl-PL" dirty="0"/>
              <a:t>                 23</a:t>
            </a:r>
          </a:p>
          <a:p>
            <a:pPr algn="r">
              <a:lnSpc>
                <a:spcPct val="200000"/>
              </a:lnSpc>
            </a:pPr>
            <a:r>
              <a:rPr lang="pl-PL" b="1" dirty="0"/>
              <a:t>∑ 160</a:t>
            </a:r>
            <a:endParaRPr lang="pl-PL" dirty="0"/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1C9E6E86-ACE1-4233-ADF0-85A7A101AB9B}"/>
              </a:ext>
            </a:extLst>
          </p:cNvPr>
          <p:cNvCxnSpPr/>
          <p:nvPr/>
        </p:nvCxnSpPr>
        <p:spPr>
          <a:xfrm>
            <a:off x="3682266" y="1087655"/>
            <a:ext cx="0" cy="52553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9AE583B-74EB-4DF9-8892-2D57A737716F}"/>
              </a:ext>
            </a:extLst>
          </p:cNvPr>
          <p:cNvSpPr txBox="1"/>
          <p:nvPr/>
        </p:nvSpPr>
        <p:spPr>
          <a:xfrm>
            <a:off x="3284651" y="1252270"/>
            <a:ext cx="25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n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C4D9E3E9-E40B-47BA-ACEB-36268A6FD9BC}"/>
              </a:ext>
            </a:extLst>
          </p:cNvPr>
          <p:cNvSpPr txBox="1"/>
          <p:nvPr/>
        </p:nvSpPr>
        <p:spPr>
          <a:xfrm>
            <a:off x="1479926" y="1067604"/>
            <a:ext cx="2999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No. of </a:t>
            </a:r>
            <a:r>
              <a:rPr lang="pl-PL" dirty="0" err="1"/>
              <a:t>Newborns</a:t>
            </a:r>
            <a:r>
              <a:rPr lang="pl-PL" dirty="0"/>
              <a:t>’</a:t>
            </a:r>
          </a:p>
          <a:p>
            <a:r>
              <a:rPr lang="pl-PL" dirty="0"/>
              <a:t>materials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083F32A7-256C-4669-AF68-53D379EAC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247" y="2683859"/>
            <a:ext cx="1700997" cy="3620692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6CB313F7-56DD-4945-9E39-F38F8084A5D1}"/>
              </a:ext>
            </a:extLst>
          </p:cNvPr>
          <p:cNvSpPr txBox="1"/>
          <p:nvPr/>
        </p:nvSpPr>
        <p:spPr>
          <a:xfrm>
            <a:off x="277399" y="2643883"/>
            <a:ext cx="1156725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b="1" dirty="0"/>
              <a:t>T1D</a:t>
            </a:r>
          </a:p>
        </p:txBody>
      </p:sp>
      <p:sp>
        <p:nvSpPr>
          <p:cNvPr id="10" name="Nawias klamrowy otwierający 9">
            <a:extLst>
              <a:ext uri="{FF2B5EF4-FFF2-40B4-BE49-F238E27FC236}">
                <a16:creationId xmlns:a16="http://schemas.microsoft.com/office/drawing/2014/main" id="{2FA1D630-2294-4201-9C8B-BEEF82BB3862}"/>
              </a:ext>
            </a:extLst>
          </p:cNvPr>
          <p:cNvSpPr/>
          <p:nvPr/>
        </p:nvSpPr>
        <p:spPr>
          <a:xfrm>
            <a:off x="1078780" y="1910993"/>
            <a:ext cx="563779" cy="20240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Nawias klamrowy otwierający 10">
            <a:extLst>
              <a:ext uri="{FF2B5EF4-FFF2-40B4-BE49-F238E27FC236}">
                <a16:creationId xmlns:a16="http://schemas.microsoft.com/office/drawing/2014/main" id="{00004602-46AC-42F3-9780-BD3F562C12A2}"/>
              </a:ext>
            </a:extLst>
          </p:cNvPr>
          <p:cNvSpPr/>
          <p:nvPr/>
        </p:nvSpPr>
        <p:spPr>
          <a:xfrm>
            <a:off x="1077070" y="3933287"/>
            <a:ext cx="563779" cy="20240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13AA9338-5931-472B-AD77-84AF5805EADE}"/>
              </a:ext>
            </a:extLst>
          </p:cNvPr>
          <p:cNvSpPr txBox="1"/>
          <p:nvPr/>
        </p:nvSpPr>
        <p:spPr>
          <a:xfrm>
            <a:off x="8563" y="4625079"/>
            <a:ext cx="1156725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000" b="1" dirty="0"/>
              <a:t>Controls</a:t>
            </a:r>
          </a:p>
        </p:txBody>
      </p:sp>
    </p:spTree>
    <p:extLst>
      <p:ext uri="{BB962C8B-B14F-4D97-AF65-F5344CB8AC3E}">
        <p14:creationId xmlns:p14="http://schemas.microsoft.com/office/powerpoint/2010/main" val="37220049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E16E87D7-842F-407E-869F-C97CAD9985CB}"/>
              </a:ext>
            </a:extLst>
          </p:cNvPr>
          <p:cNvSpPr txBox="1"/>
          <p:nvPr/>
        </p:nvSpPr>
        <p:spPr>
          <a:xfrm>
            <a:off x="274855" y="51036"/>
            <a:ext cx="1080917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err="1"/>
              <a:t>Analyzes</a:t>
            </a:r>
            <a:r>
              <a:rPr lang="pl-PL" sz="2000" b="1" dirty="0"/>
              <a:t> in </a:t>
            </a:r>
            <a:r>
              <a:rPr lang="pl-PL" sz="2000" b="1" dirty="0" err="1"/>
              <a:t>progress</a:t>
            </a:r>
            <a:r>
              <a:rPr lang="pl-PL" sz="2000" b="1" dirty="0"/>
              <a:t>:</a:t>
            </a:r>
          </a:p>
          <a:p>
            <a:r>
              <a:rPr lang="pl-PL" sz="2400" b="1" dirty="0" err="1"/>
              <a:t>Mothers</a:t>
            </a:r>
            <a:r>
              <a:rPr lang="pl-PL" sz="2400" b="1" dirty="0"/>
              <a:t>’ </a:t>
            </a:r>
            <a:r>
              <a:rPr lang="pl-PL" sz="2400" b="1" dirty="0" err="1"/>
              <a:t>microbiota</a:t>
            </a:r>
            <a:r>
              <a:rPr lang="pl-PL" sz="2400" b="1" dirty="0"/>
              <a:t> (</a:t>
            </a:r>
            <a:r>
              <a:rPr lang="pl-PL" sz="2400" b="1" dirty="0" err="1"/>
              <a:t>relative</a:t>
            </a:r>
            <a:r>
              <a:rPr lang="pl-PL" sz="2400" b="1" dirty="0"/>
              <a:t> </a:t>
            </a:r>
            <a:r>
              <a:rPr lang="pl-PL" sz="2400" b="1" dirty="0" err="1"/>
              <a:t>abundance</a:t>
            </a:r>
            <a:r>
              <a:rPr lang="pl-PL" sz="2400" b="1" dirty="0"/>
              <a:t>) </a:t>
            </a:r>
            <a:r>
              <a:rPr lang="pl-PL" sz="2400" b="1" dirty="0" err="1"/>
              <a:t>derived</a:t>
            </a:r>
            <a:r>
              <a:rPr lang="pl-PL" sz="2400" b="1" dirty="0"/>
              <a:t> from </a:t>
            </a:r>
            <a:r>
              <a:rPr lang="pl-PL" sz="2400" b="1" dirty="0" err="1"/>
              <a:t>Introitus</a:t>
            </a:r>
            <a:r>
              <a:rPr lang="pl-PL" sz="2400" b="1" dirty="0"/>
              <a:t>/</a:t>
            </a:r>
            <a:r>
              <a:rPr lang="pl-PL" sz="2400" b="1" dirty="0" err="1"/>
              <a:t>Vagina</a:t>
            </a:r>
            <a:r>
              <a:rPr lang="pl-PL" sz="2400" b="1" dirty="0"/>
              <a:t>/</a:t>
            </a:r>
            <a:r>
              <a:rPr lang="pl-PL" sz="2400" b="1" dirty="0" err="1"/>
              <a:t>Cervix_all</a:t>
            </a:r>
            <a:r>
              <a:rPr lang="pl-PL" sz="2400" b="1" dirty="0"/>
              <a:t> materials </a:t>
            </a:r>
            <a:r>
              <a:rPr lang="pl-PL" sz="2400" b="1" dirty="0" err="1"/>
              <a:t>together_who</a:t>
            </a:r>
            <a:r>
              <a:rPr lang="pl-PL" sz="2400" b="1" dirty="0"/>
              <a:t> </a:t>
            </a:r>
            <a:r>
              <a:rPr lang="pl-PL" sz="2400" b="1" dirty="0" err="1"/>
              <a:t>have</a:t>
            </a:r>
            <a:r>
              <a:rPr lang="pl-PL" sz="2400" b="1" dirty="0"/>
              <a:t> </a:t>
            </a:r>
            <a:r>
              <a:rPr lang="pl-PL" sz="2400" b="1" dirty="0" err="1"/>
              <a:t>delivered</a:t>
            </a:r>
            <a:r>
              <a:rPr lang="pl-PL" sz="2400" b="1" dirty="0"/>
              <a:t>  </a:t>
            </a:r>
            <a:r>
              <a:rPr lang="pl-PL" sz="2400" b="1" dirty="0" err="1"/>
              <a:t>Newborns</a:t>
            </a:r>
            <a:r>
              <a:rPr lang="pl-PL" sz="2400" b="1" dirty="0"/>
              <a:t> SGA/AGA/LGA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4736193-1747-4C89-B287-241120878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692019" y="2141911"/>
            <a:ext cx="5049888" cy="3203896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DE6D3425-0312-4352-9F46-EC62E3F6D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901" y="2909653"/>
            <a:ext cx="1571625" cy="333375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72D534E3-5230-4B3C-9E2F-1DD860935F14}"/>
              </a:ext>
            </a:extLst>
          </p:cNvPr>
          <p:cNvSpPr txBox="1"/>
          <p:nvPr/>
        </p:nvSpPr>
        <p:spPr>
          <a:xfrm>
            <a:off x="558265" y="2452374"/>
            <a:ext cx="2186156" cy="43704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pl-PL" dirty="0" err="1"/>
              <a:t>Newborns_AGA</a:t>
            </a:r>
            <a:r>
              <a:rPr lang="pl-PL" dirty="0"/>
              <a:t>    32</a:t>
            </a:r>
          </a:p>
          <a:p>
            <a:pPr algn="r"/>
            <a:endParaRPr lang="pl-PL" dirty="0"/>
          </a:p>
          <a:p>
            <a:pPr algn="r"/>
            <a:endParaRPr lang="pl-PL" dirty="0"/>
          </a:p>
          <a:p>
            <a:pPr algn="r"/>
            <a:r>
              <a:rPr lang="pl-PL" dirty="0" err="1"/>
              <a:t>Newborns_LGA</a:t>
            </a:r>
            <a:r>
              <a:rPr lang="pl-PL" dirty="0"/>
              <a:t>     14 </a:t>
            </a:r>
          </a:p>
          <a:p>
            <a:pPr algn="r"/>
            <a:endParaRPr lang="pl-PL" dirty="0"/>
          </a:p>
          <a:p>
            <a:pPr algn="r"/>
            <a:endParaRPr lang="pl-PL" dirty="0"/>
          </a:p>
          <a:p>
            <a:pPr algn="r"/>
            <a:r>
              <a:rPr lang="pl-PL" dirty="0" err="1"/>
              <a:t>Newborns_SGA</a:t>
            </a:r>
            <a:r>
              <a:rPr lang="pl-PL" dirty="0"/>
              <a:t>       4</a:t>
            </a:r>
          </a:p>
          <a:p>
            <a:pPr algn="r"/>
            <a:endParaRPr lang="pl-PL" dirty="0"/>
          </a:p>
          <a:p>
            <a:pPr algn="r"/>
            <a:endParaRPr lang="pl-PL" dirty="0"/>
          </a:p>
          <a:p>
            <a:pPr algn="r"/>
            <a:r>
              <a:rPr lang="pl-PL" dirty="0" err="1"/>
              <a:t>Newborns_AGA</a:t>
            </a:r>
            <a:r>
              <a:rPr lang="pl-PL" dirty="0"/>
              <a:t>     38 </a:t>
            </a:r>
          </a:p>
          <a:p>
            <a:pPr algn="r"/>
            <a:endParaRPr lang="pl-PL" dirty="0"/>
          </a:p>
          <a:p>
            <a:pPr algn="r"/>
            <a:endParaRPr lang="pl-PL" dirty="0"/>
          </a:p>
          <a:p>
            <a:pPr algn="r"/>
            <a:r>
              <a:rPr lang="pl-PL" dirty="0" err="1"/>
              <a:t>Newborns_LGA</a:t>
            </a:r>
            <a:r>
              <a:rPr lang="pl-PL" dirty="0"/>
              <a:t>       3</a:t>
            </a:r>
          </a:p>
          <a:p>
            <a:pPr algn="r"/>
            <a:endParaRPr lang="pl-PL" sz="2200" dirty="0"/>
          </a:p>
          <a:p>
            <a:pPr algn="r"/>
            <a:r>
              <a:rPr lang="pl-PL" sz="2200" b="1" dirty="0"/>
              <a:t>∑ 91 </a:t>
            </a:r>
            <a:endParaRPr lang="pl-PL" sz="2200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845250B4-18F7-4B98-A415-567162FC5DBE}"/>
              </a:ext>
            </a:extLst>
          </p:cNvPr>
          <p:cNvSpPr txBox="1"/>
          <p:nvPr/>
        </p:nvSpPr>
        <p:spPr>
          <a:xfrm>
            <a:off x="6191517" y="4471734"/>
            <a:ext cx="461665" cy="18415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pl-PL" dirty="0" err="1"/>
              <a:t>Mothers_Controls</a:t>
            </a:r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A5D5A5A-07C9-4437-9E2B-E649634E5427}"/>
              </a:ext>
            </a:extLst>
          </p:cNvPr>
          <p:cNvSpPr txBox="1"/>
          <p:nvPr/>
        </p:nvSpPr>
        <p:spPr>
          <a:xfrm>
            <a:off x="6217959" y="2571601"/>
            <a:ext cx="461665" cy="164527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pl-PL" dirty="0"/>
              <a:t>Mothers_T1D</a:t>
            </a:r>
          </a:p>
        </p:txBody>
      </p:sp>
      <p:sp>
        <p:nvSpPr>
          <p:cNvPr id="10" name="Nawias klamrowy otwierający 9">
            <a:extLst>
              <a:ext uri="{FF2B5EF4-FFF2-40B4-BE49-F238E27FC236}">
                <a16:creationId xmlns:a16="http://schemas.microsoft.com/office/drawing/2014/main" id="{9B24B8D3-8D2F-47A8-A7D4-26AA4221AD60}"/>
              </a:ext>
            </a:extLst>
          </p:cNvPr>
          <p:cNvSpPr/>
          <p:nvPr/>
        </p:nvSpPr>
        <p:spPr>
          <a:xfrm rot="10800000">
            <a:off x="5818912" y="2377705"/>
            <a:ext cx="363835" cy="22827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Nawias klamrowy otwierający 10">
            <a:extLst>
              <a:ext uri="{FF2B5EF4-FFF2-40B4-BE49-F238E27FC236}">
                <a16:creationId xmlns:a16="http://schemas.microsoft.com/office/drawing/2014/main" id="{8B46ADEC-39AC-4B67-96E7-0B1C75B0EAFA}"/>
              </a:ext>
            </a:extLst>
          </p:cNvPr>
          <p:cNvSpPr/>
          <p:nvPr/>
        </p:nvSpPr>
        <p:spPr>
          <a:xfrm rot="10800000">
            <a:off x="5822162" y="4660485"/>
            <a:ext cx="363835" cy="14383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38243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DB12-6558-43DC-A013-F27186D49A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Supplemental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E0AA6-1D40-42C9-AABD-B2582767B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Jochum, Michael D.</a:t>
            </a:r>
            <a:br>
              <a:rPr lang="en-US" dirty="0"/>
            </a:br>
            <a:r>
              <a:rPr lang="en-US" dirty="0"/>
              <a:t>11 August 2020</a:t>
            </a:r>
          </a:p>
        </p:txBody>
      </p:sp>
    </p:spTree>
    <p:extLst>
      <p:ext uri="{BB962C8B-B14F-4D97-AF65-F5344CB8AC3E}">
        <p14:creationId xmlns:p14="http://schemas.microsoft.com/office/powerpoint/2010/main" val="24104558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E0B426-71AF-4A43-85C8-CE2668A7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CCF60F-3A6B-4C00-BD19-5AE452C1A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4789" y="269176"/>
            <a:ext cx="438912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879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E0B426-71AF-4A43-85C8-CE2668A7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CCF60F-3A6B-4C00-BD19-5AE452C1A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4789" y="1000696"/>
            <a:ext cx="438912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2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C98FA0D9-FF83-4B64-AAD8-0524EDAC1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433050"/>
              </p:ext>
            </p:extLst>
          </p:nvPr>
        </p:nvGraphicFramePr>
        <p:xfrm>
          <a:off x="508535" y="16850"/>
          <a:ext cx="11174929" cy="65226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48299">
                  <a:extLst>
                    <a:ext uri="{9D8B030D-6E8A-4147-A177-3AD203B41FA5}">
                      <a16:colId xmlns:a16="http://schemas.microsoft.com/office/drawing/2014/main" val="3243452363"/>
                    </a:ext>
                  </a:extLst>
                </a:gridCol>
                <a:gridCol w="2646118">
                  <a:extLst>
                    <a:ext uri="{9D8B030D-6E8A-4147-A177-3AD203B41FA5}">
                      <a16:colId xmlns:a16="http://schemas.microsoft.com/office/drawing/2014/main" val="2215367938"/>
                    </a:ext>
                  </a:extLst>
                </a:gridCol>
                <a:gridCol w="2580512">
                  <a:extLst>
                    <a:ext uri="{9D8B030D-6E8A-4147-A177-3AD203B41FA5}">
                      <a16:colId xmlns:a16="http://schemas.microsoft.com/office/drawing/2014/main" val="1421510182"/>
                    </a:ext>
                  </a:extLst>
                </a:gridCol>
              </a:tblGrid>
              <a:tr h="239727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Mother's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Clinical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Characteristics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39861726"/>
                  </a:ext>
                </a:extLst>
              </a:tr>
              <a:tr h="239727">
                <a:tc>
                  <a:txBody>
                    <a:bodyPr/>
                    <a:lstStyle/>
                    <a:p>
                      <a:pPr algn="ctr" fontAlgn="b"/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T1D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group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(n=50)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Control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group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(n=42)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58441080"/>
                  </a:ext>
                </a:extLst>
              </a:tr>
              <a:tr h="239727"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34606599"/>
                  </a:ext>
                </a:extLst>
              </a:tr>
              <a:tr h="239727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Maternal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diabetes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18035163"/>
                  </a:ext>
                </a:extLst>
              </a:tr>
              <a:tr h="239727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T1D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50 (100%)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0 (0%)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04436433"/>
                  </a:ext>
                </a:extLst>
              </a:tr>
              <a:tr h="239727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T2D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0 (0%)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0 (0%)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103688"/>
                  </a:ext>
                </a:extLst>
              </a:tr>
              <a:tr h="239727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 dirty="0" err="1">
                          <a:effectLst/>
                          <a:latin typeface="+mn-lt"/>
                        </a:rPr>
                        <a:t>Gestational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0 (0%)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0 (0%)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13622047"/>
                  </a:ext>
                </a:extLst>
              </a:tr>
              <a:tr h="239727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 dirty="0" err="1">
                          <a:effectLst/>
                          <a:latin typeface="+mn-lt"/>
                        </a:rPr>
                        <a:t>None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0 (0%)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42 (100%)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60085747"/>
                  </a:ext>
                </a:extLst>
              </a:tr>
              <a:tr h="239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+mn-lt"/>
                        </a:rPr>
                        <a:t>Age at T1D diagnosis, mean ± SD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17,91 ± 8,21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NA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09177467"/>
                  </a:ext>
                </a:extLst>
              </a:tr>
              <a:tr h="239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  <a:latin typeface="+mn-lt"/>
                        </a:rPr>
                        <a:t>Duration of T1D (years), mean ± SD 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12,56 ± 7,02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NA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52738879"/>
                  </a:ext>
                </a:extLst>
              </a:tr>
              <a:tr h="239727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Diabetes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medication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(insulin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therapy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)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93410199"/>
                  </a:ext>
                </a:extLst>
              </a:tr>
              <a:tr h="239727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 dirty="0" err="1">
                          <a:effectLst/>
                          <a:latin typeface="+mn-lt"/>
                        </a:rPr>
                        <a:t>Yes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49 (98%)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0 (0%)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27320234"/>
                  </a:ext>
                </a:extLst>
              </a:tr>
              <a:tr h="239727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No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0 (0%)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42 (100%)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38195702"/>
                  </a:ext>
                </a:extLst>
              </a:tr>
              <a:tr h="239727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1 (2%)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0 (0%)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4438546"/>
                  </a:ext>
                </a:extLst>
              </a:tr>
              <a:tr h="239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Time of insulin therapy (years), mean ± SD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u="none" strike="noStrike" dirty="0">
                          <a:effectLst/>
                          <a:latin typeface="+mn-lt"/>
                        </a:rPr>
                        <a:t>12,52 ± 17,09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93350581"/>
                  </a:ext>
                </a:extLst>
              </a:tr>
              <a:tr h="23972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Age at the beginning of insulin therapy (years), mean ± SD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0" u="none" strike="noStrike" dirty="0">
                          <a:effectLst/>
                          <a:latin typeface="+mn-lt"/>
                        </a:rPr>
                        <a:t>17,97 ± 8,30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NA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60579930"/>
                  </a:ext>
                </a:extLst>
              </a:tr>
              <a:tr h="23972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Classification of </a:t>
                      </a:r>
                      <a:r>
                        <a:rPr lang="en-US" sz="1600" b="1" u="none" strike="noStrike" dirty="0" err="1">
                          <a:effectLst/>
                          <a:latin typeface="+mn-lt"/>
                        </a:rPr>
                        <a:t>pregestational</a:t>
                      </a:r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 diabetes (modified P. White classification)****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53243362"/>
                  </a:ext>
                </a:extLst>
              </a:tr>
              <a:tr h="239727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Class A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0 (0%)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NA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2732166"/>
                  </a:ext>
                </a:extLst>
              </a:tr>
              <a:tr h="239727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Class B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18 (36%)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77146598"/>
                  </a:ext>
                </a:extLst>
              </a:tr>
              <a:tr h="239727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Class C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15 (30%)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58356607"/>
                  </a:ext>
                </a:extLst>
              </a:tr>
              <a:tr h="239727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Class D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11 (22%)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04021008"/>
                  </a:ext>
                </a:extLst>
              </a:tr>
              <a:tr h="239727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Class R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5 (10%)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91671463"/>
                  </a:ext>
                </a:extLst>
              </a:tr>
              <a:tr h="239727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Class F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0 (0%)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89528193"/>
                  </a:ext>
                </a:extLst>
              </a:tr>
              <a:tr h="267933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Class RF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1 (2%)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93649469"/>
                  </a:ext>
                </a:extLst>
              </a:tr>
              <a:tr h="180303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Class H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0 (0%)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4456529"/>
                  </a:ext>
                </a:extLst>
              </a:tr>
              <a:tr h="239727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Class T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0 (0%)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96431427"/>
                  </a:ext>
                </a:extLst>
              </a:tr>
            </a:tbl>
          </a:graphicData>
        </a:graphic>
      </p:graphicFrame>
      <p:sp>
        <p:nvSpPr>
          <p:cNvPr id="4" name="pole tekstowe 3">
            <a:extLst>
              <a:ext uri="{FF2B5EF4-FFF2-40B4-BE49-F238E27FC236}">
                <a16:creationId xmlns:a16="http://schemas.microsoft.com/office/drawing/2014/main" id="{FE0AC7D2-BDD0-4A5E-9A74-2AD982A26467}"/>
              </a:ext>
            </a:extLst>
          </p:cNvPr>
          <p:cNvSpPr txBox="1"/>
          <p:nvPr/>
        </p:nvSpPr>
        <p:spPr>
          <a:xfrm>
            <a:off x="213360" y="6417613"/>
            <a:ext cx="1216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**** according to Wender-Ożegowska E, </a:t>
            </a:r>
            <a:r>
              <a:rPr lang="en-US" sz="1200" dirty="0" err="1"/>
              <a:t>Bomba-Opoń</a:t>
            </a:r>
            <a:r>
              <a:rPr lang="en-US" sz="1200" dirty="0"/>
              <a:t> D, et al. Standards of Polish Society of Gynecologists and Obstetricians in management of women with diabetes. </a:t>
            </a:r>
            <a:r>
              <a:rPr lang="en-US" sz="1200" dirty="0" err="1"/>
              <a:t>Ginekol</a:t>
            </a:r>
            <a:r>
              <a:rPr lang="en-US" sz="1200" dirty="0"/>
              <a:t> Pol. 2018;89(6):341-350. </a:t>
            </a:r>
            <a:r>
              <a:rPr lang="en-US" sz="1200" dirty="0" err="1"/>
              <a:t>doi</a:t>
            </a:r>
            <a:r>
              <a:rPr lang="en-US" sz="1200" dirty="0"/>
              <a:t>: 10.5603/GP.a2018.0059.</a:t>
            </a: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17500282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E0B426-71AF-4A43-85C8-CE2668A7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CCF60F-3A6B-4C00-BD19-5AE452C1A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809" y="993795"/>
            <a:ext cx="438912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629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E0B426-71AF-4A43-85C8-CE2668A7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CCF60F-3A6B-4C00-BD19-5AE452C1A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229" y="685800"/>
            <a:ext cx="4114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277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E0B426-71AF-4A43-85C8-CE2668A7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CCF60F-3A6B-4C00-BD19-5AE452C1A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0788" y="1600200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153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E0B426-71AF-4A43-85C8-CE2668A7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CCF60F-3A6B-4C00-BD19-5AE452C1A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6101" y="1325880"/>
            <a:ext cx="420624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82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2F0C4D1-8850-4AF4-BFBC-37D9A2767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494384"/>
              </p:ext>
            </p:extLst>
          </p:nvPr>
        </p:nvGraphicFramePr>
        <p:xfrm>
          <a:off x="508535" y="520700"/>
          <a:ext cx="11174929" cy="32283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48299">
                  <a:extLst>
                    <a:ext uri="{9D8B030D-6E8A-4147-A177-3AD203B41FA5}">
                      <a16:colId xmlns:a16="http://schemas.microsoft.com/office/drawing/2014/main" val="1428905968"/>
                    </a:ext>
                  </a:extLst>
                </a:gridCol>
                <a:gridCol w="2646118">
                  <a:extLst>
                    <a:ext uri="{9D8B030D-6E8A-4147-A177-3AD203B41FA5}">
                      <a16:colId xmlns:a16="http://schemas.microsoft.com/office/drawing/2014/main" val="548227321"/>
                    </a:ext>
                  </a:extLst>
                </a:gridCol>
                <a:gridCol w="2580512">
                  <a:extLst>
                    <a:ext uri="{9D8B030D-6E8A-4147-A177-3AD203B41FA5}">
                      <a16:colId xmlns:a16="http://schemas.microsoft.com/office/drawing/2014/main" val="1515487789"/>
                    </a:ext>
                  </a:extLst>
                </a:gridCol>
              </a:tblGrid>
              <a:tr h="304119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 err="1">
                          <a:effectLst/>
                        </a:rPr>
                        <a:t>Mother's</a:t>
                      </a:r>
                      <a:r>
                        <a:rPr lang="pl-PL" sz="1600" b="1" u="none" strike="noStrike" dirty="0">
                          <a:effectLst/>
                        </a:rPr>
                        <a:t> </a:t>
                      </a:r>
                      <a:r>
                        <a:rPr lang="pl-PL" sz="1600" b="1" u="none" strike="noStrike" dirty="0" err="1">
                          <a:effectLst/>
                        </a:rPr>
                        <a:t>Clinical</a:t>
                      </a:r>
                      <a:r>
                        <a:rPr lang="pl-PL" sz="1600" b="1" u="none" strike="noStrike" dirty="0">
                          <a:effectLst/>
                        </a:rPr>
                        <a:t> </a:t>
                      </a:r>
                      <a:r>
                        <a:rPr lang="pl-PL" sz="1600" b="1" u="none" strike="noStrike" dirty="0" err="1">
                          <a:effectLst/>
                        </a:rPr>
                        <a:t>Characteristics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33291010"/>
                  </a:ext>
                </a:extLst>
              </a:tr>
              <a:tr h="292422">
                <a:tc>
                  <a:txBody>
                    <a:bodyPr/>
                    <a:lstStyle/>
                    <a:p>
                      <a:pPr algn="ctr" fontAlgn="b"/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</a:rPr>
                        <a:t>T1D </a:t>
                      </a:r>
                      <a:r>
                        <a:rPr lang="pl-PL" sz="1600" b="1" u="none" strike="noStrike" dirty="0" err="1">
                          <a:effectLst/>
                        </a:rPr>
                        <a:t>group</a:t>
                      </a:r>
                      <a:r>
                        <a:rPr lang="pl-PL" sz="1600" b="1" u="none" strike="noStrike" dirty="0">
                          <a:effectLst/>
                        </a:rPr>
                        <a:t> (n=50)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</a:rPr>
                        <a:t>Control </a:t>
                      </a:r>
                      <a:r>
                        <a:rPr lang="pl-PL" sz="1600" b="1" u="none" strike="noStrike" dirty="0" err="1">
                          <a:effectLst/>
                        </a:rPr>
                        <a:t>group</a:t>
                      </a:r>
                      <a:r>
                        <a:rPr lang="pl-PL" sz="1600" b="1" u="none" strike="noStrike" dirty="0">
                          <a:effectLst/>
                        </a:rPr>
                        <a:t> (n=42)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28237639"/>
                  </a:ext>
                </a:extLst>
              </a:tr>
              <a:tr h="292422"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8539536"/>
                  </a:ext>
                </a:extLst>
              </a:tr>
              <a:tr h="292422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 dirty="0" err="1">
                          <a:effectLst/>
                        </a:rPr>
                        <a:t>Retinopathy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10702129"/>
                  </a:ext>
                </a:extLst>
              </a:tr>
              <a:tr h="292422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 dirty="0" err="1">
                          <a:effectLst/>
                        </a:rPr>
                        <a:t>yes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effectLst/>
                        </a:rPr>
                        <a:t>10 (20%)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effectLst/>
                        </a:rPr>
                        <a:t>0 (0%)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92228575"/>
                  </a:ext>
                </a:extLst>
              </a:tr>
              <a:tr h="292422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</a:rPr>
                        <a:t>no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effectLst/>
                        </a:rPr>
                        <a:t>38 (76%)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effectLst/>
                        </a:rPr>
                        <a:t>42 (100%)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77953073"/>
                  </a:ext>
                </a:extLst>
              </a:tr>
              <a:tr h="292422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</a:rPr>
                        <a:t>NA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effectLst/>
                        </a:rPr>
                        <a:t>2 (4%)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effectLst/>
                        </a:rPr>
                        <a:t>0 (0%)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61494321"/>
                  </a:ext>
                </a:extLst>
              </a:tr>
              <a:tr h="292422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 dirty="0" err="1">
                          <a:effectLst/>
                        </a:rPr>
                        <a:t>Hypothyroidism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44729304"/>
                  </a:ext>
                </a:extLst>
              </a:tr>
              <a:tr h="292422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</a:rPr>
                        <a:t>yes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23 (46%)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10 (23.5%)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42355803"/>
                  </a:ext>
                </a:extLst>
              </a:tr>
              <a:tr h="292422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</a:rPr>
                        <a:t>no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</a:rPr>
                        <a:t>27 (54%)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</a:rPr>
                        <a:t>31 (74%)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51198048"/>
                  </a:ext>
                </a:extLst>
              </a:tr>
              <a:tr h="292422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</a:rPr>
                        <a:t>NA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>
                          <a:effectLst/>
                        </a:rPr>
                        <a:t>2 (4%)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effectLst/>
                        </a:rPr>
                        <a:t>1 (2.5%)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76158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48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C08C4841-12CB-443A-9BF9-200ED4E05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843016"/>
              </p:ext>
            </p:extLst>
          </p:nvPr>
        </p:nvGraphicFramePr>
        <p:xfrm>
          <a:off x="508534" y="193040"/>
          <a:ext cx="11174929" cy="52323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48298">
                  <a:extLst>
                    <a:ext uri="{9D8B030D-6E8A-4147-A177-3AD203B41FA5}">
                      <a16:colId xmlns:a16="http://schemas.microsoft.com/office/drawing/2014/main" val="202967390"/>
                    </a:ext>
                  </a:extLst>
                </a:gridCol>
                <a:gridCol w="2646119">
                  <a:extLst>
                    <a:ext uri="{9D8B030D-6E8A-4147-A177-3AD203B41FA5}">
                      <a16:colId xmlns:a16="http://schemas.microsoft.com/office/drawing/2014/main" val="3433498177"/>
                    </a:ext>
                  </a:extLst>
                </a:gridCol>
                <a:gridCol w="2580512">
                  <a:extLst>
                    <a:ext uri="{9D8B030D-6E8A-4147-A177-3AD203B41FA5}">
                      <a16:colId xmlns:a16="http://schemas.microsoft.com/office/drawing/2014/main" val="3801169432"/>
                    </a:ext>
                  </a:extLst>
                </a:gridCol>
              </a:tblGrid>
              <a:tr h="277072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Mother's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Clinical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Characteristics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505636"/>
                  </a:ext>
                </a:extLst>
              </a:tr>
              <a:tr h="266415">
                <a:tc>
                  <a:txBody>
                    <a:bodyPr/>
                    <a:lstStyle/>
                    <a:p>
                      <a:pPr algn="ctr" fontAlgn="b"/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T1D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group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(n=50)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Control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group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(n=42)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77320067"/>
                  </a:ext>
                </a:extLst>
              </a:tr>
              <a:tr h="266415"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83966206"/>
                  </a:ext>
                </a:extLst>
              </a:tr>
              <a:tr h="26641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Probiotic before pregnancy (including </a:t>
                      </a:r>
                      <a:r>
                        <a:rPr lang="en-US" sz="1600" b="1" u="none" strike="noStrike" dirty="0" err="1">
                          <a:effectLst/>
                          <a:latin typeface="+mn-lt"/>
                        </a:rPr>
                        <a:t>synbiotics</a:t>
                      </a:r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31684962"/>
                  </a:ext>
                </a:extLst>
              </a:tr>
              <a:tr h="266415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 dirty="0" err="1">
                          <a:effectLst/>
                          <a:latin typeface="+mn-lt"/>
                        </a:rPr>
                        <a:t>Yes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12 (24%)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15 (35.5%)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32280597"/>
                  </a:ext>
                </a:extLst>
              </a:tr>
              <a:tr h="266415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No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28 (56%)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15 (35.5%)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95312674"/>
                  </a:ext>
                </a:extLst>
              </a:tr>
              <a:tr h="298386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NA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10 (20%)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12 (29%)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7529017"/>
                  </a:ext>
                </a:extLst>
              </a:tr>
              <a:tr h="29838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Probiotic during pregnancy (including </a:t>
                      </a:r>
                      <a:r>
                        <a:rPr lang="en-US" sz="1600" b="1" u="none" strike="noStrike" dirty="0" err="1">
                          <a:effectLst/>
                          <a:latin typeface="+mn-lt"/>
                        </a:rPr>
                        <a:t>synbiotics</a:t>
                      </a:r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63745594"/>
                  </a:ext>
                </a:extLst>
              </a:tr>
              <a:tr h="298386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yes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5 (10%)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29 (69%)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45450067"/>
                  </a:ext>
                </a:extLst>
              </a:tr>
              <a:tr h="298386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no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 35 (70%)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1 (2%)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7162432"/>
                  </a:ext>
                </a:extLst>
              </a:tr>
              <a:tr h="298386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NA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10 (20%)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12 (29%)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84941830"/>
                  </a:ext>
                </a:extLst>
              </a:tr>
              <a:tr h="266415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Probiotic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products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before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pregnancy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68929301"/>
                  </a:ext>
                </a:extLst>
              </a:tr>
              <a:tr h="266415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yes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38 (76%)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27 (64%)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41778002"/>
                  </a:ext>
                </a:extLst>
              </a:tr>
              <a:tr h="266415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no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2 (4%)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3 (7%)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18924006"/>
                  </a:ext>
                </a:extLst>
              </a:tr>
              <a:tr h="266415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NA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10 (20%)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12 (29%)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54053331"/>
                  </a:ext>
                </a:extLst>
              </a:tr>
              <a:tr h="266415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Probiotic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products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during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pregnancy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40828407"/>
                  </a:ext>
                </a:extLst>
              </a:tr>
              <a:tr h="266415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yes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38 (76%)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30 (71%)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57531197"/>
                  </a:ext>
                </a:extLst>
              </a:tr>
              <a:tr h="266415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no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2 (4%)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0 (0%)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1735260"/>
                  </a:ext>
                </a:extLst>
              </a:tr>
              <a:tr h="266415">
                <a:tc>
                  <a:txBody>
                    <a:bodyPr/>
                    <a:lstStyle/>
                    <a:p>
                      <a:pPr algn="l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NA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10 (20%)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12 (29%)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55603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824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3A3763F-ADF3-4AFA-B31F-6E30B8E99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220254"/>
              </p:ext>
            </p:extLst>
          </p:nvPr>
        </p:nvGraphicFramePr>
        <p:xfrm>
          <a:off x="508535" y="336885"/>
          <a:ext cx="11174928" cy="34265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48298">
                  <a:extLst>
                    <a:ext uri="{9D8B030D-6E8A-4147-A177-3AD203B41FA5}">
                      <a16:colId xmlns:a16="http://schemas.microsoft.com/office/drawing/2014/main" val="3610557252"/>
                    </a:ext>
                  </a:extLst>
                </a:gridCol>
                <a:gridCol w="2646118">
                  <a:extLst>
                    <a:ext uri="{9D8B030D-6E8A-4147-A177-3AD203B41FA5}">
                      <a16:colId xmlns:a16="http://schemas.microsoft.com/office/drawing/2014/main" val="578015915"/>
                    </a:ext>
                  </a:extLst>
                </a:gridCol>
                <a:gridCol w="2580512">
                  <a:extLst>
                    <a:ext uri="{9D8B030D-6E8A-4147-A177-3AD203B41FA5}">
                      <a16:colId xmlns:a16="http://schemas.microsoft.com/office/drawing/2014/main" val="2742816520"/>
                    </a:ext>
                  </a:extLst>
                </a:gridCol>
              </a:tblGrid>
              <a:tr h="28615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Neonate's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Clinical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Characteristics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11990132"/>
                  </a:ext>
                </a:extLst>
              </a:tr>
              <a:tr h="565045">
                <a:tc>
                  <a:txBody>
                    <a:bodyPr/>
                    <a:lstStyle/>
                    <a:p>
                      <a:pPr algn="ctr" fontAlgn="ctr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T1D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group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(n=48)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Control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group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(n=42)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46895789"/>
                  </a:ext>
                </a:extLst>
              </a:tr>
              <a:tr h="286155">
                <a:tc>
                  <a:txBody>
                    <a:bodyPr/>
                    <a:lstStyle/>
                    <a:p>
                      <a:pPr algn="ctr" fontAlgn="ctr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26029132"/>
                  </a:ext>
                </a:extLst>
              </a:tr>
              <a:tr h="286155">
                <a:tc>
                  <a:txBody>
                    <a:bodyPr/>
                    <a:lstStyle/>
                    <a:p>
                      <a:pPr algn="l" fontAlgn="ctr"/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Sex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82319340"/>
                  </a:ext>
                </a:extLst>
              </a:tr>
              <a:tr h="286155">
                <a:tc>
                  <a:txBody>
                    <a:bodyPr/>
                    <a:lstStyle/>
                    <a:p>
                      <a:pPr algn="l" fontAlgn="ctr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Male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26 (54%)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24 (57%)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2483545"/>
                  </a:ext>
                </a:extLst>
              </a:tr>
              <a:tr h="286155">
                <a:tc>
                  <a:txBody>
                    <a:bodyPr/>
                    <a:lstStyle/>
                    <a:p>
                      <a:pPr algn="l" fontAlgn="ctr"/>
                      <a:r>
                        <a:rPr lang="pl-PL" sz="1600" u="none" strike="noStrike">
                          <a:effectLst/>
                          <a:latin typeface="+mn-lt"/>
                        </a:rPr>
                        <a:t>female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22 (46%)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18 (43%)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7314111"/>
                  </a:ext>
                </a:extLst>
              </a:tr>
              <a:tr h="286155">
                <a:tc>
                  <a:txBody>
                    <a:bodyPr/>
                    <a:lstStyle/>
                    <a:p>
                      <a:pPr algn="l" fontAlgn="ctr"/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Birth</a:t>
                      </a:r>
                      <a:r>
                        <a:rPr lang="pl-PL" sz="1600" b="1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1" u="none" strike="noStrike" dirty="0" err="1">
                          <a:effectLst/>
                          <a:latin typeface="+mn-lt"/>
                        </a:rPr>
                        <a:t>weight</a:t>
                      </a:r>
                      <a:endParaRPr lang="pl-PL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96085591"/>
                  </a:ext>
                </a:extLst>
              </a:tr>
              <a:tr h="286155">
                <a:tc>
                  <a:txBody>
                    <a:bodyPr/>
                    <a:lstStyle/>
                    <a:p>
                      <a:pPr algn="l" fontAlgn="ctr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SGA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4 (8%)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0 (0%)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63488111"/>
                  </a:ext>
                </a:extLst>
              </a:tr>
              <a:tr h="286155">
                <a:tc>
                  <a:txBody>
                    <a:bodyPr/>
                    <a:lstStyle/>
                    <a:p>
                      <a:pPr algn="l" fontAlgn="ctr"/>
                      <a:r>
                        <a:rPr lang="pl-PL" sz="1600" u="none" strike="noStrike">
                          <a:effectLst/>
                          <a:latin typeface="+mn-lt"/>
                        </a:rPr>
                        <a:t>AGA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31 (65%)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39 (93%)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24927259"/>
                  </a:ext>
                </a:extLst>
              </a:tr>
              <a:tr h="286155">
                <a:tc>
                  <a:txBody>
                    <a:bodyPr/>
                    <a:lstStyle/>
                    <a:p>
                      <a:pPr algn="l" fontAlgn="ctr"/>
                      <a:r>
                        <a:rPr lang="pl-PL" sz="1600" u="none" strike="noStrike">
                          <a:effectLst/>
                          <a:latin typeface="+mn-lt"/>
                        </a:rPr>
                        <a:t>LGA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050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13 (27%)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3 (7%)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47045534"/>
                  </a:ext>
                </a:extLst>
              </a:tr>
              <a:tr h="2861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Birth weight (kg), mean ± SD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>
                          <a:effectLst/>
                          <a:latin typeface="+mn-lt"/>
                        </a:rPr>
                        <a:t>3547,92 ± 522,59</a:t>
                      </a:r>
                      <a:endParaRPr lang="pl-PL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600" u="none" strike="noStrike" dirty="0">
                          <a:effectLst/>
                          <a:latin typeface="+mn-lt"/>
                        </a:rPr>
                        <a:t>3405,45 ± 395,51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83498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062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F1356EC-2B04-420E-80B1-2DC62734D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24" y="724202"/>
            <a:ext cx="2743200" cy="544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3766DD26-0D4B-459F-97C9-E69B60192A8A}"/>
              </a:ext>
            </a:extLst>
          </p:cNvPr>
          <p:cNvSpPr txBox="1"/>
          <p:nvPr/>
        </p:nvSpPr>
        <p:spPr>
          <a:xfrm>
            <a:off x="77117" y="55081"/>
            <a:ext cx="3993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 err="1"/>
              <a:t>Alpha</a:t>
            </a:r>
            <a:r>
              <a:rPr lang="pl-PL" sz="2000" b="1" dirty="0"/>
              <a:t> </a:t>
            </a:r>
            <a:r>
              <a:rPr lang="pl-PL" sz="2000" b="1" dirty="0" err="1"/>
              <a:t>diversity</a:t>
            </a:r>
            <a:r>
              <a:rPr lang="pl-PL" sz="2000" b="1" dirty="0"/>
              <a:t> </a:t>
            </a:r>
            <a:r>
              <a:rPr lang="pl-PL" sz="2000" b="1" dirty="0" err="1"/>
              <a:t>estimates</a:t>
            </a:r>
            <a:r>
              <a:rPr lang="pl-PL" sz="2000" b="1" dirty="0"/>
              <a:t> </a:t>
            </a:r>
            <a:r>
              <a:rPr lang="pl-PL" sz="2000" dirty="0"/>
              <a:t>(Shannon)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B7CCD5A-E451-4446-9477-76303A94A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797" y="2526"/>
            <a:ext cx="8229600" cy="613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upa 12">
            <a:extLst>
              <a:ext uri="{FF2B5EF4-FFF2-40B4-BE49-F238E27FC236}">
                <a16:creationId xmlns:a16="http://schemas.microsoft.com/office/drawing/2014/main" id="{E516B8B8-4D59-4B93-B875-F4AFCD9451C1}"/>
              </a:ext>
            </a:extLst>
          </p:cNvPr>
          <p:cNvGrpSpPr/>
          <p:nvPr/>
        </p:nvGrpSpPr>
        <p:grpSpPr>
          <a:xfrm>
            <a:off x="4194921" y="4483954"/>
            <a:ext cx="7169348" cy="2341052"/>
            <a:chOff x="4194921" y="4483954"/>
            <a:chExt cx="7169348" cy="2341052"/>
          </a:xfrm>
        </p:grpSpPr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05D03D1D-54D8-4F4B-A33B-FB8B211812D6}"/>
                </a:ext>
              </a:extLst>
            </p:cNvPr>
            <p:cNvSpPr/>
            <p:nvPr/>
          </p:nvSpPr>
          <p:spPr>
            <a:xfrm>
              <a:off x="4235116" y="5139852"/>
              <a:ext cx="7129153" cy="7452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6" name="pole tekstowe 5">
              <a:extLst>
                <a:ext uri="{FF2B5EF4-FFF2-40B4-BE49-F238E27FC236}">
                  <a16:creationId xmlns:a16="http://schemas.microsoft.com/office/drawing/2014/main" id="{41E1AE0B-8DBA-488A-AD2B-55A387CAA2F9}"/>
                </a:ext>
              </a:extLst>
            </p:cNvPr>
            <p:cNvSpPr txBox="1"/>
            <p:nvPr/>
          </p:nvSpPr>
          <p:spPr>
            <a:xfrm>
              <a:off x="4194921" y="5901676"/>
              <a:ext cx="7001276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pl-PL" b="1" dirty="0" err="1"/>
                <a:t>Ear</a:t>
              </a:r>
              <a:endParaRPr lang="pl-PL" b="1" dirty="0"/>
            </a:p>
            <a:p>
              <a:pPr>
                <a:lnSpc>
                  <a:spcPct val="200000"/>
                </a:lnSpc>
              </a:pPr>
              <a:r>
                <a:rPr lang="pl-PL" b="1" dirty="0" err="1"/>
                <a:t>Stool</a:t>
              </a:r>
              <a:endParaRPr lang="pl-PL" b="1" dirty="0"/>
            </a:p>
            <a:p>
              <a:pPr>
                <a:lnSpc>
                  <a:spcPct val="200000"/>
                </a:lnSpc>
              </a:pPr>
              <a:r>
                <a:rPr lang="pl-PL" b="1" dirty="0" err="1"/>
                <a:t>Introitus</a:t>
              </a:r>
              <a:endParaRPr lang="pl-PL" b="1" dirty="0"/>
            </a:p>
            <a:p>
              <a:pPr>
                <a:lnSpc>
                  <a:spcPct val="200000"/>
                </a:lnSpc>
              </a:pPr>
              <a:r>
                <a:rPr lang="pl-PL" b="1" dirty="0" err="1"/>
                <a:t>Anus</a:t>
              </a:r>
              <a:endParaRPr lang="pl-PL" b="1" dirty="0"/>
            </a:p>
            <a:p>
              <a:pPr>
                <a:lnSpc>
                  <a:spcPct val="200000"/>
                </a:lnSpc>
              </a:pPr>
              <a:r>
                <a:rPr lang="pl-PL" b="1" dirty="0" err="1"/>
                <a:t>Cervix</a:t>
              </a:r>
              <a:endParaRPr lang="pl-PL" b="1" dirty="0"/>
            </a:p>
            <a:p>
              <a:pPr>
                <a:lnSpc>
                  <a:spcPct val="200000"/>
                </a:lnSpc>
              </a:pPr>
              <a:r>
                <a:rPr lang="pl-PL" b="1" dirty="0" err="1"/>
                <a:t>Vagina</a:t>
              </a:r>
              <a:endParaRPr lang="pl-PL" b="1" dirty="0"/>
            </a:p>
            <a:p>
              <a:pPr>
                <a:lnSpc>
                  <a:spcPct val="200000"/>
                </a:lnSpc>
              </a:pPr>
              <a:endParaRPr lang="pl-PL" sz="800" b="1" dirty="0"/>
            </a:p>
            <a:p>
              <a:pPr>
                <a:lnSpc>
                  <a:spcPct val="200000"/>
                </a:lnSpc>
              </a:pPr>
              <a:r>
                <a:rPr lang="pl-PL" b="1" dirty="0" err="1"/>
                <a:t>Ear</a:t>
              </a:r>
              <a:endParaRPr lang="pl-PL" b="1" dirty="0"/>
            </a:p>
            <a:p>
              <a:pPr>
                <a:lnSpc>
                  <a:spcPct val="200000"/>
                </a:lnSpc>
              </a:pPr>
              <a:r>
                <a:rPr lang="pl-PL" b="1" dirty="0" err="1"/>
                <a:t>Stool</a:t>
              </a:r>
              <a:endParaRPr lang="pl-PL" b="1" dirty="0"/>
            </a:p>
            <a:p>
              <a:pPr>
                <a:lnSpc>
                  <a:spcPct val="200000"/>
                </a:lnSpc>
              </a:pPr>
              <a:r>
                <a:rPr lang="pl-PL" b="1" dirty="0" err="1"/>
                <a:t>Introitus</a:t>
              </a:r>
              <a:endParaRPr lang="pl-PL" b="1" dirty="0"/>
            </a:p>
            <a:p>
              <a:pPr>
                <a:lnSpc>
                  <a:spcPct val="200000"/>
                </a:lnSpc>
              </a:pPr>
              <a:r>
                <a:rPr lang="pl-PL" b="1" dirty="0" err="1"/>
                <a:t>Anus</a:t>
              </a:r>
              <a:endParaRPr lang="pl-PL" b="1" dirty="0"/>
            </a:p>
            <a:p>
              <a:pPr>
                <a:lnSpc>
                  <a:spcPct val="200000"/>
                </a:lnSpc>
              </a:pPr>
              <a:r>
                <a:rPr lang="pl-PL" b="1" dirty="0" err="1"/>
                <a:t>Cervix</a:t>
              </a:r>
              <a:endParaRPr lang="pl-PL" b="1" dirty="0"/>
            </a:p>
            <a:p>
              <a:pPr>
                <a:lnSpc>
                  <a:spcPct val="200000"/>
                </a:lnSpc>
              </a:pPr>
              <a:r>
                <a:rPr lang="pl-PL" b="1" dirty="0" err="1"/>
                <a:t>Vagina</a:t>
              </a:r>
              <a:endParaRPr lang="pl-PL" b="1" dirty="0"/>
            </a:p>
          </p:txBody>
        </p:sp>
        <p:sp>
          <p:nvSpPr>
            <p:cNvPr id="16" name="Nawias klamrowy zamykający 15">
              <a:extLst>
                <a:ext uri="{FF2B5EF4-FFF2-40B4-BE49-F238E27FC236}">
                  <a16:creationId xmlns:a16="http://schemas.microsoft.com/office/drawing/2014/main" id="{F397533D-C356-4C67-A778-4265590C03B7}"/>
                </a:ext>
              </a:extLst>
            </p:cNvPr>
            <p:cNvSpPr/>
            <p:nvPr/>
          </p:nvSpPr>
          <p:spPr>
            <a:xfrm>
              <a:off x="8045314" y="4483954"/>
              <a:ext cx="45719" cy="19830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pole tekstowe 16">
              <a:extLst>
                <a:ext uri="{FF2B5EF4-FFF2-40B4-BE49-F238E27FC236}">
                  <a16:creationId xmlns:a16="http://schemas.microsoft.com/office/drawing/2014/main" id="{3DD280B9-245B-4035-800F-68303984BA33}"/>
                </a:ext>
              </a:extLst>
            </p:cNvPr>
            <p:cNvSpPr txBox="1"/>
            <p:nvPr/>
          </p:nvSpPr>
          <p:spPr>
            <a:xfrm>
              <a:off x="4471567" y="4813947"/>
              <a:ext cx="6579933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/>
                <a:t>Control				T1D</a:t>
              </a:r>
            </a:p>
            <a:p>
              <a:r>
                <a:rPr lang="pl-PL" sz="800" b="1" dirty="0"/>
                <a:t>			</a:t>
              </a:r>
            </a:p>
            <a:p>
              <a:r>
                <a:rPr lang="pl-PL" dirty="0"/>
                <a:t> Infant	               </a:t>
              </a:r>
              <a:r>
                <a:rPr lang="pl-PL" dirty="0" err="1"/>
                <a:t>Mother</a:t>
              </a:r>
              <a:r>
                <a:rPr lang="pl-PL" dirty="0"/>
                <a:t> 	                Infant	             </a:t>
              </a:r>
              <a:r>
                <a:rPr lang="pl-PL" dirty="0" err="1"/>
                <a:t>Mother</a:t>
              </a:r>
              <a:r>
                <a:rPr lang="pl-PL" dirty="0"/>
                <a:t> 	</a:t>
              </a:r>
            </a:p>
          </p:txBody>
        </p:sp>
        <p:sp>
          <p:nvSpPr>
            <p:cNvPr id="18" name="Nawias klamrowy zamykający 17">
              <a:extLst>
                <a:ext uri="{FF2B5EF4-FFF2-40B4-BE49-F238E27FC236}">
                  <a16:creationId xmlns:a16="http://schemas.microsoft.com/office/drawing/2014/main" id="{687D6BD8-496C-488D-956C-597DDE8ADE29}"/>
                </a:ext>
              </a:extLst>
            </p:cNvPr>
            <p:cNvSpPr/>
            <p:nvPr/>
          </p:nvSpPr>
          <p:spPr>
            <a:xfrm rot="16200000">
              <a:off x="4760542" y="5464093"/>
              <a:ext cx="234786" cy="596900"/>
            </a:xfrm>
            <a:prstGeom prst="rightBrac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9" name="Nawias klamrowy zamykający 18">
              <a:extLst>
                <a:ext uri="{FF2B5EF4-FFF2-40B4-BE49-F238E27FC236}">
                  <a16:creationId xmlns:a16="http://schemas.microsoft.com/office/drawing/2014/main" id="{A42124E0-2C6F-478E-B2AD-E9B62A305F9F}"/>
                </a:ext>
              </a:extLst>
            </p:cNvPr>
            <p:cNvSpPr/>
            <p:nvPr/>
          </p:nvSpPr>
          <p:spPr>
            <a:xfrm rot="16200000">
              <a:off x="8272090" y="5439105"/>
              <a:ext cx="234788" cy="596900"/>
            </a:xfrm>
            <a:prstGeom prst="rightBrac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0" name="Nawias klamrowy zamykający 19">
              <a:extLst>
                <a:ext uri="{FF2B5EF4-FFF2-40B4-BE49-F238E27FC236}">
                  <a16:creationId xmlns:a16="http://schemas.microsoft.com/office/drawing/2014/main" id="{36B1F054-7CA1-40CB-AB5D-663DE0A7BFC7}"/>
                </a:ext>
              </a:extLst>
            </p:cNvPr>
            <p:cNvSpPr/>
            <p:nvPr/>
          </p:nvSpPr>
          <p:spPr>
            <a:xfrm rot="16200000">
              <a:off x="6525475" y="4883156"/>
              <a:ext cx="209802" cy="1733788"/>
            </a:xfrm>
            <a:prstGeom prst="rightBrac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Nawias klamrowy zamykający 20">
              <a:extLst>
                <a:ext uri="{FF2B5EF4-FFF2-40B4-BE49-F238E27FC236}">
                  <a16:creationId xmlns:a16="http://schemas.microsoft.com/office/drawing/2014/main" id="{5B51AF99-836E-4EFB-A46E-A8BEC86751EF}"/>
                </a:ext>
              </a:extLst>
            </p:cNvPr>
            <p:cNvSpPr/>
            <p:nvPr/>
          </p:nvSpPr>
          <p:spPr>
            <a:xfrm rot="16200000">
              <a:off x="10024531" y="4870660"/>
              <a:ext cx="234791" cy="1733790"/>
            </a:xfrm>
            <a:prstGeom prst="rightBrac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209995567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5139</TotalTime>
  <Words>5310</Words>
  <Application>Microsoft Office PowerPoint</Application>
  <PresentationFormat>Panoramiczny</PresentationFormat>
  <Paragraphs>1906</Paragraphs>
  <Slides>53</Slides>
  <Notes>22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Courier New</vt:lpstr>
      <vt:lpstr>Times New Roman</vt:lpstr>
      <vt:lpstr>Motyw pakietu Office</vt:lpstr>
      <vt:lpstr>Multi-omics study of host-microbiota interactions to reveal and verify various microbiome aspects  in pregnant women with type 1 diabetes (T1D) and their newborns 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Differentially Expressed Taxa associated with Type 1 Diabetes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Data Summary Tables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Supplemental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1 Diabetes</dc:title>
  <dc:creator>gamar</dc:creator>
  <cp:lastModifiedBy>Marzena  Gajęcka</cp:lastModifiedBy>
  <cp:revision>368</cp:revision>
  <dcterms:created xsi:type="dcterms:W3CDTF">2020-04-02T21:31:07Z</dcterms:created>
  <dcterms:modified xsi:type="dcterms:W3CDTF">2020-08-14T15:43:38Z</dcterms:modified>
</cp:coreProperties>
</file>