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12" d="100"/>
          <a:sy n="112" d="100"/>
        </p:scale>
        <p:origin x="-1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0903-374C-4CE1-8CF8-B8668DF03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D9C62-0514-4415-9C0C-1692D7C14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5D7E0-D462-42CA-943C-E3D9362B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FD7F-DCF7-406E-83FE-D005E859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F8B3-760B-4395-9FE6-27F0F2A2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9794-FE03-4AEF-9DFB-CD990BB8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C00BA-D96C-4E0E-9E61-356DE7935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5BFF-F5E0-46F1-96AC-DFCB04BA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7263-C836-49F3-8B20-10386745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AAEE-E47B-4E1C-BA95-BC722BA5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9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05A65-E22D-4B07-AEC1-619F04D13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DE1BA-0DDE-47C0-BA03-CD80E7D3B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25BB-EECE-4FF5-84F0-B2500913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53197-239E-4A4C-8257-4F6E6944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B19D-FD02-402F-A27A-CD03F811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1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44A7-9A57-424F-BC3C-916C0AF4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EBAC-3802-41B6-80B6-D5D08E59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67D9-37F8-4F47-8DA3-6CFB56D2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D32C-EA77-463D-B9A8-1AB217F0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824E3-2168-4600-9B27-DDAE20AB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EA25-9EAE-427D-98F9-09F6A249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76974-2673-4D88-BEA2-68D428FB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E31E-2EE9-459D-A7CD-30F5E623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A99C-192B-463C-A213-768AF7E4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70697-9F3D-490B-84B8-BB019071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8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6FB8-A8AC-4CC8-87A9-8BE6BD97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184E-93F9-4870-890B-63F24A480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A893D-3FB1-41DF-9510-B64645BC3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88A10-514A-4DCC-99C2-C2B48F02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2D38E-5EE5-4943-9924-A53B24D8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0250C-EDE3-4C8C-9163-A7994302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7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B06B-7FF6-4B24-BB9E-60E9897F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C4726-B08F-4B81-B01D-87B4E462F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26B7F-3541-4CC6-9F18-47D2FB0F2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75593-BB6C-4D1D-B5FB-A32D044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B4FB8-3154-4467-81C0-2BF0B3959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42795-EF6B-44DD-8591-5C568B9B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CA436-F819-4430-B8C9-AC7CDF2F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BE49E-7363-4EE0-BF34-C97F06E8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6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6E25-81CC-4777-85F5-00633D57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1C4B4-65A3-40E2-9EE1-125F1965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33C21-EA84-4C27-A53C-19419216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51D61-170E-48C5-B175-F57C8DD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4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37A70-18F7-40B3-B0E3-34DACB8F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5D154-EDDE-4C07-A10F-F563BDDD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E9F0-8DED-4BFA-918D-00AC3834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6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2539-0D91-4565-8FE8-F28F3A4B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1170-8C32-48C4-9E4E-033C90881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5FD9D-0F4B-4DE0-BC36-C63CAA75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D1F9C-866D-4D26-8EC5-FE518272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683D7-E480-4B78-BA99-54CF3290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B14E7-D453-4D6D-8265-465FEAFE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0FEF-16B9-4F3C-A7B9-CD9416DC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5DF5B-31D8-4D0F-B4ED-B70057F6A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41012-0040-4EDA-BDAA-89BB4C1CC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632E2-1B77-44FA-8E7E-452698E7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60131-894F-4744-A3C2-64434A01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D6234-E3E6-4476-8871-27F76607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2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7E5BF-9EE8-4385-B985-7AEF9593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9215C-C519-4E2B-9FF5-FF7FBAF2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7D527-F0B6-4869-BCB9-902B896A6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012D-D329-4519-8266-885CB8F2AF19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280F-E9C6-42CA-A8D6-E6C67BC5A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70F0F-EE8E-492D-A2B2-AC7925EF8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B8A4A3-A4CB-4487-B441-CFE6A8F0492C}"/>
              </a:ext>
            </a:extLst>
          </p:cNvPr>
          <p:cNvSpPr txBox="1"/>
          <p:nvPr/>
        </p:nvSpPr>
        <p:spPr>
          <a:xfrm>
            <a:off x="247828" y="440875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DESEQ2 identified Taxa associated with Type 1 Diabetes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1AB00-199A-40FF-B2E1-5D11B9705094}"/>
              </a:ext>
            </a:extLst>
          </p:cNvPr>
          <p:cNvSpPr txBox="1"/>
          <p:nvPr/>
        </p:nvSpPr>
        <p:spPr>
          <a:xfrm rot="16200000">
            <a:off x="-96753" y="4345021"/>
            <a:ext cx="17403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Infant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F28B5-A77B-4113-87DA-8336B717EDA8}"/>
              </a:ext>
            </a:extLst>
          </p:cNvPr>
          <p:cNvSpPr txBox="1"/>
          <p:nvPr/>
        </p:nvSpPr>
        <p:spPr>
          <a:xfrm rot="16200000">
            <a:off x="-193316" y="1993034"/>
            <a:ext cx="193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Mother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0E9070-53C5-4A78-A820-411527B0F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147226"/>
              </p:ext>
            </p:extLst>
          </p:nvPr>
        </p:nvGraphicFramePr>
        <p:xfrm>
          <a:off x="1158148" y="1415729"/>
          <a:ext cx="10949751" cy="1924050"/>
        </p:xfrm>
        <a:graphic>
          <a:graphicData uri="http://schemas.openxmlformats.org/drawingml/2006/table">
            <a:tbl>
              <a:tblPr/>
              <a:tblGrid>
                <a:gridCol w="1034987">
                  <a:extLst>
                    <a:ext uri="{9D8B030D-6E8A-4147-A177-3AD203B41FA5}">
                      <a16:colId xmlns:a16="http://schemas.microsoft.com/office/drawing/2014/main" val="1983056037"/>
                    </a:ext>
                  </a:extLst>
                </a:gridCol>
                <a:gridCol w="1131380">
                  <a:extLst>
                    <a:ext uri="{9D8B030D-6E8A-4147-A177-3AD203B41FA5}">
                      <a16:colId xmlns:a16="http://schemas.microsoft.com/office/drawing/2014/main" val="186764868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636097169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1759135184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303751429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3540062283"/>
                    </a:ext>
                  </a:extLst>
                </a:gridCol>
                <a:gridCol w="650939">
                  <a:extLst>
                    <a:ext uri="{9D8B030D-6E8A-4147-A177-3AD203B41FA5}">
                      <a16:colId xmlns:a16="http://schemas.microsoft.com/office/drawing/2014/main" val="241893239"/>
                    </a:ext>
                  </a:extLst>
                </a:gridCol>
                <a:gridCol w="1349312">
                  <a:extLst>
                    <a:ext uri="{9D8B030D-6E8A-4147-A177-3AD203B41FA5}">
                      <a16:colId xmlns:a16="http://schemas.microsoft.com/office/drawing/2014/main" val="1641221429"/>
                    </a:ext>
                  </a:extLst>
                </a:gridCol>
                <a:gridCol w="1189609">
                  <a:extLst>
                    <a:ext uri="{9D8B030D-6E8A-4147-A177-3AD203B41FA5}">
                      <a16:colId xmlns:a16="http://schemas.microsoft.com/office/drawing/2014/main" val="3474728430"/>
                    </a:ext>
                  </a:extLst>
                </a:gridCol>
                <a:gridCol w="1333881">
                  <a:extLst>
                    <a:ext uri="{9D8B030D-6E8A-4147-A177-3AD203B41FA5}">
                      <a16:colId xmlns:a16="http://schemas.microsoft.com/office/drawing/2014/main" val="2448968581"/>
                    </a:ext>
                  </a:extLst>
                </a:gridCol>
                <a:gridCol w="1462469">
                  <a:extLst>
                    <a:ext uri="{9D8B030D-6E8A-4147-A177-3AD203B41FA5}">
                      <a16:colId xmlns:a16="http://schemas.microsoft.com/office/drawing/2014/main" val="293930485"/>
                    </a:ext>
                  </a:extLst>
                </a:gridCol>
              </a:tblGrid>
              <a:tr h="165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Kingdom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Phylum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60987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Aerococcus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Bacilli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Lactobacillales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Aerococcaceae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020072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Anaerococcus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Family_XI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142574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Bacilli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Bacillales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094526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838899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Campylobacter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Epsilonbacteraeota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Campylobacteria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Campylobacterales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Campylobacteraceae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085275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Atopobium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Coriobacteriia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Atopobiaceae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855943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Enterococcus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Bacilli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Lactobacillales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Enterococcaceae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367106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Mobiluncus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Actinomycetales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Actinomycetaceae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408760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Fusobacteriia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Fusobacteriaceae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6913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5DB735-EC4D-47A1-9F42-0F961A45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50241"/>
              </p:ext>
            </p:extLst>
          </p:nvPr>
        </p:nvGraphicFramePr>
        <p:xfrm>
          <a:off x="1158148" y="3960121"/>
          <a:ext cx="9283064" cy="1539240"/>
        </p:xfrm>
        <a:graphic>
          <a:graphicData uri="http://schemas.openxmlformats.org/drawingml/2006/table">
            <a:tbl>
              <a:tblPr/>
              <a:tblGrid>
                <a:gridCol w="1415224">
                  <a:extLst>
                    <a:ext uri="{9D8B030D-6E8A-4147-A177-3AD203B41FA5}">
                      <a16:colId xmlns:a16="http://schemas.microsoft.com/office/drawing/2014/main" val="1345032713"/>
                    </a:ext>
                  </a:extLst>
                </a:gridCol>
                <a:gridCol w="1041210">
                  <a:extLst>
                    <a:ext uri="{9D8B030D-6E8A-4147-A177-3AD203B41FA5}">
                      <a16:colId xmlns:a16="http://schemas.microsoft.com/office/drawing/2014/main" val="175640467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528904125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146386968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3725140087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871698001"/>
                    </a:ext>
                  </a:extLst>
                </a:gridCol>
                <a:gridCol w="969836">
                  <a:extLst>
                    <a:ext uri="{9D8B030D-6E8A-4147-A177-3AD203B41FA5}">
                      <a16:colId xmlns:a16="http://schemas.microsoft.com/office/drawing/2014/main" val="2553622817"/>
                    </a:ext>
                  </a:extLst>
                </a:gridCol>
                <a:gridCol w="1325436">
                  <a:extLst>
                    <a:ext uri="{9D8B030D-6E8A-4147-A177-3AD203B41FA5}">
                      <a16:colId xmlns:a16="http://schemas.microsoft.com/office/drawing/2014/main" val="1536898159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67848832"/>
                    </a:ext>
                  </a:extLst>
                </a:gridCol>
                <a:gridCol w="1342072">
                  <a:extLst>
                    <a:ext uri="{9D8B030D-6E8A-4147-A177-3AD203B41FA5}">
                      <a16:colId xmlns:a16="http://schemas.microsoft.com/office/drawing/2014/main" val="40109391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Phylum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259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Erysipelatoclostridium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-24.676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-7.516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Erysipelotrichia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Erysipelotrichales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Erysipelotrichaceae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629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Methylobacterium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Alphaproteobacteria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Rhizobiales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Beijerinckiaceae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8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Sphingomonas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Alphaproteobacteria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Sphingomonadales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Sphingomonadaceae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88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253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Ruminococcaceae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Ruminococcaceae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38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Paracoccus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Alphaproteobacteria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Rhodobacterales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Rhodobacteraceae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248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Collinsella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Coriobacteriaceae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21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37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B8A4A3-A4CB-4487-B441-CFE6A8F0492C}"/>
              </a:ext>
            </a:extLst>
          </p:cNvPr>
          <p:cNvSpPr txBox="1"/>
          <p:nvPr/>
        </p:nvSpPr>
        <p:spPr>
          <a:xfrm>
            <a:off x="669421" y="57388"/>
            <a:ext cx="108531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Maternal sample VST clustering by disease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546705EE-A23A-44A3-89BE-C4661982A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" t="75503" r="28749" b="1"/>
          <a:stretch/>
        </p:blipFill>
        <p:spPr>
          <a:xfrm>
            <a:off x="13366" y="3998259"/>
            <a:ext cx="12178634" cy="2802354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EF6CB459-6B0A-4B1A-851D-3D695AFEE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4" t="67669" r="4412" b="2761"/>
          <a:stretch/>
        </p:blipFill>
        <p:spPr>
          <a:xfrm>
            <a:off x="7585454" y="665637"/>
            <a:ext cx="4492891" cy="338033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B4D542E-75ED-40FA-8181-17FDE57D5135}"/>
              </a:ext>
            </a:extLst>
          </p:cNvPr>
          <p:cNvGrpSpPr>
            <a:grpSpLocks noChangeAspect="1"/>
          </p:cNvGrpSpPr>
          <p:nvPr/>
        </p:nvGrpSpPr>
        <p:grpSpPr>
          <a:xfrm>
            <a:off x="358878" y="750380"/>
            <a:ext cx="2435597" cy="1582748"/>
            <a:chOff x="358878" y="750380"/>
            <a:chExt cx="4614278" cy="2998542"/>
          </a:xfrm>
        </p:grpSpPr>
        <p:pic>
          <p:nvPicPr>
            <p:cNvPr id="16" name="Picture 15" descr="Diagram&#10;&#10;Description automatically generated">
              <a:extLst>
                <a:ext uri="{FF2B5EF4-FFF2-40B4-BE49-F238E27FC236}">
                  <a16:creationId xmlns:a16="http://schemas.microsoft.com/office/drawing/2014/main" id="{214B7C8E-E86B-47D4-A634-9984B22D16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9" t="3933" r="4354"/>
            <a:stretch/>
          </p:blipFill>
          <p:spPr>
            <a:xfrm>
              <a:off x="418854" y="750380"/>
              <a:ext cx="4548403" cy="2998542"/>
            </a:xfrm>
            <a:prstGeom prst="rect">
              <a:avLst/>
            </a:prstGeom>
          </p:spPr>
        </p:pic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DEA6E565-C4F9-454E-97DE-BD691345EFF8}"/>
                </a:ext>
              </a:extLst>
            </p:cNvPr>
            <p:cNvSpPr/>
            <p:nvPr/>
          </p:nvSpPr>
          <p:spPr>
            <a:xfrm>
              <a:off x="3704795" y="1964484"/>
              <a:ext cx="1268361" cy="1675417"/>
            </a:xfrm>
            <a:prstGeom prst="frame">
              <a:avLst>
                <a:gd name="adj1" fmla="val 1275"/>
              </a:avLst>
            </a:prstGeom>
            <a:solidFill>
              <a:srgbClr val="58B1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BE1CDD5D-229C-4000-88B7-72DB9AA358F2}"/>
                </a:ext>
              </a:extLst>
            </p:cNvPr>
            <p:cNvSpPr/>
            <p:nvPr/>
          </p:nvSpPr>
          <p:spPr>
            <a:xfrm>
              <a:off x="358878" y="2812549"/>
              <a:ext cx="3345917" cy="841472"/>
            </a:xfrm>
            <a:prstGeom prst="frame">
              <a:avLst>
                <a:gd name="adj1" fmla="val 16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E3100C-6491-44BE-AABD-3EDE1FF81BA9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2794475" y="1833408"/>
            <a:ext cx="4790979" cy="522395"/>
          </a:xfrm>
          <a:prstGeom prst="straightConnector1">
            <a:avLst/>
          </a:prstGeom>
          <a:ln w="57150">
            <a:solidFill>
              <a:srgbClr val="58B1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224438-3D2C-4407-9639-B60BC30DDDF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241931" y="2283036"/>
            <a:ext cx="2766047" cy="23231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5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B8A4A3-A4CB-4487-B441-CFE6A8F0492C}"/>
              </a:ext>
            </a:extLst>
          </p:cNvPr>
          <p:cNvSpPr txBox="1"/>
          <p:nvPr/>
        </p:nvSpPr>
        <p:spPr>
          <a:xfrm>
            <a:off x="2166358" y="345006"/>
            <a:ext cx="78592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Infant sample VST clustering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51BB5F6-8935-4F32-87CE-4931C7ACF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t="48848" r="4112"/>
          <a:stretch/>
        </p:blipFill>
        <p:spPr>
          <a:xfrm>
            <a:off x="341833" y="1791556"/>
            <a:ext cx="11647918" cy="4904073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7FF28E0-A908-424E-89FF-98BD4BCBF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92" y="193670"/>
            <a:ext cx="2441249" cy="18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1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B8A4A3-A4CB-4487-B441-CFE6A8F0492C}"/>
              </a:ext>
            </a:extLst>
          </p:cNvPr>
          <p:cNvSpPr txBox="1"/>
          <p:nvPr/>
        </p:nvSpPr>
        <p:spPr>
          <a:xfrm>
            <a:off x="2166358" y="345006"/>
            <a:ext cx="78592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VST clustering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25CDC44-30EE-47C9-A9F8-717CDB915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86" y="1225648"/>
            <a:ext cx="7621064" cy="2381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21AB00-199A-40FF-B2E1-5D11B9705094}"/>
              </a:ext>
            </a:extLst>
          </p:cNvPr>
          <p:cNvSpPr txBox="1"/>
          <p:nvPr/>
        </p:nvSpPr>
        <p:spPr>
          <a:xfrm>
            <a:off x="0" y="4543295"/>
            <a:ext cx="193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Infant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F28B5-A77B-4113-87DA-8336B717EDA8}"/>
              </a:ext>
            </a:extLst>
          </p:cNvPr>
          <p:cNvSpPr txBox="1"/>
          <p:nvPr/>
        </p:nvSpPr>
        <p:spPr>
          <a:xfrm>
            <a:off x="0" y="1901723"/>
            <a:ext cx="193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Mother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15D06772-1EE1-433E-A65E-FD6240631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86" y="3591149"/>
            <a:ext cx="762106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9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238</Words>
  <Application>Microsoft Office PowerPoint</Application>
  <PresentationFormat>Widescreen</PresentationFormat>
  <Paragraphs>198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Jochum</dc:creator>
  <cp:lastModifiedBy>Michael Jochum</cp:lastModifiedBy>
  <cp:revision>15</cp:revision>
  <dcterms:created xsi:type="dcterms:W3CDTF">2020-09-25T22:59:17Z</dcterms:created>
  <dcterms:modified xsi:type="dcterms:W3CDTF">2020-09-26T22:53:46Z</dcterms:modified>
</cp:coreProperties>
</file>