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5" r:id="rId2"/>
    <p:sldId id="276" r:id="rId3"/>
    <p:sldId id="284" r:id="rId4"/>
    <p:sldId id="278" r:id="rId5"/>
    <p:sldId id="281" r:id="rId6"/>
    <p:sldId id="282" r:id="rId7"/>
    <p:sldId id="268" r:id="rId8"/>
    <p:sldId id="283" r:id="rId9"/>
    <p:sldId id="274" r:id="rId10"/>
    <p:sldId id="273" r:id="rId11"/>
    <p:sldId id="270" r:id="rId12"/>
    <p:sldId id="285" r:id="rId13"/>
    <p:sldId id="266" r:id="rId14"/>
    <p:sldId id="259"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K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B570D"/>
    <a:srgbClr val="E6E6E6"/>
    <a:srgbClr val="90CBF2"/>
    <a:srgbClr val="58B1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Styl jasny 2 — Ak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4" autoAdjust="0"/>
    <p:restoredTop sz="95113" autoAdjust="0"/>
  </p:normalViewPr>
  <p:slideViewPr>
    <p:cSldViewPr snapToGrid="0">
      <p:cViewPr>
        <p:scale>
          <a:sx n="85" d="100"/>
          <a:sy n="85" d="100"/>
        </p:scale>
        <p:origin x="-93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08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A3E255-CE2E-4BA1-A4DA-A1AD47363EFE}" type="datetimeFigureOut">
              <a:rPr lang="en-GB" smtClean="0"/>
              <a:t>09/11/2020</a:t>
            </a:fld>
            <a:endParaRPr lang="en-GB"/>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C4846-CD3D-4F6D-9653-7F0A62C24287}" type="slidenum">
              <a:rPr lang="en-GB" smtClean="0"/>
              <a:t>‹#›</a:t>
            </a:fld>
            <a:endParaRPr lang="en-GB"/>
          </a:p>
        </p:txBody>
      </p:sp>
    </p:spTree>
    <p:extLst>
      <p:ext uri="{BB962C8B-B14F-4D97-AF65-F5344CB8AC3E}">
        <p14:creationId xmlns:p14="http://schemas.microsoft.com/office/powerpoint/2010/main" val="389345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10"/>
          </p:nvPr>
        </p:nvSpPr>
        <p:spPr/>
        <p:txBody>
          <a:bodyPr/>
          <a:lstStyle/>
          <a:p>
            <a:fld id="{554C4846-CD3D-4F6D-9653-7F0A62C24287}" type="slidenum">
              <a:rPr lang="en-GB" smtClean="0"/>
              <a:t>2</a:t>
            </a:fld>
            <a:endParaRPr lang="en-GB"/>
          </a:p>
        </p:txBody>
      </p:sp>
    </p:spTree>
    <p:extLst>
      <p:ext uri="{BB962C8B-B14F-4D97-AF65-F5344CB8AC3E}">
        <p14:creationId xmlns:p14="http://schemas.microsoft.com/office/powerpoint/2010/main" val="265889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10"/>
          </p:nvPr>
        </p:nvSpPr>
        <p:spPr/>
        <p:txBody>
          <a:bodyPr/>
          <a:lstStyle/>
          <a:p>
            <a:fld id="{554C4846-CD3D-4F6D-9653-7F0A62C24287}" type="slidenum">
              <a:rPr lang="en-GB" smtClean="0"/>
              <a:t>7</a:t>
            </a:fld>
            <a:endParaRPr lang="en-GB"/>
          </a:p>
        </p:txBody>
      </p:sp>
    </p:spTree>
    <p:extLst>
      <p:ext uri="{BB962C8B-B14F-4D97-AF65-F5344CB8AC3E}">
        <p14:creationId xmlns:p14="http://schemas.microsoft.com/office/powerpoint/2010/main" val="252043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Is</a:t>
            </a:r>
            <a:r>
              <a:rPr lang="pl-PL" dirty="0" smtClean="0"/>
              <a:t> </a:t>
            </a:r>
            <a:r>
              <a:rPr lang="pl-PL" dirty="0" err="1" smtClean="0"/>
              <a:t>it</a:t>
            </a:r>
            <a:r>
              <a:rPr lang="pl-PL" dirty="0" smtClean="0"/>
              <a:t> </a:t>
            </a:r>
            <a:r>
              <a:rPr lang="pl-PL" dirty="0" err="1" smtClean="0"/>
              <a:t>sufficient</a:t>
            </a:r>
            <a:r>
              <a:rPr lang="pl-PL" dirty="0" smtClean="0"/>
              <a:t> </a:t>
            </a:r>
            <a:r>
              <a:rPr lang="pl-PL" dirty="0" err="1" smtClean="0"/>
              <a:t>explanation</a:t>
            </a:r>
            <a:r>
              <a:rPr lang="pl-PL" dirty="0" smtClean="0"/>
              <a:t>?</a:t>
            </a:r>
            <a:endParaRPr lang="en-GB" dirty="0"/>
          </a:p>
        </p:txBody>
      </p:sp>
      <p:sp>
        <p:nvSpPr>
          <p:cNvPr id="4" name="Symbol zastępczy numeru slajdu 3"/>
          <p:cNvSpPr>
            <a:spLocks noGrp="1"/>
          </p:cNvSpPr>
          <p:nvPr>
            <p:ph type="sldNum" sz="quarter" idx="10"/>
          </p:nvPr>
        </p:nvSpPr>
        <p:spPr/>
        <p:txBody>
          <a:bodyPr/>
          <a:lstStyle/>
          <a:p>
            <a:fld id="{554C4846-CD3D-4F6D-9653-7F0A62C24287}" type="slidenum">
              <a:rPr lang="en-GB" smtClean="0"/>
              <a:t>8</a:t>
            </a:fld>
            <a:endParaRPr lang="en-GB"/>
          </a:p>
        </p:txBody>
      </p:sp>
    </p:spTree>
    <p:extLst>
      <p:ext uri="{BB962C8B-B14F-4D97-AF65-F5344CB8AC3E}">
        <p14:creationId xmlns:p14="http://schemas.microsoft.com/office/powerpoint/2010/main" val="270208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Why</a:t>
            </a:r>
            <a:r>
              <a:rPr lang="pl-PL" dirty="0" smtClean="0"/>
              <a:t> do </a:t>
            </a:r>
            <a:r>
              <a:rPr lang="pl-PL" dirty="0" err="1" smtClean="0"/>
              <a:t>ears</a:t>
            </a:r>
            <a:r>
              <a:rPr lang="pl-PL" dirty="0" smtClean="0"/>
              <a:t> </a:t>
            </a:r>
            <a:r>
              <a:rPr lang="pl-PL" dirty="0" err="1" smtClean="0"/>
              <a:t>have</a:t>
            </a:r>
            <a:r>
              <a:rPr lang="pl-PL" dirty="0" smtClean="0"/>
              <a:t> </a:t>
            </a:r>
            <a:r>
              <a:rPr lang="pl-PL" dirty="0" err="1" smtClean="0"/>
              <a:t>more</a:t>
            </a:r>
            <a:r>
              <a:rPr lang="pl-PL" dirty="0" smtClean="0"/>
              <a:t> </a:t>
            </a:r>
            <a:r>
              <a:rPr lang="pl-PL" dirty="0" err="1" smtClean="0"/>
              <a:t>results</a:t>
            </a:r>
            <a:r>
              <a:rPr lang="pl-PL" dirty="0" smtClean="0"/>
              <a:t>?</a:t>
            </a:r>
          </a:p>
          <a:p>
            <a:r>
              <a:rPr lang="pl-PL" dirty="0" err="1" smtClean="0"/>
              <a:t>Are</a:t>
            </a:r>
            <a:r>
              <a:rPr lang="pl-PL" dirty="0" smtClean="0"/>
              <a:t> </a:t>
            </a:r>
            <a:r>
              <a:rPr lang="pl-PL" baseline="0" dirty="0" err="1" smtClean="0"/>
              <a:t>ears</a:t>
            </a:r>
            <a:r>
              <a:rPr lang="pl-PL" baseline="0" dirty="0" smtClean="0"/>
              <a:t> </a:t>
            </a:r>
            <a:r>
              <a:rPr lang="pl-PL" baseline="0" dirty="0" err="1" smtClean="0"/>
              <a:t>more</a:t>
            </a:r>
            <a:r>
              <a:rPr lang="pl-PL" baseline="0" dirty="0" smtClean="0"/>
              <a:t> </a:t>
            </a:r>
            <a:r>
              <a:rPr lang="pl-PL" baseline="0" dirty="0" err="1" smtClean="0"/>
              <a:t>differentiate</a:t>
            </a:r>
            <a:r>
              <a:rPr lang="pl-PL" baseline="0" dirty="0" smtClean="0"/>
              <a:t>? How </a:t>
            </a:r>
            <a:r>
              <a:rPr lang="pl-PL" baseline="0" dirty="0" err="1" smtClean="0"/>
              <a:t>does</a:t>
            </a:r>
            <a:r>
              <a:rPr lang="pl-PL" baseline="0" dirty="0" smtClean="0"/>
              <a:t> </a:t>
            </a:r>
            <a:r>
              <a:rPr lang="pl-PL" baseline="0" dirty="0" err="1" smtClean="0"/>
              <a:t>look</a:t>
            </a:r>
            <a:r>
              <a:rPr lang="pl-PL" baseline="0" dirty="0" smtClean="0"/>
              <a:t> beta </a:t>
            </a:r>
            <a:r>
              <a:rPr lang="pl-PL" baseline="0" dirty="0" err="1" smtClean="0"/>
              <a:t>diversity</a:t>
            </a:r>
            <a:r>
              <a:rPr lang="pl-PL" baseline="0" dirty="0" smtClean="0"/>
              <a:t>? </a:t>
            </a:r>
            <a:endParaRPr lang="pl-PL" dirty="0" smtClean="0"/>
          </a:p>
        </p:txBody>
      </p:sp>
      <p:sp>
        <p:nvSpPr>
          <p:cNvPr id="4" name="Symbol zastępczy numeru slajdu 3"/>
          <p:cNvSpPr>
            <a:spLocks noGrp="1"/>
          </p:cNvSpPr>
          <p:nvPr>
            <p:ph type="sldNum" sz="quarter" idx="10"/>
          </p:nvPr>
        </p:nvSpPr>
        <p:spPr/>
        <p:txBody>
          <a:bodyPr/>
          <a:lstStyle/>
          <a:p>
            <a:fld id="{554C4846-CD3D-4F6D-9653-7F0A62C24287}" type="slidenum">
              <a:rPr lang="en-GB" smtClean="0"/>
              <a:t>10</a:t>
            </a:fld>
            <a:endParaRPr lang="en-GB"/>
          </a:p>
        </p:txBody>
      </p:sp>
    </p:spTree>
    <p:extLst>
      <p:ext uri="{BB962C8B-B14F-4D97-AF65-F5344CB8AC3E}">
        <p14:creationId xmlns:p14="http://schemas.microsoft.com/office/powerpoint/2010/main" val="330011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a:p>
        </p:txBody>
      </p:sp>
      <p:sp>
        <p:nvSpPr>
          <p:cNvPr id="4" name="Symbol zastępczy numeru slajdu 3"/>
          <p:cNvSpPr>
            <a:spLocks noGrp="1"/>
          </p:cNvSpPr>
          <p:nvPr>
            <p:ph type="sldNum" sz="quarter" idx="10"/>
          </p:nvPr>
        </p:nvSpPr>
        <p:spPr/>
        <p:txBody>
          <a:bodyPr/>
          <a:lstStyle/>
          <a:p>
            <a:fld id="{554C4846-CD3D-4F6D-9653-7F0A62C24287}" type="slidenum">
              <a:rPr lang="en-GB" smtClean="0"/>
              <a:t>13</a:t>
            </a:fld>
            <a:endParaRPr lang="en-GB"/>
          </a:p>
        </p:txBody>
      </p:sp>
    </p:spTree>
    <p:extLst>
      <p:ext uri="{BB962C8B-B14F-4D97-AF65-F5344CB8AC3E}">
        <p14:creationId xmlns:p14="http://schemas.microsoft.com/office/powerpoint/2010/main" val="248096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A0903-374C-4CE1-8CF8-B8668DF03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38D9C62-0514-4415-9C0C-1692D7C14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65D7E0-D462-42CA-943C-E3D9362B0E29}"/>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5" name="Footer Placeholder 4">
            <a:extLst>
              <a:ext uri="{FF2B5EF4-FFF2-40B4-BE49-F238E27FC236}">
                <a16:creationId xmlns:a16="http://schemas.microsoft.com/office/drawing/2014/main" xmlns="" id="{F3B4FD7F-DCF7-406E-83FE-D005E859F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23FF8B3-760B-4395-9FE6-27F0F2A2B9D0}"/>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342323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F9794-FE03-4AEF-9DFB-CD990BB800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11C00BA-D96C-4E0E-9E61-356DE7935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27D5BFF-F5E0-46F1-96AC-DFCB04BA7D23}"/>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5" name="Footer Placeholder 4">
            <a:extLst>
              <a:ext uri="{FF2B5EF4-FFF2-40B4-BE49-F238E27FC236}">
                <a16:creationId xmlns:a16="http://schemas.microsoft.com/office/drawing/2014/main" xmlns="" id="{2C8F7263-C836-49F3-8B20-1038674583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1E0AAEE-E47B-4E1C-BA95-BC722BA5DDD7}"/>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16360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8705A65-E22D-4B07-AEC1-619F04D13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5FDE1BA-0DDE-47C0-BA03-CD80E7D3B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8D25BB-EECE-4FF5-84F0-B2500913FDC4}"/>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5" name="Footer Placeholder 4">
            <a:extLst>
              <a:ext uri="{FF2B5EF4-FFF2-40B4-BE49-F238E27FC236}">
                <a16:creationId xmlns:a16="http://schemas.microsoft.com/office/drawing/2014/main" xmlns="" id="{E6D53197-239E-4A4C-8257-4F6E69440D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BD1B19D-FD02-402F-A27A-CD03F8116BD9}"/>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131261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C44A7-9A57-424F-BC3C-916C0AF46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097EBAC-3802-41B6-80B6-D5D08E590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C2867D9-37F8-4F47-8DA3-6CFB56D25036}"/>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5" name="Footer Placeholder 4">
            <a:extLst>
              <a:ext uri="{FF2B5EF4-FFF2-40B4-BE49-F238E27FC236}">
                <a16:creationId xmlns:a16="http://schemas.microsoft.com/office/drawing/2014/main" xmlns="" id="{983FD32C-EA77-463D-B9A8-1AB217F07B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35824E3-2168-4600-9B27-DDAE20AB4847}"/>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32446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0EA25-9EAE-427D-98F9-09F6A2496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CC76974-2673-4D88-BEA2-68D428FBF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511E31E-2EE9-459D-A7CD-30F5E6238062}"/>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5" name="Footer Placeholder 4">
            <a:extLst>
              <a:ext uri="{FF2B5EF4-FFF2-40B4-BE49-F238E27FC236}">
                <a16:creationId xmlns:a16="http://schemas.microsoft.com/office/drawing/2014/main" xmlns="" id="{48EAA99C-192B-463C-A213-768AF7E454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5A70697-9F3D-490B-84B8-BB0190714DC0}"/>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73098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76FB8-A8AC-4CC8-87A9-8BE6BD979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3F184E-93F9-4870-890B-63F24A480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69A893D-3FB1-41DF-9510-B64645BC3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EA88A10-514A-4DCC-99C2-C2B48F025177}"/>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6" name="Footer Placeholder 5">
            <a:extLst>
              <a:ext uri="{FF2B5EF4-FFF2-40B4-BE49-F238E27FC236}">
                <a16:creationId xmlns:a16="http://schemas.microsoft.com/office/drawing/2014/main" xmlns="" id="{D7E2D38E-5EE5-4943-9924-A53B24D8E2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80250C-EDE3-4C8C-9163-A7994302EC85}"/>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197917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6B06B-7FF6-4B24-BB9E-60E9897F67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01C4726-B08F-4B81-B01D-87B4E462F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DF26B7F-3541-4CC6-9F18-47D2FB0F2E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775593-BB6C-4D1D-B5FB-A32D044E2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7B4FB8-3154-4467-81C0-2BF0B3959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7842795-EF6B-44DD-8591-5C568B9BB5E0}"/>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8" name="Footer Placeholder 7">
            <a:extLst>
              <a:ext uri="{FF2B5EF4-FFF2-40B4-BE49-F238E27FC236}">
                <a16:creationId xmlns:a16="http://schemas.microsoft.com/office/drawing/2014/main" xmlns="" id="{2A1CA436-F819-4430-B8C9-AC7CDF2F153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A6BE49E-7363-4EE0-BF34-C97F06E8955E}"/>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225376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F6E25-81CC-4777-85F5-00633D5799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E01C4B4-65A3-40E2-9EE1-125F19651B4B}"/>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4" name="Footer Placeholder 3">
            <a:extLst>
              <a:ext uri="{FF2B5EF4-FFF2-40B4-BE49-F238E27FC236}">
                <a16:creationId xmlns:a16="http://schemas.microsoft.com/office/drawing/2014/main" xmlns="" id="{5CA33C21-EA84-4C27-A53C-1941921681D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CC51D61-170E-48C5-B175-F57C8DD08484}"/>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424114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E837A70-18F7-40B3-B0E3-34DACB8F9C06}"/>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3" name="Footer Placeholder 2">
            <a:extLst>
              <a:ext uri="{FF2B5EF4-FFF2-40B4-BE49-F238E27FC236}">
                <a16:creationId xmlns:a16="http://schemas.microsoft.com/office/drawing/2014/main" xmlns="" id="{3EA5D154-EDDE-4C07-A10F-F563BDDD8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FAE7E9F0-8DED-4BFA-918D-00AC3834C49A}"/>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348866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72539-0D91-4565-8FE8-F28F3A4BF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71C1170-8C32-48C4-9E4E-033C90881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935FD9D-0F4B-4DE0-BC36-C63CAA750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A6D1F9C-866D-4D26-8EC5-FE518272C052}"/>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6" name="Footer Placeholder 5">
            <a:extLst>
              <a:ext uri="{FF2B5EF4-FFF2-40B4-BE49-F238E27FC236}">
                <a16:creationId xmlns:a16="http://schemas.microsoft.com/office/drawing/2014/main" xmlns="" id="{121683D7-E480-4B78-BA99-54CF3290A4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DEB14E7-D453-4D6D-8265-465FEAFEEC67}"/>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25529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E0FEF-16B9-4F3C-A7B9-CD9416DC3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AF5DF5B-31D8-4D0F-B4ED-B70057F6A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C541012-0040-4EDA-BDAA-89BB4C1CC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0632E2-1B77-44FA-8E7E-452698E7DC94}"/>
              </a:ext>
            </a:extLst>
          </p:cNvPr>
          <p:cNvSpPr>
            <a:spLocks noGrp="1"/>
          </p:cNvSpPr>
          <p:nvPr>
            <p:ph type="dt" sz="half" idx="10"/>
          </p:nvPr>
        </p:nvSpPr>
        <p:spPr/>
        <p:txBody>
          <a:bodyPr/>
          <a:lstStyle/>
          <a:p>
            <a:fld id="{54AD012D-D329-4519-8266-885CB8F2AF19}" type="datetimeFigureOut">
              <a:rPr lang="en-US" smtClean="0"/>
              <a:t>11/9/2020</a:t>
            </a:fld>
            <a:endParaRPr lang="en-US" dirty="0"/>
          </a:p>
        </p:txBody>
      </p:sp>
      <p:sp>
        <p:nvSpPr>
          <p:cNvPr id="6" name="Footer Placeholder 5">
            <a:extLst>
              <a:ext uri="{FF2B5EF4-FFF2-40B4-BE49-F238E27FC236}">
                <a16:creationId xmlns:a16="http://schemas.microsoft.com/office/drawing/2014/main" xmlns="" id="{6C360131-894F-4744-A3C2-64434A01B2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C6D6234-E3E6-4476-8871-27F76607B60F}"/>
              </a:ext>
            </a:extLst>
          </p:cNvPr>
          <p:cNvSpPr>
            <a:spLocks noGrp="1"/>
          </p:cNvSpPr>
          <p:nvPr>
            <p:ph type="sldNum" sz="quarter" idx="12"/>
          </p:nvPr>
        </p:nvSpPr>
        <p:spPr/>
        <p:txBody>
          <a:bodyPr/>
          <a:lstStyle/>
          <a:p>
            <a:fld id="{A64EC336-6DB6-45C4-9D15-531E344B08CA}" type="slidenum">
              <a:rPr lang="en-US" smtClean="0"/>
              <a:t>‹#›</a:t>
            </a:fld>
            <a:endParaRPr lang="en-US" dirty="0"/>
          </a:p>
        </p:txBody>
      </p:sp>
    </p:spTree>
    <p:extLst>
      <p:ext uri="{BB962C8B-B14F-4D97-AF65-F5344CB8AC3E}">
        <p14:creationId xmlns:p14="http://schemas.microsoft.com/office/powerpoint/2010/main" val="102772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A7E5BF-9EE8-4385-B985-7AEF9593F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C69215C-C519-4E2B-9FF5-FF7FBAF20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427D527-F0B6-4869-BCB9-902B896A61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D012D-D329-4519-8266-885CB8F2AF19}" type="datetimeFigureOut">
              <a:rPr lang="en-US" smtClean="0"/>
              <a:t>11/9/2020</a:t>
            </a:fld>
            <a:endParaRPr lang="en-US" dirty="0"/>
          </a:p>
        </p:txBody>
      </p:sp>
      <p:sp>
        <p:nvSpPr>
          <p:cNvPr id="5" name="Footer Placeholder 4">
            <a:extLst>
              <a:ext uri="{FF2B5EF4-FFF2-40B4-BE49-F238E27FC236}">
                <a16:creationId xmlns:a16="http://schemas.microsoft.com/office/drawing/2014/main" xmlns="" id="{568F280F-E9C6-42CA-A8D6-E6C67BC5A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15870F0F-EE8E-492D-A2B2-AC7925EF8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EC336-6DB6-45C4-9D15-531E344B08CA}" type="slidenum">
              <a:rPr lang="en-US" smtClean="0"/>
              <a:t>‹#›</a:t>
            </a:fld>
            <a:endParaRPr lang="en-US" dirty="0"/>
          </a:p>
        </p:txBody>
      </p:sp>
    </p:spTree>
    <p:extLst>
      <p:ext uri="{BB962C8B-B14F-4D97-AF65-F5344CB8AC3E}">
        <p14:creationId xmlns:p14="http://schemas.microsoft.com/office/powerpoint/2010/main" val="352741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1255182093"/>
              </p:ext>
            </p:extLst>
          </p:nvPr>
        </p:nvGraphicFramePr>
        <p:xfrm>
          <a:off x="721895" y="761998"/>
          <a:ext cx="11028947" cy="5717476"/>
        </p:xfrm>
        <a:graphic>
          <a:graphicData uri="http://schemas.openxmlformats.org/drawingml/2006/table">
            <a:tbl>
              <a:tblPr/>
              <a:tblGrid>
                <a:gridCol w="7224241"/>
                <a:gridCol w="1606937"/>
                <a:gridCol w="1018674"/>
                <a:gridCol w="1179095"/>
              </a:tblGrid>
              <a:tr h="509050">
                <a:tc>
                  <a:txBody>
                    <a:bodyPr/>
                    <a:lstStyle/>
                    <a:p>
                      <a:pPr algn="ctr" fontAlgn="b"/>
                      <a:r>
                        <a:rPr lang="en-GB" sz="1100" dirty="0">
                          <a:solidFill>
                            <a:srgbClr val="000000"/>
                          </a:solidFill>
                          <a:effectLst/>
                          <a:latin typeface="Calibri"/>
                        </a:rPr>
                        <a:t>Feature</a:t>
                      </a:r>
                    </a:p>
                  </a:txBody>
                  <a:tcPr marL="7594" marR="7594" marT="7594" marB="45564" anchor="b">
                    <a:lnL>
                      <a:noFill/>
                    </a:lnL>
                    <a:lnR>
                      <a:noFill/>
                    </a:lnR>
                    <a:lnT>
                      <a:noFill/>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Mean_T1D_Control_Diff</a:t>
                      </a:r>
                    </a:p>
                  </a:txBody>
                  <a:tcPr marL="7594" marR="7594" marT="7594" marB="45564" anchor="b">
                    <a:lnL>
                      <a:noFill/>
                    </a:lnL>
                    <a:lnR>
                      <a:noFill/>
                    </a:lnR>
                    <a:lnT>
                      <a:noFill/>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Wilcoxon_P</a:t>
                      </a:r>
                    </a:p>
                  </a:txBody>
                  <a:tcPr marL="7594" marR="7594" marT="7594" marB="45564" anchor="b">
                    <a:lnL>
                      <a:noFill/>
                    </a:lnL>
                    <a:lnR>
                      <a:noFill/>
                    </a:lnR>
                    <a:lnT>
                      <a:noFill/>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BH_FDR_Adjust_P</a:t>
                      </a:r>
                    </a:p>
                  </a:txBody>
                  <a:tcPr marL="7594" marR="7594" marT="7594" marB="45564" anchor="b">
                    <a:lnL>
                      <a:noFill/>
                    </a:lnL>
                    <a:lnR>
                      <a:noFill/>
                    </a:lnR>
                    <a:lnT>
                      <a:noFill/>
                    </a:lnT>
                    <a:lnB w="7620" cap="flat" cmpd="sng" algn="ctr">
                      <a:solidFill>
                        <a:srgbClr val="D4D4D4"/>
                      </a:solidFill>
                      <a:prstDash val="solid"/>
                      <a:round/>
                      <a:headEnd type="none" w="med" len="med"/>
                      <a:tailEnd type="none" w="med" len="med"/>
                    </a:lnB>
                  </a:tcPr>
                </a:tc>
              </a:tr>
              <a:tr h="289357">
                <a:tc>
                  <a:txBody>
                    <a:bodyPr/>
                    <a:lstStyle/>
                    <a:p>
                      <a:pPr algn="r" fontAlgn="b"/>
                      <a:r>
                        <a:rPr lang="en-GB" sz="1100" b="1" dirty="0">
                          <a:solidFill>
                            <a:schemeClr val="accent6">
                              <a:lumMod val="75000"/>
                            </a:schemeClr>
                          </a:solidFill>
                          <a:effectLst/>
                          <a:latin typeface="Calibri"/>
                        </a:rPr>
                        <a:t>Metabolism_Metabolism of cofactors and vitamins_Pantothenate and CoA </a:t>
                      </a:r>
                      <a:r>
                        <a:rPr lang="en-GB" sz="1100" b="1" dirty="0" smtClean="0">
                          <a:solidFill>
                            <a:schemeClr val="accent6">
                              <a:lumMod val="75000"/>
                            </a:schemeClr>
                          </a:solidFill>
                          <a:effectLst/>
                          <a:latin typeface="Calibri"/>
                        </a:rPr>
                        <a:t>biosynthesis</a:t>
                      </a:r>
                      <a:r>
                        <a:rPr lang="pl-PL" sz="1100" b="1" dirty="0" smtClean="0">
                          <a:solidFill>
                            <a:schemeClr val="accent6">
                              <a:lumMod val="75000"/>
                            </a:schemeClr>
                          </a:solidFill>
                          <a:effectLst/>
                          <a:latin typeface="Calibri"/>
                        </a:rPr>
                        <a:t> </a:t>
                      </a:r>
                      <a:endParaRPr lang="en-GB" sz="1100" b="1" dirty="0">
                        <a:solidFill>
                          <a:schemeClr val="accent6">
                            <a:lumMod val="75000"/>
                          </a:schemeClr>
                        </a:solidFill>
                        <a:effectLst/>
                        <a:latin typeface="Calibri"/>
                      </a:endParaRP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-0.00013</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b="1" dirty="0">
                          <a:solidFill>
                            <a:srgbClr val="000000"/>
                          </a:solidFill>
                          <a:effectLst/>
                          <a:latin typeface="Calibri"/>
                        </a:rPr>
                        <a:t>0.01099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b="1" dirty="0">
                          <a:solidFill>
                            <a:schemeClr val="accent6">
                              <a:lumMod val="75000"/>
                            </a:schemeClr>
                          </a:solidFill>
                          <a:effectLst/>
                          <a:latin typeface="Calibri"/>
                        </a:rPr>
                        <a:t>Metabolism_Metabolism of cofactors and vitamins_Folate biosynthesis</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-0.00069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b="1" dirty="0">
                          <a:solidFill>
                            <a:srgbClr val="000000"/>
                          </a:solidFill>
                          <a:effectLst/>
                          <a:latin typeface="Calibri"/>
                        </a:rPr>
                        <a:t>0.01447</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b="1" dirty="0">
                          <a:solidFill>
                            <a:srgbClr val="C00000"/>
                          </a:solidFill>
                          <a:effectLst/>
                          <a:latin typeface="Calibri"/>
                        </a:rPr>
                        <a:t>Unclassified_Metabolism_Carbohydrate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-0.00014</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b="1" dirty="0">
                          <a:solidFill>
                            <a:srgbClr val="000000"/>
                          </a:solidFill>
                          <a:effectLst/>
                          <a:latin typeface="Calibri"/>
                        </a:rPr>
                        <a:t>0.02315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b="1" dirty="0">
                          <a:solidFill>
                            <a:srgbClr val="000000"/>
                          </a:solidFill>
                          <a:effectLst/>
                          <a:latin typeface="Calibri"/>
                        </a:rPr>
                        <a:t>Unclassified_Poorly characterized_General function prediction only</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-0.00055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b="1" dirty="0">
                          <a:solidFill>
                            <a:srgbClr val="000000"/>
                          </a:solidFill>
                          <a:effectLst/>
                          <a:latin typeface="Calibri"/>
                        </a:rPr>
                        <a:t>0.0408</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b="1" dirty="0">
                          <a:solidFill>
                            <a:srgbClr val="C00000"/>
                          </a:solidFill>
                          <a:effectLst/>
                          <a:latin typeface="Calibri"/>
                        </a:rPr>
                        <a:t>Metabolism_Carbohydrate metabolism_Starch and sucrose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0.00081</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b="1" dirty="0">
                          <a:solidFill>
                            <a:srgbClr val="000000"/>
                          </a:solidFill>
                          <a:effectLst/>
                          <a:latin typeface="Calibri"/>
                        </a:rPr>
                        <a:t>0.04772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Cellular Processes_Cellular community - prokaryotes_Quorum sensing</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0.00021</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0.05144</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Genetic Information Processing_Translation_Ribosome biogenesis</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0.00058</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0.05248</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Metabolism_Carbohydrate metabolism_Propanoate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-0.00018</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0.05429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Metabolism_Amino acid metabolism_Arginine and proline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-0.00008</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0.05479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Metabolism_Metabolism of cofactors and vitamins_Ubiquinone and other terpenoid-quinone biosynthesis</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-0.00025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0.05803</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Metabolism_Carbohydrate metabolism_Glycolysis / Gluconeogenesis</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0.00017</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0.0592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Metabolism_Amino acid metabolism_Lysine biosynthesis</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0.00016</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0.06196</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Metabolism_Carbohydrate metabolism_Butanoate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-0.00006</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0.06731</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Environmental Information Processing_Signal transduction_Two-component system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-0.00039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0.06809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0.40365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Metabolism_Energy metabolism_Sulfur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-0.00021</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0.07569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0.41882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Cellular Processes_Cell motility_Flagellar assembly</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-0.00009</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0.09801</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0.45472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Metabolism_Metabolism of terpenoids and polyketides_Terpenoid backbone biosynthesis</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0.00013</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0.10697</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0.45472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r h="289357">
                <a:tc>
                  <a:txBody>
                    <a:bodyPr/>
                    <a:lstStyle/>
                    <a:p>
                      <a:pPr algn="r" fontAlgn="b"/>
                      <a:r>
                        <a:rPr lang="en-GB" sz="1100" dirty="0">
                          <a:solidFill>
                            <a:srgbClr val="000000"/>
                          </a:solidFill>
                          <a:effectLst/>
                          <a:latin typeface="Calibri"/>
                        </a:rPr>
                        <a:t>Metabolism_Metabolism of cofactors and vitamins_Porphyrin and chlorophyll metabolism</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-0.00022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0.11045</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c>
                  <a:txBody>
                    <a:bodyPr/>
                    <a:lstStyle/>
                    <a:p>
                      <a:pPr algn="ctr" fontAlgn="b"/>
                      <a:r>
                        <a:rPr lang="en-GB" sz="1100" dirty="0">
                          <a:solidFill>
                            <a:srgbClr val="000000"/>
                          </a:solidFill>
                          <a:effectLst/>
                          <a:latin typeface="Calibri"/>
                        </a:rPr>
                        <a:t>0.45472</a:t>
                      </a:r>
                    </a:p>
                  </a:txBody>
                  <a:tcPr marL="7594" marR="7594" marT="7594" marB="45564" anchor="b">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476375"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itchFamily="34" charset="0"/>
                <a:cs typeface="Calibri" pitchFamily="34" charset="0"/>
              </a:rPr>
              <a:t/>
            </a:r>
            <a:br>
              <a:rPr kumimoji="0" lang="en-US" altLang="en-US" sz="1200" b="0" i="0" u="none" strike="noStrike" cap="none" normalizeH="0" baseline="0" dirty="0" smtClean="0">
                <a:ln>
                  <a:noFill/>
                </a:ln>
                <a:solidFill>
                  <a:srgbClr val="000000"/>
                </a:solidFill>
                <a:effectLst/>
                <a:latin typeface="Calibri" pitchFamily="34" charset="0"/>
                <a:cs typeface="Calibri" pitchFamily="34" charset="0"/>
              </a:rPr>
            </a:b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pole tekstowe 4"/>
          <p:cNvSpPr txBox="1"/>
          <p:nvPr/>
        </p:nvSpPr>
        <p:spPr>
          <a:xfrm>
            <a:off x="473241" y="352925"/>
            <a:ext cx="4154905" cy="276999"/>
          </a:xfrm>
          <a:prstGeom prst="rect">
            <a:avLst/>
          </a:prstGeom>
          <a:noFill/>
        </p:spPr>
        <p:txBody>
          <a:bodyPr wrap="square" rtlCol="0">
            <a:spAutoFit/>
          </a:bodyPr>
          <a:lstStyle/>
          <a:p>
            <a:r>
              <a:rPr lang="pl-PL" sz="1200" dirty="0" smtClean="0"/>
              <a:t>24.09.2020 all samples together_ PATHWAY CLASSES</a:t>
            </a:r>
            <a:endParaRPr lang="en-GB" sz="1200" dirty="0"/>
          </a:p>
        </p:txBody>
      </p:sp>
    </p:spTree>
    <p:extLst>
      <p:ext uri="{BB962C8B-B14F-4D97-AF65-F5344CB8AC3E}">
        <p14:creationId xmlns:p14="http://schemas.microsoft.com/office/powerpoint/2010/main" val="2733527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F025F9-0FEF-47B5-93A4-DDA08AE930DB}"/>
              </a:ext>
            </a:extLst>
          </p:cNvPr>
          <p:cNvSpPr txBox="1"/>
          <p:nvPr/>
        </p:nvSpPr>
        <p:spPr>
          <a:xfrm>
            <a:off x="0" y="-116541"/>
            <a:ext cx="12192000" cy="769441"/>
          </a:xfrm>
          <a:prstGeom prst="rect">
            <a:avLst/>
          </a:prstGeom>
          <a:noFill/>
        </p:spPr>
        <p:txBody>
          <a:bodyPr wrap="square" rtlCol="0">
            <a:spAutoFit/>
          </a:bodyPr>
          <a:lstStyle/>
          <a:p>
            <a:pPr algn="ctr"/>
            <a:r>
              <a:rPr lang="en-US" sz="4400" dirty="0"/>
              <a:t>Type 1 Diabetes assoc. pathways by Sample Type</a:t>
            </a:r>
          </a:p>
        </p:txBody>
      </p:sp>
      <p:graphicFrame>
        <p:nvGraphicFramePr>
          <p:cNvPr id="4" name="Table 3">
            <a:extLst>
              <a:ext uri="{FF2B5EF4-FFF2-40B4-BE49-F238E27FC236}">
                <a16:creationId xmlns:a16="http://schemas.microsoft.com/office/drawing/2014/main" xmlns="" id="{F4D10134-CE19-4E58-9FE4-5AB6C8F3CED6}"/>
              </a:ext>
            </a:extLst>
          </p:cNvPr>
          <p:cNvGraphicFramePr>
            <a:graphicFrameLocks noGrp="1"/>
          </p:cNvGraphicFramePr>
          <p:nvPr>
            <p:extLst>
              <p:ext uri="{D42A27DB-BD31-4B8C-83A1-F6EECF244321}">
                <p14:modId xmlns:p14="http://schemas.microsoft.com/office/powerpoint/2010/main" val="2020054502"/>
              </p:ext>
            </p:extLst>
          </p:nvPr>
        </p:nvGraphicFramePr>
        <p:xfrm>
          <a:off x="1003685" y="598020"/>
          <a:ext cx="11154963" cy="6242685"/>
        </p:xfrm>
        <a:graphic>
          <a:graphicData uri="http://schemas.openxmlformats.org/drawingml/2006/table">
            <a:tbl>
              <a:tblPr/>
              <a:tblGrid>
                <a:gridCol w="5675021">
                  <a:extLst>
                    <a:ext uri="{9D8B030D-6E8A-4147-A177-3AD203B41FA5}">
                      <a16:colId xmlns:a16="http://schemas.microsoft.com/office/drawing/2014/main" xmlns="" val="1771640636"/>
                    </a:ext>
                  </a:extLst>
                </a:gridCol>
                <a:gridCol w="824753">
                  <a:extLst>
                    <a:ext uri="{9D8B030D-6E8A-4147-A177-3AD203B41FA5}">
                      <a16:colId xmlns:a16="http://schemas.microsoft.com/office/drawing/2014/main" xmlns="" val="2462962616"/>
                    </a:ext>
                  </a:extLst>
                </a:gridCol>
                <a:gridCol w="708212">
                  <a:extLst>
                    <a:ext uri="{9D8B030D-6E8A-4147-A177-3AD203B41FA5}">
                      <a16:colId xmlns:a16="http://schemas.microsoft.com/office/drawing/2014/main" xmlns="" val="9197259"/>
                    </a:ext>
                  </a:extLst>
                </a:gridCol>
                <a:gridCol w="663388">
                  <a:extLst>
                    <a:ext uri="{9D8B030D-6E8A-4147-A177-3AD203B41FA5}">
                      <a16:colId xmlns:a16="http://schemas.microsoft.com/office/drawing/2014/main" xmlns="" val="3319842726"/>
                    </a:ext>
                  </a:extLst>
                </a:gridCol>
                <a:gridCol w="693889">
                  <a:extLst>
                    <a:ext uri="{9D8B030D-6E8A-4147-A177-3AD203B41FA5}">
                      <a16:colId xmlns:a16="http://schemas.microsoft.com/office/drawing/2014/main" xmlns="" val="3887344294"/>
                    </a:ext>
                  </a:extLst>
                </a:gridCol>
                <a:gridCol w="525463">
                  <a:extLst>
                    <a:ext uri="{9D8B030D-6E8A-4147-A177-3AD203B41FA5}">
                      <a16:colId xmlns:a16="http://schemas.microsoft.com/office/drawing/2014/main" xmlns="" val="3736941347"/>
                    </a:ext>
                  </a:extLst>
                </a:gridCol>
                <a:gridCol w="688079">
                  <a:extLst>
                    <a:ext uri="{9D8B030D-6E8A-4147-A177-3AD203B41FA5}">
                      <a16:colId xmlns:a16="http://schemas.microsoft.com/office/drawing/2014/main" xmlns="" val="3214300574"/>
                    </a:ext>
                  </a:extLst>
                </a:gridCol>
                <a:gridCol w="688079">
                  <a:extLst>
                    <a:ext uri="{9D8B030D-6E8A-4147-A177-3AD203B41FA5}">
                      <a16:colId xmlns:a16="http://schemas.microsoft.com/office/drawing/2014/main" xmlns="" val="234131184"/>
                    </a:ext>
                  </a:extLst>
                </a:gridCol>
                <a:gridCol w="688079">
                  <a:extLst>
                    <a:ext uri="{9D8B030D-6E8A-4147-A177-3AD203B41FA5}">
                      <a16:colId xmlns:a16="http://schemas.microsoft.com/office/drawing/2014/main" xmlns="" val="981596311"/>
                    </a:ext>
                  </a:extLst>
                </a:gridCol>
              </a:tblGrid>
              <a:tr h="507153">
                <a:tc>
                  <a:txBody>
                    <a:bodyPr/>
                    <a:lstStyle/>
                    <a:p>
                      <a:pPr algn="ctr" fontAlgn="b"/>
                      <a:r>
                        <a:rPr lang="en-US" sz="1400" b="0" i="0" u="none" strike="noStrike" dirty="0">
                          <a:solidFill>
                            <a:srgbClr val="000000"/>
                          </a:solidFill>
                          <a:effectLst/>
                          <a:latin typeface="Calibri" panose="020F0502020204030204" pitchFamily="34" charset="0"/>
                        </a:rPr>
                        <a:t>description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Control: mean rel. freq.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Control: std. dev.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T1D: mean rel. freq.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T1D: std. dev.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p-values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Difference between means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95.0% lower CI</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95.0% upper CI</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57650588"/>
                  </a:ext>
                </a:extLst>
              </a:tr>
              <a:tr h="202515">
                <a:tc>
                  <a:txBody>
                    <a:bodyPr/>
                    <a:lstStyle/>
                    <a:p>
                      <a:pPr algn="r" fontAlgn="b"/>
                      <a:r>
                        <a:rPr lang="en-US" sz="1400" b="0" i="0" u="none" strike="noStrike" dirty="0">
                          <a:solidFill>
                            <a:srgbClr val="000000"/>
                          </a:solidFill>
                          <a:effectLst/>
                          <a:latin typeface="Calibri" panose="020F0502020204030204" pitchFamily="34" charset="0"/>
                        </a:rPr>
                        <a:t>reductive TCA cycle I</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1" i="0" u="none" strike="noStrike" dirty="0">
                          <a:solidFill>
                            <a:srgbClr val="000000"/>
                          </a:solidFill>
                          <a:effectLst/>
                          <a:latin typeface="Calibri" panose="020F0502020204030204" pitchFamily="34" charset="0"/>
                        </a:rPr>
                        <a:t>0.095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chemeClr val="bg2"/>
                    </a:solidFill>
                  </a:tcPr>
                </a:tc>
                <a:tc>
                  <a:txBody>
                    <a:bodyPr/>
                    <a:lstStyle/>
                    <a:p>
                      <a:pPr algn="ctr" rtl="0" fontAlgn="b"/>
                      <a:r>
                        <a:rPr lang="en-US" sz="1400" b="0" i="0" u="none" strike="noStrike" dirty="0">
                          <a:solidFill>
                            <a:srgbClr val="000000"/>
                          </a:solidFill>
                          <a:effectLst/>
                          <a:latin typeface="Calibri" panose="020F0502020204030204" pitchFamily="34" charset="0"/>
                        </a:rPr>
                        <a:t>0.153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0.055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0.018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0.018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0.073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0.013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374211880"/>
                  </a:ext>
                </a:extLst>
              </a:tr>
              <a:tr h="202515">
                <a:tc>
                  <a:txBody>
                    <a:bodyPr/>
                    <a:lstStyle/>
                    <a:p>
                      <a:pPr algn="r" fontAlgn="b"/>
                      <a:r>
                        <a:rPr lang="en-US" sz="1400" b="0" i="0" u="none" strike="noStrike" dirty="0">
                          <a:solidFill>
                            <a:srgbClr val="000000"/>
                          </a:solidFill>
                          <a:effectLst/>
                          <a:latin typeface="Calibri" panose="020F0502020204030204" pitchFamily="34" charset="0"/>
                        </a:rPr>
                        <a:t>superpathway of L-methionine biosynthesis (by sulfhydrylation)</a:t>
                      </a:r>
                    </a:p>
                  </a:txBody>
                  <a:tcPr marL="9525" marR="9525" marT="9525"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Calibri" panose="020F0502020204030204" pitchFamily="34" charset="0"/>
                        </a:rPr>
                        <a:t>0.080</a:t>
                      </a:r>
                    </a:p>
                  </a:txBody>
                  <a:tcPr marL="9525" marR="9525" marT="9525" marB="0" anchor="b">
                    <a:lnL>
                      <a:noFill/>
                    </a:lnL>
                    <a:lnR>
                      <a:noFill/>
                    </a:lnR>
                    <a:lnT>
                      <a:noFill/>
                    </a:lnT>
                    <a:lnB>
                      <a:noFill/>
                    </a:lnB>
                    <a:solidFill>
                      <a:schemeClr val="bg2"/>
                    </a:solidFill>
                  </a:tcPr>
                </a:tc>
                <a:tc>
                  <a:txBody>
                    <a:bodyPr/>
                    <a:lstStyle/>
                    <a:p>
                      <a:pPr algn="ctr" rtl="0" fontAlgn="b"/>
                      <a:r>
                        <a:rPr lang="en-US" sz="1400" b="0" i="0" u="none" strike="noStrike" dirty="0">
                          <a:solidFill>
                            <a:srgbClr val="000000"/>
                          </a:solidFill>
                          <a:effectLst/>
                          <a:latin typeface="Calibri" panose="020F0502020204030204" pitchFamily="34" charset="0"/>
                        </a:rPr>
                        <a:t>0.127</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0.024</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0.062</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0.036</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0.036</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0.055</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extLst>
                  <a:ext uri="{0D108BD9-81ED-4DB2-BD59-A6C34878D82A}">
                    <a16:rowId xmlns:a16="http://schemas.microsoft.com/office/drawing/2014/main" xmlns="" val="4104961479"/>
                  </a:ext>
                </a:extLst>
              </a:tr>
              <a:tr h="202515">
                <a:tc>
                  <a:txBody>
                    <a:bodyPr/>
                    <a:lstStyle/>
                    <a:p>
                      <a:pPr algn="r" fontAlgn="b"/>
                      <a:r>
                        <a:rPr lang="en-US" sz="1400" b="0" i="0" u="none" strike="noStrike" dirty="0">
                          <a:solidFill>
                            <a:srgbClr val="000000"/>
                          </a:solidFill>
                          <a:effectLst/>
                          <a:latin typeface="Calibri" panose="020F0502020204030204" pitchFamily="34" charset="0"/>
                        </a:rPr>
                        <a:t>catechol degradation I (meta-cleavage pathway)</a:t>
                      </a:r>
                    </a:p>
                  </a:txBody>
                  <a:tcPr marL="9525" marR="9525" marT="9525"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Calibri" panose="020F0502020204030204" pitchFamily="34" charset="0"/>
                        </a:rPr>
                        <a:t>0.048</a:t>
                      </a:r>
                    </a:p>
                  </a:txBody>
                  <a:tcPr marL="9525" marR="9525" marT="9525" marB="0" anchor="b">
                    <a:lnL>
                      <a:noFill/>
                    </a:lnL>
                    <a:lnR>
                      <a:noFill/>
                    </a:lnR>
                    <a:lnT>
                      <a:noFill/>
                    </a:lnT>
                    <a:lnB>
                      <a:noFill/>
                    </a:lnB>
                    <a:solidFill>
                      <a:schemeClr val="bg2"/>
                    </a:solidFill>
                  </a:tcPr>
                </a:tc>
                <a:tc>
                  <a:txBody>
                    <a:bodyPr/>
                    <a:lstStyle/>
                    <a:p>
                      <a:pPr algn="ctr" rtl="0" fontAlgn="b"/>
                      <a:r>
                        <a:rPr lang="en-US" sz="1400" b="0" i="0" u="none" strike="noStrike" dirty="0">
                          <a:solidFill>
                            <a:srgbClr val="000000"/>
                          </a:solidFill>
                          <a:effectLst/>
                          <a:latin typeface="Calibri" panose="020F0502020204030204" pitchFamily="34" charset="0"/>
                        </a:rPr>
                        <a:t>0.083</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0.010</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0.032</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0.027</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0.027</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0.037</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extLst>
                  <a:ext uri="{0D108BD9-81ED-4DB2-BD59-A6C34878D82A}">
                    <a16:rowId xmlns:a16="http://schemas.microsoft.com/office/drawing/2014/main" xmlns="" val="2765698007"/>
                  </a:ext>
                </a:extLst>
              </a:tr>
              <a:tr h="202515">
                <a:tc>
                  <a:txBody>
                    <a:bodyPr/>
                    <a:lstStyle/>
                    <a:p>
                      <a:pPr algn="r" fontAlgn="b"/>
                      <a:r>
                        <a:rPr lang="en-US" sz="1400" b="0" i="0" u="none" strike="noStrike" dirty="0">
                          <a:solidFill>
                            <a:srgbClr val="000000"/>
                          </a:solidFill>
                          <a:effectLst/>
                          <a:latin typeface="Calibri" panose="020F0502020204030204" pitchFamily="34" charset="0"/>
                        </a:rPr>
                        <a:t>superpathway of heme biosynthesis from glycine</a:t>
                      </a:r>
                    </a:p>
                  </a:txBody>
                  <a:tcPr marL="9525" marR="9525" marT="9525"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Calibri" panose="020F0502020204030204" pitchFamily="34" charset="0"/>
                        </a:rPr>
                        <a:t>0.051</a:t>
                      </a:r>
                    </a:p>
                  </a:txBody>
                  <a:tcPr marL="9525" marR="9525" marT="9525" marB="0" anchor="b">
                    <a:lnL>
                      <a:noFill/>
                    </a:lnL>
                    <a:lnR>
                      <a:noFill/>
                    </a:lnR>
                    <a:lnT>
                      <a:noFill/>
                    </a:lnT>
                    <a:lnB>
                      <a:noFill/>
                    </a:lnB>
                    <a:solidFill>
                      <a:schemeClr val="bg2"/>
                    </a:solidFill>
                  </a:tcPr>
                </a:tc>
                <a:tc>
                  <a:txBody>
                    <a:bodyPr/>
                    <a:lstStyle/>
                    <a:p>
                      <a:pPr algn="ctr" rtl="0" fontAlgn="b"/>
                      <a:r>
                        <a:rPr lang="en-US" sz="1400" b="0" i="0" u="none" strike="noStrike" dirty="0">
                          <a:solidFill>
                            <a:srgbClr val="000000"/>
                          </a:solidFill>
                          <a:effectLst/>
                          <a:latin typeface="Calibri" panose="020F0502020204030204" pitchFamily="34" charset="0"/>
                        </a:rPr>
                        <a:t>0.086</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0.029</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0.020</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0.020</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0.040</a:t>
                      </a:r>
                    </a:p>
                  </a:txBody>
                  <a:tcPr marL="9525" marR="9525" marT="9525" marB="0" anchor="b">
                    <a:lnL>
                      <a:noFill/>
                    </a:lnL>
                    <a:lnR>
                      <a:noFill/>
                    </a:lnR>
                    <a:lnT>
                      <a:noFill/>
                    </a:lnT>
                    <a:lnB>
                      <a:noFill/>
                    </a:lnB>
                  </a:tcPr>
                </a:tc>
                <a:tc>
                  <a:txBody>
                    <a:bodyPr/>
                    <a:lstStyle/>
                    <a:p>
                      <a:pPr algn="ctr" rtl="0" fontAlgn="b"/>
                      <a:r>
                        <a:rPr lang="en-US" sz="1400" b="0" i="0" u="none" strike="noStrike" dirty="0">
                          <a:solidFill>
                            <a:srgbClr val="000000"/>
                          </a:solidFill>
                          <a:effectLst/>
                          <a:latin typeface="Calibri" panose="020F0502020204030204" pitchFamily="34" charset="0"/>
                        </a:rPr>
                        <a:t>0.007</a:t>
                      </a:r>
                    </a:p>
                  </a:txBody>
                  <a:tcPr marL="9525" marR="9525" marT="9525" marB="0" anchor="b">
                    <a:lnL>
                      <a:noFill/>
                    </a:lnL>
                    <a:lnR>
                      <a:noFill/>
                    </a:lnR>
                    <a:lnT>
                      <a:noFill/>
                    </a:lnT>
                    <a:lnB>
                      <a:noFill/>
                    </a:lnB>
                  </a:tcPr>
                </a:tc>
                <a:extLst>
                  <a:ext uri="{0D108BD9-81ED-4DB2-BD59-A6C34878D82A}">
                    <a16:rowId xmlns:a16="http://schemas.microsoft.com/office/drawing/2014/main" xmlns="" val="1741889125"/>
                  </a:ext>
                </a:extLst>
              </a:tr>
              <a:tr h="202515">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xmlns="" val="643162260"/>
                  </a:ext>
                </a:extLst>
              </a:tr>
              <a:tr h="507153">
                <a:tc>
                  <a:txBody>
                    <a:bodyPr/>
                    <a:lstStyle/>
                    <a:p>
                      <a:pPr algn="ctr" fontAlgn="b"/>
                      <a:r>
                        <a:rPr lang="en-US" sz="1400" b="0" i="0" u="none" strike="noStrike" dirty="0">
                          <a:solidFill>
                            <a:srgbClr val="000000"/>
                          </a:solidFill>
                          <a:effectLst/>
                          <a:latin typeface="Calibri" panose="020F0502020204030204" pitchFamily="34" charset="0"/>
                        </a:rPr>
                        <a:t>description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Control: mean rel. freq.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Control: std. dev.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T1D: mean rel. freq.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T1D: std. dev.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p-values</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Difference between means</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95.0% lower CI</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95.0% upper CI</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78193970"/>
                  </a:ext>
                </a:extLst>
              </a:tr>
              <a:tr h="202515">
                <a:tc>
                  <a:txBody>
                    <a:bodyPr/>
                    <a:lstStyle/>
                    <a:p>
                      <a:pPr algn="r" fontAlgn="b"/>
                      <a:r>
                        <a:rPr lang="en-US" sz="1400" b="0" i="0" u="none" strike="noStrike" dirty="0">
                          <a:solidFill>
                            <a:srgbClr val="000000"/>
                          </a:solidFill>
                          <a:effectLst/>
                          <a:latin typeface="Calibri" panose="020F0502020204030204" pitchFamily="34" charset="0"/>
                        </a:rPr>
                        <a:t>lactose and galactose degradation I</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0.762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1.048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0.248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0.232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0.514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0.847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2460800801"/>
                  </a:ext>
                </a:extLst>
              </a:tr>
              <a:tr h="202515">
                <a:tc>
                  <a:txBody>
                    <a:bodyPr/>
                    <a:lstStyle/>
                    <a:p>
                      <a:pPr algn="r" fontAlgn="b"/>
                      <a:r>
                        <a:rPr lang="en-US" sz="1400" b="0" i="0" u="none" strike="noStrike" dirty="0">
                          <a:solidFill>
                            <a:srgbClr val="000000"/>
                          </a:solidFill>
                          <a:effectLst/>
                          <a:latin typeface="Calibri" panose="020F0502020204030204" pitchFamily="34" charset="0"/>
                        </a:rPr>
                        <a:t>6-hydroxymethyl-dihydropterin diphosphate biosynthesis I</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0.706</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0.905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0.262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0.206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0.444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0.156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0.732</a:t>
                      </a:r>
                    </a:p>
                  </a:txBody>
                  <a:tcPr marL="9525" marR="9525" marT="9525" marB="0" anchor="b">
                    <a:lnL>
                      <a:noFill/>
                    </a:lnL>
                    <a:lnR>
                      <a:noFill/>
                    </a:lnR>
                    <a:lnT>
                      <a:noFill/>
                    </a:lnT>
                    <a:lnB>
                      <a:noFill/>
                    </a:lnB>
                  </a:tcPr>
                </a:tc>
                <a:extLst>
                  <a:ext uri="{0D108BD9-81ED-4DB2-BD59-A6C34878D82A}">
                    <a16:rowId xmlns:a16="http://schemas.microsoft.com/office/drawing/2014/main" xmlns="" val="2623631499"/>
                  </a:ext>
                </a:extLst>
              </a:tr>
              <a:tr h="202515">
                <a:tc>
                  <a:txBody>
                    <a:bodyPr/>
                    <a:lstStyle/>
                    <a:p>
                      <a:pPr algn="r" fontAlgn="b"/>
                      <a:r>
                        <a:rPr lang="pt-BR" sz="1400" b="0" i="0" u="none" strike="noStrike" dirty="0">
                          <a:solidFill>
                            <a:srgbClr val="000000"/>
                          </a:solidFill>
                          <a:effectLst/>
                          <a:latin typeface="Calibri" panose="020F0502020204030204" pitchFamily="34" charset="0"/>
                        </a:rPr>
                        <a:t>adenosine deoxyribonucleotides de novo biosynthesis II</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1.896</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0.781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1.571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0.503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0.61</a:t>
                      </a:r>
                    </a:p>
                  </a:txBody>
                  <a:tcPr marL="9525" marR="9525" marT="9525" marB="0" anchor="b">
                    <a:lnL>
                      <a:noFill/>
                    </a:lnL>
                    <a:lnR>
                      <a:noFill/>
                    </a:lnR>
                    <a:lnT>
                      <a:noFill/>
                    </a:lnT>
                    <a:lnB>
                      <a:noFill/>
                    </a:lnB>
                  </a:tcPr>
                </a:tc>
                <a:extLst>
                  <a:ext uri="{0D108BD9-81ED-4DB2-BD59-A6C34878D82A}">
                    <a16:rowId xmlns:a16="http://schemas.microsoft.com/office/drawing/2014/main" xmlns="" val="1837114393"/>
                  </a:ext>
                </a:extLst>
              </a:tr>
              <a:tr h="202515">
                <a:tc>
                  <a:txBody>
                    <a:bodyPr/>
                    <a:lstStyle/>
                    <a:p>
                      <a:pPr algn="r" fontAlgn="b"/>
                      <a:r>
                        <a:rPr lang="en-US" sz="1400" b="0" i="0" u="none" strike="noStrike" dirty="0">
                          <a:solidFill>
                            <a:srgbClr val="000000"/>
                          </a:solidFill>
                          <a:effectLst/>
                          <a:latin typeface="Calibri" panose="020F0502020204030204" pitchFamily="34" charset="0"/>
                        </a:rPr>
                        <a:t>guanosine deoxyribonucleotides de novo biosynthesis II</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1.896</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0.781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1.571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0.503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0.61</a:t>
                      </a:r>
                    </a:p>
                  </a:txBody>
                  <a:tcPr marL="9525" marR="9525" marT="9525" marB="0" anchor="b">
                    <a:lnL>
                      <a:noFill/>
                    </a:lnL>
                    <a:lnR>
                      <a:noFill/>
                    </a:lnR>
                    <a:lnT>
                      <a:noFill/>
                    </a:lnT>
                    <a:lnB>
                      <a:noFill/>
                    </a:lnB>
                  </a:tcPr>
                </a:tc>
                <a:extLst>
                  <a:ext uri="{0D108BD9-81ED-4DB2-BD59-A6C34878D82A}">
                    <a16:rowId xmlns:a16="http://schemas.microsoft.com/office/drawing/2014/main" xmlns="" val="3287952144"/>
                  </a:ext>
                </a:extLst>
              </a:tr>
              <a:tr h="202515">
                <a:tc>
                  <a:txBody>
                    <a:bodyPr/>
                    <a:lstStyle/>
                    <a:p>
                      <a:pPr algn="r" fontAlgn="b"/>
                      <a:r>
                        <a:rPr lang="en-US" sz="1400" b="0" i="0" u="none" strike="noStrike" dirty="0">
                          <a:solidFill>
                            <a:srgbClr val="000000"/>
                          </a:solidFill>
                          <a:effectLst/>
                          <a:latin typeface="Calibri" panose="020F0502020204030204" pitchFamily="34" charset="0"/>
                        </a:rPr>
                        <a:t>(5Z)-dodec-5-enoate biosynthesis</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0.089</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0.131</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0.121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-0.051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-0.097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-0.006</a:t>
                      </a:r>
                    </a:p>
                  </a:txBody>
                  <a:tcPr marL="9525" marR="9525" marT="9525" marB="0" anchor="b">
                    <a:lnL>
                      <a:noFill/>
                    </a:lnL>
                    <a:lnR>
                      <a:noFill/>
                    </a:lnR>
                    <a:lnT>
                      <a:noFill/>
                    </a:lnT>
                    <a:lnB>
                      <a:noFill/>
                    </a:lnB>
                  </a:tcPr>
                </a:tc>
                <a:extLst>
                  <a:ext uri="{0D108BD9-81ED-4DB2-BD59-A6C34878D82A}">
                    <a16:rowId xmlns:a16="http://schemas.microsoft.com/office/drawing/2014/main" xmlns="" val="3464851644"/>
                  </a:ext>
                </a:extLst>
              </a:tr>
              <a:tr h="202515">
                <a:tc>
                  <a:txBody>
                    <a:bodyPr/>
                    <a:lstStyle/>
                    <a:p>
                      <a:pPr algn="r" fontAlgn="b"/>
                      <a:r>
                        <a:rPr lang="en-US" sz="1400" b="0" i="0" u="none" strike="noStrike" dirty="0">
                          <a:solidFill>
                            <a:srgbClr val="000000"/>
                          </a:solidFill>
                          <a:effectLst/>
                          <a:latin typeface="Calibri" panose="020F0502020204030204" pitchFamily="34" charset="0"/>
                        </a:rPr>
                        <a:t>glycogen degradation I (bacterial)</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0.129</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ctr" fontAlgn="b"/>
                      <a:r>
                        <a:rPr lang="en-US" sz="1400" b="1" i="0" u="none" strike="noStrike" dirty="0">
                          <a:solidFill>
                            <a:schemeClr val="tx1"/>
                          </a:solidFill>
                          <a:effectLst/>
                          <a:latin typeface="Calibri" panose="020F0502020204030204" pitchFamily="34" charset="0"/>
                        </a:rPr>
                        <a:t>0.212</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0.21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-0.157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-0.008</a:t>
                      </a:r>
                    </a:p>
                  </a:txBody>
                  <a:tcPr marL="9525" marR="9525" marT="9525" marB="0" anchor="b">
                    <a:lnL>
                      <a:noFill/>
                    </a:lnL>
                    <a:lnR>
                      <a:noFill/>
                    </a:lnR>
                    <a:lnT>
                      <a:noFill/>
                    </a:lnT>
                    <a:lnB>
                      <a:noFill/>
                    </a:lnB>
                  </a:tcPr>
                </a:tc>
                <a:extLst>
                  <a:ext uri="{0D108BD9-81ED-4DB2-BD59-A6C34878D82A}">
                    <a16:rowId xmlns:a16="http://schemas.microsoft.com/office/drawing/2014/main" xmlns="" val="3511530284"/>
                  </a:ext>
                </a:extLst>
              </a:tr>
              <a:tr h="202515">
                <a:tc>
                  <a:txBody>
                    <a:bodyPr/>
                    <a:lstStyle/>
                    <a:p>
                      <a:pPr algn="r" fontAlgn="b"/>
                      <a:r>
                        <a:rPr lang="en-US" sz="1400" b="0" i="0" u="none" strike="noStrike" dirty="0">
                          <a:solidFill>
                            <a:srgbClr val="000000"/>
                          </a:solidFill>
                          <a:effectLst/>
                          <a:latin typeface="Calibri" panose="020F0502020204030204" pitchFamily="34" charset="0"/>
                        </a:rPr>
                        <a:t>starch degradation V</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0.125</a:t>
                      </a:r>
                    </a:p>
                  </a:txBody>
                  <a:tcPr marL="9525" marR="9525" marT="9525" marB="0" anchor="b">
                    <a:lnL>
                      <a:noFill/>
                    </a:lnL>
                    <a:lnR>
                      <a:noFill/>
                    </a:lnR>
                    <a:lnT>
                      <a:noFill/>
                    </a:lnT>
                    <a:lnB>
                      <a:noFill/>
                    </a:lnB>
                  </a:tcPr>
                </a:tc>
                <a:tc>
                  <a:txBody>
                    <a:bodyPr/>
                    <a:lstStyle/>
                    <a:p>
                      <a:pPr algn="ctr" fontAlgn="b"/>
                      <a:r>
                        <a:rPr lang="en-US" sz="1400" b="1" i="0" u="none" strike="noStrike" dirty="0">
                          <a:solidFill>
                            <a:schemeClr val="tx1"/>
                          </a:solidFill>
                          <a:effectLst/>
                          <a:latin typeface="Calibri" panose="020F0502020204030204" pitchFamily="34" charset="0"/>
                        </a:rPr>
                        <a:t>0.212</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0.206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-0.155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-0.008</a:t>
                      </a:r>
                    </a:p>
                  </a:txBody>
                  <a:tcPr marL="9525" marR="9525" marT="9525" marB="0" anchor="b">
                    <a:lnL>
                      <a:noFill/>
                    </a:lnL>
                    <a:lnR>
                      <a:noFill/>
                    </a:lnR>
                    <a:lnT>
                      <a:noFill/>
                    </a:lnT>
                    <a:lnB>
                      <a:noFill/>
                    </a:lnB>
                  </a:tcPr>
                </a:tc>
                <a:extLst>
                  <a:ext uri="{0D108BD9-81ED-4DB2-BD59-A6C34878D82A}">
                    <a16:rowId xmlns:a16="http://schemas.microsoft.com/office/drawing/2014/main" xmlns="" val="3013536303"/>
                  </a:ext>
                </a:extLst>
              </a:tr>
              <a:tr h="202515">
                <a:tc>
                  <a:txBody>
                    <a:bodyPr/>
                    <a:lstStyle/>
                    <a:p>
                      <a:pPr algn="r" fontAlgn="b"/>
                      <a:r>
                        <a:rPr lang="en-US" sz="1400" b="0" i="0" u="none" strike="noStrike" dirty="0">
                          <a:solidFill>
                            <a:srgbClr val="000000"/>
                          </a:solidFill>
                          <a:effectLst/>
                          <a:latin typeface="Calibri" panose="020F0502020204030204" pitchFamily="34" charset="0"/>
                        </a:rPr>
                        <a:t>adenine and adenosine salvage III</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fontAlgn="b"/>
                      <a:r>
                        <a:rPr lang="en-US" sz="1400" b="1" i="0" u="none" strike="noStrike" dirty="0">
                          <a:solidFill>
                            <a:schemeClr val="tx1"/>
                          </a:solidFill>
                          <a:effectLst/>
                          <a:latin typeface="Calibri" panose="020F0502020204030204" pitchFamily="34" charset="0"/>
                        </a:rPr>
                        <a:t>0.567</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0.388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-0.164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-0.015</a:t>
                      </a:r>
                    </a:p>
                  </a:txBody>
                  <a:tcPr marL="9525" marR="9525" marT="9525" marB="0" anchor="b">
                    <a:lnL>
                      <a:noFill/>
                    </a:lnL>
                    <a:lnR>
                      <a:noFill/>
                    </a:lnR>
                    <a:lnT>
                      <a:noFill/>
                    </a:lnT>
                    <a:lnB>
                      <a:noFill/>
                    </a:lnB>
                  </a:tcPr>
                </a:tc>
                <a:extLst>
                  <a:ext uri="{0D108BD9-81ED-4DB2-BD59-A6C34878D82A}">
                    <a16:rowId xmlns:a16="http://schemas.microsoft.com/office/drawing/2014/main" xmlns="" val="1548201550"/>
                  </a:ext>
                </a:extLst>
              </a:tr>
              <a:tr h="202515">
                <a:tc>
                  <a:txBody>
                    <a:bodyPr/>
                    <a:lstStyle/>
                    <a:p>
                      <a:pPr algn="r" fontAlgn="b"/>
                      <a:r>
                        <a:rPr lang="en-US" sz="1400" b="0" i="0" u="none" strike="noStrike" dirty="0">
                          <a:solidFill>
                            <a:srgbClr val="000000"/>
                          </a:solidFill>
                          <a:effectLst/>
                          <a:latin typeface="Calibri" panose="020F0502020204030204" pitchFamily="34" charset="0"/>
                        </a:rPr>
                        <a:t>superpathway of L-alanine biosynthesis</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0.186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0.164</a:t>
                      </a:r>
                    </a:p>
                  </a:txBody>
                  <a:tcPr marL="9525" marR="9525" marT="9525" marB="0" anchor="b">
                    <a:lnL>
                      <a:noFill/>
                    </a:lnL>
                    <a:lnR>
                      <a:noFill/>
                    </a:lnR>
                    <a:lnT>
                      <a:noFill/>
                    </a:lnT>
                    <a:lnB>
                      <a:noFill/>
                    </a:lnB>
                  </a:tcPr>
                </a:tc>
                <a:tc>
                  <a:txBody>
                    <a:bodyPr/>
                    <a:lstStyle/>
                    <a:p>
                      <a:pPr algn="ctr" fontAlgn="b"/>
                      <a:r>
                        <a:rPr lang="en-US" sz="1400" b="1" i="0" u="none" strike="noStrike" dirty="0">
                          <a:solidFill>
                            <a:schemeClr val="tx1"/>
                          </a:solidFill>
                          <a:effectLst/>
                          <a:latin typeface="Calibri" panose="020F0502020204030204" pitchFamily="34" charset="0"/>
                        </a:rPr>
                        <a:t>0.272</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-0.165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-0.007</a:t>
                      </a:r>
                    </a:p>
                  </a:txBody>
                  <a:tcPr marL="9525" marR="9525" marT="9525" marB="0" anchor="b">
                    <a:lnL>
                      <a:noFill/>
                    </a:lnL>
                    <a:lnR>
                      <a:noFill/>
                    </a:lnR>
                    <a:lnT>
                      <a:noFill/>
                    </a:lnT>
                    <a:lnB>
                      <a:noFill/>
                    </a:lnB>
                  </a:tcPr>
                </a:tc>
                <a:extLst>
                  <a:ext uri="{0D108BD9-81ED-4DB2-BD59-A6C34878D82A}">
                    <a16:rowId xmlns:a16="http://schemas.microsoft.com/office/drawing/2014/main" xmlns="" val="2589671794"/>
                  </a:ext>
                </a:extLst>
              </a:tr>
              <a:tr h="202515">
                <a:tc>
                  <a:txBody>
                    <a:bodyPr/>
                    <a:lstStyle/>
                    <a:p>
                      <a:pPr algn="r" fontAlgn="b"/>
                      <a:r>
                        <a:rPr lang="en-US" sz="1400" b="0" i="0" u="none" strike="noStrike" dirty="0">
                          <a:solidFill>
                            <a:srgbClr val="000000"/>
                          </a:solidFill>
                          <a:effectLst/>
                          <a:latin typeface="Calibri" panose="020F0502020204030204" pitchFamily="34" charset="0"/>
                        </a:rPr>
                        <a:t>superpathway of purine deoxyribonucleosides degradation</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0.215</a:t>
                      </a:r>
                    </a:p>
                  </a:txBody>
                  <a:tcPr marL="9525" marR="9525" marT="9525" marB="0" anchor="b">
                    <a:lnL>
                      <a:noFill/>
                    </a:lnL>
                    <a:lnR>
                      <a:noFill/>
                    </a:lnR>
                    <a:lnT>
                      <a:noFill/>
                    </a:lnT>
                    <a:lnB>
                      <a:noFill/>
                    </a:lnB>
                  </a:tcPr>
                </a:tc>
                <a:tc>
                  <a:txBody>
                    <a:bodyPr/>
                    <a:lstStyle/>
                    <a:p>
                      <a:pPr algn="ctr" fontAlgn="b"/>
                      <a:r>
                        <a:rPr lang="en-US" sz="1400" b="1" i="0" u="none" strike="noStrike" dirty="0">
                          <a:solidFill>
                            <a:schemeClr val="tx1"/>
                          </a:solidFill>
                          <a:effectLst/>
                          <a:latin typeface="Calibri" panose="020F0502020204030204" pitchFamily="34" charset="0"/>
                        </a:rPr>
                        <a:t>0.397</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0.314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-0.127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-0.243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extLst>
                  <a:ext uri="{0D108BD9-81ED-4DB2-BD59-A6C34878D82A}">
                    <a16:rowId xmlns:a16="http://schemas.microsoft.com/office/drawing/2014/main" xmlns="" val="2028696511"/>
                  </a:ext>
                </a:extLst>
              </a:tr>
              <a:tr h="202515">
                <a:tc>
                  <a:txBody>
                    <a:bodyPr/>
                    <a:lstStyle/>
                    <a:p>
                      <a:pPr algn="r" fontAlgn="b"/>
                      <a:r>
                        <a:rPr lang="en-US" sz="1400" b="0" i="0" u="none" strike="noStrike" dirty="0">
                          <a:solidFill>
                            <a:srgbClr val="000000"/>
                          </a:solidFill>
                          <a:effectLst/>
                          <a:latin typeface="Calibri" panose="020F0502020204030204" pitchFamily="34" charset="0"/>
                        </a:rPr>
                        <a:t>glycogen biosynthesis I (from ADP-D-Glucose)</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0.086</a:t>
                      </a:r>
                    </a:p>
                  </a:txBody>
                  <a:tcPr marL="9525" marR="9525" marT="9525" marB="0" anchor="b">
                    <a:lnL>
                      <a:noFill/>
                    </a:lnL>
                    <a:lnR>
                      <a:noFill/>
                    </a:lnR>
                    <a:lnT>
                      <a:noFill/>
                    </a:lnT>
                    <a:lnB>
                      <a:noFill/>
                    </a:lnB>
                  </a:tcPr>
                </a:tc>
                <a:tc>
                  <a:txBody>
                    <a:bodyPr/>
                    <a:lstStyle/>
                    <a:p>
                      <a:pPr algn="ctr" fontAlgn="b"/>
                      <a:r>
                        <a:rPr lang="en-US" sz="1400" b="1" i="0" u="none" strike="noStrike" dirty="0">
                          <a:solidFill>
                            <a:schemeClr val="tx1"/>
                          </a:solidFill>
                          <a:effectLst/>
                          <a:latin typeface="Calibri" panose="020F0502020204030204" pitchFamily="34" charset="0"/>
                        </a:rPr>
                        <a:t>0.144</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0.156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-0.059</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extLst>
                  <a:ext uri="{0D108BD9-81ED-4DB2-BD59-A6C34878D82A}">
                    <a16:rowId xmlns:a16="http://schemas.microsoft.com/office/drawing/2014/main" xmlns="" val="2098137046"/>
                  </a:ext>
                </a:extLst>
              </a:tr>
              <a:tr h="202515">
                <a:tc>
                  <a:txBody>
                    <a:bodyPr/>
                    <a:lstStyle/>
                    <a:p>
                      <a:pPr algn="r" fontAlgn="b"/>
                      <a:r>
                        <a:rPr lang="en-US" sz="1400" b="0" i="0" u="none" strike="noStrike" dirty="0">
                          <a:solidFill>
                            <a:srgbClr val="000000"/>
                          </a:solidFill>
                          <a:effectLst/>
                          <a:latin typeface="Calibri" panose="020F0502020204030204" pitchFamily="34" charset="0"/>
                        </a:rPr>
                        <a:t>pyruvate fermentation to acetate and lactate II</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2.117</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0.938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1.733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0.384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0.739</a:t>
                      </a:r>
                    </a:p>
                  </a:txBody>
                  <a:tcPr marL="9525" marR="9525" marT="9525" marB="0" anchor="b">
                    <a:lnL>
                      <a:noFill/>
                    </a:lnL>
                    <a:lnR>
                      <a:noFill/>
                    </a:lnR>
                    <a:lnT>
                      <a:noFill/>
                    </a:lnT>
                    <a:lnB>
                      <a:noFill/>
                    </a:lnB>
                  </a:tcPr>
                </a:tc>
                <a:extLst>
                  <a:ext uri="{0D108BD9-81ED-4DB2-BD59-A6C34878D82A}">
                    <a16:rowId xmlns:a16="http://schemas.microsoft.com/office/drawing/2014/main" xmlns="" val="580632"/>
                  </a:ext>
                </a:extLst>
              </a:tr>
              <a:tr h="202515">
                <a:tc>
                  <a:txBody>
                    <a:bodyPr/>
                    <a:lstStyle/>
                    <a:p>
                      <a:pPr algn="r" fontAlgn="b"/>
                      <a:r>
                        <a:rPr lang="en-US" sz="1400" b="0" i="0" u="none" strike="noStrike" dirty="0">
                          <a:solidFill>
                            <a:srgbClr val="000000"/>
                          </a:solidFill>
                          <a:effectLst/>
                          <a:latin typeface="Calibri" panose="020F0502020204030204" pitchFamily="34" charset="0"/>
                        </a:rPr>
                        <a:t>sucrose degradation IV (sucrose phosphorylase)</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0.063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0.089</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0.117</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0.139</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-0.055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extLst>
                  <a:ext uri="{0D108BD9-81ED-4DB2-BD59-A6C34878D82A}">
                    <a16:rowId xmlns:a16="http://schemas.microsoft.com/office/drawing/2014/main" xmlns="" val="278129855"/>
                  </a:ext>
                </a:extLst>
              </a:tr>
              <a:tr h="202515">
                <a:tc>
                  <a:txBody>
                    <a:bodyPr/>
                    <a:lstStyle/>
                    <a:p>
                      <a:pPr algn="r" fontAlgn="b"/>
                      <a:r>
                        <a:rPr lang="en-US" sz="1400" b="0" i="0" u="none" strike="noStrike" dirty="0">
                          <a:solidFill>
                            <a:srgbClr val="000000"/>
                          </a:solidFill>
                          <a:effectLst/>
                          <a:latin typeface="Calibri" panose="020F0502020204030204" pitchFamily="34" charset="0"/>
                        </a:rPr>
                        <a:t>glycolysis III (from glucose)</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1.888</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0.748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1.582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0.554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0.306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0.591</a:t>
                      </a:r>
                    </a:p>
                  </a:txBody>
                  <a:tcPr marL="9525" marR="9525" marT="9525" marB="0" anchor="b">
                    <a:lnL>
                      <a:noFill/>
                    </a:lnL>
                    <a:lnR>
                      <a:noFill/>
                    </a:lnR>
                    <a:lnT>
                      <a:noFill/>
                    </a:lnT>
                    <a:lnB>
                      <a:noFill/>
                    </a:lnB>
                  </a:tcPr>
                </a:tc>
                <a:extLst>
                  <a:ext uri="{0D108BD9-81ED-4DB2-BD59-A6C34878D82A}">
                    <a16:rowId xmlns:a16="http://schemas.microsoft.com/office/drawing/2014/main" xmlns="" val="2471506467"/>
                  </a:ext>
                </a:extLst>
              </a:tr>
              <a:tr h="202515">
                <a:tc>
                  <a:txBody>
                    <a:bodyPr/>
                    <a:lstStyle/>
                    <a:p>
                      <a:pPr algn="r" fontAlgn="b"/>
                      <a:r>
                        <a:rPr lang="en-US" sz="1400" b="0" i="0" u="none" strike="noStrike" dirty="0">
                          <a:solidFill>
                            <a:srgbClr val="000000"/>
                          </a:solidFill>
                          <a:effectLst/>
                          <a:latin typeface="Calibri" panose="020F0502020204030204" pitchFamily="34" charset="0"/>
                        </a:rPr>
                        <a:t>superpathway of adenosine nucleotides de novo biosynthesis I</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1.975</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0.796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1.659</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0.566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0.316</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0.616</a:t>
                      </a:r>
                    </a:p>
                  </a:txBody>
                  <a:tcPr marL="9525" marR="9525" marT="9525" marB="0" anchor="b">
                    <a:lnL>
                      <a:noFill/>
                    </a:lnL>
                    <a:lnR>
                      <a:noFill/>
                    </a:lnR>
                    <a:lnT>
                      <a:noFill/>
                    </a:lnT>
                    <a:lnB>
                      <a:noFill/>
                    </a:lnB>
                  </a:tcPr>
                </a:tc>
                <a:extLst>
                  <a:ext uri="{0D108BD9-81ED-4DB2-BD59-A6C34878D82A}">
                    <a16:rowId xmlns:a16="http://schemas.microsoft.com/office/drawing/2014/main" xmlns="" val="2333729625"/>
                  </a:ext>
                </a:extLst>
              </a:tr>
              <a:tr h="202515">
                <a:tc>
                  <a:txBody>
                    <a:bodyPr/>
                    <a:lstStyle/>
                    <a:p>
                      <a:pPr algn="r" fontAlgn="b"/>
                      <a:r>
                        <a:rPr lang="en-US" sz="1400" b="0" i="0" u="none" strike="noStrike" dirty="0">
                          <a:solidFill>
                            <a:srgbClr val="000000"/>
                          </a:solidFill>
                          <a:effectLst/>
                          <a:latin typeface="Calibri" panose="020F0502020204030204" pitchFamily="34" charset="0"/>
                        </a:rPr>
                        <a:t>superpathway of adenosine nucleotides de novo biosynthesis II</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1.931</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0.78</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1.624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0.564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0.041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0.307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0.601</a:t>
                      </a:r>
                    </a:p>
                  </a:txBody>
                  <a:tcPr marL="9525" marR="9525" marT="9525" marB="0" anchor="b">
                    <a:lnL>
                      <a:noFill/>
                    </a:lnL>
                    <a:lnR>
                      <a:noFill/>
                    </a:lnR>
                    <a:lnT>
                      <a:noFill/>
                    </a:lnT>
                    <a:lnB>
                      <a:noFill/>
                    </a:lnB>
                  </a:tcPr>
                </a:tc>
                <a:extLst>
                  <a:ext uri="{0D108BD9-81ED-4DB2-BD59-A6C34878D82A}">
                    <a16:rowId xmlns:a16="http://schemas.microsoft.com/office/drawing/2014/main" xmlns="" val="615859666"/>
                  </a:ext>
                </a:extLst>
              </a:tr>
              <a:tr h="202515">
                <a:tc>
                  <a:txBody>
                    <a:bodyPr/>
                    <a:lstStyle/>
                    <a:p>
                      <a:pPr algn="r" fontAlgn="b"/>
                      <a:r>
                        <a:rPr lang="en-US" sz="1400" b="0" i="0" u="none" strike="noStrike" dirty="0">
                          <a:solidFill>
                            <a:srgbClr val="000000"/>
                          </a:solidFill>
                          <a:effectLst/>
                          <a:latin typeface="Calibri" panose="020F0502020204030204" pitchFamily="34" charset="0"/>
                        </a:rPr>
                        <a:t>L-lysine biosynthesis I</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0.157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0.137</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0.23</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0.187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0.044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-0.073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-0.144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extLst>
                  <a:ext uri="{0D108BD9-81ED-4DB2-BD59-A6C34878D82A}">
                    <a16:rowId xmlns:a16="http://schemas.microsoft.com/office/drawing/2014/main" xmlns="" val="752865593"/>
                  </a:ext>
                </a:extLst>
              </a:tr>
              <a:tr h="202515">
                <a:tc>
                  <a:txBody>
                    <a:bodyPr/>
                    <a:lstStyle/>
                    <a:p>
                      <a:pPr algn="r" fontAlgn="b"/>
                      <a:r>
                        <a:rPr lang="en-US" sz="1400" b="0" i="0" u="none" strike="noStrike" dirty="0" smtClean="0">
                          <a:solidFill>
                            <a:srgbClr val="000000"/>
                          </a:solidFill>
                          <a:effectLst/>
                          <a:latin typeface="Calibri" panose="020F0502020204030204" pitchFamily="34" charset="0"/>
                        </a:rPr>
                        <a:t>aromatic </a:t>
                      </a:r>
                      <a:r>
                        <a:rPr lang="en-US" sz="1400" b="0" i="0" u="none" strike="noStrike" dirty="0">
                          <a:solidFill>
                            <a:srgbClr val="000000"/>
                          </a:solidFill>
                          <a:effectLst/>
                          <a:latin typeface="Calibri" panose="020F0502020204030204" pitchFamily="34" charset="0"/>
                        </a:rPr>
                        <a:t>biogenic amine degradation (bacteria)</a:t>
                      </a: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0.006</a:t>
                      </a:r>
                    </a:p>
                  </a:txBody>
                  <a:tcPr marL="9525" marR="9525" marT="9525" marB="0" anchor="b">
                    <a:lnL>
                      <a:noFill/>
                    </a:lnL>
                    <a:lnR>
                      <a:noFill/>
                    </a:lnR>
                    <a:lnT>
                      <a:noFill/>
                    </a:lnT>
                    <a:lnB>
                      <a:noFill/>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0.007</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0.044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0.008</a:t>
                      </a:r>
                    </a:p>
                  </a:txBody>
                  <a:tcPr marL="9525" marR="9525" marT="9525" marB="0" anchor="b">
                    <a:lnL>
                      <a:noFill/>
                    </a:lnL>
                    <a:lnR>
                      <a:noFill/>
                    </a:lnR>
                    <a:lnT>
                      <a:noFill/>
                    </a:lnT>
                    <a:lnB>
                      <a:noFill/>
                    </a:lnB>
                  </a:tcPr>
                </a:tc>
                <a:extLst>
                  <a:ext uri="{0D108BD9-81ED-4DB2-BD59-A6C34878D82A}">
                    <a16:rowId xmlns:a16="http://schemas.microsoft.com/office/drawing/2014/main" xmlns="" val="2246733835"/>
                  </a:ext>
                </a:extLst>
              </a:tr>
            </a:tbl>
          </a:graphicData>
        </a:graphic>
      </p:graphicFrame>
      <p:sp>
        <p:nvSpPr>
          <p:cNvPr id="7" name="TextBox 6">
            <a:extLst>
              <a:ext uri="{FF2B5EF4-FFF2-40B4-BE49-F238E27FC236}">
                <a16:creationId xmlns:a16="http://schemas.microsoft.com/office/drawing/2014/main" xmlns="" id="{7776BFB9-F66D-4A09-B185-CB9D670A21C0}"/>
              </a:ext>
            </a:extLst>
          </p:cNvPr>
          <p:cNvSpPr txBox="1"/>
          <p:nvPr/>
        </p:nvSpPr>
        <p:spPr>
          <a:xfrm rot="16200000">
            <a:off x="-1091316" y="1412796"/>
            <a:ext cx="2529581" cy="584775"/>
          </a:xfrm>
          <a:prstGeom prst="rect">
            <a:avLst/>
          </a:prstGeom>
          <a:noFill/>
        </p:spPr>
        <p:txBody>
          <a:bodyPr wrap="square">
            <a:spAutoFit/>
          </a:bodyPr>
          <a:lstStyle/>
          <a:p>
            <a:pPr algn="ctr"/>
            <a:r>
              <a:rPr lang="en-US" sz="3200" dirty="0" smtClean="0"/>
              <a:t>Infant Stool</a:t>
            </a:r>
            <a:endParaRPr lang="en-US" sz="3200" dirty="0"/>
          </a:p>
        </p:txBody>
      </p:sp>
      <p:sp>
        <p:nvSpPr>
          <p:cNvPr id="8" name="TextBox 7">
            <a:extLst>
              <a:ext uri="{FF2B5EF4-FFF2-40B4-BE49-F238E27FC236}">
                <a16:creationId xmlns:a16="http://schemas.microsoft.com/office/drawing/2014/main" xmlns="" id="{AAA53761-CC0D-4062-9F3A-2A659D5F17D6}"/>
              </a:ext>
            </a:extLst>
          </p:cNvPr>
          <p:cNvSpPr txBox="1"/>
          <p:nvPr/>
        </p:nvSpPr>
        <p:spPr>
          <a:xfrm rot="16200000">
            <a:off x="-1575820" y="4542130"/>
            <a:ext cx="3498252" cy="584775"/>
          </a:xfrm>
          <a:prstGeom prst="rect">
            <a:avLst/>
          </a:prstGeom>
          <a:noFill/>
        </p:spPr>
        <p:txBody>
          <a:bodyPr wrap="square">
            <a:spAutoFit/>
          </a:bodyPr>
          <a:lstStyle/>
          <a:p>
            <a:pPr algn="ctr"/>
            <a:r>
              <a:rPr lang="en-US" sz="3200" dirty="0" smtClean="0"/>
              <a:t>Infant</a:t>
            </a:r>
            <a:r>
              <a:rPr lang="pl-PL" sz="3200" dirty="0" smtClean="0"/>
              <a:t> </a:t>
            </a:r>
            <a:r>
              <a:rPr lang="en-US" sz="3200" dirty="0" smtClean="0"/>
              <a:t>Ear</a:t>
            </a:r>
            <a:endParaRPr lang="en-US" sz="3200" dirty="0"/>
          </a:p>
        </p:txBody>
      </p:sp>
      <p:sp>
        <p:nvSpPr>
          <p:cNvPr id="2" name="Prostokąt 1"/>
          <p:cNvSpPr/>
          <p:nvPr/>
        </p:nvSpPr>
        <p:spPr>
          <a:xfrm>
            <a:off x="2965425" y="1145703"/>
            <a:ext cx="2215671" cy="230832"/>
          </a:xfrm>
          <a:prstGeom prst="rect">
            <a:avLst/>
          </a:prstGeom>
          <a:solidFill>
            <a:srgbClr val="C00000"/>
          </a:solidFill>
        </p:spPr>
        <p:txBody>
          <a:bodyPr wrap="none">
            <a:spAutoFit/>
          </a:bodyPr>
          <a:lstStyle/>
          <a:p>
            <a:r>
              <a:rPr lang="en-GB" sz="900" b="1" dirty="0"/>
              <a:t>C1 Compound Utilization and Assimilation</a:t>
            </a:r>
          </a:p>
        </p:txBody>
      </p:sp>
      <p:sp>
        <p:nvSpPr>
          <p:cNvPr id="6" name="Prostokąt 5"/>
          <p:cNvSpPr/>
          <p:nvPr/>
        </p:nvSpPr>
        <p:spPr>
          <a:xfrm>
            <a:off x="580086" y="1338827"/>
            <a:ext cx="1438214" cy="230832"/>
          </a:xfrm>
          <a:prstGeom prst="rect">
            <a:avLst/>
          </a:prstGeom>
          <a:solidFill>
            <a:schemeClr val="accent6"/>
          </a:solidFill>
        </p:spPr>
        <p:txBody>
          <a:bodyPr wrap="none">
            <a:spAutoFit/>
          </a:bodyPr>
          <a:lstStyle/>
          <a:p>
            <a:r>
              <a:rPr lang="en-GB" sz="900" b="1" dirty="0" smtClean="0"/>
              <a:t>A</a:t>
            </a:r>
            <a:r>
              <a:rPr lang="pl-PL" sz="900" b="1" dirty="0" smtClean="0"/>
              <a:t>mino </a:t>
            </a:r>
            <a:r>
              <a:rPr lang="en-GB" sz="900" b="1" dirty="0" smtClean="0"/>
              <a:t>A</a:t>
            </a:r>
            <a:r>
              <a:rPr lang="pl-PL" sz="900" b="1" dirty="0" err="1" smtClean="0"/>
              <a:t>cid</a:t>
            </a:r>
            <a:r>
              <a:rPr lang="en-GB" sz="900" b="1" dirty="0" smtClean="0"/>
              <a:t> </a:t>
            </a:r>
            <a:r>
              <a:rPr lang="en-GB" sz="900" b="1" dirty="0"/>
              <a:t>Biosynthesis </a:t>
            </a:r>
          </a:p>
        </p:txBody>
      </p:sp>
      <p:sp>
        <p:nvSpPr>
          <p:cNvPr id="10" name="Prostokąt 9"/>
          <p:cNvSpPr/>
          <p:nvPr/>
        </p:nvSpPr>
        <p:spPr>
          <a:xfrm>
            <a:off x="1327474" y="1592781"/>
            <a:ext cx="1834156" cy="230832"/>
          </a:xfrm>
          <a:prstGeom prst="rect">
            <a:avLst/>
          </a:prstGeom>
          <a:solidFill>
            <a:srgbClr val="C00000"/>
          </a:solidFill>
        </p:spPr>
        <p:txBody>
          <a:bodyPr wrap="none">
            <a:spAutoFit/>
          </a:bodyPr>
          <a:lstStyle/>
          <a:p>
            <a:r>
              <a:rPr lang="en-GB" sz="900" b="1" dirty="0"/>
              <a:t>Aromatic Compound Degradation </a:t>
            </a:r>
          </a:p>
        </p:txBody>
      </p:sp>
      <p:sp>
        <p:nvSpPr>
          <p:cNvPr id="12" name="Prostokąt 11"/>
          <p:cNvSpPr/>
          <p:nvPr/>
        </p:nvSpPr>
        <p:spPr>
          <a:xfrm>
            <a:off x="1422051" y="1848729"/>
            <a:ext cx="1645002" cy="230832"/>
          </a:xfrm>
          <a:prstGeom prst="rect">
            <a:avLst/>
          </a:prstGeom>
          <a:solidFill>
            <a:schemeClr val="accent6"/>
          </a:solidFill>
        </p:spPr>
        <p:txBody>
          <a:bodyPr wrap="none">
            <a:spAutoFit/>
          </a:bodyPr>
          <a:lstStyle/>
          <a:p>
            <a:r>
              <a:rPr lang="en-GB" sz="900" b="1" dirty="0"/>
              <a:t>Enzyme Cofactor Biosynthesis </a:t>
            </a:r>
          </a:p>
        </p:txBody>
      </p:sp>
      <p:sp>
        <p:nvSpPr>
          <p:cNvPr id="13" name="Prostokąt 12"/>
          <p:cNvSpPr/>
          <p:nvPr/>
        </p:nvSpPr>
        <p:spPr>
          <a:xfrm>
            <a:off x="2577338" y="2854558"/>
            <a:ext cx="1495922" cy="230832"/>
          </a:xfrm>
          <a:prstGeom prst="rect">
            <a:avLst/>
          </a:prstGeom>
          <a:solidFill>
            <a:srgbClr val="C00000"/>
          </a:solidFill>
        </p:spPr>
        <p:txBody>
          <a:bodyPr wrap="none">
            <a:spAutoFit/>
          </a:bodyPr>
          <a:lstStyle/>
          <a:p>
            <a:r>
              <a:rPr lang="en-GB" sz="900" b="1" dirty="0"/>
              <a:t>Carbohydrate Degradation </a:t>
            </a:r>
          </a:p>
        </p:txBody>
      </p:sp>
      <p:sp>
        <p:nvSpPr>
          <p:cNvPr id="14" name="Prostokąt 13"/>
          <p:cNvSpPr/>
          <p:nvPr/>
        </p:nvSpPr>
        <p:spPr>
          <a:xfrm>
            <a:off x="1327473" y="3030142"/>
            <a:ext cx="1109599" cy="230832"/>
          </a:xfrm>
          <a:prstGeom prst="rect">
            <a:avLst/>
          </a:prstGeom>
          <a:solidFill>
            <a:schemeClr val="accent6"/>
          </a:solidFill>
        </p:spPr>
        <p:txBody>
          <a:bodyPr wrap="none">
            <a:spAutoFit/>
          </a:bodyPr>
          <a:lstStyle/>
          <a:p>
            <a:r>
              <a:rPr lang="en-GB" sz="900" b="1" dirty="0" smtClean="0">
                <a:solidFill>
                  <a:srgbClr val="000000"/>
                </a:solidFill>
              </a:rPr>
              <a:t>Folate </a:t>
            </a:r>
            <a:r>
              <a:rPr lang="en-GB" sz="900" b="1" dirty="0">
                <a:solidFill>
                  <a:srgbClr val="000000"/>
                </a:solidFill>
              </a:rPr>
              <a:t>biosynthesis</a:t>
            </a:r>
            <a:endParaRPr lang="en-GB" sz="900" dirty="0"/>
          </a:p>
        </p:txBody>
      </p:sp>
      <p:sp>
        <p:nvSpPr>
          <p:cNvPr id="16" name="Prostokąt 15"/>
          <p:cNvSpPr/>
          <p:nvPr/>
        </p:nvSpPr>
        <p:spPr>
          <a:xfrm>
            <a:off x="465863" y="3261374"/>
            <a:ext cx="2125903" cy="230832"/>
          </a:xfrm>
          <a:prstGeom prst="rect">
            <a:avLst/>
          </a:prstGeom>
          <a:solidFill>
            <a:schemeClr val="accent6"/>
          </a:solidFill>
        </p:spPr>
        <p:txBody>
          <a:bodyPr wrap="none">
            <a:spAutoFit/>
          </a:bodyPr>
          <a:lstStyle/>
          <a:p>
            <a:r>
              <a:rPr lang="en-GB" sz="900" b="1" dirty="0"/>
              <a:t>Nucleoside and Nucleotide Biosynthesis </a:t>
            </a:r>
          </a:p>
        </p:txBody>
      </p:sp>
      <p:sp>
        <p:nvSpPr>
          <p:cNvPr id="17" name="Prostokąt 16"/>
          <p:cNvSpPr/>
          <p:nvPr/>
        </p:nvSpPr>
        <p:spPr>
          <a:xfrm>
            <a:off x="465863" y="3474058"/>
            <a:ext cx="2125903" cy="230832"/>
          </a:xfrm>
          <a:prstGeom prst="rect">
            <a:avLst/>
          </a:prstGeom>
          <a:solidFill>
            <a:schemeClr val="accent6"/>
          </a:solidFill>
        </p:spPr>
        <p:txBody>
          <a:bodyPr wrap="none">
            <a:spAutoFit/>
          </a:bodyPr>
          <a:lstStyle/>
          <a:p>
            <a:r>
              <a:rPr lang="en-GB" sz="900" b="1" dirty="0"/>
              <a:t>Nucleoside and Nucleotide Biosynthesis </a:t>
            </a:r>
          </a:p>
        </p:txBody>
      </p:sp>
      <p:sp>
        <p:nvSpPr>
          <p:cNvPr id="19" name="Prostokąt 18"/>
          <p:cNvSpPr/>
          <p:nvPr/>
        </p:nvSpPr>
        <p:spPr>
          <a:xfrm>
            <a:off x="2244552" y="3712965"/>
            <a:ext cx="1947969" cy="230832"/>
          </a:xfrm>
          <a:prstGeom prst="rect">
            <a:avLst/>
          </a:prstGeom>
          <a:solidFill>
            <a:schemeClr val="accent6"/>
          </a:solidFill>
        </p:spPr>
        <p:txBody>
          <a:bodyPr wrap="none">
            <a:spAutoFit/>
          </a:bodyPr>
          <a:lstStyle/>
          <a:p>
            <a:r>
              <a:rPr lang="en-GB" sz="900" b="1" dirty="0"/>
              <a:t>Unsaturated Fatty Acid Biosynthesis </a:t>
            </a:r>
          </a:p>
        </p:txBody>
      </p:sp>
      <p:sp>
        <p:nvSpPr>
          <p:cNvPr id="20" name="Prostokąt 19"/>
          <p:cNvSpPr/>
          <p:nvPr/>
        </p:nvSpPr>
        <p:spPr>
          <a:xfrm>
            <a:off x="2696599" y="3943797"/>
            <a:ext cx="1495922" cy="230832"/>
          </a:xfrm>
          <a:prstGeom prst="rect">
            <a:avLst/>
          </a:prstGeom>
          <a:solidFill>
            <a:srgbClr val="C00000"/>
          </a:solidFill>
        </p:spPr>
        <p:txBody>
          <a:bodyPr wrap="none">
            <a:spAutoFit/>
          </a:bodyPr>
          <a:lstStyle/>
          <a:p>
            <a:r>
              <a:rPr lang="en-GB" sz="900" b="1" dirty="0"/>
              <a:t>Carbohydrate Degradation </a:t>
            </a:r>
          </a:p>
        </p:txBody>
      </p:sp>
      <p:sp>
        <p:nvSpPr>
          <p:cNvPr id="21" name="Prostokąt 20"/>
          <p:cNvSpPr/>
          <p:nvPr/>
        </p:nvSpPr>
        <p:spPr>
          <a:xfrm>
            <a:off x="3596960" y="4174629"/>
            <a:ext cx="1495922" cy="230832"/>
          </a:xfrm>
          <a:prstGeom prst="rect">
            <a:avLst/>
          </a:prstGeom>
          <a:solidFill>
            <a:srgbClr val="C00000"/>
          </a:solidFill>
        </p:spPr>
        <p:txBody>
          <a:bodyPr wrap="none">
            <a:spAutoFit/>
          </a:bodyPr>
          <a:lstStyle/>
          <a:p>
            <a:r>
              <a:rPr lang="en-GB" sz="900" b="1" dirty="0"/>
              <a:t>Carbohydrate Degradation </a:t>
            </a:r>
          </a:p>
        </p:txBody>
      </p:sp>
      <p:sp>
        <p:nvSpPr>
          <p:cNvPr id="22" name="Prostokąt 21"/>
          <p:cNvSpPr/>
          <p:nvPr/>
        </p:nvSpPr>
        <p:spPr>
          <a:xfrm>
            <a:off x="2098678" y="4405461"/>
            <a:ext cx="2125903" cy="230832"/>
          </a:xfrm>
          <a:prstGeom prst="rect">
            <a:avLst/>
          </a:prstGeom>
          <a:solidFill>
            <a:schemeClr val="accent6"/>
          </a:solidFill>
        </p:spPr>
        <p:txBody>
          <a:bodyPr wrap="none">
            <a:spAutoFit/>
          </a:bodyPr>
          <a:lstStyle/>
          <a:p>
            <a:r>
              <a:rPr lang="en-GB" sz="900" b="1" dirty="0"/>
              <a:t>Nucleoside and Nucleotide Biosynthesis </a:t>
            </a:r>
          </a:p>
        </p:txBody>
      </p:sp>
      <p:sp>
        <p:nvSpPr>
          <p:cNvPr id="23" name="Prostokąt 22"/>
          <p:cNvSpPr/>
          <p:nvPr/>
        </p:nvSpPr>
        <p:spPr>
          <a:xfrm>
            <a:off x="2347946" y="4603685"/>
            <a:ext cx="1438214" cy="230832"/>
          </a:xfrm>
          <a:prstGeom prst="rect">
            <a:avLst/>
          </a:prstGeom>
          <a:solidFill>
            <a:schemeClr val="accent6"/>
          </a:solidFill>
        </p:spPr>
        <p:txBody>
          <a:bodyPr wrap="none">
            <a:spAutoFit/>
          </a:bodyPr>
          <a:lstStyle/>
          <a:p>
            <a:r>
              <a:rPr lang="en-GB" sz="900" b="1" dirty="0" smtClean="0"/>
              <a:t>A</a:t>
            </a:r>
            <a:r>
              <a:rPr lang="pl-PL" sz="900" b="1" dirty="0" smtClean="0"/>
              <a:t>mino </a:t>
            </a:r>
            <a:r>
              <a:rPr lang="en-GB" sz="900" b="1" dirty="0" smtClean="0"/>
              <a:t>A</a:t>
            </a:r>
            <a:r>
              <a:rPr lang="pl-PL" sz="900" b="1" dirty="0" err="1" smtClean="0"/>
              <a:t>cid</a:t>
            </a:r>
            <a:r>
              <a:rPr lang="en-GB" sz="900" b="1" dirty="0" smtClean="0"/>
              <a:t> </a:t>
            </a:r>
            <a:r>
              <a:rPr lang="en-GB" sz="900" b="1" dirty="0"/>
              <a:t>Biosynthesis </a:t>
            </a:r>
          </a:p>
        </p:txBody>
      </p:sp>
      <p:sp>
        <p:nvSpPr>
          <p:cNvPr id="25" name="Prostokąt 24"/>
          <p:cNvSpPr/>
          <p:nvPr/>
        </p:nvSpPr>
        <p:spPr>
          <a:xfrm>
            <a:off x="380811" y="4834517"/>
            <a:ext cx="2012304" cy="230832"/>
          </a:xfrm>
          <a:prstGeom prst="rect">
            <a:avLst/>
          </a:prstGeom>
          <a:solidFill>
            <a:srgbClr val="C00000"/>
          </a:solidFill>
        </p:spPr>
        <p:txBody>
          <a:bodyPr wrap="square" lIns="36000" rIns="36000">
            <a:spAutoFit/>
          </a:bodyPr>
          <a:lstStyle/>
          <a:p>
            <a:r>
              <a:rPr lang="en-GB" sz="900" b="1" dirty="0"/>
              <a:t> Nucleoside and Nucleotide Degradation</a:t>
            </a:r>
          </a:p>
        </p:txBody>
      </p:sp>
      <p:sp>
        <p:nvSpPr>
          <p:cNvPr id="27" name="Prostokąt 26"/>
          <p:cNvSpPr/>
          <p:nvPr/>
        </p:nvSpPr>
        <p:spPr>
          <a:xfrm>
            <a:off x="1842202" y="5065349"/>
            <a:ext cx="1499128" cy="230832"/>
          </a:xfrm>
          <a:prstGeom prst="rect">
            <a:avLst/>
          </a:prstGeom>
          <a:solidFill>
            <a:schemeClr val="accent6"/>
          </a:solidFill>
        </p:spPr>
        <p:txBody>
          <a:bodyPr wrap="none">
            <a:spAutoFit/>
          </a:bodyPr>
          <a:lstStyle/>
          <a:p>
            <a:r>
              <a:rPr lang="en-GB" sz="900" b="1" dirty="0"/>
              <a:t> Carbohydrate Biosynthesis</a:t>
            </a:r>
          </a:p>
        </p:txBody>
      </p:sp>
      <p:sp>
        <p:nvSpPr>
          <p:cNvPr id="28" name="Prostokąt 27"/>
          <p:cNvSpPr/>
          <p:nvPr/>
        </p:nvSpPr>
        <p:spPr>
          <a:xfrm>
            <a:off x="764736" y="5296181"/>
            <a:ext cx="2513830" cy="230832"/>
          </a:xfrm>
          <a:prstGeom prst="rect">
            <a:avLst/>
          </a:prstGeom>
          <a:solidFill>
            <a:srgbClr val="C00000"/>
          </a:solidFill>
        </p:spPr>
        <p:txBody>
          <a:bodyPr wrap="none">
            <a:spAutoFit/>
          </a:bodyPr>
          <a:lstStyle/>
          <a:p>
            <a:r>
              <a:rPr lang="en-GB" sz="900" b="1" dirty="0" smtClean="0"/>
              <a:t>Generation of Precursor Metabolites and Energy</a:t>
            </a:r>
            <a:endParaRPr lang="en-GB" sz="900" b="1" dirty="0"/>
          </a:p>
        </p:txBody>
      </p:sp>
      <p:sp>
        <p:nvSpPr>
          <p:cNvPr id="29" name="Prostokąt 28"/>
          <p:cNvSpPr/>
          <p:nvPr/>
        </p:nvSpPr>
        <p:spPr>
          <a:xfrm>
            <a:off x="1665707" y="5500857"/>
            <a:ext cx="1495922" cy="230832"/>
          </a:xfrm>
          <a:prstGeom prst="rect">
            <a:avLst/>
          </a:prstGeom>
          <a:solidFill>
            <a:srgbClr val="C00000"/>
          </a:solidFill>
        </p:spPr>
        <p:txBody>
          <a:bodyPr wrap="none">
            <a:spAutoFit/>
          </a:bodyPr>
          <a:lstStyle/>
          <a:p>
            <a:r>
              <a:rPr lang="en-GB" sz="900" b="1" dirty="0"/>
              <a:t>Carbohydrate Degradation </a:t>
            </a:r>
          </a:p>
        </p:txBody>
      </p:sp>
      <p:sp>
        <p:nvSpPr>
          <p:cNvPr id="30" name="Prostokąt 29"/>
          <p:cNvSpPr/>
          <p:nvPr/>
        </p:nvSpPr>
        <p:spPr>
          <a:xfrm>
            <a:off x="2187645" y="5731689"/>
            <a:ext cx="2513830" cy="230832"/>
          </a:xfrm>
          <a:prstGeom prst="rect">
            <a:avLst/>
          </a:prstGeom>
          <a:solidFill>
            <a:srgbClr val="C00000"/>
          </a:solidFill>
        </p:spPr>
        <p:txBody>
          <a:bodyPr wrap="none">
            <a:spAutoFit/>
          </a:bodyPr>
          <a:lstStyle/>
          <a:p>
            <a:r>
              <a:rPr lang="en-GB" sz="900" b="1" dirty="0" smtClean="0"/>
              <a:t>Generation of Precursor Metabolites and Energy</a:t>
            </a:r>
            <a:endParaRPr lang="en-GB" sz="900" b="1" dirty="0"/>
          </a:p>
        </p:txBody>
      </p:sp>
      <p:sp>
        <p:nvSpPr>
          <p:cNvPr id="31" name="Prostokąt 30"/>
          <p:cNvSpPr/>
          <p:nvPr/>
        </p:nvSpPr>
        <p:spPr>
          <a:xfrm>
            <a:off x="0" y="5962521"/>
            <a:ext cx="2125903" cy="230832"/>
          </a:xfrm>
          <a:prstGeom prst="rect">
            <a:avLst/>
          </a:prstGeom>
          <a:solidFill>
            <a:schemeClr val="accent6"/>
          </a:solidFill>
        </p:spPr>
        <p:txBody>
          <a:bodyPr wrap="none">
            <a:spAutoFit/>
          </a:bodyPr>
          <a:lstStyle/>
          <a:p>
            <a:r>
              <a:rPr lang="en-GB" sz="900" b="1" dirty="0"/>
              <a:t>Nucleoside and Nucleotide Biosynthesis </a:t>
            </a:r>
          </a:p>
        </p:txBody>
      </p:sp>
      <p:sp>
        <p:nvSpPr>
          <p:cNvPr id="32" name="Prostokąt 31"/>
          <p:cNvSpPr/>
          <p:nvPr/>
        </p:nvSpPr>
        <p:spPr>
          <a:xfrm>
            <a:off x="-2" y="6193353"/>
            <a:ext cx="2125903" cy="230832"/>
          </a:xfrm>
          <a:prstGeom prst="rect">
            <a:avLst/>
          </a:prstGeom>
          <a:solidFill>
            <a:schemeClr val="accent6"/>
          </a:solidFill>
        </p:spPr>
        <p:txBody>
          <a:bodyPr wrap="none">
            <a:spAutoFit/>
          </a:bodyPr>
          <a:lstStyle/>
          <a:p>
            <a:r>
              <a:rPr lang="en-GB" sz="900" b="1" dirty="0"/>
              <a:t>Nucleoside and Nucleotide Biosynthesis </a:t>
            </a:r>
          </a:p>
        </p:txBody>
      </p:sp>
      <p:sp>
        <p:nvSpPr>
          <p:cNvPr id="33" name="Prostokąt 32"/>
          <p:cNvSpPr/>
          <p:nvPr/>
        </p:nvSpPr>
        <p:spPr>
          <a:xfrm>
            <a:off x="3654668" y="6367679"/>
            <a:ext cx="1438214" cy="230832"/>
          </a:xfrm>
          <a:prstGeom prst="rect">
            <a:avLst/>
          </a:prstGeom>
          <a:solidFill>
            <a:schemeClr val="accent6"/>
          </a:solidFill>
        </p:spPr>
        <p:txBody>
          <a:bodyPr wrap="none">
            <a:spAutoFit/>
          </a:bodyPr>
          <a:lstStyle/>
          <a:p>
            <a:r>
              <a:rPr lang="en-GB" sz="900" b="1" dirty="0" smtClean="0"/>
              <a:t>A</a:t>
            </a:r>
            <a:r>
              <a:rPr lang="pl-PL" sz="900" b="1" dirty="0" smtClean="0"/>
              <a:t>mino </a:t>
            </a:r>
            <a:r>
              <a:rPr lang="en-GB" sz="900" b="1" dirty="0" smtClean="0"/>
              <a:t>A</a:t>
            </a:r>
            <a:r>
              <a:rPr lang="pl-PL" sz="900" b="1" dirty="0" err="1" smtClean="0"/>
              <a:t>cid</a:t>
            </a:r>
            <a:r>
              <a:rPr lang="en-GB" sz="900" b="1" dirty="0" smtClean="0"/>
              <a:t> </a:t>
            </a:r>
            <a:r>
              <a:rPr lang="en-GB" sz="900" b="1" dirty="0"/>
              <a:t>Biosynthesis </a:t>
            </a:r>
          </a:p>
        </p:txBody>
      </p:sp>
      <p:sp>
        <p:nvSpPr>
          <p:cNvPr id="35" name="Prostokąt 34"/>
          <p:cNvSpPr/>
          <p:nvPr/>
        </p:nvSpPr>
        <p:spPr>
          <a:xfrm>
            <a:off x="1327473" y="6622759"/>
            <a:ext cx="1890261" cy="230832"/>
          </a:xfrm>
          <a:prstGeom prst="rect">
            <a:avLst/>
          </a:prstGeom>
          <a:solidFill>
            <a:srgbClr val="C00000"/>
          </a:solidFill>
        </p:spPr>
        <p:txBody>
          <a:bodyPr wrap="none">
            <a:spAutoFit/>
          </a:bodyPr>
          <a:lstStyle/>
          <a:p>
            <a:r>
              <a:rPr lang="en-GB" sz="900" b="1" dirty="0"/>
              <a:t> Amine and Polyamine Degradation</a:t>
            </a:r>
          </a:p>
        </p:txBody>
      </p:sp>
      <p:sp>
        <p:nvSpPr>
          <p:cNvPr id="34" name="Gwiazda 4-ramienna 33"/>
          <p:cNvSpPr/>
          <p:nvPr/>
        </p:nvSpPr>
        <p:spPr>
          <a:xfrm>
            <a:off x="1260858" y="2957632"/>
            <a:ext cx="161193" cy="176282"/>
          </a:xfrm>
          <a:prstGeom prst="star4">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36" name="Gwiazda 4-ramienna 35"/>
          <p:cNvSpPr/>
          <p:nvPr/>
        </p:nvSpPr>
        <p:spPr>
          <a:xfrm>
            <a:off x="2192006" y="3688523"/>
            <a:ext cx="161193" cy="176282"/>
          </a:xfrm>
          <a:prstGeom prst="star4">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37" name="Gwiazda 4-ramienna 36"/>
          <p:cNvSpPr/>
          <p:nvPr/>
        </p:nvSpPr>
        <p:spPr>
          <a:xfrm>
            <a:off x="2535406" y="2853860"/>
            <a:ext cx="161193" cy="176282"/>
          </a:xfrm>
          <a:prstGeom prst="star4">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38" name="Gwiazda 4-ramienna 37"/>
          <p:cNvSpPr/>
          <p:nvPr/>
        </p:nvSpPr>
        <p:spPr>
          <a:xfrm>
            <a:off x="2186753" y="5725608"/>
            <a:ext cx="161193" cy="176282"/>
          </a:xfrm>
          <a:prstGeom prst="star4">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4672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195742" y="199914"/>
            <a:ext cx="11699845" cy="3139321"/>
          </a:xfrm>
          <a:prstGeom prst="rect">
            <a:avLst/>
          </a:prstGeom>
        </p:spPr>
        <p:txBody>
          <a:bodyPr wrap="square">
            <a:spAutoFit/>
          </a:bodyPr>
          <a:lstStyle/>
          <a:p>
            <a:r>
              <a:rPr lang="pl-PL" dirty="0" smtClean="0"/>
              <a:t>To do:</a:t>
            </a:r>
          </a:p>
          <a:p>
            <a:endParaRPr lang="pl-PL" dirty="0" smtClean="0"/>
          </a:p>
          <a:p>
            <a:pPr marL="285750" indent="-285750">
              <a:buFont typeface="Arial" panose="020B0604020202020204" pitchFamily="34" charset="0"/>
              <a:buChar char="•"/>
            </a:pPr>
            <a:r>
              <a:rPr lang="pl-PL" dirty="0" err="1" smtClean="0"/>
              <a:t>Divide</a:t>
            </a:r>
            <a:r>
              <a:rPr lang="pl-PL" dirty="0" smtClean="0"/>
              <a:t> </a:t>
            </a:r>
            <a:r>
              <a:rPr lang="pl-PL" dirty="0" err="1" smtClean="0"/>
              <a:t>sample</a:t>
            </a:r>
            <a:r>
              <a:rPr lang="pl-PL" dirty="0" smtClean="0"/>
              <a:t> </a:t>
            </a:r>
            <a:r>
              <a:rPr lang="pl-PL" dirty="0" err="1" smtClean="0"/>
              <a:t>types</a:t>
            </a:r>
            <a:r>
              <a:rPr lang="pl-PL" dirty="0" smtClean="0"/>
              <a:t>: </a:t>
            </a:r>
            <a:r>
              <a:rPr lang="pl-PL" dirty="0" err="1" smtClean="0"/>
              <a:t>ear</a:t>
            </a:r>
            <a:r>
              <a:rPr lang="pl-PL" dirty="0" smtClean="0"/>
              <a:t>(</a:t>
            </a:r>
            <a:r>
              <a:rPr lang="pl-PL" dirty="0" err="1" smtClean="0"/>
              <a:t>newborn</a:t>
            </a:r>
            <a:r>
              <a:rPr lang="pl-PL" dirty="0" smtClean="0"/>
              <a:t>), </a:t>
            </a:r>
            <a:r>
              <a:rPr lang="pl-PL" dirty="0" err="1" smtClean="0"/>
              <a:t>stool</a:t>
            </a:r>
            <a:r>
              <a:rPr lang="pl-PL" dirty="0" smtClean="0"/>
              <a:t> (</a:t>
            </a:r>
            <a:r>
              <a:rPr lang="pl-PL" dirty="0" err="1" smtClean="0"/>
              <a:t>newborn</a:t>
            </a:r>
            <a:r>
              <a:rPr lang="pl-PL" dirty="0" smtClean="0"/>
              <a:t>), </a:t>
            </a:r>
            <a:r>
              <a:rPr lang="pl-PL" dirty="0" err="1" smtClean="0"/>
              <a:t>rectal</a:t>
            </a:r>
            <a:r>
              <a:rPr lang="pl-PL" dirty="0" smtClean="0"/>
              <a:t> </a:t>
            </a:r>
            <a:r>
              <a:rPr lang="pl-PL" dirty="0" err="1" smtClean="0"/>
              <a:t>swab</a:t>
            </a:r>
            <a:r>
              <a:rPr lang="pl-PL" dirty="0" smtClean="0"/>
              <a:t> (</a:t>
            </a:r>
            <a:r>
              <a:rPr lang="pl-PL" dirty="0" err="1" smtClean="0"/>
              <a:t>mother</a:t>
            </a:r>
            <a:r>
              <a:rPr lang="pl-PL" dirty="0" smtClean="0"/>
              <a:t>), </a:t>
            </a:r>
            <a:r>
              <a:rPr lang="pl-PL" dirty="0" err="1" smtClean="0"/>
              <a:t>genital</a:t>
            </a:r>
            <a:r>
              <a:rPr lang="pl-PL" dirty="0" smtClean="0"/>
              <a:t> </a:t>
            </a:r>
            <a:r>
              <a:rPr lang="pl-PL" dirty="0" err="1" smtClean="0"/>
              <a:t>swabs</a:t>
            </a:r>
            <a:r>
              <a:rPr lang="pl-PL" dirty="0" smtClean="0"/>
              <a:t> (3 </a:t>
            </a:r>
            <a:r>
              <a:rPr lang="pl-PL" dirty="0" err="1" smtClean="0"/>
              <a:t>swabs</a:t>
            </a:r>
            <a:r>
              <a:rPr lang="pl-PL" dirty="0" smtClean="0"/>
              <a:t> </a:t>
            </a:r>
            <a:r>
              <a:rPr lang="pl-PL" dirty="0" err="1" smtClean="0"/>
              <a:t>combined</a:t>
            </a:r>
            <a:r>
              <a:rPr lang="pl-PL" dirty="0" smtClean="0"/>
              <a:t>, </a:t>
            </a:r>
            <a:r>
              <a:rPr lang="pl-PL" dirty="0" err="1" smtClean="0"/>
              <a:t>mother</a:t>
            </a:r>
            <a:r>
              <a:rPr lang="pl-PL" dirty="0" smtClean="0"/>
              <a:t>)</a:t>
            </a:r>
          </a:p>
          <a:p>
            <a:pPr marL="285750" indent="-285750">
              <a:buFont typeface="Arial" panose="020B0604020202020204" pitchFamily="34" charset="0"/>
              <a:buChar char="•"/>
            </a:pPr>
            <a:r>
              <a:rPr lang="pl-PL" dirty="0" err="1" smtClean="0"/>
              <a:t>Add</a:t>
            </a:r>
            <a:r>
              <a:rPr lang="pl-PL" dirty="0" smtClean="0"/>
              <a:t> </a:t>
            </a:r>
            <a:r>
              <a:rPr lang="pl-PL" dirty="0" err="1" smtClean="0"/>
              <a:t>variable</a:t>
            </a:r>
            <a:r>
              <a:rPr lang="pl-PL" dirty="0"/>
              <a:t>-</a:t>
            </a:r>
            <a:r>
              <a:rPr lang="pl-PL" dirty="0" smtClean="0"/>
              <a:t> </a:t>
            </a:r>
            <a:r>
              <a:rPr lang="pl-PL" dirty="0" err="1" smtClean="0"/>
              <a:t>delivery</a:t>
            </a:r>
            <a:r>
              <a:rPr lang="pl-PL" dirty="0" smtClean="0"/>
              <a:t> </a:t>
            </a:r>
            <a:r>
              <a:rPr lang="pl-PL" dirty="0" err="1" smtClean="0"/>
              <a:t>mode</a:t>
            </a:r>
            <a:endParaRPr lang="pl-PL" dirty="0" smtClean="0"/>
          </a:p>
          <a:p>
            <a:endParaRPr lang="pl-PL" dirty="0" smtClean="0"/>
          </a:p>
          <a:p>
            <a:pPr marL="285750" indent="-285750">
              <a:buFont typeface="Arial" panose="020B0604020202020204" pitchFamily="34" charset="0"/>
              <a:buChar char="•"/>
            </a:pPr>
            <a:endParaRPr lang="pl-PL" dirty="0" smtClean="0"/>
          </a:p>
          <a:p>
            <a:endParaRPr lang="pl-PL" dirty="0"/>
          </a:p>
          <a:p>
            <a:endParaRPr lang="pl-PL" dirty="0" smtClean="0"/>
          </a:p>
          <a:p>
            <a:endParaRPr lang="pl-PL" dirty="0"/>
          </a:p>
          <a:p>
            <a:endParaRPr lang="pl-PL" dirty="0" smtClean="0"/>
          </a:p>
          <a:p>
            <a:r>
              <a:rPr lang="pl-PL" dirty="0" err="1" smtClean="0"/>
              <a:t>Fecal</a:t>
            </a:r>
            <a:r>
              <a:rPr lang="pl-PL" dirty="0" smtClean="0"/>
              <a:t> </a:t>
            </a:r>
            <a:r>
              <a:rPr lang="pl-PL" dirty="0" err="1" smtClean="0"/>
              <a:t>samples</a:t>
            </a:r>
            <a:r>
              <a:rPr lang="pl-PL" dirty="0" smtClean="0"/>
              <a:t> </a:t>
            </a:r>
            <a:r>
              <a:rPr lang="pl-PL" dirty="0" err="1" smtClean="0"/>
              <a:t>were</a:t>
            </a:r>
            <a:r>
              <a:rPr lang="pl-PL" dirty="0" smtClean="0"/>
              <a:t> </a:t>
            </a:r>
            <a:r>
              <a:rPr lang="pl-PL" dirty="0" err="1" smtClean="0"/>
              <a:t>collected</a:t>
            </a:r>
            <a:r>
              <a:rPr lang="pl-PL" dirty="0" smtClean="0"/>
              <a:t> </a:t>
            </a:r>
            <a:r>
              <a:rPr lang="pl-PL" dirty="0" err="1" smtClean="0"/>
              <a:t>too</a:t>
            </a:r>
            <a:r>
              <a:rPr lang="pl-PL" dirty="0" smtClean="0"/>
              <a:t> </a:t>
            </a:r>
            <a:r>
              <a:rPr lang="pl-PL" dirty="0" err="1" smtClean="0"/>
              <a:t>early</a:t>
            </a:r>
            <a:r>
              <a:rPr lang="pl-PL" dirty="0" smtClean="0"/>
              <a:t> to </a:t>
            </a:r>
            <a:r>
              <a:rPr lang="pl-PL" dirty="0" err="1" smtClean="0"/>
              <a:t>see</a:t>
            </a:r>
            <a:r>
              <a:rPr lang="pl-PL" dirty="0" smtClean="0"/>
              <a:t> t</a:t>
            </a:r>
            <a:r>
              <a:rPr lang="en-GB" dirty="0" smtClean="0"/>
              <a:t>he </a:t>
            </a:r>
            <a:r>
              <a:rPr lang="en-GB" dirty="0"/>
              <a:t>important role of breast milk in colonization of the infant gut microbiota</a:t>
            </a:r>
          </a:p>
        </p:txBody>
      </p:sp>
    </p:spTree>
    <p:extLst>
      <p:ext uri="{BB962C8B-B14F-4D97-AF65-F5344CB8AC3E}">
        <p14:creationId xmlns:p14="http://schemas.microsoft.com/office/powerpoint/2010/main" val="2494957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0" y="102576"/>
            <a:ext cx="11699845" cy="369332"/>
          </a:xfrm>
          <a:prstGeom prst="rect">
            <a:avLst/>
          </a:prstGeom>
        </p:spPr>
        <p:txBody>
          <a:bodyPr wrap="square">
            <a:spAutoFit/>
          </a:bodyPr>
          <a:lstStyle/>
          <a:p>
            <a:r>
              <a:rPr lang="en-GB" dirty="0"/>
              <a:t>Maybe we perform analysis according to TEDDY study?</a:t>
            </a:r>
          </a:p>
        </p:txBody>
      </p:sp>
      <p:sp>
        <p:nvSpPr>
          <p:cNvPr id="3" name="Prostokąt 2"/>
          <p:cNvSpPr/>
          <p:nvPr/>
        </p:nvSpPr>
        <p:spPr>
          <a:xfrm>
            <a:off x="-1" y="6189809"/>
            <a:ext cx="11699845" cy="646331"/>
          </a:xfrm>
          <a:prstGeom prst="rect">
            <a:avLst/>
          </a:prstGeom>
        </p:spPr>
        <p:txBody>
          <a:bodyPr wrap="square">
            <a:spAutoFit/>
          </a:bodyPr>
          <a:lstStyle/>
          <a:p>
            <a:r>
              <a:rPr lang="en-GB" dirty="0"/>
              <a:t>Maybe we perform analysis dividing pathways into two categories: biosynthesis and degradation</a:t>
            </a:r>
            <a:r>
              <a:rPr lang="en-GB" dirty="0" smtClean="0"/>
              <a:t>?</a:t>
            </a:r>
            <a:endParaRPr lang="pl-PL" dirty="0" smtClean="0"/>
          </a:p>
          <a:p>
            <a:r>
              <a:rPr lang="en-GB" dirty="0" smtClean="0"/>
              <a:t>Maybe </a:t>
            </a:r>
            <a:r>
              <a:rPr lang="en-GB" dirty="0"/>
              <a:t>in T1D is an enrichment in the degradation pathways?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037" y="471908"/>
            <a:ext cx="5870808" cy="5385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09" y="471908"/>
            <a:ext cx="3860350" cy="56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36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6B8A4A3-A4CB-4487-B441-CFE6A8F0492C}"/>
              </a:ext>
            </a:extLst>
          </p:cNvPr>
          <p:cNvSpPr txBox="1"/>
          <p:nvPr/>
        </p:nvSpPr>
        <p:spPr>
          <a:xfrm>
            <a:off x="247828" y="440875"/>
            <a:ext cx="12192000" cy="707886"/>
          </a:xfrm>
          <a:prstGeom prst="rect">
            <a:avLst/>
          </a:prstGeom>
          <a:noFill/>
        </p:spPr>
        <p:txBody>
          <a:bodyPr wrap="square">
            <a:spAutoFit/>
          </a:bodyPr>
          <a:lstStyle/>
          <a:p>
            <a:pPr algn="ctr"/>
            <a:r>
              <a:rPr lang="en-US" sz="4000" dirty="0"/>
              <a:t>DESEQ2 identified Taxa associated with Type 1 Diabetes</a:t>
            </a:r>
          </a:p>
        </p:txBody>
      </p:sp>
      <p:sp>
        <p:nvSpPr>
          <p:cNvPr id="10" name="TextBox 9">
            <a:extLst>
              <a:ext uri="{FF2B5EF4-FFF2-40B4-BE49-F238E27FC236}">
                <a16:creationId xmlns:a16="http://schemas.microsoft.com/office/drawing/2014/main" xmlns="" id="{1E21AB00-199A-40FF-B2E1-5D11B9705094}"/>
              </a:ext>
            </a:extLst>
          </p:cNvPr>
          <p:cNvSpPr txBox="1"/>
          <p:nvPr/>
        </p:nvSpPr>
        <p:spPr>
          <a:xfrm rot="16200000">
            <a:off x="-96753" y="4345021"/>
            <a:ext cx="1740359" cy="769441"/>
          </a:xfrm>
          <a:prstGeom prst="rect">
            <a:avLst/>
          </a:prstGeom>
          <a:noFill/>
        </p:spPr>
        <p:txBody>
          <a:bodyPr wrap="square">
            <a:spAutoFit/>
          </a:bodyPr>
          <a:lstStyle/>
          <a:p>
            <a:pPr algn="ctr"/>
            <a:r>
              <a:rPr lang="en-US" sz="4400" dirty="0"/>
              <a:t>Infant</a:t>
            </a:r>
          </a:p>
        </p:txBody>
      </p:sp>
      <p:sp>
        <p:nvSpPr>
          <p:cNvPr id="11" name="TextBox 10">
            <a:extLst>
              <a:ext uri="{FF2B5EF4-FFF2-40B4-BE49-F238E27FC236}">
                <a16:creationId xmlns:a16="http://schemas.microsoft.com/office/drawing/2014/main" xmlns="" id="{B3BF28B5-A77B-4113-87DA-8336B717EDA8}"/>
              </a:ext>
            </a:extLst>
          </p:cNvPr>
          <p:cNvSpPr txBox="1"/>
          <p:nvPr/>
        </p:nvSpPr>
        <p:spPr>
          <a:xfrm rot="16200000">
            <a:off x="-193316" y="1993034"/>
            <a:ext cx="1933486" cy="769441"/>
          </a:xfrm>
          <a:prstGeom prst="rect">
            <a:avLst/>
          </a:prstGeom>
          <a:noFill/>
        </p:spPr>
        <p:txBody>
          <a:bodyPr wrap="square">
            <a:spAutoFit/>
          </a:bodyPr>
          <a:lstStyle/>
          <a:p>
            <a:pPr algn="ctr"/>
            <a:r>
              <a:rPr lang="en-US" sz="4400" dirty="0"/>
              <a:t>Mother</a:t>
            </a:r>
          </a:p>
        </p:txBody>
      </p:sp>
      <p:graphicFrame>
        <p:nvGraphicFramePr>
          <p:cNvPr id="2" name="Table 1">
            <a:extLst>
              <a:ext uri="{FF2B5EF4-FFF2-40B4-BE49-F238E27FC236}">
                <a16:creationId xmlns:a16="http://schemas.microsoft.com/office/drawing/2014/main" xmlns="" id="{700E9070-53C5-4A78-A820-411527B0F727}"/>
              </a:ext>
            </a:extLst>
          </p:cNvPr>
          <p:cNvGraphicFramePr>
            <a:graphicFrameLocks noGrp="1"/>
          </p:cNvGraphicFramePr>
          <p:nvPr>
            <p:extLst>
              <p:ext uri="{D42A27DB-BD31-4B8C-83A1-F6EECF244321}">
                <p14:modId xmlns:p14="http://schemas.microsoft.com/office/powerpoint/2010/main" val="2205147226"/>
              </p:ext>
            </p:extLst>
          </p:nvPr>
        </p:nvGraphicFramePr>
        <p:xfrm>
          <a:off x="1158148" y="1415729"/>
          <a:ext cx="10949751" cy="1924050"/>
        </p:xfrm>
        <a:graphic>
          <a:graphicData uri="http://schemas.openxmlformats.org/drawingml/2006/table">
            <a:tbl>
              <a:tblPr/>
              <a:tblGrid>
                <a:gridCol w="1034987">
                  <a:extLst>
                    <a:ext uri="{9D8B030D-6E8A-4147-A177-3AD203B41FA5}">
                      <a16:colId xmlns:a16="http://schemas.microsoft.com/office/drawing/2014/main" xmlns="" val="1983056037"/>
                    </a:ext>
                  </a:extLst>
                </a:gridCol>
                <a:gridCol w="1131380">
                  <a:extLst>
                    <a:ext uri="{9D8B030D-6E8A-4147-A177-3AD203B41FA5}">
                      <a16:colId xmlns:a16="http://schemas.microsoft.com/office/drawing/2014/main" xmlns="" val="1867648683"/>
                    </a:ext>
                  </a:extLst>
                </a:gridCol>
                <a:gridCol w="771525">
                  <a:extLst>
                    <a:ext uri="{9D8B030D-6E8A-4147-A177-3AD203B41FA5}">
                      <a16:colId xmlns:a16="http://schemas.microsoft.com/office/drawing/2014/main" xmlns="" val="1636097169"/>
                    </a:ext>
                  </a:extLst>
                </a:gridCol>
                <a:gridCol w="687387">
                  <a:extLst>
                    <a:ext uri="{9D8B030D-6E8A-4147-A177-3AD203B41FA5}">
                      <a16:colId xmlns:a16="http://schemas.microsoft.com/office/drawing/2014/main" xmlns="" val="1759135184"/>
                    </a:ext>
                  </a:extLst>
                </a:gridCol>
                <a:gridCol w="687387">
                  <a:extLst>
                    <a:ext uri="{9D8B030D-6E8A-4147-A177-3AD203B41FA5}">
                      <a16:colId xmlns:a16="http://schemas.microsoft.com/office/drawing/2014/main" xmlns="" val="2303751429"/>
                    </a:ext>
                  </a:extLst>
                </a:gridCol>
                <a:gridCol w="650875">
                  <a:extLst>
                    <a:ext uri="{9D8B030D-6E8A-4147-A177-3AD203B41FA5}">
                      <a16:colId xmlns:a16="http://schemas.microsoft.com/office/drawing/2014/main" xmlns="" val="3540062283"/>
                    </a:ext>
                  </a:extLst>
                </a:gridCol>
                <a:gridCol w="650939">
                  <a:extLst>
                    <a:ext uri="{9D8B030D-6E8A-4147-A177-3AD203B41FA5}">
                      <a16:colId xmlns:a16="http://schemas.microsoft.com/office/drawing/2014/main" xmlns="" val="241893239"/>
                    </a:ext>
                  </a:extLst>
                </a:gridCol>
                <a:gridCol w="1349312">
                  <a:extLst>
                    <a:ext uri="{9D8B030D-6E8A-4147-A177-3AD203B41FA5}">
                      <a16:colId xmlns:a16="http://schemas.microsoft.com/office/drawing/2014/main" xmlns="" val="1641221429"/>
                    </a:ext>
                  </a:extLst>
                </a:gridCol>
                <a:gridCol w="1189609">
                  <a:extLst>
                    <a:ext uri="{9D8B030D-6E8A-4147-A177-3AD203B41FA5}">
                      <a16:colId xmlns:a16="http://schemas.microsoft.com/office/drawing/2014/main" xmlns="" val="3474728430"/>
                    </a:ext>
                  </a:extLst>
                </a:gridCol>
                <a:gridCol w="1333881">
                  <a:extLst>
                    <a:ext uri="{9D8B030D-6E8A-4147-A177-3AD203B41FA5}">
                      <a16:colId xmlns:a16="http://schemas.microsoft.com/office/drawing/2014/main" xmlns="" val="2448968581"/>
                    </a:ext>
                  </a:extLst>
                </a:gridCol>
                <a:gridCol w="1462469">
                  <a:extLst>
                    <a:ext uri="{9D8B030D-6E8A-4147-A177-3AD203B41FA5}">
                      <a16:colId xmlns:a16="http://schemas.microsoft.com/office/drawing/2014/main" xmlns="" val="293930485"/>
                    </a:ext>
                  </a:extLst>
                </a:gridCol>
              </a:tblGrid>
              <a:tr h="165109">
                <a:tc>
                  <a:txBody>
                    <a:bodyPr/>
                    <a:lstStyle/>
                    <a:p>
                      <a:pPr algn="ctr" fontAlgn="b"/>
                      <a:r>
                        <a:rPr lang="en-US" sz="1200" b="0" i="0" u="none" strike="noStrike" dirty="0">
                          <a:solidFill>
                            <a:srgbClr val="000000"/>
                          </a:solidFill>
                          <a:effectLst/>
                          <a:latin typeface="Calibri" panose="020F0502020204030204" pitchFamily="34" charset="0"/>
                        </a:rPr>
                        <a:t>Genus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log2FoldChange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lfcSE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stat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pvalue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padj</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Kingdom</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Phylum</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Class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Order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Family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15460987"/>
                  </a:ext>
                </a:extLst>
              </a:tr>
              <a:tr h="165109">
                <a:tc>
                  <a:txBody>
                    <a:bodyPr/>
                    <a:lstStyle/>
                    <a:p>
                      <a:pPr algn="r" fontAlgn="b"/>
                      <a:r>
                        <a:rPr lang="en-US" sz="1200" b="0" i="1" u="none" strike="noStrike" dirty="0">
                          <a:solidFill>
                            <a:srgbClr val="000000"/>
                          </a:solidFill>
                          <a:effectLst/>
                          <a:latin typeface="Calibri" panose="020F0502020204030204" pitchFamily="34" charset="0"/>
                        </a:rPr>
                        <a:t>Aerococcus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-18.113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3.867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-4.683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Firmicutes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Bacilli</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Lactobacillales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Aerococcaceae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698020072"/>
                  </a:ext>
                </a:extLst>
              </a:tr>
              <a:tr h="165109">
                <a:tc>
                  <a:txBody>
                    <a:bodyPr/>
                    <a:lstStyle/>
                    <a:p>
                      <a:pPr algn="r" fontAlgn="b"/>
                      <a:r>
                        <a:rPr lang="en-US" sz="1200" b="0" i="1" u="none" strike="noStrike" dirty="0">
                          <a:solidFill>
                            <a:srgbClr val="000000"/>
                          </a:solidFill>
                          <a:effectLst/>
                          <a:latin typeface="Calibri" panose="020F0502020204030204" pitchFamily="34" charset="0"/>
                        </a:rPr>
                        <a:t>Anaerococcus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2.567</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0.900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2.851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0.049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Firmicutes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Clostridia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Clostridiales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Family_XI</a:t>
                      </a:r>
                    </a:p>
                  </a:txBody>
                  <a:tcPr marL="9525" marR="9525" marT="9525" marB="0" anchor="b">
                    <a:lnL>
                      <a:noFill/>
                    </a:lnL>
                    <a:lnR>
                      <a:noFill/>
                    </a:lnR>
                    <a:lnT>
                      <a:noFill/>
                    </a:lnT>
                    <a:lnB>
                      <a:noFill/>
                    </a:lnB>
                  </a:tcPr>
                </a:tc>
                <a:extLst>
                  <a:ext uri="{0D108BD9-81ED-4DB2-BD59-A6C34878D82A}">
                    <a16:rowId xmlns:a16="http://schemas.microsoft.com/office/drawing/2014/main" xmlns="" val="1716142574"/>
                  </a:ext>
                </a:extLst>
              </a:tr>
              <a:tr h="165109">
                <a:tc>
                  <a:txBody>
                    <a:bodyPr/>
                    <a:lstStyle/>
                    <a:p>
                      <a:pPr algn="r" fontAlgn="b"/>
                      <a:r>
                        <a:rPr lang="en-US" sz="1200" b="0" i="1" u="none" strike="noStrike" dirty="0">
                          <a:solidFill>
                            <a:srgbClr val="000000"/>
                          </a:solidFill>
                          <a:effectLst/>
                          <a:latin typeface="Calibri" panose="020F0502020204030204" pitchFamily="34" charset="0"/>
                        </a:rPr>
                        <a:t>Staphylococcus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2.932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0.827</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3.546</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Firmicutes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Bacillales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Staphylococcaceae</a:t>
                      </a:r>
                    </a:p>
                  </a:txBody>
                  <a:tcPr marL="9525" marR="9525" marT="9525" marB="0" anchor="b">
                    <a:lnL>
                      <a:noFill/>
                    </a:lnL>
                    <a:lnR>
                      <a:noFill/>
                    </a:lnR>
                    <a:lnT>
                      <a:noFill/>
                    </a:lnT>
                    <a:lnB>
                      <a:noFill/>
                    </a:lnB>
                  </a:tcPr>
                </a:tc>
                <a:extLst>
                  <a:ext uri="{0D108BD9-81ED-4DB2-BD59-A6C34878D82A}">
                    <a16:rowId xmlns:a16="http://schemas.microsoft.com/office/drawing/2014/main" xmlns="" val="4223094526"/>
                  </a:ext>
                </a:extLst>
              </a:tr>
              <a:tr h="165109">
                <a:tc>
                  <a:txBody>
                    <a:bodyPr/>
                    <a:lstStyle/>
                    <a:p>
                      <a:pPr algn="r" fontAlgn="b"/>
                      <a:r>
                        <a:rPr lang="en-US" sz="1200" b="0" i="1" u="none" strike="noStrike" dirty="0">
                          <a:solidFill>
                            <a:srgbClr val="000000"/>
                          </a:solidFill>
                          <a:effectLst/>
                          <a:latin typeface="Calibri" panose="020F0502020204030204" pitchFamily="34" charset="0"/>
                        </a:rPr>
                        <a:t>Bifidobacterium</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3.497</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1.224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2.856</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0.049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Bifidobacteriales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Bifidobacteriaceae</a:t>
                      </a:r>
                    </a:p>
                  </a:txBody>
                  <a:tcPr marL="9525" marR="9525" marT="9525" marB="0" anchor="b">
                    <a:lnL>
                      <a:noFill/>
                    </a:lnL>
                    <a:lnR>
                      <a:noFill/>
                    </a:lnR>
                    <a:lnT>
                      <a:noFill/>
                    </a:lnT>
                    <a:lnB>
                      <a:noFill/>
                    </a:lnB>
                  </a:tcPr>
                </a:tc>
                <a:extLst>
                  <a:ext uri="{0D108BD9-81ED-4DB2-BD59-A6C34878D82A}">
                    <a16:rowId xmlns:a16="http://schemas.microsoft.com/office/drawing/2014/main" xmlns="" val="2900838899"/>
                  </a:ext>
                </a:extLst>
              </a:tr>
              <a:tr h="165109">
                <a:tc>
                  <a:txBody>
                    <a:bodyPr/>
                    <a:lstStyle/>
                    <a:p>
                      <a:pPr algn="r" fontAlgn="b"/>
                      <a:r>
                        <a:rPr lang="en-US" sz="1200" b="0" i="1" u="none" strike="noStrike" dirty="0">
                          <a:solidFill>
                            <a:srgbClr val="000000"/>
                          </a:solidFill>
                          <a:effectLst/>
                          <a:latin typeface="Calibri" panose="020F0502020204030204" pitchFamily="34" charset="0"/>
                        </a:rPr>
                        <a:t>Campylobacter</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4.495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1.305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3.444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Epsilonbacteraeota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Campylobacteria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Campylobacterales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Campylobacteraceae</a:t>
                      </a:r>
                    </a:p>
                  </a:txBody>
                  <a:tcPr marL="9525" marR="9525" marT="9525" marB="0" anchor="b">
                    <a:lnL>
                      <a:noFill/>
                    </a:lnL>
                    <a:lnR>
                      <a:noFill/>
                    </a:lnR>
                    <a:lnT>
                      <a:noFill/>
                    </a:lnT>
                    <a:lnB>
                      <a:noFill/>
                    </a:lnB>
                  </a:tcPr>
                </a:tc>
                <a:extLst>
                  <a:ext uri="{0D108BD9-81ED-4DB2-BD59-A6C34878D82A}">
                    <a16:rowId xmlns:a16="http://schemas.microsoft.com/office/drawing/2014/main" xmlns="" val="1026085275"/>
                  </a:ext>
                </a:extLst>
              </a:tr>
              <a:tr h="165109">
                <a:tc>
                  <a:txBody>
                    <a:bodyPr/>
                    <a:lstStyle/>
                    <a:p>
                      <a:pPr algn="r" fontAlgn="b"/>
                      <a:r>
                        <a:rPr lang="en-US" sz="1200" b="0" i="1" u="none" strike="noStrike" dirty="0">
                          <a:solidFill>
                            <a:srgbClr val="000000"/>
                          </a:solidFill>
                          <a:effectLst/>
                          <a:latin typeface="Calibri" panose="020F0502020204030204" pitchFamily="34" charset="0"/>
                        </a:rPr>
                        <a:t>Atopobium</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4.630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1.342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3.449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Coriobacteriia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Coriobacteriales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Atopobiaceae</a:t>
                      </a:r>
                    </a:p>
                  </a:txBody>
                  <a:tcPr marL="9525" marR="9525" marT="9525" marB="0" anchor="b">
                    <a:lnL>
                      <a:noFill/>
                    </a:lnL>
                    <a:lnR>
                      <a:noFill/>
                    </a:lnR>
                    <a:lnT>
                      <a:noFill/>
                    </a:lnT>
                    <a:lnB>
                      <a:noFill/>
                    </a:lnB>
                  </a:tcPr>
                </a:tc>
                <a:extLst>
                  <a:ext uri="{0D108BD9-81ED-4DB2-BD59-A6C34878D82A}">
                    <a16:rowId xmlns:a16="http://schemas.microsoft.com/office/drawing/2014/main" xmlns="" val="3486855943"/>
                  </a:ext>
                </a:extLst>
              </a:tr>
              <a:tr h="165109">
                <a:tc>
                  <a:txBody>
                    <a:bodyPr/>
                    <a:lstStyle/>
                    <a:p>
                      <a:pPr algn="r" fontAlgn="b"/>
                      <a:r>
                        <a:rPr lang="en-US" sz="1200" b="0" i="1" u="none" strike="noStrike" dirty="0">
                          <a:solidFill>
                            <a:srgbClr val="000000"/>
                          </a:solidFill>
                          <a:effectLst/>
                          <a:latin typeface="Calibri" panose="020F0502020204030204" pitchFamily="34" charset="0"/>
                        </a:rPr>
                        <a:t>Enterococcus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5.462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0.923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5.921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Firmicutes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Lactobacillales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Enterococcaceae</a:t>
                      </a:r>
                    </a:p>
                  </a:txBody>
                  <a:tcPr marL="9525" marR="9525" marT="9525" marB="0" anchor="b">
                    <a:lnL>
                      <a:noFill/>
                    </a:lnL>
                    <a:lnR>
                      <a:noFill/>
                    </a:lnR>
                    <a:lnT>
                      <a:noFill/>
                    </a:lnT>
                    <a:lnB>
                      <a:noFill/>
                    </a:lnB>
                  </a:tcPr>
                </a:tc>
                <a:extLst>
                  <a:ext uri="{0D108BD9-81ED-4DB2-BD59-A6C34878D82A}">
                    <a16:rowId xmlns:a16="http://schemas.microsoft.com/office/drawing/2014/main" xmlns="" val="1430367106"/>
                  </a:ext>
                </a:extLst>
              </a:tr>
              <a:tr h="165109">
                <a:tc>
                  <a:txBody>
                    <a:bodyPr/>
                    <a:lstStyle/>
                    <a:p>
                      <a:pPr algn="r" fontAlgn="b"/>
                      <a:r>
                        <a:rPr lang="en-US" sz="1200" b="0" i="1" u="none" strike="noStrike" dirty="0">
                          <a:solidFill>
                            <a:srgbClr val="000000"/>
                          </a:solidFill>
                          <a:effectLst/>
                          <a:latin typeface="Calibri" panose="020F0502020204030204" pitchFamily="34" charset="0"/>
                        </a:rPr>
                        <a:t>Mobiluncus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5.523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1.918</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2.880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0.049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Actinomycetales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Actinomycetaceae</a:t>
                      </a:r>
                    </a:p>
                  </a:txBody>
                  <a:tcPr marL="9525" marR="9525" marT="9525" marB="0" anchor="b">
                    <a:lnL>
                      <a:noFill/>
                    </a:lnL>
                    <a:lnR>
                      <a:noFill/>
                    </a:lnR>
                    <a:lnT>
                      <a:noFill/>
                    </a:lnT>
                    <a:lnB>
                      <a:noFill/>
                    </a:lnB>
                  </a:tcPr>
                </a:tc>
                <a:extLst>
                  <a:ext uri="{0D108BD9-81ED-4DB2-BD59-A6C34878D82A}">
                    <a16:rowId xmlns:a16="http://schemas.microsoft.com/office/drawing/2014/main" xmlns="" val="3681408760"/>
                  </a:ext>
                </a:extLst>
              </a:tr>
              <a:tr h="165109">
                <a:tc>
                  <a:txBody>
                    <a:bodyPr/>
                    <a:lstStyle/>
                    <a:p>
                      <a:pPr algn="r" fontAlgn="b"/>
                      <a:r>
                        <a:rPr lang="en-US" sz="1200" b="0" i="1" u="none" strike="noStrike" dirty="0">
                          <a:solidFill>
                            <a:srgbClr val="000000"/>
                          </a:solidFill>
                          <a:effectLst/>
                          <a:latin typeface="Calibri" panose="020F0502020204030204" pitchFamily="34" charset="0"/>
                        </a:rPr>
                        <a:t>Fusobacterium</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8.176</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2.304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3.548</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Fusobacteria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Fusobacteriia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Fusobacteriales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Fusobacteriaceae</a:t>
                      </a:r>
                    </a:p>
                  </a:txBody>
                  <a:tcPr marL="9525" marR="9525" marT="9525" marB="0" anchor="b">
                    <a:lnL>
                      <a:noFill/>
                    </a:lnL>
                    <a:lnR>
                      <a:noFill/>
                    </a:lnR>
                    <a:lnT>
                      <a:noFill/>
                    </a:lnT>
                    <a:lnB>
                      <a:noFill/>
                    </a:lnB>
                  </a:tcPr>
                </a:tc>
                <a:extLst>
                  <a:ext uri="{0D108BD9-81ED-4DB2-BD59-A6C34878D82A}">
                    <a16:rowId xmlns:a16="http://schemas.microsoft.com/office/drawing/2014/main" xmlns="" val="969691321"/>
                  </a:ext>
                </a:extLst>
              </a:tr>
            </a:tbl>
          </a:graphicData>
        </a:graphic>
      </p:graphicFrame>
      <p:graphicFrame>
        <p:nvGraphicFramePr>
          <p:cNvPr id="5" name="Table 4">
            <a:extLst>
              <a:ext uri="{FF2B5EF4-FFF2-40B4-BE49-F238E27FC236}">
                <a16:creationId xmlns:a16="http://schemas.microsoft.com/office/drawing/2014/main" xmlns="" id="{F05DB735-EC4D-47A1-9F42-0F961A453D87}"/>
              </a:ext>
            </a:extLst>
          </p:cNvPr>
          <p:cNvGraphicFramePr>
            <a:graphicFrameLocks noGrp="1"/>
          </p:cNvGraphicFramePr>
          <p:nvPr>
            <p:extLst>
              <p:ext uri="{D42A27DB-BD31-4B8C-83A1-F6EECF244321}">
                <p14:modId xmlns:p14="http://schemas.microsoft.com/office/powerpoint/2010/main" val="876250241"/>
              </p:ext>
            </p:extLst>
          </p:nvPr>
        </p:nvGraphicFramePr>
        <p:xfrm>
          <a:off x="1158148" y="3960121"/>
          <a:ext cx="9283064" cy="1539240"/>
        </p:xfrm>
        <a:graphic>
          <a:graphicData uri="http://schemas.openxmlformats.org/drawingml/2006/table">
            <a:tbl>
              <a:tblPr/>
              <a:tblGrid>
                <a:gridCol w="1415224">
                  <a:extLst>
                    <a:ext uri="{9D8B030D-6E8A-4147-A177-3AD203B41FA5}">
                      <a16:colId xmlns:a16="http://schemas.microsoft.com/office/drawing/2014/main" xmlns="" val="1345032713"/>
                    </a:ext>
                  </a:extLst>
                </a:gridCol>
                <a:gridCol w="1041210">
                  <a:extLst>
                    <a:ext uri="{9D8B030D-6E8A-4147-A177-3AD203B41FA5}">
                      <a16:colId xmlns:a16="http://schemas.microsoft.com/office/drawing/2014/main" xmlns="" val="1756404674"/>
                    </a:ext>
                  </a:extLst>
                </a:gridCol>
                <a:gridCol w="403225">
                  <a:extLst>
                    <a:ext uri="{9D8B030D-6E8A-4147-A177-3AD203B41FA5}">
                      <a16:colId xmlns:a16="http://schemas.microsoft.com/office/drawing/2014/main" xmlns="" val="528904125"/>
                    </a:ext>
                  </a:extLst>
                </a:gridCol>
                <a:gridCol w="449262">
                  <a:extLst>
                    <a:ext uri="{9D8B030D-6E8A-4147-A177-3AD203B41FA5}">
                      <a16:colId xmlns:a16="http://schemas.microsoft.com/office/drawing/2014/main" xmlns="" val="1463869681"/>
                    </a:ext>
                  </a:extLst>
                </a:gridCol>
                <a:gridCol w="557212">
                  <a:extLst>
                    <a:ext uri="{9D8B030D-6E8A-4147-A177-3AD203B41FA5}">
                      <a16:colId xmlns:a16="http://schemas.microsoft.com/office/drawing/2014/main" xmlns="" val="3725140087"/>
                    </a:ext>
                  </a:extLst>
                </a:gridCol>
                <a:gridCol w="557212">
                  <a:extLst>
                    <a:ext uri="{9D8B030D-6E8A-4147-A177-3AD203B41FA5}">
                      <a16:colId xmlns:a16="http://schemas.microsoft.com/office/drawing/2014/main" xmlns="" val="2871698001"/>
                    </a:ext>
                  </a:extLst>
                </a:gridCol>
                <a:gridCol w="969836">
                  <a:extLst>
                    <a:ext uri="{9D8B030D-6E8A-4147-A177-3AD203B41FA5}">
                      <a16:colId xmlns:a16="http://schemas.microsoft.com/office/drawing/2014/main" xmlns="" val="2553622817"/>
                    </a:ext>
                  </a:extLst>
                </a:gridCol>
                <a:gridCol w="1325436">
                  <a:extLst>
                    <a:ext uri="{9D8B030D-6E8A-4147-A177-3AD203B41FA5}">
                      <a16:colId xmlns:a16="http://schemas.microsoft.com/office/drawing/2014/main" xmlns="" val="1536898159"/>
                    </a:ext>
                  </a:extLst>
                </a:gridCol>
                <a:gridCol w="1222375">
                  <a:extLst>
                    <a:ext uri="{9D8B030D-6E8A-4147-A177-3AD203B41FA5}">
                      <a16:colId xmlns:a16="http://schemas.microsoft.com/office/drawing/2014/main" xmlns="" val="2067848832"/>
                    </a:ext>
                  </a:extLst>
                </a:gridCol>
                <a:gridCol w="1342072">
                  <a:extLst>
                    <a:ext uri="{9D8B030D-6E8A-4147-A177-3AD203B41FA5}">
                      <a16:colId xmlns:a16="http://schemas.microsoft.com/office/drawing/2014/main" xmlns="" val="4010939166"/>
                    </a:ext>
                  </a:extLst>
                </a:gridCol>
              </a:tblGrid>
              <a:tr h="190500">
                <a:tc>
                  <a:txBody>
                    <a:bodyPr/>
                    <a:lstStyle/>
                    <a:p>
                      <a:pPr algn="ctr" fontAlgn="b"/>
                      <a:r>
                        <a:rPr lang="en-US" sz="1200" b="0" i="0" u="none" strike="noStrike" dirty="0">
                          <a:solidFill>
                            <a:srgbClr val="000000"/>
                          </a:solidFill>
                          <a:effectLst/>
                          <a:latin typeface="Calibri" panose="020F0502020204030204" pitchFamily="34" charset="0"/>
                        </a:rPr>
                        <a:t>Genus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log2FoldChange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lfcSE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stat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pvalue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padj</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Phylum</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Class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Order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Family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20259371"/>
                  </a:ext>
                </a:extLst>
              </a:tr>
              <a:tr h="190500">
                <a:tc>
                  <a:txBody>
                    <a:bodyPr/>
                    <a:lstStyle/>
                    <a:p>
                      <a:pPr algn="r" fontAlgn="b"/>
                      <a:r>
                        <a:rPr lang="en-US" sz="1200" b="0" i="1" u="none" strike="noStrike" dirty="0">
                          <a:solidFill>
                            <a:srgbClr val="000000"/>
                          </a:solidFill>
                          <a:effectLst/>
                          <a:latin typeface="Calibri" panose="020F0502020204030204" pitchFamily="34" charset="0"/>
                        </a:rPr>
                        <a:t>Erysipelatoclostridium</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-24.676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3.283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-7.516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Firmicutes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Erysipelotrichia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Erysipelotrichales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Erysipelotrichaceae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438629015"/>
                  </a:ext>
                </a:extLst>
              </a:tr>
              <a:tr h="190500">
                <a:tc>
                  <a:txBody>
                    <a:bodyPr/>
                    <a:lstStyle/>
                    <a:p>
                      <a:pPr algn="r" fontAlgn="b"/>
                      <a:r>
                        <a:rPr lang="en-US" sz="1200" b="0" i="1" u="none" strike="noStrike" dirty="0">
                          <a:solidFill>
                            <a:srgbClr val="000000"/>
                          </a:solidFill>
                          <a:effectLst/>
                          <a:latin typeface="Calibri" panose="020F0502020204030204" pitchFamily="34" charset="0"/>
                        </a:rPr>
                        <a:t>Methylobacterium</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2.825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0.726</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3.890</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Proteobacteria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Alphaproteobacteria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Rhizobiales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Beijerinckiaceae</a:t>
                      </a:r>
                    </a:p>
                  </a:txBody>
                  <a:tcPr marL="9525" marR="9525" marT="9525" marB="0" anchor="b">
                    <a:lnL>
                      <a:noFill/>
                    </a:lnL>
                    <a:lnR>
                      <a:noFill/>
                    </a:lnR>
                    <a:lnT>
                      <a:noFill/>
                    </a:lnT>
                    <a:lnB>
                      <a:noFill/>
                    </a:lnB>
                  </a:tcPr>
                </a:tc>
                <a:extLst>
                  <a:ext uri="{0D108BD9-81ED-4DB2-BD59-A6C34878D82A}">
                    <a16:rowId xmlns:a16="http://schemas.microsoft.com/office/drawing/2014/main" xmlns="" val="4132287030"/>
                  </a:ext>
                </a:extLst>
              </a:tr>
              <a:tr h="190500">
                <a:tc>
                  <a:txBody>
                    <a:bodyPr/>
                    <a:lstStyle/>
                    <a:p>
                      <a:pPr algn="r" fontAlgn="b"/>
                      <a:r>
                        <a:rPr lang="en-US" sz="1200" b="0" i="1" u="none" strike="noStrike" dirty="0">
                          <a:solidFill>
                            <a:srgbClr val="000000"/>
                          </a:solidFill>
                          <a:effectLst/>
                          <a:latin typeface="Calibri" panose="020F0502020204030204" pitchFamily="34" charset="0"/>
                        </a:rPr>
                        <a:t>Sphingomonas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3.083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0.662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4.654</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Proteobacteria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Alphaproteobacteria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Sphingomonadales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Sphingomonadaceae</a:t>
                      </a:r>
                    </a:p>
                  </a:txBody>
                  <a:tcPr marL="9525" marR="9525" marT="9525" marB="0" anchor="b">
                    <a:lnL>
                      <a:noFill/>
                    </a:lnL>
                    <a:lnR>
                      <a:noFill/>
                    </a:lnR>
                    <a:lnT>
                      <a:noFill/>
                    </a:lnT>
                    <a:lnB>
                      <a:noFill/>
                    </a:lnB>
                  </a:tcPr>
                </a:tc>
                <a:extLst>
                  <a:ext uri="{0D108BD9-81ED-4DB2-BD59-A6C34878D82A}">
                    <a16:rowId xmlns:a16="http://schemas.microsoft.com/office/drawing/2014/main" xmlns="" val="427188247"/>
                  </a:ext>
                </a:extLst>
              </a:tr>
              <a:tr h="190500">
                <a:tc>
                  <a:txBody>
                    <a:bodyPr/>
                    <a:lstStyle/>
                    <a:p>
                      <a:pPr algn="r" fontAlgn="b"/>
                      <a:r>
                        <a:rPr lang="en-US" sz="1200" b="0" i="1" u="none" strike="noStrike" dirty="0">
                          <a:solidFill>
                            <a:srgbClr val="000000"/>
                          </a:solidFill>
                          <a:effectLst/>
                          <a:latin typeface="Calibri" panose="020F0502020204030204" pitchFamily="34" charset="0"/>
                        </a:rPr>
                        <a:t>Micrococcus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3.463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0.662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5.233</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Micrococcales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Micrococcaceae</a:t>
                      </a:r>
                    </a:p>
                  </a:txBody>
                  <a:tcPr marL="9525" marR="9525" marT="9525" marB="0" anchor="b">
                    <a:lnL>
                      <a:noFill/>
                    </a:lnL>
                    <a:lnR>
                      <a:noFill/>
                    </a:lnR>
                    <a:lnT>
                      <a:noFill/>
                    </a:lnT>
                    <a:lnB>
                      <a:noFill/>
                    </a:lnB>
                  </a:tcPr>
                </a:tc>
                <a:extLst>
                  <a:ext uri="{0D108BD9-81ED-4DB2-BD59-A6C34878D82A}">
                    <a16:rowId xmlns:a16="http://schemas.microsoft.com/office/drawing/2014/main" xmlns="" val="4205253739"/>
                  </a:ext>
                </a:extLst>
              </a:tr>
              <a:tr h="190500">
                <a:tc>
                  <a:txBody>
                    <a:bodyPr/>
                    <a:lstStyle/>
                    <a:p>
                      <a:pPr algn="r" fontAlgn="b"/>
                      <a:r>
                        <a:rPr lang="en-US" sz="1200" b="0" i="1" u="none" strike="noStrike" dirty="0">
                          <a:solidFill>
                            <a:srgbClr val="000000"/>
                          </a:solidFill>
                          <a:effectLst/>
                          <a:latin typeface="Calibri" panose="020F0502020204030204" pitchFamily="34" charset="0"/>
                        </a:rPr>
                        <a:t>Ruminococcaceae</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3.620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0.968</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3.740</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0.006</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Firmicutes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Clostridia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Clostridiales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Ruminococcaceae</a:t>
                      </a:r>
                    </a:p>
                  </a:txBody>
                  <a:tcPr marL="9525" marR="9525" marT="9525" marB="0" anchor="b">
                    <a:lnL>
                      <a:noFill/>
                    </a:lnL>
                    <a:lnR>
                      <a:noFill/>
                    </a:lnR>
                    <a:lnT>
                      <a:noFill/>
                    </a:lnT>
                    <a:lnB>
                      <a:noFill/>
                    </a:lnB>
                  </a:tcPr>
                </a:tc>
                <a:extLst>
                  <a:ext uri="{0D108BD9-81ED-4DB2-BD59-A6C34878D82A}">
                    <a16:rowId xmlns:a16="http://schemas.microsoft.com/office/drawing/2014/main" xmlns="" val="708738331"/>
                  </a:ext>
                </a:extLst>
              </a:tr>
              <a:tr h="190500">
                <a:tc>
                  <a:txBody>
                    <a:bodyPr/>
                    <a:lstStyle/>
                    <a:p>
                      <a:pPr algn="r" fontAlgn="b"/>
                      <a:r>
                        <a:rPr lang="en-US" sz="1200" b="0" i="1" u="none" strike="noStrike" dirty="0">
                          <a:solidFill>
                            <a:srgbClr val="000000"/>
                          </a:solidFill>
                          <a:effectLst/>
                          <a:latin typeface="Calibri" panose="020F0502020204030204" pitchFamily="34" charset="0"/>
                        </a:rPr>
                        <a:t>Paracoccus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4.410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0.792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5.567</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Proteobacteria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Alphaproteobacteria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Rhodobacterales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Rhodobacteraceae</a:t>
                      </a:r>
                    </a:p>
                  </a:txBody>
                  <a:tcPr marL="9525" marR="9525" marT="9525" marB="0" anchor="b">
                    <a:lnL>
                      <a:noFill/>
                    </a:lnL>
                    <a:lnR>
                      <a:noFill/>
                    </a:lnR>
                    <a:lnT>
                      <a:noFill/>
                    </a:lnT>
                    <a:lnB>
                      <a:noFill/>
                    </a:lnB>
                  </a:tcPr>
                </a:tc>
                <a:extLst>
                  <a:ext uri="{0D108BD9-81ED-4DB2-BD59-A6C34878D82A}">
                    <a16:rowId xmlns:a16="http://schemas.microsoft.com/office/drawing/2014/main" xmlns="" val="2142248274"/>
                  </a:ext>
                </a:extLst>
              </a:tr>
              <a:tr h="190500">
                <a:tc>
                  <a:txBody>
                    <a:bodyPr/>
                    <a:lstStyle/>
                    <a:p>
                      <a:pPr algn="r" fontAlgn="b"/>
                      <a:r>
                        <a:rPr lang="en-US" sz="1200" b="0" i="1" u="none" strike="noStrike" dirty="0">
                          <a:solidFill>
                            <a:srgbClr val="000000"/>
                          </a:solidFill>
                          <a:effectLst/>
                          <a:latin typeface="Calibri" panose="020F0502020204030204" pitchFamily="34" charset="0"/>
                        </a:rPr>
                        <a:t>Collinsella</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4.709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1.124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4.191</a:t>
                      </a:r>
                    </a:p>
                  </a:txBody>
                  <a:tcPr marL="9525" marR="9525" marT="9525"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&lt;0.0001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&lt;0.001</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Actinobacteria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Coriobacteriia</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Coriobacteriales</a:t>
                      </a:r>
                    </a:p>
                  </a:txBody>
                  <a:tcPr marL="9525" marR="9525" marT="9525" marB="0" anchor="b">
                    <a:lnL>
                      <a:noFill/>
                    </a:lnL>
                    <a:lnR>
                      <a:noFill/>
                    </a:lnR>
                    <a:lnT>
                      <a:noFill/>
                    </a:lnT>
                    <a:lnB>
                      <a:noFill/>
                    </a:lnB>
                  </a:tcPr>
                </a:tc>
                <a:tc>
                  <a:txBody>
                    <a:bodyPr/>
                    <a:lstStyle/>
                    <a:p>
                      <a:pPr algn="ctr" fontAlgn="b"/>
                      <a:r>
                        <a:rPr lang="en-US" sz="1200" b="0" i="1" u="none" strike="noStrike" dirty="0">
                          <a:solidFill>
                            <a:srgbClr val="000000"/>
                          </a:solidFill>
                          <a:effectLst/>
                          <a:latin typeface="Calibri" panose="020F0502020204030204" pitchFamily="34" charset="0"/>
                        </a:rPr>
                        <a:t>Coriobacteriaceae</a:t>
                      </a:r>
                    </a:p>
                  </a:txBody>
                  <a:tcPr marL="9525" marR="9525" marT="9525" marB="0" anchor="b">
                    <a:lnL>
                      <a:noFill/>
                    </a:lnL>
                    <a:lnR>
                      <a:noFill/>
                    </a:lnR>
                    <a:lnT>
                      <a:noFill/>
                    </a:lnT>
                    <a:lnB>
                      <a:noFill/>
                    </a:lnB>
                  </a:tcPr>
                </a:tc>
                <a:extLst>
                  <a:ext uri="{0D108BD9-81ED-4DB2-BD59-A6C34878D82A}">
                    <a16:rowId xmlns:a16="http://schemas.microsoft.com/office/drawing/2014/main" xmlns="" val="2293217612"/>
                  </a:ext>
                </a:extLst>
              </a:tr>
            </a:tbl>
          </a:graphicData>
        </a:graphic>
      </p:graphicFrame>
    </p:spTree>
    <p:extLst>
      <p:ext uri="{BB962C8B-B14F-4D97-AF65-F5344CB8AC3E}">
        <p14:creationId xmlns:p14="http://schemas.microsoft.com/office/powerpoint/2010/main" val="167437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6B8A4A3-A4CB-4487-B441-CFE6A8F0492C}"/>
              </a:ext>
            </a:extLst>
          </p:cNvPr>
          <p:cNvSpPr txBox="1"/>
          <p:nvPr/>
        </p:nvSpPr>
        <p:spPr>
          <a:xfrm>
            <a:off x="669421" y="57388"/>
            <a:ext cx="10853158" cy="769441"/>
          </a:xfrm>
          <a:prstGeom prst="rect">
            <a:avLst/>
          </a:prstGeom>
          <a:noFill/>
        </p:spPr>
        <p:txBody>
          <a:bodyPr wrap="square">
            <a:spAutoFit/>
          </a:bodyPr>
          <a:lstStyle/>
          <a:p>
            <a:pPr algn="ctr"/>
            <a:r>
              <a:rPr lang="en-US" sz="4400" dirty="0"/>
              <a:t>Maternal sample VST clustering by disease</a:t>
            </a:r>
          </a:p>
        </p:txBody>
      </p:sp>
      <p:pic>
        <p:nvPicPr>
          <p:cNvPr id="12" name="Picture 11" descr="Diagram&#10;&#10;Description automatically generated">
            <a:extLst>
              <a:ext uri="{FF2B5EF4-FFF2-40B4-BE49-F238E27FC236}">
                <a16:creationId xmlns:a16="http://schemas.microsoft.com/office/drawing/2014/main" xmlns="" id="{546705EE-A23A-44A3-89BE-C4661982AD44}"/>
              </a:ext>
            </a:extLst>
          </p:cNvPr>
          <p:cNvPicPr>
            <a:picLocks noChangeAspect="1"/>
          </p:cNvPicPr>
          <p:nvPr/>
        </p:nvPicPr>
        <p:blipFill rotWithShape="1">
          <a:blip r:embed="rId2">
            <a:extLst>
              <a:ext uri="{28A0092B-C50C-407E-A947-70E740481C1C}">
                <a14:useLocalDpi xmlns:a14="http://schemas.microsoft.com/office/drawing/2010/main" val="0"/>
              </a:ext>
            </a:extLst>
          </a:blip>
          <a:srcRect l="4714" t="75503" r="28749" b="1"/>
          <a:stretch/>
        </p:blipFill>
        <p:spPr>
          <a:xfrm>
            <a:off x="13366" y="3998259"/>
            <a:ext cx="12178634" cy="2802354"/>
          </a:xfrm>
          <a:prstGeom prst="rect">
            <a:avLst/>
          </a:prstGeom>
        </p:spPr>
      </p:pic>
      <p:pic>
        <p:nvPicPr>
          <p:cNvPr id="14" name="Picture 13" descr="Diagram&#10;&#10;Description automatically generated">
            <a:extLst>
              <a:ext uri="{FF2B5EF4-FFF2-40B4-BE49-F238E27FC236}">
                <a16:creationId xmlns:a16="http://schemas.microsoft.com/office/drawing/2014/main" xmlns="" id="{EF6CB459-6B0A-4B1A-851D-3D695AFEE950}"/>
              </a:ext>
            </a:extLst>
          </p:cNvPr>
          <p:cNvPicPr>
            <a:picLocks noChangeAspect="1"/>
          </p:cNvPicPr>
          <p:nvPr/>
        </p:nvPicPr>
        <p:blipFill rotWithShape="1">
          <a:blip r:embed="rId2">
            <a:extLst>
              <a:ext uri="{28A0092B-C50C-407E-A947-70E740481C1C}">
                <a14:useLocalDpi xmlns:a14="http://schemas.microsoft.com/office/drawing/2010/main" val="0"/>
              </a:ext>
            </a:extLst>
          </a:blip>
          <a:srcRect l="71024" t="67669" r="4412" b="2761"/>
          <a:stretch/>
        </p:blipFill>
        <p:spPr>
          <a:xfrm>
            <a:off x="7585454" y="665637"/>
            <a:ext cx="4492891" cy="3380331"/>
          </a:xfrm>
          <a:prstGeom prst="rect">
            <a:avLst/>
          </a:prstGeom>
        </p:spPr>
      </p:pic>
      <p:grpSp>
        <p:nvGrpSpPr>
          <p:cNvPr id="24" name="Group 23">
            <a:extLst>
              <a:ext uri="{FF2B5EF4-FFF2-40B4-BE49-F238E27FC236}">
                <a16:creationId xmlns:a16="http://schemas.microsoft.com/office/drawing/2014/main" xmlns="" id="{FB4D542E-75ED-40FA-8181-17FDE57D5135}"/>
              </a:ext>
            </a:extLst>
          </p:cNvPr>
          <p:cNvGrpSpPr>
            <a:grpSpLocks noChangeAspect="1"/>
          </p:cNvGrpSpPr>
          <p:nvPr/>
        </p:nvGrpSpPr>
        <p:grpSpPr>
          <a:xfrm>
            <a:off x="358878" y="750380"/>
            <a:ext cx="2435597" cy="1582748"/>
            <a:chOff x="358878" y="750380"/>
            <a:chExt cx="4614278" cy="2998542"/>
          </a:xfrm>
        </p:grpSpPr>
        <p:pic>
          <p:nvPicPr>
            <p:cNvPr id="16" name="Picture 15" descr="Diagram&#10;&#10;Description automatically generated">
              <a:extLst>
                <a:ext uri="{FF2B5EF4-FFF2-40B4-BE49-F238E27FC236}">
                  <a16:creationId xmlns:a16="http://schemas.microsoft.com/office/drawing/2014/main" xmlns="" id="{214B7C8E-E86B-47D4-A634-9984B22D164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69" t="3933" r="4354"/>
            <a:stretch/>
          </p:blipFill>
          <p:spPr>
            <a:xfrm>
              <a:off x="418854" y="750380"/>
              <a:ext cx="4548403" cy="2998542"/>
            </a:xfrm>
            <a:prstGeom prst="rect">
              <a:avLst/>
            </a:prstGeom>
          </p:spPr>
        </p:pic>
        <p:sp>
          <p:nvSpPr>
            <p:cNvPr id="17" name="Frame 16">
              <a:extLst>
                <a:ext uri="{FF2B5EF4-FFF2-40B4-BE49-F238E27FC236}">
                  <a16:creationId xmlns:a16="http://schemas.microsoft.com/office/drawing/2014/main" xmlns="" id="{DEA6E565-C4F9-454E-97DE-BD691345EFF8}"/>
                </a:ext>
              </a:extLst>
            </p:cNvPr>
            <p:cNvSpPr/>
            <p:nvPr/>
          </p:nvSpPr>
          <p:spPr>
            <a:xfrm>
              <a:off x="3704795" y="1964484"/>
              <a:ext cx="1268361" cy="1675417"/>
            </a:xfrm>
            <a:prstGeom prst="frame">
              <a:avLst>
                <a:gd name="adj1" fmla="val 1275"/>
              </a:avLst>
            </a:prstGeom>
            <a:solidFill>
              <a:srgbClr val="58B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ame 17">
              <a:extLst>
                <a:ext uri="{FF2B5EF4-FFF2-40B4-BE49-F238E27FC236}">
                  <a16:creationId xmlns:a16="http://schemas.microsoft.com/office/drawing/2014/main" xmlns="" id="{BE1CDD5D-229C-4000-88B7-72DB9AA358F2}"/>
                </a:ext>
              </a:extLst>
            </p:cNvPr>
            <p:cNvSpPr/>
            <p:nvPr/>
          </p:nvSpPr>
          <p:spPr>
            <a:xfrm>
              <a:off x="358878" y="2812549"/>
              <a:ext cx="3345917" cy="841472"/>
            </a:xfrm>
            <a:prstGeom prst="frame">
              <a:avLst>
                <a:gd name="adj1" fmla="val 166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20" name="Straight Arrow Connector 19">
            <a:extLst>
              <a:ext uri="{FF2B5EF4-FFF2-40B4-BE49-F238E27FC236}">
                <a16:creationId xmlns:a16="http://schemas.microsoft.com/office/drawing/2014/main" xmlns="" id="{FFE3100C-6491-44BE-AABD-3EDE1FF81BA9}"/>
              </a:ext>
            </a:extLst>
          </p:cNvPr>
          <p:cNvCxnSpPr>
            <a:cxnSpLocks/>
            <a:stCxn id="17" idx="3"/>
            <a:endCxn id="14" idx="1"/>
          </p:cNvCxnSpPr>
          <p:nvPr/>
        </p:nvCxnSpPr>
        <p:spPr>
          <a:xfrm>
            <a:off x="2794475" y="1833408"/>
            <a:ext cx="4790979" cy="522395"/>
          </a:xfrm>
          <a:prstGeom prst="straightConnector1">
            <a:avLst/>
          </a:prstGeom>
          <a:ln w="57150">
            <a:solidFill>
              <a:srgbClr val="58B15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30224438-3D2C-4407-9639-B60BC30DDDFF}"/>
              </a:ext>
            </a:extLst>
          </p:cNvPr>
          <p:cNvCxnSpPr>
            <a:cxnSpLocks/>
            <a:stCxn id="18" idx="2"/>
          </p:cNvCxnSpPr>
          <p:nvPr/>
        </p:nvCxnSpPr>
        <p:spPr>
          <a:xfrm>
            <a:off x="1241931" y="2283036"/>
            <a:ext cx="2766047" cy="23231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525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6B8A4A3-A4CB-4487-B441-CFE6A8F0492C}"/>
              </a:ext>
            </a:extLst>
          </p:cNvPr>
          <p:cNvSpPr txBox="1"/>
          <p:nvPr/>
        </p:nvSpPr>
        <p:spPr>
          <a:xfrm>
            <a:off x="2166358" y="345006"/>
            <a:ext cx="7859284" cy="769441"/>
          </a:xfrm>
          <a:prstGeom prst="rect">
            <a:avLst/>
          </a:prstGeom>
          <a:noFill/>
        </p:spPr>
        <p:txBody>
          <a:bodyPr wrap="square">
            <a:spAutoFit/>
          </a:bodyPr>
          <a:lstStyle/>
          <a:p>
            <a:pPr algn="ctr"/>
            <a:r>
              <a:rPr lang="en-US" sz="4400" dirty="0"/>
              <a:t>Infant sample VST clustering</a:t>
            </a:r>
          </a:p>
        </p:txBody>
      </p:sp>
      <p:pic>
        <p:nvPicPr>
          <p:cNvPr id="3" name="Picture 2" descr="Chart&#10;&#10;Description automatically generated">
            <a:extLst>
              <a:ext uri="{FF2B5EF4-FFF2-40B4-BE49-F238E27FC236}">
                <a16:creationId xmlns:a16="http://schemas.microsoft.com/office/drawing/2014/main" xmlns="" id="{B51BB5F6-8935-4F32-87CE-4931C7ACFF0E}"/>
              </a:ext>
            </a:extLst>
          </p:cNvPr>
          <p:cNvPicPr>
            <a:picLocks noChangeAspect="1"/>
          </p:cNvPicPr>
          <p:nvPr/>
        </p:nvPicPr>
        <p:blipFill rotWithShape="1">
          <a:blip r:embed="rId2">
            <a:extLst>
              <a:ext uri="{28A0092B-C50C-407E-A947-70E740481C1C}">
                <a14:useLocalDpi xmlns:a14="http://schemas.microsoft.com/office/drawing/2010/main" val="0"/>
              </a:ext>
            </a:extLst>
          </a:blip>
          <a:srcRect l="4767" t="48848" r="4112"/>
          <a:stretch/>
        </p:blipFill>
        <p:spPr>
          <a:xfrm>
            <a:off x="341833" y="1791556"/>
            <a:ext cx="11647918" cy="4904073"/>
          </a:xfrm>
          <a:prstGeom prst="rect">
            <a:avLst/>
          </a:prstGeom>
        </p:spPr>
      </p:pic>
      <p:pic>
        <p:nvPicPr>
          <p:cNvPr id="5" name="Picture 4" descr="Chart&#10;&#10;Description automatically generated">
            <a:extLst>
              <a:ext uri="{FF2B5EF4-FFF2-40B4-BE49-F238E27FC236}">
                <a16:creationId xmlns:a16="http://schemas.microsoft.com/office/drawing/2014/main" xmlns="" id="{17FF28E0-A908-424E-89FF-98BD4BCBF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592" y="193670"/>
            <a:ext cx="2441249" cy="1830937"/>
          </a:xfrm>
          <a:prstGeom prst="rect">
            <a:avLst/>
          </a:prstGeom>
        </p:spPr>
      </p:pic>
    </p:spTree>
    <p:extLst>
      <p:ext uri="{BB962C8B-B14F-4D97-AF65-F5344CB8AC3E}">
        <p14:creationId xmlns:p14="http://schemas.microsoft.com/office/powerpoint/2010/main" val="3722013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6B8A4A3-A4CB-4487-B441-CFE6A8F0492C}"/>
              </a:ext>
            </a:extLst>
          </p:cNvPr>
          <p:cNvSpPr txBox="1"/>
          <p:nvPr/>
        </p:nvSpPr>
        <p:spPr>
          <a:xfrm>
            <a:off x="2166358" y="345006"/>
            <a:ext cx="7859284" cy="769441"/>
          </a:xfrm>
          <a:prstGeom prst="rect">
            <a:avLst/>
          </a:prstGeom>
          <a:noFill/>
        </p:spPr>
        <p:txBody>
          <a:bodyPr wrap="square">
            <a:spAutoFit/>
          </a:bodyPr>
          <a:lstStyle/>
          <a:p>
            <a:pPr algn="ctr"/>
            <a:r>
              <a:rPr lang="en-US" sz="4400" dirty="0"/>
              <a:t>VST clustering</a:t>
            </a:r>
          </a:p>
        </p:txBody>
      </p:sp>
      <p:pic>
        <p:nvPicPr>
          <p:cNvPr id="4" name="Picture 3" descr="Chart, scatter chart&#10;&#10;Description automatically generated">
            <a:extLst>
              <a:ext uri="{FF2B5EF4-FFF2-40B4-BE49-F238E27FC236}">
                <a16:creationId xmlns:a16="http://schemas.microsoft.com/office/drawing/2014/main" xmlns="" id="{925CDC44-30EE-47C9-A9F8-717CDB915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486" y="1225648"/>
            <a:ext cx="7621064" cy="2381582"/>
          </a:xfrm>
          <a:prstGeom prst="rect">
            <a:avLst/>
          </a:prstGeom>
        </p:spPr>
      </p:pic>
      <p:sp>
        <p:nvSpPr>
          <p:cNvPr id="10" name="TextBox 9">
            <a:extLst>
              <a:ext uri="{FF2B5EF4-FFF2-40B4-BE49-F238E27FC236}">
                <a16:creationId xmlns:a16="http://schemas.microsoft.com/office/drawing/2014/main" xmlns="" id="{1E21AB00-199A-40FF-B2E1-5D11B9705094}"/>
              </a:ext>
            </a:extLst>
          </p:cNvPr>
          <p:cNvSpPr txBox="1"/>
          <p:nvPr/>
        </p:nvSpPr>
        <p:spPr>
          <a:xfrm>
            <a:off x="0" y="4543295"/>
            <a:ext cx="1933486" cy="769441"/>
          </a:xfrm>
          <a:prstGeom prst="rect">
            <a:avLst/>
          </a:prstGeom>
          <a:noFill/>
        </p:spPr>
        <p:txBody>
          <a:bodyPr wrap="square">
            <a:spAutoFit/>
          </a:bodyPr>
          <a:lstStyle/>
          <a:p>
            <a:r>
              <a:rPr lang="en-US" sz="4400" dirty="0"/>
              <a:t>Infant</a:t>
            </a:r>
          </a:p>
        </p:txBody>
      </p:sp>
      <p:sp>
        <p:nvSpPr>
          <p:cNvPr id="11" name="TextBox 10">
            <a:extLst>
              <a:ext uri="{FF2B5EF4-FFF2-40B4-BE49-F238E27FC236}">
                <a16:creationId xmlns:a16="http://schemas.microsoft.com/office/drawing/2014/main" xmlns="" id="{B3BF28B5-A77B-4113-87DA-8336B717EDA8}"/>
              </a:ext>
            </a:extLst>
          </p:cNvPr>
          <p:cNvSpPr txBox="1"/>
          <p:nvPr/>
        </p:nvSpPr>
        <p:spPr>
          <a:xfrm>
            <a:off x="0" y="1901723"/>
            <a:ext cx="1933486" cy="769441"/>
          </a:xfrm>
          <a:prstGeom prst="rect">
            <a:avLst/>
          </a:prstGeom>
          <a:noFill/>
        </p:spPr>
        <p:txBody>
          <a:bodyPr wrap="square">
            <a:spAutoFit/>
          </a:bodyPr>
          <a:lstStyle/>
          <a:p>
            <a:r>
              <a:rPr lang="en-US" sz="4400" dirty="0"/>
              <a:t>Mother</a:t>
            </a:r>
          </a:p>
        </p:txBody>
      </p:sp>
      <p:pic>
        <p:nvPicPr>
          <p:cNvPr id="13" name="Picture 12" descr="Chart, scatter chart&#10;&#10;Description automatically generated">
            <a:extLst>
              <a:ext uri="{FF2B5EF4-FFF2-40B4-BE49-F238E27FC236}">
                <a16:creationId xmlns:a16="http://schemas.microsoft.com/office/drawing/2014/main" xmlns="" id="{15D06772-1EE1-433E-A65E-FD6240631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486" y="3591149"/>
            <a:ext cx="7621064" cy="2381582"/>
          </a:xfrm>
          <a:prstGeom prst="rect">
            <a:avLst/>
          </a:prstGeom>
        </p:spPr>
      </p:pic>
    </p:spTree>
    <p:extLst>
      <p:ext uri="{BB962C8B-B14F-4D97-AF65-F5344CB8AC3E}">
        <p14:creationId xmlns:p14="http://schemas.microsoft.com/office/powerpoint/2010/main" val="2734090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extLst>
              <p:ext uri="{D42A27DB-BD31-4B8C-83A1-F6EECF244321}">
                <p14:modId xmlns:p14="http://schemas.microsoft.com/office/powerpoint/2010/main" val="3646863554"/>
              </p:ext>
            </p:extLst>
          </p:nvPr>
        </p:nvGraphicFramePr>
        <p:xfrm>
          <a:off x="223936" y="830425"/>
          <a:ext cx="11968064" cy="5806142"/>
        </p:xfrm>
        <a:graphic>
          <a:graphicData uri="http://schemas.openxmlformats.org/drawingml/2006/table">
            <a:tbl>
              <a:tblPr>
                <a:tableStyleId>{8799B23B-EC83-4686-B30A-512413B5E67A}</a:tableStyleId>
              </a:tblPr>
              <a:tblGrid>
                <a:gridCol w="998376"/>
                <a:gridCol w="1993640"/>
                <a:gridCol w="1497450"/>
                <a:gridCol w="1494566"/>
                <a:gridCol w="1496008"/>
                <a:gridCol w="1496008"/>
                <a:gridCol w="1496008"/>
                <a:gridCol w="1496008"/>
              </a:tblGrid>
              <a:tr h="347251">
                <a:tc>
                  <a:txBody>
                    <a:bodyPr/>
                    <a:lstStyle/>
                    <a:p>
                      <a:pPr algn="ctr" fontAlgn="b"/>
                      <a:r>
                        <a:rPr lang="en-GB" sz="1200" u="none" strike="noStrike" dirty="0">
                          <a:effectLst/>
                        </a:rPr>
                        <a:t>pathway</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description</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Control: mean rel. freq. (%)</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Control: std. dev. (%)</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T1D: mean rel. freq. (%)</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T1D: std. dev. (%)</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a:effectLst/>
                        </a:rPr>
                        <a:t>p-values</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a:effectLst/>
                        </a:rPr>
                        <a:t>p-values (corrected)</a:t>
                      </a:r>
                      <a:endParaRPr lang="en-GB" sz="1200" b="0" i="0" u="none" strike="noStrike">
                        <a:solidFill>
                          <a:srgbClr val="000000"/>
                        </a:solidFill>
                        <a:effectLst/>
                        <a:latin typeface="Calibri"/>
                      </a:endParaRPr>
                    </a:p>
                  </a:txBody>
                  <a:tcPr marL="4010" marR="4010" marT="4010" marB="0" anchor="ctr"/>
                </a:tc>
              </a:tr>
              <a:tr h="575296">
                <a:tc>
                  <a:txBody>
                    <a:bodyPr/>
                    <a:lstStyle/>
                    <a:p>
                      <a:pPr algn="ctr" fontAlgn="b"/>
                      <a:r>
                        <a:rPr lang="en-GB" sz="1200" u="none" strike="noStrike" dirty="0">
                          <a:effectLst/>
                        </a:rPr>
                        <a:t>LACTOSECAT-PWY</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lactose and galactose degradation </a:t>
                      </a:r>
                      <a:r>
                        <a:rPr lang="en-GB" sz="1200" u="none" strike="noStrike" dirty="0" smtClean="0">
                          <a:effectLst/>
                        </a:rPr>
                        <a:t>I</a:t>
                      </a:r>
                      <a:endParaRPr lang="pl-PL" sz="1200" u="none" strike="noStrike" dirty="0" smtClean="0">
                        <a:effectLst/>
                      </a:endParaRPr>
                    </a:p>
                    <a:p>
                      <a:pPr algn="ctr" fontAlgn="b"/>
                      <a:endParaRPr lang="pl-PL" sz="1200" b="0" i="0" u="none" strike="noStrike" dirty="0" smtClean="0">
                        <a:solidFill>
                          <a:srgbClr val="000000"/>
                        </a:solidFill>
                        <a:effectLst/>
                        <a:latin typeface="Calibri"/>
                      </a:endParaRPr>
                    </a:p>
                    <a:p>
                      <a:pPr algn="ctr" fontAlgn="b"/>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0.273505054244</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0.597151914587</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0.149807988392</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0.270357709941</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0.00308439685067</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0.00308439685067</a:t>
                      </a:r>
                      <a:endParaRPr lang="en-GB" sz="1200" b="0" i="0" u="none" strike="noStrike">
                        <a:solidFill>
                          <a:srgbClr val="000000"/>
                        </a:solidFill>
                        <a:effectLst/>
                        <a:latin typeface="Calibri"/>
                      </a:endParaRPr>
                    </a:p>
                  </a:txBody>
                  <a:tcPr marL="4010" marR="4010" marT="4010" marB="0" anchor="ctr"/>
                </a:tc>
              </a:tr>
              <a:tr h="1031386">
                <a:tc>
                  <a:txBody>
                    <a:bodyPr/>
                    <a:lstStyle/>
                    <a:p>
                      <a:pPr algn="ctr" fontAlgn="b"/>
                      <a:r>
                        <a:rPr lang="en-GB" sz="1200" u="none" strike="noStrike">
                          <a:effectLst/>
                        </a:rPr>
                        <a:t>PWY-4361</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S-methyl-5-thio-&amp;alpha;-D-ribose 1-phosphate degradation</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0.000516383122263</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0.00235468763404</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0.000172101075396</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0.00148092870861</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0.0494785052389</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0.0494785052389</a:t>
                      </a:r>
                      <a:endParaRPr lang="en-GB" sz="1200" b="0" i="0" u="none" strike="noStrike">
                        <a:solidFill>
                          <a:srgbClr val="000000"/>
                        </a:solidFill>
                        <a:effectLst/>
                        <a:latin typeface="Calibri"/>
                      </a:endParaRPr>
                    </a:p>
                  </a:txBody>
                  <a:tcPr marL="4010" marR="4010" marT="4010" marB="0" anchor="ctr"/>
                </a:tc>
              </a:tr>
              <a:tr h="689319">
                <a:tc>
                  <a:txBody>
                    <a:bodyPr/>
                    <a:lstStyle/>
                    <a:p>
                      <a:pPr algn="ctr" fontAlgn="b"/>
                      <a:r>
                        <a:rPr lang="en-GB" sz="1200" u="none" strike="noStrike">
                          <a:effectLst/>
                        </a:rPr>
                        <a:t>PWY-5676</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acetyl-CoA fermentation to </a:t>
                      </a:r>
                      <a:r>
                        <a:rPr lang="en-GB" sz="1200" u="none" strike="noStrike" dirty="0" smtClean="0">
                          <a:effectLst/>
                        </a:rPr>
                        <a:t>butanoate II</a:t>
                      </a:r>
                      <a:endParaRPr lang="pl-PL" sz="1200" u="none" strike="noStrike" dirty="0" smtClean="0">
                        <a:effectLst/>
                      </a:endParaRPr>
                    </a:p>
                    <a:p>
                      <a:pPr algn="ctr" fontAlgn="b"/>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0.0159452556718</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0.0376001208892</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0.0100241293925</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0.0228497112618</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a:effectLst/>
                        </a:rPr>
                        <a:t>0.0329342729837</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a:effectLst/>
                        </a:rPr>
                        <a:t>0.0329342729837</a:t>
                      </a:r>
                      <a:endParaRPr lang="en-GB" sz="1200" b="0" i="0" u="none" strike="noStrike">
                        <a:solidFill>
                          <a:srgbClr val="000000"/>
                        </a:solidFill>
                        <a:effectLst/>
                        <a:latin typeface="Calibri"/>
                      </a:endParaRPr>
                    </a:p>
                  </a:txBody>
                  <a:tcPr marL="4010" marR="4010" marT="4010" marB="0" anchor="ctr"/>
                </a:tc>
              </a:tr>
              <a:tr h="1031386">
                <a:tc>
                  <a:txBody>
                    <a:bodyPr/>
                    <a:lstStyle/>
                    <a:p>
                      <a:pPr algn="ctr" fontAlgn="b"/>
                      <a:r>
                        <a:rPr lang="en-GB" sz="1200" u="none" strike="noStrike">
                          <a:effectLst/>
                        </a:rPr>
                        <a:t>PWY-6147</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6-hydroxymethyl-dihydropterin diphosphate biosynthesis I</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0.204646830532</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0.488450367966</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0.110763201586</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0.182850941683</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0.00489292752235</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0.00489292752235</a:t>
                      </a:r>
                      <a:endParaRPr lang="en-GB" sz="1200" b="0" i="0" u="none" strike="noStrike">
                        <a:solidFill>
                          <a:srgbClr val="000000"/>
                        </a:solidFill>
                        <a:effectLst/>
                        <a:latin typeface="Calibri"/>
                      </a:endParaRPr>
                    </a:p>
                  </a:txBody>
                  <a:tcPr marL="4010" marR="4010" marT="4010" marB="0" anchor="ctr"/>
                </a:tc>
              </a:tr>
              <a:tr h="1259432">
                <a:tc>
                  <a:txBody>
                    <a:bodyPr/>
                    <a:lstStyle/>
                    <a:p>
                      <a:pPr algn="ctr" fontAlgn="b"/>
                      <a:r>
                        <a:rPr lang="en-GB" sz="1200" u="none" strike="noStrike">
                          <a:effectLst/>
                        </a:rPr>
                        <a:t>PWY-7332</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err="1">
                          <a:effectLst/>
                        </a:rPr>
                        <a:t>superpathway</a:t>
                      </a:r>
                      <a:r>
                        <a:rPr lang="en-GB" sz="1200" u="none" strike="noStrike" dirty="0">
                          <a:effectLst/>
                        </a:rPr>
                        <a:t> of UDP-N-</a:t>
                      </a:r>
                      <a:r>
                        <a:rPr lang="en-GB" sz="1200" u="none" strike="noStrike" dirty="0" err="1">
                          <a:effectLst/>
                        </a:rPr>
                        <a:t>acetylglucosamine</a:t>
                      </a:r>
                      <a:r>
                        <a:rPr lang="en-GB" sz="1200" u="none" strike="noStrike" dirty="0">
                          <a:effectLst/>
                        </a:rPr>
                        <a:t>-derived O-antigen building blocks biosynthesis</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0.00849751719838</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0.0263047712707</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0.00404640794798</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0.0147733953855</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0.0197146720946</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0.0197146720946</a:t>
                      </a:r>
                      <a:endParaRPr lang="en-GB" sz="1200" b="0" i="0" u="none" strike="noStrike">
                        <a:solidFill>
                          <a:srgbClr val="000000"/>
                        </a:solidFill>
                        <a:effectLst/>
                        <a:latin typeface="Calibri"/>
                      </a:endParaRPr>
                    </a:p>
                  </a:txBody>
                  <a:tcPr marL="4010" marR="4010" marT="4010" marB="0" anchor="ctr"/>
                </a:tc>
              </a:tr>
              <a:tr h="689319">
                <a:tc>
                  <a:txBody>
                    <a:bodyPr/>
                    <a:lstStyle/>
                    <a:p>
                      <a:pPr algn="ctr" fontAlgn="b"/>
                      <a:r>
                        <a:rPr lang="en-GB" sz="1200" u="none" strike="noStrike">
                          <a:effectLst/>
                        </a:rPr>
                        <a:t>PWY-7431</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aromatic biogenic amine degradation (bacteria)</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0.00348793657654</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0.0114990906563</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0.00168824547496</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a:effectLst/>
                        </a:rPr>
                        <a:t>0.00595826123665</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0.0283424524219</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0.0283424524219</a:t>
                      </a:r>
                      <a:endParaRPr lang="en-GB" sz="1200" b="0" i="0" u="none" strike="noStrike" dirty="0">
                        <a:solidFill>
                          <a:srgbClr val="000000"/>
                        </a:solidFill>
                        <a:effectLst/>
                        <a:latin typeface="Calibri"/>
                      </a:endParaRPr>
                    </a:p>
                  </a:txBody>
                  <a:tcPr marL="4010" marR="4010" marT="4010" marB="0" anchor="ctr"/>
                </a:tc>
              </a:tr>
            </a:tbl>
          </a:graphicData>
        </a:graphic>
      </p:graphicFrame>
      <p:sp>
        <p:nvSpPr>
          <p:cNvPr id="4" name="pole tekstowe 3"/>
          <p:cNvSpPr txBox="1"/>
          <p:nvPr/>
        </p:nvSpPr>
        <p:spPr>
          <a:xfrm>
            <a:off x="320841" y="200525"/>
            <a:ext cx="4154905" cy="276999"/>
          </a:xfrm>
          <a:prstGeom prst="rect">
            <a:avLst/>
          </a:prstGeom>
          <a:noFill/>
        </p:spPr>
        <p:txBody>
          <a:bodyPr wrap="square" rtlCol="0">
            <a:spAutoFit/>
          </a:bodyPr>
          <a:lstStyle/>
          <a:p>
            <a:r>
              <a:rPr lang="pl-PL" sz="1200" dirty="0" smtClean="0"/>
              <a:t>24.09.2020 all samples </a:t>
            </a:r>
            <a:r>
              <a:rPr lang="pl-PL" sz="1200" dirty="0" err="1" smtClean="0"/>
              <a:t>together_pathways</a:t>
            </a:r>
            <a:endParaRPr lang="en-GB" sz="1200" dirty="0"/>
          </a:p>
        </p:txBody>
      </p:sp>
      <p:sp>
        <p:nvSpPr>
          <p:cNvPr id="5" name="Prostokąt 4"/>
          <p:cNvSpPr/>
          <p:nvPr/>
        </p:nvSpPr>
        <p:spPr>
          <a:xfrm>
            <a:off x="1498789" y="4454571"/>
            <a:ext cx="1403718" cy="276999"/>
          </a:xfrm>
          <a:prstGeom prst="rect">
            <a:avLst/>
          </a:prstGeom>
          <a:solidFill>
            <a:schemeClr val="accent6"/>
          </a:solidFill>
        </p:spPr>
        <p:txBody>
          <a:bodyPr wrap="none">
            <a:spAutoFit/>
          </a:bodyPr>
          <a:lstStyle/>
          <a:p>
            <a:r>
              <a:rPr lang="en-GB" sz="1200" b="1" dirty="0" smtClean="0">
                <a:solidFill>
                  <a:srgbClr val="000000"/>
                </a:solidFill>
              </a:rPr>
              <a:t>Folate </a:t>
            </a:r>
            <a:r>
              <a:rPr lang="en-GB" sz="1200" b="1" dirty="0">
                <a:solidFill>
                  <a:srgbClr val="000000"/>
                </a:solidFill>
              </a:rPr>
              <a:t>biosynthesis</a:t>
            </a:r>
            <a:endParaRPr lang="en-GB" sz="1200" dirty="0"/>
          </a:p>
        </p:txBody>
      </p:sp>
      <p:sp>
        <p:nvSpPr>
          <p:cNvPr id="6" name="Prostokąt 5"/>
          <p:cNvSpPr/>
          <p:nvPr/>
        </p:nvSpPr>
        <p:spPr>
          <a:xfrm>
            <a:off x="1262154" y="5547184"/>
            <a:ext cx="1876989" cy="276999"/>
          </a:xfrm>
          <a:prstGeom prst="rect">
            <a:avLst/>
          </a:prstGeom>
          <a:solidFill>
            <a:schemeClr val="accent6">
              <a:lumMod val="60000"/>
              <a:lumOff val="40000"/>
            </a:schemeClr>
          </a:solidFill>
        </p:spPr>
        <p:txBody>
          <a:bodyPr wrap="none">
            <a:spAutoFit/>
          </a:bodyPr>
          <a:lstStyle/>
          <a:p>
            <a:r>
              <a:rPr lang="pl-PL" sz="1200" b="1" dirty="0" err="1" smtClean="0">
                <a:solidFill>
                  <a:srgbClr val="000000"/>
                </a:solidFill>
              </a:rPr>
              <a:t>Carbohydrate</a:t>
            </a:r>
            <a:r>
              <a:rPr lang="en-GB" sz="1200" b="1" dirty="0" smtClean="0">
                <a:solidFill>
                  <a:srgbClr val="000000"/>
                </a:solidFill>
              </a:rPr>
              <a:t> </a:t>
            </a:r>
            <a:r>
              <a:rPr lang="en-GB" sz="1200" b="1" dirty="0">
                <a:solidFill>
                  <a:srgbClr val="000000"/>
                </a:solidFill>
              </a:rPr>
              <a:t>biosynthesis</a:t>
            </a:r>
            <a:endParaRPr lang="en-GB" sz="1200" dirty="0"/>
          </a:p>
        </p:txBody>
      </p:sp>
      <p:sp>
        <p:nvSpPr>
          <p:cNvPr id="7" name="Prostokąt 6"/>
          <p:cNvSpPr/>
          <p:nvPr/>
        </p:nvSpPr>
        <p:spPr>
          <a:xfrm>
            <a:off x="764736" y="3399312"/>
            <a:ext cx="3267113" cy="276999"/>
          </a:xfrm>
          <a:prstGeom prst="rect">
            <a:avLst/>
          </a:prstGeom>
          <a:solidFill>
            <a:srgbClr val="CC3300"/>
          </a:solidFill>
        </p:spPr>
        <p:txBody>
          <a:bodyPr wrap="none">
            <a:spAutoFit/>
          </a:bodyPr>
          <a:lstStyle/>
          <a:p>
            <a:r>
              <a:rPr lang="en-GB" sz="1200" b="1" dirty="0"/>
              <a:t>Generation of Precursor Metabolites and Energy</a:t>
            </a:r>
          </a:p>
        </p:txBody>
      </p:sp>
      <p:sp>
        <p:nvSpPr>
          <p:cNvPr id="9" name="Prostokąt 8"/>
          <p:cNvSpPr/>
          <p:nvPr/>
        </p:nvSpPr>
        <p:spPr>
          <a:xfrm>
            <a:off x="1262154" y="1615319"/>
            <a:ext cx="1911164" cy="276999"/>
          </a:xfrm>
          <a:prstGeom prst="rect">
            <a:avLst/>
          </a:prstGeom>
          <a:solidFill>
            <a:srgbClr val="C00000"/>
          </a:solidFill>
        </p:spPr>
        <p:txBody>
          <a:bodyPr wrap="none">
            <a:spAutoFit/>
          </a:bodyPr>
          <a:lstStyle/>
          <a:p>
            <a:r>
              <a:rPr lang="en-GB" sz="1200" b="1" dirty="0"/>
              <a:t>Carbohydrate Degradation </a:t>
            </a:r>
          </a:p>
        </p:txBody>
      </p:sp>
      <p:sp>
        <p:nvSpPr>
          <p:cNvPr id="11" name="Prostokąt 10"/>
          <p:cNvSpPr/>
          <p:nvPr/>
        </p:nvSpPr>
        <p:spPr>
          <a:xfrm>
            <a:off x="954281" y="2668262"/>
            <a:ext cx="2728632" cy="276999"/>
          </a:xfrm>
          <a:prstGeom prst="rect">
            <a:avLst/>
          </a:prstGeom>
          <a:solidFill>
            <a:srgbClr val="FF0000"/>
          </a:solidFill>
        </p:spPr>
        <p:txBody>
          <a:bodyPr wrap="none">
            <a:spAutoFit/>
          </a:bodyPr>
          <a:lstStyle/>
          <a:p>
            <a:r>
              <a:rPr lang="en-GB" sz="1200" b="1" dirty="0"/>
              <a:t>Nucleoside and Nucleotide Degradation</a:t>
            </a:r>
          </a:p>
        </p:txBody>
      </p:sp>
      <p:sp>
        <p:nvSpPr>
          <p:cNvPr id="12" name="pole tekstowe 11"/>
          <p:cNvSpPr txBox="1"/>
          <p:nvPr/>
        </p:nvSpPr>
        <p:spPr>
          <a:xfrm>
            <a:off x="3829089" y="2668261"/>
            <a:ext cx="1392135" cy="276999"/>
          </a:xfrm>
          <a:prstGeom prst="rect">
            <a:avLst/>
          </a:prstGeom>
          <a:solidFill>
            <a:srgbClr val="FF0000"/>
          </a:solidFill>
        </p:spPr>
        <p:txBody>
          <a:bodyPr wrap="square" rtlCol="0">
            <a:spAutoFit/>
          </a:bodyPr>
          <a:lstStyle/>
          <a:p>
            <a:r>
              <a:rPr lang="pl-PL" sz="1200" dirty="0" smtClean="0"/>
              <a:t>To L-</a:t>
            </a:r>
            <a:r>
              <a:rPr lang="pl-PL" sz="1200" dirty="0" err="1" smtClean="0"/>
              <a:t>methionine</a:t>
            </a:r>
            <a:endParaRPr lang="en-GB" sz="1200" dirty="0"/>
          </a:p>
        </p:txBody>
      </p:sp>
      <p:sp>
        <p:nvSpPr>
          <p:cNvPr id="14" name="Prostokąt 13"/>
          <p:cNvSpPr/>
          <p:nvPr/>
        </p:nvSpPr>
        <p:spPr>
          <a:xfrm>
            <a:off x="1012919" y="6463682"/>
            <a:ext cx="2409634" cy="276999"/>
          </a:xfrm>
          <a:prstGeom prst="rect">
            <a:avLst/>
          </a:prstGeom>
          <a:solidFill>
            <a:srgbClr val="FB570D"/>
          </a:solidFill>
        </p:spPr>
        <p:txBody>
          <a:bodyPr wrap="none">
            <a:spAutoFit/>
          </a:bodyPr>
          <a:lstStyle/>
          <a:p>
            <a:r>
              <a:rPr lang="en-GB" sz="1200" b="1" dirty="0"/>
              <a:t>Amine and Polyamine </a:t>
            </a:r>
            <a:r>
              <a:rPr lang="en-GB" sz="1200" b="1" dirty="0" smtClean="0"/>
              <a:t>Degradation</a:t>
            </a:r>
            <a:endParaRPr lang="pl-PL" sz="1200" b="1" dirty="0" smtClean="0"/>
          </a:p>
        </p:txBody>
      </p:sp>
    </p:spTree>
    <p:extLst>
      <p:ext uri="{BB962C8B-B14F-4D97-AF65-F5344CB8AC3E}">
        <p14:creationId xmlns:p14="http://schemas.microsoft.com/office/powerpoint/2010/main" val="330926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7608814" y="1520152"/>
            <a:ext cx="2759978" cy="2862322"/>
          </a:xfrm>
          <a:prstGeom prst="rect">
            <a:avLst/>
          </a:prstGeom>
        </p:spPr>
        <p:txBody>
          <a:bodyPr wrap="square">
            <a:spAutoFit/>
          </a:bodyPr>
          <a:lstStyle/>
          <a:p>
            <a:r>
              <a:rPr lang="en-GB" dirty="0"/>
              <a:t>Taking together all biological materials we observe that all pathways are more represented in the controls (higher proportion of sequences). After separation of biological samples types differences are visible in both directions.</a:t>
            </a:r>
            <a:endParaRPr lang="en-GB" dirty="0"/>
          </a:p>
        </p:txBody>
      </p:sp>
      <p:graphicFrame>
        <p:nvGraphicFramePr>
          <p:cNvPr id="4" name="Tabela 3"/>
          <p:cNvGraphicFramePr>
            <a:graphicFrameLocks noGrp="1"/>
          </p:cNvGraphicFramePr>
          <p:nvPr>
            <p:extLst>
              <p:ext uri="{D42A27DB-BD31-4B8C-83A1-F6EECF244321}">
                <p14:modId xmlns:p14="http://schemas.microsoft.com/office/powerpoint/2010/main" val="2702513544"/>
              </p:ext>
            </p:extLst>
          </p:nvPr>
        </p:nvGraphicFramePr>
        <p:xfrm>
          <a:off x="611697" y="206550"/>
          <a:ext cx="5984032" cy="5806142"/>
        </p:xfrm>
        <a:graphic>
          <a:graphicData uri="http://schemas.openxmlformats.org/drawingml/2006/table">
            <a:tbl>
              <a:tblPr>
                <a:tableStyleId>{8799B23B-EC83-4686-B30A-512413B5E67A}</a:tableStyleId>
              </a:tblPr>
              <a:tblGrid>
                <a:gridCol w="998376"/>
                <a:gridCol w="1993640"/>
                <a:gridCol w="1497450"/>
                <a:gridCol w="1494566"/>
              </a:tblGrid>
              <a:tr h="347251">
                <a:tc>
                  <a:txBody>
                    <a:bodyPr/>
                    <a:lstStyle/>
                    <a:p>
                      <a:pPr algn="ctr" fontAlgn="b"/>
                      <a:r>
                        <a:rPr lang="en-GB" sz="1200" u="none" strike="noStrike" dirty="0">
                          <a:effectLst/>
                        </a:rPr>
                        <a:t>pathway</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description</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Control: mean rel. freq. (%)</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Control: std. dev. (%)</a:t>
                      </a:r>
                      <a:endParaRPr lang="en-GB" sz="1200" b="0" i="0" u="none" strike="noStrike" dirty="0">
                        <a:solidFill>
                          <a:srgbClr val="000000"/>
                        </a:solidFill>
                        <a:effectLst/>
                        <a:latin typeface="Calibri"/>
                      </a:endParaRPr>
                    </a:p>
                  </a:txBody>
                  <a:tcPr marL="4010" marR="4010" marT="4010" marB="0" anchor="ctr"/>
                </a:tc>
              </a:tr>
              <a:tr h="575296">
                <a:tc>
                  <a:txBody>
                    <a:bodyPr/>
                    <a:lstStyle/>
                    <a:p>
                      <a:pPr algn="ctr" fontAlgn="b"/>
                      <a:r>
                        <a:rPr lang="en-GB" sz="1200" u="none" strike="noStrike" dirty="0">
                          <a:effectLst/>
                        </a:rPr>
                        <a:t>LACTOSECAT-PWY</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lactose and galactose degradation </a:t>
                      </a:r>
                      <a:r>
                        <a:rPr lang="en-GB" sz="1200" u="none" strike="noStrike" dirty="0" smtClean="0">
                          <a:effectLst/>
                        </a:rPr>
                        <a:t>I</a:t>
                      </a:r>
                      <a:endParaRPr lang="pl-PL" sz="1200" u="none" strike="noStrike" dirty="0" smtClean="0">
                        <a:effectLst/>
                      </a:endParaRPr>
                    </a:p>
                    <a:p>
                      <a:pPr algn="ctr" fontAlgn="b"/>
                      <a:endParaRPr lang="pl-PL" sz="1200" b="0" i="0" u="none" strike="noStrike" dirty="0" smtClean="0">
                        <a:solidFill>
                          <a:srgbClr val="000000"/>
                        </a:solidFill>
                        <a:effectLst/>
                        <a:latin typeface="Calibri"/>
                      </a:endParaRPr>
                    </a:p>
                    <a:p>
                      <a:pPr algn="ctr" fontAlgn="b"/>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0.273505054244</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0.597151914587</a:t>
                      </a:r>
                      <a:endParaRPr lang="en-GB" sz="1200" b="0" i="0" u="none" strike="noStrike" dirty="0">
                        <a:solidFill>
                          <a:srgbClr val="000000"/>
                        </a:solidFill>
                        <a:effectLst/>
                        <a:latin typeface="Calibri"/>
                      </a:endParaRPr>
                    </a:p>
                  </a:txBody>
                  <a:tcPr marL="4010" marR="4010" marT="4010" marB="0" anchor="ctr"/>
                </a:tc>
              </a:tr>
              <a:tr h="1031386">
                <a:tc>
                  <a:txBody>
                    <a:bodyPr/>
                    <a:lstStyle/>
                    <a:p>
                      <a:pPr algn="ctr" fontAlgn="b"/>
                      <a:r>
                        <a:rPr lang="en-GB" sz="1200" u="none" strike="noStrike">
                          <a:effectLst/>
                        </a:rPr>
                        <a:t>PWY-4361</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S-methyl-5-thio-&amp;alpha;-D-ribose 1-phosphate degradation</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0.000516383122263</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0.00235468763404</a:t>
                      </a:r>
                      <a:endParaRPr lang="en-GB" sz="1200" b="0" i="0" u="none" strike="noStrike" dirty="0">
                        <a:solidFill>
                          <a:srgbClr val="000000"/>
                        </a:solidFill>
                        <a:effectLst/>
                        <a:latin typeface="Calibri"/>
                      </a:endParaRPr>
                    </a:p>
                  </a:txBody>
                  <a:tcPr marL="4010" marR="4010" marT="4010" marB="0" anchor="ctr"/>
                </a:tc>
              </a:tr>
              <a:tr h="689319">
                <a:tc>
                  <a:txBody>
                    <a:bodyPr/>
                    <a:lstStyle/>
                    <a:p>
                      <a:pPr algn="ctr" fontAlgn="b"/>
                      <a:r>
                        <a:rPr lang="en-GB" sz="1200" u="none" strike="noStrike">
                          <a:effectLst/>
                        </a:rPr>
                        <a:t>PWY-5676</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acetyl-CoA fermentation to </a:t>
                      </a:r>
                      <a:r>
                        <a:rPr lang="en-GB" sz="1200" u="none" strike="noStrike" dirty="0" smtClean="0">
                          <a:effectLst/>
                        </a:rPr>
                        <a:t>butanoate II</a:t>
                      </a:r>
                      <a:endParaRPr lang="pl-PL" sz="1200" u="none" strike="noStrike" dirty="0" smtClean="0">
                        <a:effectLst/>
                      </a:endParaRPr>
                    </a:p>
                    <a:p>
                      <a:pPr algn="ctr" fontAlgn="b"/>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0.0159452556718</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0.0376001208892</a:t>
                      </a:r>
                      <a:endParaRPr lang="en-GB" sz="1200" b="0" i="0" u="none" strike="noStrike" dirty="0">
                        <a:solidFill>
                          <a:srgbClr val="000000"/>
                        </a:solidFill>
                        <a:effectLst/>
                        <a:latin typeface="Calibri"/>
                      </a:endParaRPr>
                    </a:p>
                  </a:txBody>
                  <a:tcPr marL="4010" marR="4010" marT="4010" marB="0" anchor="ctr"/>
                </a:tc>
              </a:tr>
              <a:tr h="1031386">
                <a:tc>
                  <a:txBody>
                    <a:bodyPr/>
                    <a:lstStyle/>
                    <a:p>
                      <a:pPr algn="ctr" fontAlgn="b"/>
                      <a:r>
                        <a:rPr lang="en-GB" sz="1200" u="none" strike="noStrike">
                          <a:effectLst/>
                        </a:rPr>
                        <a:t>PWY-6147</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6-hydroxymethyl-dihydropterin diphosphate biosynthesis I</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0.204646830532</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0.488450367966</a:t>
                      </a:r>
                      <a:endParaRPr lang="en-GB" sz="1200" b="0" i="0" u="none" strike="noStrike" dirty="0">
                        <a:solidFill>
                          <a:srgbClr val="000000"/>
                        </a:solidFill>
                        <a:effectLst/>
                        <a:latin typeface="Calibri"/>
                      </a:endParaRPr>
                    </a:p>
                  </a:txBody>
                  <a:tcPr marL="4010" marR="4010" marT="4010" marB="0" anchor="ctr"/>
                </a:tc>
              </a:tr>
              <a:tr h="1259432">
                <a:tc>
                  <a:txBody>
                    <a:bodyPr/>
                    <a:lstStyle/>
                    <a:p>
                      <a:pPr algn="ctr" fontAlgn="b"/>
                      <a:r>
                        <a:rPr lang="en-GB" sz="1200" u="none" strike="noStrike">
                          <a:effectLst/>
                        </a:rPr>
                        <a:t>PWY-7332</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err="1">
                          <a:effectLst/>
                        </a:rPr>
                        <a:t>superpathway</a:t>
                      </a:r>
                      <a:r>
                        <a:rPr lang="en-GB" sz="1200" u="none" strike="noStrike" dirty="0">
                          <a:effectLst/>
                        </a:rPr>
                        <a:t> of UDP-N-</a:t>
                      </a:r>
                      <a:r>
                        <a:rPr lang="en-GB" sz="1200" u="none" strike="noStrike" dirty="0" err="1">
                          <a:effectLst/>
                        </a:rPr>
                        <a:t>acetylglucosamine</a:t>
                      </a:r>
                      <a:r>
                        <a:rPr lang="en-GB" sz="1200" u="none" strike="noStrike" dirty="0">
                          <a:effectLst/>
                        </a:rPr>
                        <a:t>-derived O-antigen building blocks biosynthesis</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0.00849751719838</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0.0263047712707</a:t>
                      </a:r>
                      <a:endParaRPr lang="en-GB" sz="1200" b="0" i="0" u="none" strike="noStrike" dirty="0">
                        <a:solidFill>
                          <a:srgbClr val="000000"/>
                        </a:solidFill>
                        <a:effectLst/>
                        <a:latin typeface="Calibri"/>
                      </a:endParaRPr>
                    </a:p>
                  </a:txBody>
                  <a:tcPr marL="4010" marR="4010" marT="4010" marB="0" anchor="ctr"/>
                </a:tc>
              </a:tr>
              <a:tr h="689319">
                <a:tc>
                  <a:txBody>
                    <a:bodyPr/>
                    <a:lstStyle/>
                    <a:p>
                      <a:pPr algn="ctr" fontAlgn="b"/>
                      <a:r>
                        <a:rPr lang="en-GB" sz="1200" u="none" strike="noStrike">
                          <a:effectLst/>
                        </a:rPr>
                        <a:t>PWY-7431</a:t>
                      </a:r>
                      <a:endParaRPr lang="en-GB" sz="1200" b="0" i="0" u="none" strike="noStrike">
                        <a:solidFill>
                          <a:srgbClr val="000000"/>
                        </a:solidFill>
                        <a:effectLst/>
                        <a:latin typeface="Calibri"/>
                      </a:endParaRPr>
                    </a:p>
                  </a:txBody>
                  <a:tcPr marL="4010" marR="4010" marT="4010" marB="0" anchor="ctr"/>
                </a:tc>
                <a:tc>
                  <a:txBody>
                    <a:bodyPr/>
                    <a:lstStyle/>
                    <a:p>
                      <a:pPr algn="ctr" fontAlgn="b"/>
                      <a:r>
                        <a:rPr lang="en-GB" sz="1200" u="none" strike="noStrike" dirty="0">
                          <a:effectLst/>
                        </a:rPr>
                        <a:t>aromatic biogenic amine degradation (bacteria)</a:t>
                      </a:r>
                      <a:endParaRPr lang="en-GB" sz="1200" b="0" i="0" u="none" strike="noStrike" dirty="0">
                        <a:solidFill>
                          <a:srgbClr val="000000"/>
                        </a:solidFill>
                        <a:effectLst/>
                        <a:latin typeface="Calibri"/>
                      </a:endParaRPr>
                    </a:p>
                  </a:txBody>
                  <a:tcPr marL="4010" marR="4010" marT="4010" marB="0" anchor="ctr"/>
                </a:tc>
                <a:tc>
                  <a:txBody>
                    <a:bodyPr/>
                    <a:lstStyle/>
                    <a:p>
                      <a:pPr algn="ctr" fontAlgn="b"/>
                      <a:r>
                        <a:rPr lang="en-GB" sz="1200" b="1" u="none" strike="noStrike" dirty="0">
                          <a:effectLst/>
                        </a:rPr>
                        <a:t>0.00348793657654</a:t>
                      </a:r>
                      <a:endParaRPr lang="en-GB" sz="1200" b="1" i="0" u="none" strike="noStrike" dirty="0">
                        <a:solidFill>
                          <a:srgbClr val="000000"/>
                        </a:solidFill>
                        <a:effectLst/>
                        <a:latin typeface="Calibri"/>
                      </a:endParaRPr>
                    </a:p>
                  </a:txBody>
                  <a:tcPr marL="4010" marR="4010" marT="4010" marB="0" anchor="ctr"/>
                </a:tc>
                <a:tc>
                  <a:txBody>
                    <a:bodyPr/>
                    <a:lstStyle/>
                    <a:p>
                      <a:pPr algn="ctr" fontAlgn="b"/>
                      <a:r>
                        <a:rPr lang="en-GB" sz="1200" u="none" strike="noStrike" dirty="0">
                          <a:effectLst/>
                        </a:rPr>
                        <a:t>0.0114990906563</a:t>
                      </a:r>
                      <a:endParaRPr lang="en-GB" sz="1200" b="0" i="0" u="none" strike="noStrike" dirty="0">
                        <a:solidFill>
                          <a:srgbClr val="000000"/>
                        </a:solidFill>
                        <a:effectLst/>
                        <a:latin typeface="Calibri"/>
                      </a:endParaRPr>
                    </a:p>
                  </a:txBody>
                  <a:tcPr marL="4010" marR="4010" marT="4010" marB="0" anchor="ctr"/>
                </a:tc>
              </a:tr>
            </a:tbl>
          </a:graphicData>
        </a:graphic>
      </p:graphicFrame>
    </p:spTree>
    <p:extLst>
      <p:ext uri="{BB962C8B-B14F-4D97-AF65-F5344CB8AC3E}">
        <p14:creationId xmlns:p14="http://schemas.microsoft.com/office/powerpoint/2010/main" val="429115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7827" y="649886"/>
            <a:ext cx="7175382" cy="5383376"/>
          </a:xfrm>
          <a:prstGeom prst="rect">
            <a:avLst/>
          </a:prstGeom>
        </p:spPr>
      </p:pic>
    </p:spTree>
    <p:extLst>
      <p:ext uri="{BB962C8B-B14F-4D97-AF65-F5344CB8AC3E}">
        <p14:creationId xmlns:p14="http://schemas.microsoft.com/office/powerpoint/2010/main" val="1695832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417" y="1782148"/>
            <a:ext cx="10572684" cy="3213454"/>
          </a:xfrm>
          <a:prstGeom prst="rect">
            <a:avLst/>
          </a:prstGeom>
        </p:spPr>
      </p:pic>
    </p:spTree>
    <p:extLst>
      <p:ext uri="{BB962C8B-B14F-4D97-AF65-F5344CB8AC3E}">
        <p14:creationId xmlns:p14="http://schemas.microsoft.com/office/powerpoint/2010/main" val="342252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794" y="685794"/>
            <a:ext cx="5486411" cy="5486411"/>
          </a:xfrm>
          <a:prstGeom prst="rect">
            <a:avLst/>
          </a:prstGeom>
        </p:spPr>
      </p:pic>
    </p:spTree>
    <p:extLst>
      <p:ext uri="{BB962C8B-B14F-4D97-AF65-F5344CB8AC3E}">
        <p14:creationId xmlns:p14="http://schemas.microsoft.com/office/powerpoint/2010/main" val="3422523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7589BD69-A590-41AA-A67A-C678F00B6500}"/>
              </a:ext>
            </a:extLst>
          </p:cNvPr>
          <p:cNvGrpSpPr/>
          <p:nvPr/>
        </p:nvGrpSpPr>
        <p:grpSpPr>
          <a:xfrm>
            <a:off x="7559271" y="1042416"/>
            <a:ext cx="4632729" cy="5308905"/>
            <a:chOff x="7596553" y="1067672"/>
            <a:chExt cx="4632729" cy="5212548"/>
          </a:xfrm>
        </p:grpSpPr>
        <p:pic>
          <p:nvPicPr>
            <p:cNvPr id="14" name="Picture 13" descr="A picture containing chart&#10;&#10;Description automatically generated">
              <a:extLst>
                <a:ext uri="{FF2B5EF4-FFF2-40B4-BE49-F238E27FC236}">
                  <a16:creationId xmlns:a16="http://schemas.microsoft.com/office/drawing/2014/main" xmlns="" id="{CDE3F0D0-A2E6-451F-81A8-9F646F6B06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99"/>
            <a:stretch/>
          </p:blipFill>
          <p:spPr>
            <a:xfrm>
              <a:off x="7596553" y="1067672"/>
              <a:ext cx="4632729" cy="3429000"/>
            </a:xfrm>
            <a:prstGeom prst="rect">
              <a:avLst/>
            </a:prstGeom>
          </p:spPr>
        </p:pic>
        <p:grpSp>
          <p:nvGrpSpPr>
            <p:cNvPr id="16" name="Group 15">
              <a:extLst>
                <a:ext uri="{FF2B5EF4-FFF2-40B4-BE49-F238E27FC236}">
                  <a16:creationId xmlns:a16="http://schemas.microsoft.com/office/drawing/2014/main" xmlns="" id="{AC0F7962-2F3B-45B2-87A1-85FC6664E8E7}"/>
                </a:ext>
              </a:extLst>
            </p:cNvPr>
            <p:cNvGrpSpPr/>
            <p:nvPr/>
          </p:nvGrpSpPr>
          <p:grpSpPr>
            <a:xfrm>
              <a:off x="7766355" y="4607162"/>
              <a:ext cx="4460015" cy="1673058"/>
              <a:chOff x="109509" y="659570"/>
              <a:chExt cx="4460015" cy="1673058"/>
            </a:xfrm>
          </p:grpSpPr>
          <p:pic>
            <p:nvPicPr>
              <p:cNvPr id="6" name="Picture 5" descr="Chart, scatter chart&#10;&#10;Description automatically generated">
                <a:extLst>
                  <a:ext uri="{FF2B5EF4-FFF2-40B4-BE49-F238E27FC236}">
                    <a16:creationId xmlns:a16="http://schemas.microsoft.com/office/drawing/2014/main" xmlns="" id="{82A4A9C0-3E23-4B8C-AF21-0063EC3E623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64" t="7326" r="979" b="46932"/>
              <a:stretch/>
            </p:blipFill>
            <p:spPr>
              <a:xfrm>
                <a:off x="109509" y="659570"/>
                <a:ext cx="4460015" cy="1673058"/>
              </a:xfrm>
              <a:prstGeom prst="rect">
                <a:avLst/>
              </a:prstGeom>
            </p:spPr>
          </p:pic>
          <p:pic>
            <p:nvPicPr>
              <p:cNvPr id="15" name="Picture 14" descr="Chart, scatter chart&#10;&#10;Description automatically generated">
                <a:extLst>
                  <a:ext uri="{FF2B5EF4-FFF2-40B4-BE49-F238E27FC236}">
                    <a16:creationId xmlns:a16="http://schemas.microsoft.com/office/drawing/2014/main" xmlns="" id="{8DD4BF1E-677E-44F0-8C22-85E241A9581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4250" t="93774" r="-1905" b="-2604"/>
              <a:stretch/>
            </p:blipFill>
            <p:spPr>
              <a:xfrm>
                <a:off x="688792" y="1475372"/>
                <a:ext cx="1298934" cy="322970"/>
              </a:xfrm>
              <a:prstGeom prst="rect">
                <a:avLst/>
              </a:prstGeom>
            </p:spPr>
          </p:pic>
        </p:grpSp>
      </p:grpSp>
      <p:sp>
        <p:nvSpPr>
          <p:cNvPr id="3" name="TextBox 2">
            <a:extLst>
              <a:ext uri="{FF2B5EF4-FFF2-40B4-BE49-F238E27FC236}">
                <a16:creationId xmlns:a16="http://schemas.microsoft.com/office/drawing/2014/main" xmlns="" id="{88F025F9-0FEF-47B5-93A4-DDA08AE930DB}"/>
              </a:ext>
            </a:extLst>
          </p:cNvPr>
          <p:cNvSpPr txBox="1"/>
          <p:nvPr/>
        </p:nvSpPr>
        <p:spPr>
          <a:xfrm>
            <a:off x="639571" y="0"/>
            <a:ext cx="11084381" cy="1138773"/>
          </a:xfrm>
          <a:prstGeom prst="rect">
            <a:avLst/>
          </a:prstGeom>
          <a:noFill/>
        </p:spPr>
        <p:txBody>
          <a:bodyPr wrap="none" rtlCol="0">
            <a:spAutoFit/>
          </a:bodyPr>
          <a:lstStyle/>
          <a:p>
            <a:pPr algn="ctr"/>
            <a:r>
              <a:rPr lang="en-US" sz="4400" dirty="0"/>
              <a:t>Infant PICRUST2 derived pathways comparisons</a:t>
            </a:r>
            <a:br>
              <a:rPr lang="en-US" sz="4400" dirty="0"/>
            </a:br>
            <a:r>
              <a:rPr lang="en-US" sz="2400" dirty="0"/>
              <a:t>(Combined Ear and Stool)</a:t>
            </a:r>
          </a:p>
        </p:txBody>
      </p:sp>
      <p:graphicFrame>
        <p:nvGraphicFramePr>
          <p:cNvPr id="4" name="Table 3">
            <a:extLst>
              <a:ext uri="{FF2B5EF4-FFF2-40B4-BE49-F238E27FC236}">
                <a16:creationId xmlns:a16="http://schemas.microsoft.com/office/drawing/2014/main" xmlns="" id="{F4D10134-CE19-4E58-9FE4-5AB6C8F3CED6}"/>
              </a:ext>
            </a:extLst>
          </p:cNvPr>
          <p:cNvGraphicFramePr>
            <a:graphicFrameLocks noGrp="1"/>
          </p:cNvGraphicFramePr>
          <p:nvPr>
            <p:extLst>
              <p:ext uri="{D42A27DB-BD31-4B8C-83A1-F6EECF244321}">
                <p14:modId xmlns:p14="http://schemas.microsoft.com/office/powerpoint/2010/main" val="122112139"/>
              </p:ext>
            </p:extLst>
          </p:nvPr>
        </p:nvGraphicFramePr>
        <p:xfrm>
          <a:off x="100483" y="1426464"/>
          <a:ext cx="7646796" cy="4253837"/>
        </p:xfrm>
        <a:graphic>
          <a:graphicData uri="http://schemas.openxmlformats.org/drawingml/2006/table">
            <a:tbl>
              <a:tblPr/>
              <a:tblGrid>
                <a:gridCol w="3721709">
                  <a:extLst>
                    <a:ext uri="{9D8B030D-6E8A-4147-A177-3AD203B41FA5}">
                      <a16:colId xmlns:a16="http://schemas.microsoft.com/office/drawing/2014/main" xmlns="" val="1771640636"/>
                    </a:ext>
                  </a:extLst>
                </a:gridCol>
                <a:gridCol w="640080">
                  <a:extLst>
                    <a:ext uri="{9D8B030D-6E8A-4147-A177-3AD203B41FA5}">
                      <a16:colId xmlns:a16="http://schemas.microsoft.com/office/drawing/2014/main" xmlns="" val="2462962616"/>
                    </a:ext>
                  </a:extLst>
                </a:gridCol>
                <a:gridCol w="521208">
                  <a:extLst>
                    <a:ext uri="{9D8B030D-6E8A-4147-A177-3AD203B41FA5}">
                      <a16:colId xmlns:a16="http://schemas.microsoft.com/office/drawing/2014/main" xmlns="" val="9197259"/>
                    </a:ext>
                  </a:extLst>
                </a:gridCol>
                <a:gridCol w="585216">
                  <a:extLst>
                    <a:ext uri="{9D8B030D-6E8A-4147-A177-3AD203B41FA5}">
                      <a16:colId xmlns:a16="http://schemas.microsoft.com/office/drawing/2014/main" xmlns="" val="3319842726"/>
                    </a:ext>
                  </a:extLst>
                </a:gridCol>
                <a:gridCol w="475488">
                  <a:extLst>
                    <a:ext uri="{9D8B030D-6E8A-4147-A177-3AD203B41FA5}">
                      <a16:colId xmlns:a16="http://schemas.microsoft.com/office/drawing/2014/main" xmlns="" val="3887344294"/>
                    </a:ext>
                  </a:extLst>
                </a:gridCol>
                <a:gridCol w="438912">
                  <a:extLst>
                    <a:ext uri="{9D8B030D-6E8A-4147-A177-3AD203B41FA5}">
                      <a16:colId xmlns:a16="http://schemas.microsoft.com/office/drawing/2014/main" xmlns="" val="3736941347"/>
                    </a:ext>
                  </a:extLst>
                </a:gridCol>
                <a:gridCol w="462390">
                  <a:extLst>
                    <a:ext uri="{9D8B030D-6E8A-4147-A177-3AD203B41FA5}">
                      <a16:colId xmlns:a16="http://schemas.microsoft.com/office/drawing/2014/main" xmlns="" val="3214300574"/>
                    </a:ext>
                  </a:extLst>
                </a:gridCol>
                <a:gridCol w="328695">
                  <a:extLst>
                    <a:ext uri="{9D8B030D-6E8A-4147-A177-3AD203B41FA5}">
                      <a16:colId xmlns:a16="http://schemas.microsoft.com/office/drawing/2014/main" xmlns="" val="234131184"/>
                    </a:ext>
                  </a:extLst>
                </a:gridCol>
                <a:gridCol w="473098">
                  <a:extLst>
                    <a:ext uri="{9D8B030D-6E8A-4147-A177-3AD203B41FA5}">
                      <a16:colId xmlns:a16="http://schemas.microsoft.com/office/drawing/2014/main" xmlns="" val="981596311"/>
                    </a:ext>
                  </a:extLst>
                </a:gridCol>
              </a:tblGrid>
              <a:tr h="810114">
                <a:tc>
                  <a:txBody>
                    <a:bodyPr/>
                    <a:lstStyle/>
                    <a:p>
                      <a:pPr algn="ctr" fontAlgn="b"/>
                      <a:r>
                        <a:rPr lang="en-US" sz="1200" b="0" i="0" u="none" strike="noStrike" dirty="0">
                          <a:solidFill>
                            <a:srgbClr val="000000"/>
                          </a:solidFill>
                          <a:effectLst/>
                          <a:latin typeface="Calibri" panose="020F0502020204030204" pitchFamily="34" charset="0"/>
                        </a:rPr>
                        <a:t>description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Control: mean rel. freq.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Control: std. dev.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T1D: mean rel. freq.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T1D: std. dev.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p-values</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Difference between means</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95.0% lower CI</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95.0% upper CI</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57650588"/>
                  </a:ext>
                </a:extLst>
              </a:tr>
              <a:tr h="265500">
                <a:tc>
                  <a:txBody>
                    <a:bodyPr/>
                    <a:lstStyle/>
                    <a:p>
                      <a:pPr algn="r" fontAlgn="b"/>
                      <a:r>
                        <a:rPr lang="en-US" sz="1200" b="0" i="0" u="none" strike="noStrike" dirty="0">
                          <a:solidFill>
                            <a:srgbClr val="000000"/>
                          </a:solidFill>
                          <a:effectLst/>
                          <a:latin typeface="Calibri" panose="020F0502020204030204" pitchFamily="34" charset="0"/>
                        </a:rPr>
                        <a:t>lactose and galactose degradation I</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0.54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0.36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374211880"/>
                  </a:ext>
                </a:extLst>
              </a:tr>
              <a:tr h="265500">
                <a:tc>
                  <a:txBody>
                    <a:bodyPr/>
                    <a:lstStyle/>
                    <a:p>
                      <a:pPr algn="r" fontAlgn="b"/>
                      <a:r>
                        <a:rPr lang="en-US" sz="1200" b="0" i="0" u="none" strike="noStrike" dirty="0">
                          <a:solidFill>
                            <a:srgbClr val="000000"/>
                          </a:solidFill>
                          <a:effectLst/>
                          <a:latin typeface="Calibri" panose="020F0502020204030204" pitchFamily="34" charset="0"/>
                        </a:rPr>
                        <a:t>L-lysine biosynthesis II</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0.89</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1.58</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-0.28</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extLst>
                  <a:ext uri="{0D108BD9-81ED-4DB2-BD59-A6C34878D82A}">
                    <a16:rowId xmlns:a16="http://schemas.microsoft.com/office/drawing/2014/main" xmlns="" val="4104961479"/>
                  </a:ext>
                </a:extLst>
              </a:tr>
              <a:tr h="265500">
                <a:tc>
                  <a:txBody>
                    <a:bodyPr/>
                    <a:lstStyle/>
                    <a:p>
                      <a:pPr algn="r" fontAlgn="b"/>
                      <a:r>
                        <a:rPr lang="en-US" sz="1200" b="0" i="0" u="none" strike="noStrike" dirty="0">
                          <a:solidFill>
                            <a:srgbClr val="000000"/>
                          </a:solidFill>
                          <a:effectLst/>
                          <a:latin typeface="Calibri" panose="020F0502020204030204" pitchFamily="34" charset="0"/>
                        </a:rPr>
                        <a:t>L-lysine biosynthesis III</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1.40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0.81</a:t>
                      </a:r>
                    </a:p>
                  </a:txBody>
                  <a:tcPr marL="9525" marR="9525" marT="9525" marB="0" anchor="b">
                    <a:lnL>
                      <a:noFill/>
                    </a:lnL>
                    <a:lnR>
                      <a:noFill/>
                    </a:lnR>
                    <a:lnT>
                      <a:noFill/>
                    </a:lnT>
                    <a:lnB>
                      <a:noFill/>
                    </a:lnB>
                  </a:tcPr>
                </a:tc>
                <a:tc>
                  <a:txBody>
                    <a:bodyPr/>
                    <a:lstStyle/>
                    <a:p>
                      <a:pPr algn="ctr" fontAlgn="b"/>
                      <a:r>
                        <a:rPr lang="en-US" sz="1100" b="1" i="0" u="none" strike="noStrike" dirty="0">
                          <a:solidFill>
                            <a:schemeClr val="tx1"/>
                          </a:solidFill>
                          <a:effectLst/>
                          <a:latin typeface="Calibri" panose="020F0502020204030204" pitchFamily="34" charset="0"/>
                        </a:rPr>
                        <a:t>1.66</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0.64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-0.26</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extLst>
                  <a:ext uri="{0D108BD9-81ED-4DB2-BD59-A6C34878D82A}">
                    <a16:rowId xmlns:a16="http://schemas.microsoft.com/office/drawing/2014/main" xmlns="" val="2765698007"/>
                  </a:ext>
                </a:extLst>
              </a:tr>
              <a:tr h="519653">
                <a:tc>
                  <a:txBody>
                    <a:bodyPr/>
                    <a:lstStyle/>
                    <a:p>
                      <a:pPr algn="r" fontAlgn="b"/>
                      <a:r>
                        <a:rPr lang="en-US" sz="1200" b="0" i="0" u="none" strike="noStrike" dirty="0">
                          <a:solidFill>
                            <a:srgbClr val="000000"/>
                          </a:solidFill>
                          <a:effectLst/>
                          <a:latin typeface="Calibri" panose="020F0502020204030204" pitchFamily="34" charset="0"/>
                        </a:rPr>
                        <a:t>S-methyl-5-thio-&amp;alpha;-D-ribose 1-phosphate degradation</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extLst>
                  <a:ext uri="{0D108BD9-81ED-4DB2-BD59-A6C34878D82A}">
                    <a16:rowId xmlns:a16="http://schemas.microsoft.com/office/drawing/2014/main" xmlns="" val="1741889125"/>
                  </a:ext>
                </a:extLst>
              </a:tr>
              <a:tr h="265500">
                <a:tc>
                  <a:txBody>
                    <a:bodyPr/>
                    <a:lstStyle/>
                    <a:p>
                      <a:pPr algn="r" fontAlgn="b"/>
                      <a:r>
                        <a:rPr lang="en-US" sz="1200" b="0" i="0" u="none" strike="noStrike" dirty="0">
                          <a:solidFill>
                            <a:srgbClr val="000000"/>
                          </a:solidFill>
                          <a:effectLst/>
                          <a:latin typeface="Calibri" panose="020F0502020204030204" pitchFamily="34" charset="0"/>
                        </a:rPr>
                        <a:t>L-lysine biosynthesis VI</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0.87</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1.60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extLst>
                  <a:ext uri="{0D108BD9-81ED-4DB2-BD59-A6C34878D82A}">
                    <a16:rowId xmlns:a16="http://schemas.microsoft.com/office/drawing/2014/main" xmlns="" val="3214211303"/>
                  </a:ext>
                </a:extLst>
              </a:tr>
              <a:tr h="519653">
                <a:tc>
                  <a:txBody>
                    <a:bodyPr/>
                    <a:lstStyle/>
                    <a:p>
                      <a:pPr algn="r" fontAlgn="b"/>
                      <a:r>
                        <a:rPr lang="en-US" sz="1200" b="0" i="0" u="none" strike="noStrike" dirty="0">
                          <a:solidFill>
                            <a:srgbClr val="000000"/>
                          </a:solidFill>
                          <a:effectLst/>
                          <a:latin typeface="Calibri" panose="020F0502020204030204" pitchFamily="34" charset="0"/>
                        </a:rPr>
                        <a:t>6-hydroxymethyl-dihydropterin diphosphate biosynthesis I</a:t>
                      </a:r>
                    </a:p>
                  </a:txBody>
                  <a:tcPr marL="9525" marR="9525" marT="9525" marB="0" anchor="b">
                    <a:lnL>
                      <a:noFill/>
                    </a:lnL>
                    <a:lnR>
                      <a:noFill/>
                    </a:lnR>
                    <a:lnT>
                      <a:noFill/>
                    </a:lnT>
                    <a:lnB>
                      <a:noFill/>
                    </a:lnB>
                  </a:tcPr>
                </a:tc>
                <a:tc>
                  <a:txBody>
                    <a:bodyPr/>
                    <a:lstStyle/>
                    <a:p>
                      <a:pPr algn="ctr" fontAlgn="b"/>
                      <a:r>
                        <a:rPr lang="en-US" sz="1100" b="1" i="0" u="none" strike="noStrike" dirty="0">
                          <a:solidFill>
                            <a:schemeClr val="tx1"/>
                          </a:solidFill>
                          <a:effectLst/>
                          <a:latin typeface="Calibri" panose="020F0502020204030204" pitchFamily="34" charset="0"/>
                        </a:rPr>
                        <a:t>0.52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0.32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0.50</a:t>
                      </a:r>
                    </a:p>
                  </a:txBody>
                  <a:tcPr marL="9525" marR="9525" marT="9525" marB="0" anchor="b">
                    <a:lnL>
                      <a:noFill/>
                    </a:lnL>
                    <a:lnR>
                      <a:noFill/>
                    </a:lnR>
                    <a:lnT>
                      <a:noFill/>
                    </a:lnT>
                    <a:lnB>
                      <a:noFill/>
                    </a:lnB>
                  </a:tcPr>
                </a:tc>
                <a:extLst>
                  <a:ext uri="{0D108BD9-81ED-4DB2-BD59-A6C34878D82A}">
                    <a16:rowId xmlns:a16="http://schemas.microsoft.com/office/drawing/2014/main" xmlns="" val="4260654339"/>
                  </a:ext>
                </a:extLst>
              </a:tr>
              <a:tr h="519653">
                <a:tc>
                  <a:txBody>
                    <a:bodyPr/>
                    <a:lstStyle/>
                    <a:p>
                      <a:pPr algn="r" fontAlgn="b"/>
                      <a:r>
                        <a:rPr lang="it-IT" sz="1200" b="0" i="0" u="none" strike="noStrike" dirty="0">
                          <a:solidFill>
                            <a:srgbClr val="000000"/>
                          </a:solidFill>
                          <a:effectLst/>
                          <a:latin typeface="Calibri" panose="020F0502020204030204" pitchFamily="34" charset="0"/>
                        </a:rPr>
                        <a:t>sucrose degradation III (sucrose invertase)</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1.41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0.80</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1.67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0.64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-0.26</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-0.49</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extLst>
                  <a:ext uri="{0D108BD9-81ED-4DB2-BD59-A6C34878D82A}">
                    <a16:rowId xmlns:a16="http://schemas.microsoft.com/office/drawing/2014/main" xmlns="" val="2164447971"/>
                  </a:ext>
                </a:extLst>
              </a:tr>
              <a:tr h="265500">
                <a:tc>
                  <a:txBody>
                    <a:bodyPr/>
                    <a:lstStyle/>
                    <a:p>
                      <a:pPr algn="r" fontAlgn="b"/>
                      <a:r>
                        <a:rPr lang="en-US" sz="1200" b="0" i="0" u="none" strike="noStrike" dirty="0">
                          <a:solidFill>
                            <a:srgbClr val="000000"/>
                          </a:solidFill>
                          <a:effectLst/>
                          <a:latin typeface="Calibri" panose="020F0502020204030204" pitchFamily="34" charset="0"/>
                        </a:rPr>
                        <a:t>galactose degradation I (Leloir pathway)</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0.86</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1.62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-0.52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extLst>
                  <a:ext uri="{0D108BD9-81ED-4DB2-BD59-A6C34878D82A}">
                    <a16:rowId xmlns:a16="http://schemas.microsoft.com/office/drawing/2014/main" xmlns="" val="459505943"/>
                  </a:ext>
                </a:extLst>
              </a:tr>
              <a:tr h="519653">
                <a:tc>
                  <a:txBody>
                    <a:bodyPr/>
                    <a:lstStyle/>
                    <a:p>
                      <a:pPr algn="r" fontAlgn="b"/>
                      <a:r>
                        <a:rPr lang="en-US" sz="1200" b="0" i="0" u="none" strike="noStrike" dirty="0">
                          <a:solidFill>
                            <a:srgbClr val="000000"/>
                          </a:solidFill>
                          <a:effectLst/>
                          <a:latin typeface="Calibri" panose="020F0502020204030204" pitchFamily="34" charset="0"/>
                        </a:rPr>
                        <a:t>aromatic biogenic amine degradation (bacteria)</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extLst>
                  <a:ext uri="{0D108BD9-81ED-4DB2-BD59-A6C34878D82A}">
                    <a16:rowId xmlns:a16="http://schemas.microsoft.com/office/drawing/2014/main" xmlns="" val="3195126761"/>
                  </a:ext>
                </a:extLst>
              </a:tr>
            </a:tbl>
          </a:graphicData>
        </a:graphic>
      </p:graphicFrame>
      <p:sp>
        <p:nvSpPr>
          <p:cNvPr id="5" name="Prostokąt 4"/>
          <p:cNvSpPr/>
          <p:nvPr/>
        </p:nvSpPr>
        <p:spPr>
          <a:xfrm>
            <a:off x="947887" y="2816089"/>
            <a:ext cx="1366080" cy="230832"/>
          </a:xfrm>
          <a:prstGeom prst="rect">
            <a:avLst/>
          </a:prstGeom>
          <a:solidFill>
            <a:schemeClr val="accent6"/>
          </a:solidFill>
        </p:spPr>
        <p:txBody>
          <a:bodyPr wrap="none">
            <a:spAutoFit/>
          </a:bodyPr>
          <a:lstStyle/>
          <a:p>
            <a:r>
              <a:rPr lang="en-GB" sz="900" b="1" dirty="0"/>
              <a:t>Amino Acid Biosynthesis</a:t>
            </a:r>
          </a:p>
        </p:txBody>
      </p:sp>
      <p:sp>
        <p:nvSpPr>
          <p:cNvPr id="11" name="Prostokąt 10"/>
          <p:cNvSpPr/>
          <p:nvPr/>
        </p:nvSpPr>
        <p:spPr>
          <a:xfrm>
            <a:off x="947887" y="2585842"/>
            <a:ext cx="1366080" cy="230832"/>
          </a:xfrm>
          <a:prstGeom prst="rect">
            <a:avLst/>
          </a:prstGeom>
          <a:solidFill>
            <a:schemeClr val="accent6"/>
          </a:solidFill>
        </p:spPr>
        <p:txBody>
          <a:bodyPr wrap="none">
            <a:spAutoFit/>
          </a:bodyPr>
          <a:lstStyle/>
          <a:p>
            <a:r>
              <a:rPr lang="en-GB" sz="900" b="1" dirty="0"/>
              <a:t>Amino Acid Biosynthesis</a:t>
            </a:r>
          </a:p>
        </p:txBody>
      </p:sp>
      <p:sp>
        <p:nvSpPr>
          <p:cNvPr id="12" name="Prostokąt 11"/>
          <p:cNvSpPr/>
          <p:nvPr/>
        </p:nvSpPr>
        <p:spPr>
          <a:xfrm>
            <a:off x="0" y="2326945"/>
            <a:ext cx="1495922" cy="230832"/>
          </a:xfrm>
          <a:prstGeom prst="rect">
            <a:avLst/>
          </a:prstGeom>
          <a:solidFill>
            <a:srgbClr val="C00000"/>
          </a:solidFill>
        </p:spPr>
        <p:txBody>
          <a:bodyPr wrap="none">
            <a:spAutoFit/>
          </a:bodyPr>
          <a:lstStyle/>
          <a:p>
            <a:r>
              <a:rPr lang="en-GB" sz="900" b="1" dirty="0"/>
              <a:t>Carbohydrate Degradation </a:t>
            </a:r>
          </a:p>
        </p:txBody>
      </p:sp>
      <p:sp>
        <p:nvSpPr>
          <p:cNvPr id="13" name="Prostokąt 12"/>
          <p:cNvSpPr/>
          <p:nvPr/>
        </p:nvSpPr>
        <p:spPr>
          <a:xfrm>
            <a:off x="0" y="3233404"/>
            <a:ext cx="2097049" cy="230832"/>
          </a:xfrm>
          <a:prstGeom prst="rect">
            <a:avLst/>
          </a:prstGeom>
          <a:solidFill>
            <a:srgbClr val="C00000"/>
          </a:solidFill>
        </p:spPr>
        <p:txBody>
          <a:bodyPr wrap="none">
            <a:spAutoFit/>
          </a:bodyPr>
          <a:lstStyle/>
          <a:p>
            <a:r>
              <a:rPr lang="en-GB" sz="900" b="1" dirty="0"/>
              <a:t>Nucleoside and Nucleotide Degradation</a:t>
            </a:r>
          </a:p>
        </p:txBody>
      </p:sp>
      <p:sp>
        <p:nvSpPr>
          <p:cNvPr id="18" name="Prostokąt 17"/>
          <p:cNvSpPr/>
          <p:nvPr/>
        </p:nvSpPr>
        <p:spPr>
          <a:xfrm>
            <a:off x="947887" y="3633721"/>
            <a:ext cx="1366080" cy="230832"/>
          </a:xfrm>
          <a:prstGeom prst="rect">
            <a:avLst/>
          </a:prstGeom>
          <a:solidFill>
            <a:schemeClr val="accent6"/>
          </a:solidFill>
        </p:spPr>
        <p:txBody>
          <a:bodyPr wrap="none">
            <a:spAutoFit/>
          </a:bodyPr>
          <a:lstStyle/>
          <a:p>
            <a:r>
              <a:rPr lang="en-GB" sz="900" b="1" dirty="0"/>
              <a:t>Amino Acid Biosynthesis</a:t>
            </a:r>
          </a:p>
        </p:txBody>
      </p:sp>
      <p:sp>
        <p:nvSpPr>
          <p:cNvPr id="19" name="Prostokąt 18"/>
          <p:cNvSpPr/>
          <p:nvPr/>
        </p:nvSpPr>
        <p:spPr>
          <a:xfrm>
            <a:off x="386323" y="4020000"/>
            <a:ext cx="1109599" cy="230832"/>
          </a:xfrm>
          <a:prstGeom prst="rect">
            <a:avLst/>
          </a:prstGeom>
          <a:solidFill>
            <a:schemeClr val="accent6"/>
          </a:solidFill>
        </p:spPr>
        <p:txBody>
          <a:bodyPr wrap="none">
            <a:spAutoFit/>
          </a:bodyPr>
          <a:lstStyle/>
          <a:p>
            <a:r>
              <a:rPr lang="en-GB" sz="900" b="1" dirty="0" smtClean="0">
                <a:solidFill>
                  <a:srgbClr val="000000"/>
                </a:solidFill>
              </a:rPr>
              <a:t>Folate </a:t>
            </a:r>
            <a:r>
              <a:rPr lang="en-GB" sz="900" b="1" dirty="0">
                <a:solidFill>
                  <a:srgbClr val="000000"/>
                </a:solidFill>
              </a:rPr>
              <a:t>biosynthesis</a:t>
            </a:r>
            <a:endParaRPr lang="en-GB" sz="900" dirty="0"/>
          </a:p>
        </p:txBody>
      </p:sp>
      <p:sp>
        <p:nvSpPr>
          <p:cNvPr id="20" name="Prostokąt 19"/>
          <p:cNvSpPr/>
          <p:nvPr/>
        </p:nvSpPr>
        <p:spPr>
          <a:xfrm>
            <a:off x="-64921" y="4544908"/>
            <a:ext cx="1495922" cy="230832"/>
          </a:xfrm>
          <a:prstGeom prst="rect">
            <a:avLst/>
          </a:prstGeom>
          <a:solidFill>
            <a:srgbClr val="C00000"/>
          </a:solidFill>
        </p:spPr>
        <p:txBody>
          <a:bodyPr wrap="none">
            <a:spAutoFit/>
          </a:bodyPr>
          <a:lstStyle/>
          <a:p>
            <a:r>
              <a:rPr lang="en-GB" sz="900" b="1" dirty="0"/>
              <a:t>Carbohydrate Degradation </a:t>
            </a:r>
          </a:p>
        </p:txBody>
      </p:sp>
      <p:sp>
        <p:nvSpPr>
          <p:cNvPr id="21" name="Prostokąt 20"/>
          <p:cNvSpPr/>
          <p:nvPr/>
        </p:nvSpPr>
        <p:spPr>
          <a:xfrm>
            <a:off x="-64921" y="5155399"/>
            <a:ext cx="1495922" cy="230832"/>
          </a:xfrm>
          <a:prstGeom prst="rect">
            <a:avLst/>
          </a:prstGeom>
          <a:solidFill>
            <a:srgbClr val="C00000"/>
          </a:solidFill>
        </p:spPr>
        <p:txBody>
          <a:bodyPr wrap="none">
            <a:spAutoFit/>
          </a:bodyPr>
          <a:lstStyle/>
          <a:p>
            <a:r>
              <a:rPr lang="en-GB" sz="900" b="1" dirty="0"/>
              <a:t>Carbohydrate Degradation </a:t>
            </a:r>
          </a:p>
        </p:txBody>
      </p:sp>
      <p:sp>
        <p:nvSpPr>
          <p:cNvPr id="22" name="Prostokąt 21"/>
          <p:cNvSpPr/>
          <p:nvPr/>
        </p:nvSpPr>
        <p:spPr>
          <a:xfrm>
            <a:off x="-47338" y="5691742"/>
            <a:ext cx="1890261" cy="230832"/>
          </a:xfrm>
          <a:prstGeom prst="rect">
            <a:avLst/>
          </a:prstGeom>
          <a:solidFill>
            <a:srgbClr val="C00000"/>
          </a:solidFill>
        </p:spPr>
        <p:txBody>
          <a:bodyPr wrap="none">
            <a:spAutoFit/>
          </a:bodyPr>
          <a:lstStyle/>
          <a:p>
            <a:r>
              <a:rPr lang="en-GB" sz="900" b="1" dirty="0"/>
              <a:t> Amine and Polyamine Degradation</a:t>
            </a:r>
          </a:p>
        </p:txBody>
      </p:sp>
      <p:sp>
        <p:nvSpPr>
          <p:cNvPr id="2" name="Gwiazda 4-ramienna 1"/>
          <p:cNvSpPr/>
          <p:nvPr/>
        </p:nvSpPr>
        <p:spPr>
          <a:xfrm>
            <a:off x="1308542" y="3880456"/>
            <a:ext cx="322385" cy="352564"/>
          </a:xfrm>
          <a:prstGeom prst="star4">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23" name="Gwiazda 4-ramienna 22"/>
          <p:cNvSpPr/>
          <p:nvPr/>
        </p:nvSpPr>
        <p:spPr>
          <a:xfrm>
            <a:off x="1299749" y="5066731"/>
            <a:ext cx="322385" cy="352564"/>
          </a:xfrm>
          <a:prstGeom prst="star4">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01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extLst>
              <p:ext uri="{D42A27DB-BD31-4B8C-83A1-F6EECF244321}">
                <p14:modId xmlns:p14="http://schemas.microsoft.com/office/powerpoint/2010/main" val="109713108"/>
              </p:ext>
            </p:extLst>
          </p:nvPr>
        </p:nvGraphicFramePr>
        <p:xfrm>
          <a:off x="1345035" y="3171037"/>
          <a:ext cx="3872918" cy="3439520"/>
        </p:xfrm>
        <a:graphic>
          <a:graphicData uri="http://schemas.openxmlformats.org/drawingml/2006/table">
            <a:tbl>
              <a:tblPr/>
              <a:tblGrid>
                <a:gridCol w="1936459"/>
                <a:gridCol w="1936459"/>
              </a:tblGrid>
              <a:tr h="429940">
                <a:tc>
                  <a:txBody>
                    <a:bodyPr/>
                    <a:lstStyle/>
                    <a:p>
                      <a:r>
                        <a:rPr lang="en-GB" sz="1400" b="1" dirty="0"/>
                        <a:t>Sugars</a:t>
                      </a:r>
                      <a:endParaRPr lang="en-GB" sz="1400" dirty="0"/>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b="1" dirty="0"/>
                        <a:t>GI value</a:t>
                      </a:r>
                      <a:endParaRPr lang="en-GB" sz="1400" dirty="0"/>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en-GB" sz="1400"/>
                        <a:t>Maltose</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a:t>105</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en-GB" sz="1400" dirty="0"/>
                        <a:t>Glucose</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a:t>100</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en-GB" sz="1400" dirty="0"/>
                        <a:t>Rice Syrup      </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dirty="0"/>
                        <a:t>98</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en-GB" sz="1400" dirty="0"/>
                        <a:t>Sucrose/table sugar</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dirty="0"/>
                        <a:t>65</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en-GB" sz="1400" dirty="0"/>
                        <a:t>Lactose</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dirty="0"/>
                        <a:t>46</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en-GB" sz="1400" dirty="0"/>
                        <a:t> Fructose</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en-GB" sz="1400" dirty="0"/>
                        <a:t>19                </a:t>
                      </a:r>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r h="429940">
                <a:tc>
                  <a:txBody>
                    <a:bodyPr/>
                    <a:lstStyle/>
                    <a:p>
                      <a:r>
                        <a:rPr lang="pl-PL" sz="1400" dirty="0" err="1" smtClean="0"/>
                        <a:t>Galactose</a:t>
                      </a:r>
                      <a:endParaRPr lang="en-GB" sz="1400" dirty="0"/>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c>
                  <a:txBody>
                    <a:bodyPr/>
                    <a:lstStyle/>
                    <a:p>
                      <a:r>
                        <a:rPr lang="pl-PL" sz="1400" dirty="0" smtClean="0"/>
                        <a:t>?</a:t>
                      </a:r>
                      <a:endParaRPr lang="en-GB" sz="1400" dirty="0"/>
                    </a:p>
                  </a:txBody>
                  <a:tcPr marL="51444" marR="51444" marT="25722" marB="25722" anchor="ctr">
                    <a:lnL w="7620" cap="flat" cmpd="sng" algn="ctr">
                      <a:solidFill>
                        <a:srgbClr val="0591CC"/>
                      </a:solidFill>
                      <a:prstDash val="solid"/>
                      <a:round/>
                      <a:headEnd type="none" w="med" len="med"/>
                      <a:tailEnd type="none" w="med" len="med"/>
                    </a:lnL>
                    <a:lnR w="7620" cap="flat" cmpd="sng" algn="ctr">
                      <a:solidFill>
                        <a:srgbClr val="0591CC"/>
                      </a:solidFill>
                      <a:prstDash val="solid"/>
                      <a:round/>
                      <a:headEnd type="none" w="med" len="med"/>
                      <a:tailEnd type="none" w="med" len="med"/>
                    </a:lnR>
                    <a:lnT w="7620" cap="flat" cmpd="sng" algn="ctr">
                      <a:solidFill>
                        <a:srgbClr val="0591CC"/>
                      </a:solidFill>
                      <a:prstDash val="solid"/>
                      <a:round/>
                      <a:headEnd type="none" w="med" len="med"/>
                      <a:tailEnd type="none" w="med" len="med"/>
                    </a:lnT>
                    <a:lnB w="7620" cap="flat" cmpd="sng" algn="ctr">
                      <a:solidFill>
                        <a:srgbClr val="0591CC"/>
                      </a:solidFill>
                      <a:prstDash val="solid"/>
                      <a:round/>
                      <a:headEnd type="none" w="med" len="med"/>
                      <a:tailEnd type="none" w="med" len="med"/>
                    </a:lnB>
                  </a:tcPr>
                </a:tc>
              </a:tr>
            </a:tbl>
          </a:graphicData>
        </a:graphic>
      </p:graphicFrame>
      <p:sp>
        <p:nvSpPr>
          <p:cNvPr id="4" name="Prostokąt 3"/>
          <p:cNvSpPr/>
          <p:nvPr/>
        </p:nvSpPr>
        <p:spPr>
          <a:xfrm>
            <a:off x="6157519" y="3327678"/>
            <a:ext cx="5585670" cy="2292935"/>
          </a:xfrm>
          <a:prstGeom prst="rect">
            <a:avLst/>
          </a:prstGeom>
        </p:spPr>
        <p:txBody>
          <a:bodyPr wrap="square">
            <a:spAutoFit/>
          </a:bodyPr>
          <a:lstStyle/>
          <a:p>
            <a:r>
              <a:rPr lang="en-GB" sz="1300" dirty="0"/>
              <a:t>Galactose is one of the monosaccharides of importance in human nutrition. It is converted to glucose-1-phosphate in the liver and subsequently stored as glycogen, or is converted to glucose and released into the circulation. The increase in plasma glucose is known to be modest following galactose </a:t>
            </a:r>
            <a:r>
              <a:rPr lang="en-GB" sz="1300" dirty="0" smtClean="0"/>
              <a:t>ingestion</a:t>
            </a:r>
            <a:r>
              <a:rPr lang="pl-PL" sz="1300" dirty="0" smtClean="0"/>
              <a:t>.</a:t>
            </a:r>
          </a:p>
          <a:p>
            <a:endParaRPr lang="pl-PL" sz="1300" dirty="0"/>
          </a:p>
          <a:p>
            <a:r>
              <a:rPr lang="pl-PL" sz="1300" dirty="0" err="1" smtClean="0"/>
              <a:t>Lactose</a:t>
            </a:r>
            <a:r>
              <a:rPr lang="pl-PL" sz="1300" dirty="0"/>
              <a:t> (</a:t>
            </a:r>
            <a:r>
              <a:rPr lang="pl-PL" sz="1300" dirty="0" err="1" smtClean="0"/>
              <a:t>disaccharide</a:t>
            </a:r>
            <a:r>
              <a:rPr lang="pl-PL" sz="1300" dirty="0" smtClean="0"/>
              <a:t>) = </a:t>
            </a:r>
            <a:r>
              <a:rPr lang="pl-PL" sz="1300" dirty="0" err="1" smtClean="0"/>
              <a:t>glucose+galactose</a:t>
            </a:r>
            <a:endParaRPr lang="pl-PL" sz="1300" dirty="0" smtClean="0"/>
          </a:p>
          <a:p>
            <a:endParaRPr lang="pl-PL" sz="1300" dirty="0"/>
          </a:p>
          <a:p>
            <a:r>
              <a:rPr lang="pl-PL" sz="1300" dirty="0" err="1" smtClean="0"/>
              <a:t>Sucrose</a:t>
            </a:r>
            <a:r>
              <a:rPr lang="pl-PL" sz="1300" dirty="0" smtClean="0"/>
              <a:t> </a:t>
            </a:r>
            <a:r>
              <a:rPr lang="pl-PL" sz="1300" dirty="0"/>
              <a:t>(</a:t>
            </a:r>
            <a:r>
              <a:rPr lang="pl-PL" sz="1300" dirty="0" err="1"/>
              <a:t>disaccharide</a:t>
            </a:r>
            <a:r>
              <a:rPr lang="pl-PL" sz="1300" dirty="0"/>
              <a:t>) = </a:t>
            </a:r>
            <a:r>
              <a:rPr lang="pl-PL" sz="1300" dirty="0" err="1" smtClean="0"/>
              <a:t>glucose+fructose</a:t>
            </a:r>
            <a:endParaRPr lang="pl-PL" sz="1300" dirty="0" smtClean="0"/>
          </a:p>
          <a:p>
            <a:endParaRPr lang="pl-PL" sz="1300" dirty="0"/>
          </a:p>
          <a:p>
            <a:r>
              <a:rPr lang="pl-PL" sz="1300" dirty="0" err="1" smtClean="0"/>
              <a:t>Maltose</a:t>
            </a:r>
            <a:r>
              <a:rPr lang="pl-PL" sz="1300" dirty="0"/>
              <a:t> </a:t>
            </a:r>
            <a:r>
              <a:rPr lang="pl-PL" sz="1300" dirty="0" smtClean="0"/>
              <a:t>(</a:t>
            </a:r>
            <a:r>
              <a:rPr lang="pl-PL" sz="1300" dirty="0" err="1" smtClean="0"/>
              <a:t>disaccharide</a:t>
            </a:r>
            <a:r>
              <a:rPr lang="pl-PL" sz="1300" dirty="0" smtClean="0"/>
              <a:t>) = </a:t>
            </a:r>
            <a:r>
              <a:rPr lang="pl-PL" sz="1300" dirty="0" err="1" smtClean="0"/>
              <a:t>glucose+glucose</a:t>
            </a:r>
            <a:endParaRPr lang="pl-PL" sz="1300" dirty="0" smtClean="0"/>
          </a:p>
          <a:p>
            <a:endParaRPr lang="pl-PL" sz="1300" dirty="0"/>
          </a:p>
        </p:txBody>
      </p:sp>
      <p:sp>
        <p:nvSpPr>
          <p:cNvPr id="5" name="Prostokąt 4"/>
          <p:cNvSpPr/>
          <p:nvPr/>
        </p:nvSpPr>
        <p:spPr>
          <a:xfrm>
            <a:off x="564858" y="249302"/>
            <a:ext cx="11305563" cy="646331"/>
          </a:xfrm>
          <a:prstGeom prst="rect">
            <a:avLst/>
          </a:prstGeom>
        </p:spPr>
        <p:txBody>
          <a:bodyPr wrap="square">
            <a:spAutoFit/>
          </a:bodyPr>
          <a:lstStyle/>
          <a:p>
            <a:pPr>
              <a:defRPr/>
            </a:pPr>
            <a:r>
              <a:rPr lang="en-GB" dirty="0"/>
              <a:t>Why </a:t>
            </a:r>
            <a:r>
              <a:rPr lang="pl-PL" dirty="0" err="1"/>
              <a:t>is</a:t>
            </a:r>
            <a:r>
              <a:rPr lang="pl-PL" dirty="0"/>
              <a:t> </a:t>
            </a:r>
            <a:r>
              <a:rPr lang="en-GB" dirty="0"/>
              <a:t>„lactose and galactose degradation” predominant in controls and „sucrose degradation”</a:t>
            </a:r>
            <a:r>
              <a:rPr lang="pl-PL" dirty="0"/>
              <a:t>/ ”</a:t>
            </a:r>
            <a:r>
              <a:rPr lang="pl-PL" dirty="0" err="1"/>
              <a:t>galactose</a:t>
            </a:r>
            <a:r>
              <a:rPr lang="pl-PL" dirty="0"/>
              <a:t> </a:t>
            </a:r>
            <a:r>
              <a:rPr lang="en-US" dirty="0">
                <a:solidFill>
                  <a:srgbClr val="000000"/>
                </a:solidFill>
                <a:latin typeface="Calibri" panose="020F0502020204030204" pitchFamily="34" charset="0"/>
              </a:rPr>
              <a:t>galactose degradation I (Leloir pathway)</a:t>
            </a:r>
            <a:r>
              <a:rPr lang="pl-PL" dirty="0"/>
              <a:t>” </a:t>
            </a:r>
            <a:r>
              <a:rPr lang="en-GB" dirty="0"/>
              <a:t>in T1D?</a:t>
            </a:r>
          </a:p>
        </p:txBody>
      </p:sp>
      <p:graphicFrame>
        <p:nvGraphicFramePr>
          <p:cNvPr id="6" name="Tabela 5"/>
          <p:cNvGraphicFramePr>
            <a:graphicFrameLocks noGrp="1"/>
          </p:cNvGraphicFramePr>
          <p:nvPr>
            <p:extLst>
              <p:ext uri="{D42A27DB-BD31-4B8C-83A1-F6EECF244321}">
                <p14:modId xmlns:p14="http://schemas.microsoft.com/office/powerpoint/2010/main" val="1270743370"/>
              </p:ext>
            </p:extLst>
          </p:nvPr>
        </p:nvGraphicFramePr>
        <p:xfrm>
          <a:off x="269856" y="1015068"/>
          <a:ext cx="5468213" cy="1874370"/>
        </p:xfrm>
        <a:graphic>
          <a:graphicData uri="http://schemas.openxmlformats.org/drawingml/2006/table">
            <a:tbl>
              <a:tblPr/>
              <a:tblGrid>
                <a:gridCol w="3721709"/>
                <a:gridCol w="640080"/>
                <a:gridCol w="521208"/>
                <a:gridCol w="585216"/>
              </a:tblGrid>
              <a:tr h="823717">
                <a:tc>
                  <a:txBody>
                    <a:bodyPr/>
                    <a:lstStyle/>
                    <a:p>
                      <a:pPr algn="ctr" fontAlgn="b"/>
                      <a:r>
                        <a:rPr lang="en-US" sz="1200" b="0" i="0" u="none" strike="noStrike" dirty="0">
                          <a:solidFill>
                            <a:srgbClr val="000000"/>
                          </a:solidFill>
                          <a:effectLst/>
                          <a:latin typeface="Calibri" panose="020F0502020204030204" pitchFamily="34" charset="0"/>
                        </a:rPr>
                        <a:t>description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Control: mean rel. freq.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Control: std. dev.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T1D: mean rel. freq. (%)</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r>
              <a:tr h="265500">
                <a:tc>
                  <a:txBody>
                    <a:bodyPr/>
                    <a:lstStyle/>
                    <a:p>
                      <a:pPr algn="r" fontAlgn="b"/>
                      <a:r>
                        <a:rPr lang="en-US" sz="1200" b="0" i="0" u="none" strike="noStrike" dirty="0">
                          <a:solidFill>
                            <a:srgbClr val="000000"/>
                          </a:solidFill>
                          <a:effectLst/>
                          <a:latin typeface="Calibri" panose="020F0502020204030204" pitchFamily="34" charset="0"/>
                        </a:rPr>
                        <a:t>lactose and galactose degradation I</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0.54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r>
              <a:tr h="519653">
                <a:tc>
                  <a:txBody>
                    <a:bodyPr/>
                    <a:lstStyle/>
                    <a:p>
                      <a:pPr algn="r" fontAlgn="b"/>
                      <a:r>
                        <a:rPr lang="it-IT" sz="1200" b="0" i="0" u="none" strike="noStrike" dirty="0">
                          <a:solidFill>
                            <a:srgbClr val="000000"/>
                          </a:solidFill>
                          <a:effectLst/>
                          <a:latin typeface="Calibri" panose="020F0502020204030204" pitchFamily="34" charset="0"/>
                        </a:rPr>
                        <a:t>sucrose degradation III (sucrose invertase)</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1.41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0.80</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1.67</a:t>
                      </a:r>
                    </a:p>
                  </a:txBody>
                  <a:tcPr marL="9525" marR="9525" marT="9525" marB="0" anchor="b">
                    <a:lnL>
                      <a:noFill/>
                    </a:lnL>
                    <a:lnR>
                      <a:noFill/>
                    </a:lnR>
                    <a:lnT>
                      <a:noFill/>
                    </a:lnT>
                    <a:lnB>
                      <a:noFill/>
                    </a:lnB>
                  </a:tcPr>
                </a:tc>
              </a:tr>
              <a:tr h="265500">
                <a:tc>
                  <a:txBody>
                    <a:bodyPr/>
                    <a:lstStyle/>
                    <a:p>
                      <a:pPr algn="r" fontAlgn="b"/>
                      <a:r>
                        <a:rPr lang="en-US" sz="1200" b="0" i="0" u="none" strike="noStrike" dirty="0">
                          <a:solidFill>
                            <a:srgbClr val="000000"/>
                          </a:solidFill>
                          <a:effectLst/>
                          <a:latin typeface="Calibri" panose="020F0502020204030204" pitchFamily="34" charset="0"/>
                        </a:rPr>
                        <a:t>galactose degradation I (Leloir pathway)</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0.86</a:t>
                      </a:r>
                    </a:p>
                  </a:txBody>
                  <a:tcPr marL="9525" marR="9525" marT="9525"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1.62</a:t>
                      </a:r>
                    </a:p>
                  </a:txBody>
                  <a:tcPr marL="9525" marR="9525" marT="9525" marB="0" anchor="b">
                    <a:lnL>
                      <a:noFill/>
                    </a:lnL>
                    <a:lnR>
                      <a:noFill/>
                    </a:lnR>
                    <a:lnT>
                      <a:noFill/>
                    </a:lnT>
                    <a:lnB>
                      <a:noFill/>
                    </a:lnB>
                  </a:tcPr>
                </a:tc>
              </a:tr>
            </a:tbl>
          </a:graphicData>
        </a:graphic>
      </p:graphicFrame>
      <p:sp>
        <p:nvSpPr>
          <p:cNvPr id="8" name="Prostokąt 7"/>
          <p:cNvSpPr/>
          <p:nvPr/>
        </p:nvSpPr>
        <p:spPr>
          <a:xfrm>
            <a:off x="5701211" y="1931579"/>
            <a:ext cx="2533066" cy="2616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pl-PL" sz="1100" dirty="0" smtClean="0">
                <a:solidFill>
                  <a:srgbClr val="FF0000"/>
                </a:solidFill>
              </a:rPr>
              <a:t>I</a:t>
            </a:r>
            <a:r>
              <a:rPr lang="en-GB" sz="1100" dirty="0" smtClean="0">
                <a:solidFill>
                  <a:srgbClr val="FF0000"/>
                </a:solidFill>
              </a:rPr>
              <a:t>s </a:t>
            </a:r>
            <a:r>
              <a:rPr lang="en-GB" sz="1100" dirty="0">
                <a:solidFill>
                  <a:srgbClr val="FF0000"/>
                </a:solidFill>
              </a:rPr>
              <a:t>it an effect of </a:t>
            </a:r>
            <a:r>
              <a:rPr lang="en-GB" sz="1100" dirty="0" smtClean="0">
                <a:solidFill>
                  <a:srgbClr val="FF0000"/>
                </a:solidFill>
              </a:rPr>
              <a:t>the</a:t>
            </a:r>
            <a:r>
              <a:rPr lang="pl-PL" sz="1100" dirty="0" smtClean="0">
                <a:solidFill>
                  <a:srgbClr val="FF0000"/>
                </a:solidFill>
              </a:rPr>
              <a:t> </a:t>
            </a:r>
            <a:r>
              <a:rPr lang="pl-PL" sz="1100" dirty="0" err="1" smtClean="0">
                <a:solidFill>
                  <a:srgbClr val="FF0000"/>
                </a:solidFill>
              </a:rPr>
              <a:t>glucose</a:t>
            </a:r>
            <a:r>
              <a:rPr lang="pl-PL" sz="1100" dirty="0" smtClean="0">
                <a:solidFill>
                  <a:srgbClr val="FF0000"/>
                </a:solidFill>
              </a:rPr>
              <a:t> </a:t>
            </a:r>
            <a:r>
              <a:rPr lang="pl-PL" sz="1100" dirty="0" err="1" smtClean="0">
                <a:solidFill>
                  <a:srgbClr val="FF0000"/>
                </a:solidFill>
              </a:rPr>
              <a:t>intolerance</a:t>
            </a:r>
            <a:r>
              <a:rPr lang="pl-PL" sz="1100" dirty="0" smtClean="0">
                <a:solidFill>
                  <a:srgbClr val="FF0000"/>
                </a:solidFill>
              </a:rPr>
              <a:t>?</a:t>
            </a:r>
            <a:endParaRPr lang="pl-PL" sz="1100" dirty="0">
              <a:solidFill>
                <a:srgbClr val="FF0000"/>
              </a:solidFill>
            </a:endParaRPr>
          </a:p>
        </p:txBody>
      </p:sp>
      <p:sp>
        <p:nvSpPr>
          <p:cNvPr id="9" name="Prostokąt 8"/>
          <p:cNvSpPr/>
          <p:nvPr/>
        </p:nvSpPr>
        <p:spPr>
          <a:xfrm>
            <a:off x="5701211" y="2406179"/>
            <a:ext cx="1616148" cy="2616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pl-PL" sz="1100" dirty="0" smtClean="0">
                <a:solidFill>
                  <a:srgbClr val="FF0000"/>
                </a:solidFill>
              </a:rPr>
              <a:t>I</a:t>
            </a:r>
            <a:r>
              <a:rPr lang="en-GB" sz="1100" dirty="0" smtClean="0">
                <a:solidFill>
                  <a:srgbClr val="FF0000"/>
                </a:solidFill>
              </a:rPr>
              <a:t>s </a:t>
            </a:r>
            <a:r>
              <a:rPr lang="en-GB" sz="1100" dirty="0">
                <a:solidFill>
                  <a:srgbClr val="FF0000"/>
                </a:solidFill>
              </a:rPr>
              <a:t>it an effect of the diet</a:t>
            </a:r>
            <a:r>
              <a:rPr lang="en-GB" sz="1100" dirty="0" smtClean="0">
                <a:solidFill>
                  <a:srgbClr val="FF0000"/>
                </a:solidFill>
              </a:rPr>
              <a:t>?</a:t>
            </a:r>
            <a:endParaRPr lang="pl-PL" sz="1100" dirty="0">
              <a:solidFill>
                <a:srgbClr val="FF0000"/>
              </a:solidFill>
            </a:endParaRPr>
          </a:p>
        </p:txBody>
      </p:sp>
      <p:sp>
        <p:nvSpPr>
          <p:cNvPr id="10" name="Prostokąt 9"/>
          <p:cNvSpPr/>
          <p:nvPr/>
        </p:nvSpPr>
        <p:spPr>
          <a:xfrm>
            <a:off x="5701211" y="2667789"/>
            <a:ext cx="1612942" cy="2616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pl-PL" sz="1100" dirty="0" smtClean="0">
                <a:solidFill>
                  <a:srgbClr val="FF0000"/>
                </a:solidFill>
              </a:rPr>
              <a:t>I</a:t>
            </a:r>
            <a:r>
              <a:rPr lang="en-GB" sz="1100" dirty="0" smtClean="0">
                <a:solidFill>
                  <a:srgbClr val="FF0000"/>
                </a:solidFill>
              </a:rPr>
              <a:t>s </a:t>
            </a:r>
            <a:r>
              <a:rPr lang="en-GB" sz="1100" dirty="0">
                <a:solidFill>
                  <a:srgbClr val="FF0000"/>
                </a:solidFill>
              </a:rPr>
              <a:t>it an effect of the diet</a:t>
            </a:r>
            <a:r>
              <a:rPr lang="en-GB" sz="1100" dirty="0" smtClean="0">
                <a:solidFill>
                  <a:srgbClr val="FF0000"/>
                </a:solidFill>
              </a:rPr>
              <a:t>?</a:t>
            </a:r>
            <a:endParaRPr lang="pl-PL" sz="1100" dirty="0">
              <a:solidFill>
                <a:srgbClr val="FF0000"/>
              </a:solidFill>
            </a:endParaRPr>
          </a:p>
        </p:txBody>
      </p:sp>
    </p:spTree>
    <p:extLst>
      <p:ext uri="{BB962C8B-B14F-4D97-AF65-F5344CB8AC3E}">
        <p14:creationId xmlns:p14="http://schemas.microsoft.com/office/powerpoint/2010/main" val="2494858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F025F9-0FEF-47B5-93A4-DDA08AE930DB}"/>
              </a:ext>
            </a:extLst>
          </p:cNvPr>
          <p:cNvSpPr txBox="1"/>
          <p:nvPr/>
        </p:nvSpPr>
        <p:spPr>
          <a:xfrm>
            <a:off x="639571" y="0"/>
            <a:ext cx="11084380" cy="769441"/>
          </a:xfrm>
          <a:prstGeom prst="rect">
            <a:avLst/>
          </a:prstGeom>
          <a:noFill/>
        </p:spPr>
        <p:txBody>
          <a:bodyPr wrap="none" rtlCol="0">
            <a:spAutoFit/>
          </a:bodyPr>
          <a:lstStyle/>
          <a:p>
            <a:pPr algn="ctr"/>
            <a:r>
              <a:rPr lang="en-US" sz="4400" dirty="0"/>
              <a:t>Infant PICRUST2 derived pathways comparisons</a:t>
            </a:r>
            <a:endParaRPr lang="en-US" sz="2400" dirty="0"/>
          </a:p>
        </p:txBody>
      </p:sp>
      <p:graphicFrame>
        <p:nvGraphicFramePr>
          <p:cNvPr id="16" name="Table 15">
            <a:extLst>
              <a:ext uri="{FF2B5EF4-FFF2-40B4-BE49-F238E27FC236}">
                <a16:creationId xmlns:a16="http://schemas.microsoft.com/office/drawing/2014/main" xmlns="" id="{265DF64D-D6E1-40D4-A277-DF73CE482413}"/>
              </a:ext>
            </a:extLst>
          </p:cNvPr>
          <p:cNvGraphicFramePr>
            <a:graphicFrameLocks noGrp="1"/>
          </p:cNvGraphicFramePr>
          <p:nvPr>
            <p:extLst>
              <p:ext uri="{D42A27DB-BD31-4B8C-83A1-F6EECF244321}">
                <p14:modId xmlns:p14="http://schemas.microsoft.com/office/powerpoint/2010/main" val="1250598538"/>
              </p:ext>
            </p:extLst>
          </p:nvPr>
        </p:nvGraphicFramePr>
        <p:xfrm>
          <a:off x="55852" y="770572"/>
          <a:ext cx="5466305" cy="5316855"/>
        </p:xfrm>
        <a:graphic>
          <a:graphicData uri="http://schemas.openxmlformats.org/drawingml/2006/table">
            <a:tbl>
              <a:tblPr/>
              <a:tblGrid>
                <a:gridCol w="5466305">
                  <a:extLst>
                    <a:ext uri="{9D8B030D-6E8A-4147-A177-3AD203B41FA5}">
                      <a16:colId xmlns:a16="http://schemas.microsoft.com/office/drawing/2014/main" xmlns="" val="559197769"/>
                    </a:ext>
                  </a:extLst>
                </a:gridCol>
              </a:tblGrid>
              <a:tr h="792386">
                <a:tc>
                  <a:txBody>
                    <a:bodyPr/>
                    <a:lstStyle/>
                    <a:p>
                      <a:pPr algn="ctr" fontAlgn="b"/>
                      <a:r>
                        <a:rPr lang="en-US" sz="1800" b="1" i="0" u="sng" strike="noStrike" dirty="0">
                          <a:solidFill>
                            <a:srgbClr val="000000"/>
                          </a:solidFill>
                          <a:effectLst/>
                          <a:latin typeface="Calibri" panose="020F0502020204030204" pitchFamily="34" charset="0"/>
                        </a:rPr>
                        <a:t>Pathways(left to Right)</a:t>
                      </a:r>
                      <a:br>
                        <a:rPr lang="en-US" sz="1800" b="1" i="0" u="sng" strike="noStrike" dirty="0">
                          <a:solidFill>
                            <a:srgbClr val="000000"/>
                          </a:solidFill>
                          <a:effectLst/>
                          <a:latin typeface="Calibri" panose="020F0502020204030204" pitchFamily="34" charset="0"/>
                        </a:rPr>
                      </a:br>
                      <a:endParaRPr lang="en-US" sz="1800" b="1" i="0" u="sng"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6-hydroxymethyl-dihydropterin diphosphate biosynthesis </a:t>
                      </a:r>
                      <a:br>
                        <a:rPr lang="en-US" sz="1800" b="0" i="0" u="none" strike="noStrike" dirty="0">
                          <a:solidFill>
                            <a:srgbClr val="000000"/>
                          </a:solidFill>
                          <a:effectLst/>
                          <a:latin typeface="Calibri" panose="020F0502020204030204" pitchFamily="34" charset="0"/>
                        </a:rPr>
                      </a:br>
                      <a:endParaRPr lang="en-US" sz="1800" b="1" i="0" u="sng"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02505451"/>
                  </a:ext>
                </a:extLst>
              </a:tr>
              <a:tr h="39960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aromatic biogenic amine degradation (bacteria)</a:t>
                      </a:r>
                    </a:p>
                    <a:p>
                      <a:pPr algn="l" fontAlgn="b"/>
                      <a:endParaRPr lang="en-US" sz="1800" b="1" i="0" u="sng"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790657015"/>
                  </a:ext>
                </a:extLst>
              </a:tr>
              <a:tr h="2032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galactose degradation I (Leloir pathway)</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3381878249"/>
                  </a:ext>
                </a:extLst>
              </a:tr>
              <a:tr h="203211">
                <a:tc>
                  <a:txBody>
                    <a:bodyPr/>
                    <a:lstStyle/>
                    <a:p>
                      <a:pPr algn="l" fontAlgn="b"/>
                      <a:endParaRPr lang="en-US" sz="1800" b="1" i="0" u="sng"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526337736"/>
                  </a:ext>
                </a:extLst>
              </a:tr>
              <a:tr h="203211">
                <a:tc>
                  <a:txBody>
                    <a:bodyPr/>
                    <a:lstStyle/>
                    <a:p>
                      <a:pPr algn="l" fontAlgn="b"/>
                      <a:r>
                        <a:rPr lang="en-US" sz="1800" b="0" i="0" u="none" strike="noStrike" dirty="0">
                          <a:solidFill>
                            <a:srgbClr val="000000"/>
                          </a:solidFill>
                          <a:effectLst/>
                          <a:latin typeface="Calibri" panose="020F0502020204030204" pitchFamily="34" charset="0"/>
                        </a:rPr>
                        <a:t>L-lysine biosynthesis II</a:t>
                      </a:r>
                    </a:p>
                  </a:txBody>
                  <a:tcPr marL="9525" marR="9525" marT="9525" marB="0" anchor="b">
                    <a:lnL>
                      <a:noFill/>
                    </a:lnL>
                    <a:lnR>
                      <a:noFill/>
                    </a:lnR>
                    <a:lnT>
                      <a:noFill/>
                    </a:lnT>
                    <a:lnB>
                      <a:noFill/>
                    </a:lnB>
                  </a:tcPr>
                </a:tc>
                <a:extLst>
                  <a:ext uri="{0D108BD9-81ED-4DB2-BD59-A6C34878D82A}">
                    <a16:rowId xmlns:a16="http://schemas.microsoft.com/office/drawing/2014/main" xmlns="" val="1294805701"/>
                  </a:ext>
                </a:extLst>
              </a:tr>
              <a:tr h="203211">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270955552"/>
                  </a:ext>
                </a:extLst>
              </a:tr>
              <a:tr h="203211">
                <a:tc>
                  <a:txBody>
                    <a:bodyPr/>
                    <a:lstStyle/>
                    <a:p>
                      <a:pPr algn="l" fontAlgn="b"/>
                      <a:r>
                        <a:rPr lang="en-US" sz="1800" b="0" i="0" u="none" strike="noStrike" dirty="0">
                          <a:solidFill>
                            <a:srgbClr val="000000"/>
                          </a:solidFill>
                          <a:effectLst/>
                          <a:latin typeface="Calibri" panose="020F0502020204030204" pitchFamily="34" charset="0"/>
                        </a:rPr>
                        <a:t>L-lysine biosynthesis III</a:t>
                      </a:r>
                    </a:p>
                  </a:txBody>
                  <a:tcPr marL="9525" marR="9525" marT="9525" marB="0" anchor="b">
                    <a:lnL>
                      <a:noFill/>
                    </a:lnL>
                    <a:lnR>
                      <a:noFill/>
                    </a:lnR>
                    <a:lnT>
                      <a:noFill/>
                    </a:lnT>
                    <a:lnB>
                      <a:noFill/>
                    </a:lnB>
                  </a:tcPr>
                </a:tc>
                <a:extLst>
                  <a:ext uri="{0D108BD9-81ED-4DB2-BD59-A6C34878D82A}">
                    <a16:rowId xmlns:a16="http://schemas.microsoft.com/office/drawing/2014/main" xmlns="" val="2803108006"/>
                  </a:ext>
                </a:extLst>
              </a:tr>
              <a:tr h="203211">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326097706"/>
                  </a:ext>
                </a:extLst>
              </a:tr>
              <a:tr h="399602">
                <a:tc>
                  <a:txBody>
                    <a:bodyPr/>
                    <a:lstStyle/>
                    <a:p>
                      <a:pPr algn="l" fontAlgn="b"/>
                      <a:r>
                        <a:rPr lang="en-US" sz="1800" b="0" i="0" u="none" strike="noStrike" dirty="0">
                          <a:solidFill>
                            <a:srgbClr val="000000"/>
                          </a:solidFill>
                          <a:effectLst/>
                          <a:latin typeface="Calibri" panose="020F0502020204030204" pitchFamily="34" charset="0"/>
                        </a:rPr>
                        <a:t>L-lysine biosynthesis VI</a:t>
                      </a:r>
                    </a:p>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2734165494"/>
                  </a:ext>
                </a:extLst>
              </a:tr>
              <a:tr h="79238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lactose and galactose degradation I</a:t>
                      </a: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S-methyl-5-thio-&amp;alpha;-D-ribose 1-phosphate degradation</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2404175098"/>
                  </a:ext>
                </a:extLst>
              </a:tr>
              <a:tr h="203211">
                <a:tc>
                  <a:txBody>
                    <a:bodyPr/>
                    <a:lstStyle/>
                    <a:p>
                      <a:pPr algn="l" fontAlgn="b"/>
                      <a:r>
                        <a:rPr lang="it-IT" sz="1800" b="0" i="0" u="none" strike="noStrike" dirty="0">
                          <a:solidFill>
                            <a:srgbClr val="000000"/>
                          </a:solidFill>
                          <a:effectLst/>
                          <a:latin typeface="Calibri" panose="020F0502020204030204" pitchFamily="34" charset="0"/>
                        </a:rPr>
                        <a:t>sucrose degradation III (sucrose invertase)</a:t>
                      </a:r>
                    </a:p>
                  </a:txBody>
                  <a:tcPr marL="9525" marR="9525" marT="9525" marB="0" anchor="b">
                    <a:lnL>
                      <a:noFill/>
                    </a:lnL>
                    <a:lnR>
                      <a:noFill/>
                    </a:lnR>
                    <a:lnT>
                      <a:noFill/>
                    </a:lnT>
                    <a:lnB>
                      <a:noFill/>
                    </a:lnB>
                  </a:tcPr>
                </a:tc>
                <a:extLst>
                  <a:ext uri="{0D108BD9-81ED-4DB2-BD59-A6C34878D82A}">
                    <a16:rowId xmlns:a16="http://schemas.microsoft.com/office/drawing/2014/main" xmlns="" val="948387726"/>
                  </a:ext>
                </a:extLst>
              </a:tr>
            </a:tbl>
          </a:graphicData>
        </a:graphic>
      </p:graphicFrame>
      <p:grpSp>
        <p:nvGrpSpPr>
          <p:cNvPr id="29" name="Group 28">
            <a:extLst>
              <a:ext uri="{FF2B5EF4-FFF2-40B4-BE49-F238E27FC236}">
                <a16:creationId xmlns:a16="http://schemas.microsoft.com/office/drawing/2014/main" xmlns="" id="{5E50E9EC-92AF-4CD4-9D88-6BC7B07AE973}"/>
              </a:ext>
            </a:extLst>
          </p:cNvPr>
          <p:cNvGrpSpPr/>
          <p:nvPr/>
        </p:nvGrpSpPr>
        <p:grpSpPr>
          <a:xfrm>
            <a:off x="5306713" y="710550"/>
            <a:ext cx="6793005" cy="6147449"/>
            <a:chOff x="3236752" y="710550"/>
            <a:chExt cx="6793005" cy="6147449"/>
          </a:xfrm>
        </p:grpSpPr>
        <p:pic>
          <p:nvPicPr>
            <p:cNvPr id="28" name="Picture 27" descr="A picture containing diagram&#10;&#10;Description automatically generated">
              <a:extLst>
                <a:ext uri="{FF2B5EF4-FFF2-40B4-BE49-F238E27FC236}">
                  <a16:creationId xmlns:a16="http://schemas.microsoft.com/office/drawing/2014/main" xmlns="" id="{136CDC73-B806-4AC3-962C-E92F9EC6E3C1}"/>
                </a:ext>
              </a:extLst>
            </p:cNvPr>
            <p:cNvPicPr>
              <a:picLocks noChangeAspect="1"/>
            </p:cNvPicPr>
            <p:nvPr/>
          </p:nvPicPr>
          <p:blipFill rotWithShape="1">
            <a:blip r:embed="rId2">
              <a:extLst>
                <a:ext uri="{28A0092B-C50C-407E-A947-70E740481C1C}">
                  <a14:useLocalDpi xmlns:a14="http://schemas.microsoft.com/office/drawing/2010/main" val="0"/>
                </a:ext>
              </a:extLst>
            </a:blip>
            <a:srcRect t="7326"/>
            <a:stretch/>
          </p:blipFill>
          <p:spPr>
            <a:xfrm>
              <a:off x="3396343" y="710550"/>
              <a:ext cx="6633414" cy="6147449"/>
            </a:xfrm>
            <a:prstGeom prst="rect">
              <a:avLst/>
            </a:prstGeom>
          </p:spPr>
        </p:pic>
        <p:sp>
          <p:nvSpPr>
            <p:cNvPr id="22" name="TextBox 21">
              <a:extLst>
                <a:ext uri="{FF2B5EF4-FFF2-40B4-BE49-F238E27FC236}">
                  <a16:creationId xmlns:a16="http://schemas.microsoft.com/office/drawing/2014/main" xmlns="" id="{684B6698-966B-43D7-B66A-731CACA3A314}"/>
                </a:ext>
              </a:extLst>
            </p:cNvPr>
            <p:cNvSpPr txBox="1"/>
            <p:nvPr/>
          </p:nvSpPr>
          <p:spPr>
            <a:xfrm rot="16200000">
              <a:off x="2140889" y="4818033"/>
              <a:ext cx="2622620" cy="430887"/>
            </a:xfrm>
            <a:prstGeom prst="rect">
              <a:avLst/>
            </a:prstGeom>
            <a:noFill/>
          </p:spPr>
          <p:txBody>
            <a:bodyPr wrap="square" lIns="0" tIns="0" rIns="0" bIns="0">
              <a:spAutoFit/>
            </a:bodyPr>
            <a:lstStyle/>
            <a:p>
              <a:pPr algn="ctr"/>
              <a:r>
                <a:rPr lang="en-US" sz="2800" dirty="0"/>
                <a:t>Infant Stool</a:t>
              </a:r>
            </a:p>
          </p:txBody>
        </p:sp>
        <p:sp>
          <p:nvSpPr>
            <p:cNvPr id="24" name="TextBox 23">
              <a:extLst>
                <a:ext uri="{FF2B5EF4-FFF2-40B4-BE49-F238E27FC236}">
                  <a16:creationId xmlns:a16="http://schemas.microsoft.com/office/drawing/2014/main" xmlns="" id="{E9AE2A45-E4FD-43D2-9D71-E4A427CB03AB}"/>
                </a:ext>
              </a:extLst>
            </p:cNvPr>
            <p:cNvSpPr txBox="1"/>
            <p:nvPr/>
          </p:nvSpPr>
          <p:spPr>
            <a:xfrm rot="16200000">
              <a:off x="2140887" y="2030361"/>
              <a:ext cx="2622618" cy="430887"/>
            </a:xfrm>
            <a:prstGeom prst="rect">
              <a:avLst/>
            </a:prstGeom>
            <a:noFill/>
          </p:spPr>
          <p:txBody>
            <a:bodyPr wrap="square" lIns="0" tIns="0" rIns="0" bIns="0">
              <a:spAutoFit/>
            </a:bodyPr>
            <a:lstStyle/>
            <a:p>
              <a:pPr algn="ctr"/>
              <a:r>
                <a:rPr lang="en-US" sz="2800" dirty="0"/>
                <a:t>Infant Ear</a:t>
              </a:r>
            </a:p>
          </p:txBody>
        </p:sp>
      </p:grpSp>
    </p:spTree>
    <p:extLst>
      <p:ext uri="{BB962C8B-B14F-4D97-AF65-F5344CB8AC3E}">
        <p14:creationId xmlns:p14="http://schemas.microsoft.com/office/powerpoint/2010/main" val="958228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1574</TotalTime>
  <Words>1738</Words>
  <Application>Microsoft Office PowerPoint</Application>
  <PresentationFormat>Niestandardowy</PresentationFormat>
  <Paragraphs>788</Paragraphs>
  <Slides>16</Slides>
  <Notes>5</Notes>
  <HiddenSlides>0</HiddenSlides>
  <MMClips>0</MMClips>
  <ScaleCrop>false</ScaleCrop>
  <HeadingPairs>
    <vt:vector size="4" baseType="variant">
      <vt:variant>
        <vt:lpstr>Motyw</vt:lpstr>
      </vt:variant>
      <vt:variant>
        <vt:i4>1</vt:i4>
      </vt:variant>
      <vt:variant>
        <vt:lpstr>Tytuły slajdów</vt:lpstr>
      </vt:variant>
      <vt:variant>
        <vt:i4>16</vt:i4>
      </vt:variant>
    </vt:vector>
  </HeadingPairs>
  <TitlesOfParts>
    <vt:vector size="17" baseType="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Jochum</dc:creator>
  <cp:lastModifiedBy>user</cp:lastModifiedBy>
  <cp:revision>86</cp:revision>
  <dcterms:created xsi:type="dcterms:W3CDTF">2020-09-25T22:59:17Z</dcterms:created>
  <dcterms:modified xsi:type="dcterms:W3CDTF">2020-11-09T18:22:17Z</dcterms:modified>
</cp:coreProperties>
</file>