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13" r:id="rId2"/>
    <p:sldId id="337" r:id="rId3"/>
    <p:sldId id="505" r:id="rId4"/>
    <p:sldId id="506" r:id="rId5"/>
    <p:sldId id="508" r:id="rId6"/>
    <p:sldId id="509" r:id="rId7"/>
    <p:sldId id="510" r:id="rId8"/>
    <p:sldId id="511" r:id="rId9"/>
    <p:sldId id="507" r:id="rId10"/>
    <p:sldId id="512" r:id="rId11"/>
    <p:sldId id="503" r:id="rId12"/>
    <p:sldId id="504" r:id="rId13"/>
    <p:sldId id="521" r:id="rId14"/>
    <p:sldId id="515" r:id="rId15"/>
    <p:sldId id="522" r:id="rId16"/>
    <p:sldId id="518" r:id="rId17"/>
    <p:sldId id="520" r:id="rId18"/>
    <p:sldId id="519" r:id="rId19"/>
    <p:sldId id="523" r:id="rId20"/>
    <p:sldId id="517" r:id="rId21"/>
    <p:sldId id="516" r:id="rId22"/>
    <p:sldId id="524" r:id="rId23"/>
    <p:sldId id="525" r:id="rId24"/>
    <p:sldId id="526" r:id="rId25"/>
    <p:sldId id="527" r:id="rId26"/>
    <p:sldId id="528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mar" initials="g" lastIdx="0" clrIdx="0">
    <p:extLst>
      <p:ext uri="{19B8F6BF-5375-455C-9EA6-DF929625EA0E}">
        <p15:presenceInfo xmlns:p15="http://schemas.microsoft.com/office/powerpoint/2012/main" userId="ga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C0099"/>
    <a:srgbClr val="0000FF"/>
    <a:srgbClr val="456A2C"/>
    <a:srgbClr val="D3A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1888" autoAdjust="0"/>
  </p:normalViewPr>
  <p:slideViewPr>
    <p:cSldViewPr snapToGrid="0">
      <p:cViewPr varScale="1">
        <p:scale>
          <a:sx n="117" d="100"/>
          <a:sy n="117" d="100"/>
        </p:scale>
        <p:origin x="108" y="816"/>
      </p:cViewPr>
      <p:guideLst/>
    </p:cSldViewPr>
  </p:slideViewPr>
  <p:notesTextViewPr>
    <p:cViewPr>
      <p:scale>
        <a:sx n="72" d="100"/>
        <a:sy n="72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80EC5-6484-449F-9D2A-5CE86B494181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BE236-69B4-4908-996E-2DF7D09030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63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241AA8-1A8B-4783-9304-4FEBA790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88E304-8A60-4CF0-913A-C6888D35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78F19-13AA-4E66-86C2-8B3AD005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45E1F1-802C-4016-8FC3-A08B1902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B99F3-0C8F-4957-A49C-CB0880D0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7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E60B1-62EB-4BA3-9BFC-D01CBAE5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4B26342-63B8-4166-9452-BFD53BBA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AAC2FE-73DA-4405-8252-A0F835FB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7553C2-AF9F-4826-9EE1-631A5BE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692AEF-98FE-4533-AC78-794A7EB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17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89FFE4A-FAFE-46E9-8EC8-28210EBA9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04CF9D5-2114-4E64-B5A4-0264E5D22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ECB93C-13A4-4FF4-A6DC-D821812D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D323BC-D842-4545-9D31-72679A54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B42BF2-0A07-45C3-9206-86DBB055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0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5A9157-938B-43BC-94DB-C36AAAE6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2801CE-58C9-421C-989B-9F5776D6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41C0BC-3F7D-4C36-9459-84E45757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532A90-4807-4902-89A1-AE809182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CEA5E-6789-4799-97C9-DE2A2847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66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37E88-E968-4D72-ADC1-A3F46229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7E4E5F-B052-461C-A33C-B30ED0FC9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96163A-69F4-4E37-AB7E-9BC08A66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B15825-865D-4066-B8DE-30B248F4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B9230A-B7E7-4A99-9E98-23AE0F08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07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D7FB5-ACCF-4024-8F0E-E96469F2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D37C35-551C-4796-8B1F-D58923AC7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07A0DA-2559-475D-83A5-000A3B1F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93E474C-B429-4759-8E33-CC18A9E8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8A9AC1-1B91-44D8-8D4A-604C5216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B5201B8-D7CE-4287-B096-EAD9C006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9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80E1F-B41D-455B-AF58-E1408565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74D15C-B432-4366-91AE-F8A0F67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F60420B-6E05-4981-A6E9-6F42E0DBF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CA700D3-CB3C-4006-88CC-1CDB92516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D81EE98-E26D-4CD2-A6EF-56FFB9FE2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45C3B7C-96DA-40C2-801B-C0561FB0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9D3A1BB-E413-4F72-AC90-91214174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97B309D-55CA-416E-8DEF-D6FA8755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264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97269F-27A0-4DC6-81E2-65D9C2B6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A57C38E-0F86-446C-B979-9DCBA5B7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70BE737-A325-4183-B649-1A09148C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A845311-04B2-4B54-9DF2-4EB5E10B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62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9296820-433E-4B8E-BF20-4F6621B7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DEED064-697F-4DF3-84F1-F10EAE63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A6105B-B932-469A-A3DA-3D301BA6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30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3EA6C1-4D40-4B3C-BD2A-349EFBED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FC7880-F7F6-4F26-A102-EA2AD895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2AA267-5F5E-4D3C-B180-C51E5E9C2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78D5C9-6A84-48DB-BA40-FAD0BCD9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2AAF54-8DE9-4D9B-9ABE-201B4779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FFE784-54C4-4E35-88EF-3BBFDD7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6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9E95C-3480-42F9-809E-8A91908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ADB4A63-4303-4E4C-98B6-84C0407AF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AF0838-DE95-4F4C-96C4-47C7C779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BB8237-1626-448E-A8EC-8B2DD7B3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7E5901B-6862-4B22-8C3D-67B86F0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3C0A2F-4775-4D3D-9FDC-A5B07FD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06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48A0EFE-B4A7-48A8-B8D6-381C6E5F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C54F36-10A4-42FC-B022-80973EDC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DF94E3-D40A-4EEC-9070-4F3A82C0A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7388-49A9-4E1A-BE8D-C7B1DCEBE1E4}" type="datetimeFigureOut">
              <a:rPr lang="pl-PL" smtClean="0"/>
              <a:t>30.07.2020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022318-3728-411D-8B70-7154956E2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F3FA3D-CC47-4480-AF8A-B8A650452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227F88F5-4CFA-4D4D-B13E-8E7311E425B8}"/>
              </a:ext>
            </a:extLst>
          </p:cNvPr>
          <p:cNvSpPr txBox="1"/>
          <p:nvPr/>
        </p:nvSpPr>
        <p:spPr>
          <a:xfrm>
            <a:off x="328773" y="2291137"/>
            <a:ext cx="9226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T1D_cont. </a:t>
            </a:r>
            <a:br>
              <a:rPr lang="pl-PL" sz="2400" b="1" dirty="0"/>
            </a:br>
            <a:r>
              <a:rPr lang="pl-PL" sz="2400" b="1" dirty="0" err="1"/>
              <a:t>Continuous</a:t>
            </a:r>
            <a:r>
              <a:rPr lang="pl-PL" sz="2400" b="1" dirty="0"/>
              <a:t> </a:t>
            </a:r>
            <a:r>
              <a:rPr lang="pl-PL" sz="2400" b="1" dirty="0" err="1"/>
              <a:t>variables</a:t>
            </a:r>
            <a:br>
              <a:rPr lang="pl-PL" sz="2400" b="1" dirty="0"/>
            </a:br>
            <a:br>
              <a:rPr lang="pl-PL" sz="2400" b="1" dirty="0"/>
            </a:br>
            <a:r>
              <a:rPr lang="pl-PL" b="1" dirty="0" err="1"/>
              <a:t>July</a:t>
            </a:r>
            <a:r>
              <a:rPr lang="pl-PL" b="1" dirty="0"/>
              <a:t>, 29th, 2020</a:t>
            </a:r>
            <a:br>
              <a:rPr lang="pl-PL" b="1" dirty="0"/>
            </a:br>
            <a:br>
              <a:rPr lang="pl-PL" b="1" dirty="0"/>
            </a:br>
            <a:r>
              <a:rPr lang="pl-PL" b="1" dirty="0"/>
              <a:t>Marzena and Michael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326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935A3D1-F311-4264-86D1-F38D4834BD98}"/>
              </a:ext>
            </a:extLst>
          </p:cNvPr>
          <p:cNvSpPr txBox="1"/>
          <p:nvPr/>
        </p:nvSpPr>
        <p:spPr>
          <a:xfrm>
            <a:off x="1590782" y="246579"/>
            <a:ext cx="901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BMI_BEFORE</a:t>
            </a:r>
            <a:r>
              <a:rPr lang="pl-PL" b="1" dirty="0"/>
              <a:t> </a:t>
            </a:r>
            <a:r>
              <a:rPr lang="pl-PL" b="1" dirty="0" err="1"/>
              <a:t>pregnancy</a:t>
            </a:r>
            <a:r>
              <a:rPr lang="pl-PL" b="1" dirty="0"/>
              <a:t>		vs. 		BMI_AFTER (</a:t>
            </a:r>
            <a:r>
              <a:rPr lang="pl-PL" b="1" dirty="0" err="1"/>
              <a:t>just</a:t>
            </a:r>
            <a:r>
              <a:rPr lang="pl-PL" b="1" dirty="0"/>
              <a:t> </a:t>
            </a:r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b="1" dirty="0" err="1"/>
              <a:t>delivery</a:t>
            </a:r>
            <a:r>
              <a:rPr lang="pl-PL" b="1" dirty="0"/>
              <a:t>)</a:t>
            </a:r>
          </a:p>
          <a:p>
            <a:r>
              <a:rPr lang="pl-PL" b="1" dirty="0"/>
              <a:t>			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BB71BD6-25FD-4014-A56D-D804E3E0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84" y="1518364"/>
            <a:ext cx="3846671" cy="384667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75E1610-DF26-4606-A243-A33E0759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47" y="1543764"/>
            <a:ext cx="3770471" cy="37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22D85E2-874D-4DBB-BF53-7BAD8F1F0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" y="0"/>
            <a:ext cx="5821244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CE46FDA-FE11-4E78-90A3-D69C92A3F64F}"/>
              </a:ext>
            </a:extLst>
          </p:cNvPr>
          <p:cNvSpPr txBox="1"/>
          <p:nvPr/>
        </p:nvSpPr>
        <p:spPr>
          <a:xfrm>
            <a:off x="4711663" y="5325359"/>
            <a:ext cx="721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Tukey</a:t>
            </a:r>
            <a:r>
              <a:rPr lang="pl-PL" sz="1600" dirty="0"/>
              <a:t> </a:t>
            </a:r>
            <a:r>
              <a:rPr lang="pl-PL" sz="1600" dirty="0" err="1"/>
              <a:t>multiple</a:t>
            </a:r>
            <a:r>
              <a:rPr lang="pl-PL" sz="1600" dirty="0"/>
              <a:t> </a:t>
            </a:r>
            <a:r>
              <a:rPr lang="pl-PL" sz="1600" dirty="0" err="1"/>
              <a:t>comparisons</a:t>
            </a:r>
            <a:r>
              <a:rPr lang="pl-PL" sz="1600" dirty="0"/>
              <a:t> of </a:t>
            </a:r>
            <a:r>
              <a:rPr lang="pl-PL" sz="1600" dirty="0" err="1"/>
              <a:t>means</a:t>
            </a:r>
            <a:r>
              <a:rPr lang="pl-PL" sz="1600" dirty="0"/>
              <a:t> (95% family-</a:t>
            </a:r>
            <a:r>
              <a:rPr lang="pl-PL" sz="1600" dirty="0" err="1"/>
              <a:t>wise</a:t>
            </a:r>
            <a:r>
              <a:rPr lang="pl-PL" sz="1600" dirty="0"/>
              <a:t> </a:t>
            </a:r>
            <a:r>
              <a:rPr lang="pl-PL" sz="1600" dirty="0" err="1"/>
              <a:t>confidence</a:t>
            </a:r>
            <a:r>
              <a:rPr lang="pl-PL" sz="1600" dirty="0"/>
              <a:t> </a:t>
            </a:r>
            <a:r>
              <a:rPr lang="pl-PL" sz="1600" dirty="0" err="1"/>
              <a:t>level</a:t>
            </a:r>
            <a:r>
              <a:rPr lang="pl-PL" sz="1600" dirty="0"/>
              <a:t>)</a:t>
            </a:r>
          </a:p>
          <a:p>
            <a:r>
              <a:rPr lang="pl-PL" sz="1600" dirty="0" err="1"/>
              <a:t>Variable</a:t>
            </a:r>
            <a:r>
              <a:rPr lang="pl-PL" sz="1600" dirty="0"/>
              <a:t>                                  	       </a:t>
            </a:r>
            <a:r>
              <a:rPr lang="pl-PL" sz="1600" dirty="0" err="1"/>
              <a:t>diff</a:t>
            </a:r>
            <a:r>
              <a:rPr lang="pl-PL" sz="1600" dirty="0"/>
              <a:t>               </a:t>
            </a:r>
            <a:r>
              <a:rPr lang="pl-PL" sz="1600" dirty="0" err="1"/>
              <a:t>lwr</a:t>
            </a:r>
            <a:r>
              <a:rPr lang="pl-PL" sz="1600" dirty="0"/>
              <a:t>               </a:t>
            </a:r>
            <a:r>
              <a:rPr lang="pl-PL" sz="1600" dirty="0" err="1"/>
              <a:t>upr</a:t>
            </a:r>
            <a:r>
              <a:rPr lang="pl-PL" sz="1600" dirty="0"/>
              <a:t>            </a:t>
            </a:r>
            <a:r>
              <a:rPr lang="pl-PL" sz="1600" b="1" dirty="0"/>
              <a:t>p </a:t>
            </a:r>
            <a:r>
              <a:rPr lang="pl-PL" sz="1600" b="1" dirty="0" err="1"/>
              <a:t>adj</a:t>
            </a:r>
            <a:endParaRPr lang="pl-PL" sz="1600" b="1" dirty="0"/>
          </a:p>
          <a:p>
            <a:r>
              <a:rPr lang="pl-PL" sz="1600" dirty="0" err="1"/>
              <a:t>Second.Trimester-First.Trimester</a:t>
            </a:r>
            <a:r>
              <a:rPr lang="pl-PL" sz="1600" dirty="0"/>
              <a:t>	-0.9965909 -1.15613634 -0.8370455 0.0000000</a:t>
            </a:r>
          </a:p>
          <a:p>
            <a:r>
              <a:rPr lang="pl-PL" sz="1600" dirty="0"/>
              <a:t>Delivery-</a:t>
            </a:r>
            <a:r>
              <a:rPr lang="pl-PL" sz="1600" dirty="0" err="1"/>
              <a:t>First.Trimester</a:t>
            </a:r>
            <a:r>
              <a:rPr lang="pl-PL" sz="1600" dirty="0"/>
              <a:t>	-0.8482995 -1.00527833 -0.6913206 0.0000000</a:t>
            </a:r>
          </a:p>
          <a:p>
            <a:r>
              <a:rPr lang="pl-PL" sz="1600" dirty="0"/>
              <a:t>Delivery-</a:t>
            </a:r>
            <a:r>
              <a:rPr lang="pl-PL" sz="1600" dirty="0" err="1"/>
              <a:t>Second.Trimester</a:t>
            </a:r>
            <a:r>
              <a:rPr lang="pl-PL" sz="1600" dirty="0"/>
              <a:t>	0.1482914  -0.00868742   0.3052703 0.0687493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1977913-0480-466A-A5FE-6EC1ABD11B31}"/>
              </a:ext>
            </a:extLst>
          </p:cNvPr>
          <p:cNvSpPr txBox="1"/>
          <p:nvPr/>
        </p:nvSpPr>
        <p:spPr>
          <a:xfrm>
            <a:off x="5839149" y="238680"/>
            <a:ext cx="59791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Glycaemic</a:t>
            </a:r>
            <a:r>
              <a:rPr lang="en-US" b="1" dirty="0"/>
              <a:t> control </a:t>
            </a:r>
          </a:p>
          <a:p>
            <a:r>
              <a:rPr lang="en-US" b="1" dirty="0"/>
              <a:t>during first, second and third (before delivery) trimesters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accordance to the recommendations of the Polish Diabetes Association, one of the criteria for good diabetes control during pregnancy is a glycated hemoglobin level ≤ 6.1% (43 mmol/mol);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differences between first and second trimesters, and first and third trimesters were statistically significant;</a:t>
            </a:r>
            <a:endParaRPr lang="pl-PL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Glycaemic</a:t>
            </a:r>
            <a:r>
              <a:rPr lang="en-US" dirty="0"/>
              <a:t> control was satisfactory in second and third trimesters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1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EA89521-270E-4BBE-9B81-26C824D2D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316"/>
            <a:ext cx="12192000" cy="6096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0E16EC-A29C-4652-8010-651E4F861B2F}"/>
              </a:ext>
            </a:extLst>
          </p:cNvPr>
          <p:cNvSpPr txBox="1"/>
          <p:nvPr/>
        </p:nvSpPr>
        <p:spPr>
          <a:xfrm>
            <a:off x="297951" y="246580"/>
            <a:ext cx="1153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Glycaemic</a:t>
            </a:r>
            <a:r>
              <a:rPr lang="en-US" b="1" dirty="0"/>
              <a:t> control during first, second and third (before delivery) trimesters</a:t>
            </a:r>
            <a:r>
              <a:rPr lang="pl-PL" b="1" dirty="0"/>
              <a:t> in the T1D </a:t>
            </a:r>
            <a:r>
              <a:rPr lang="pl-PL" b="1" dirty="0" err="1"/>
              <a:t>pregnant</a:t>
            </a:r>
            <a:r>
              <a:rPr lang="pl-PL" b="1" dirty="0"/>
              <a:t> </a:t>
            </a:r>
            <a:r>
              <a:rPr lang="pl-PL" b="1" dirty="0" err="1"/>
              <a:t>women</a:t>
            </a:r>
            <a:endParaRPr lang="en-US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381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4A5A-1937-4274-9765-0190AB918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Glucose timepoints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B7C07-3E96-46A0-B272-67729AA47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</a:t>
            </a:r>
          </a:p>
          <a:p>
            <a:r>
              <a:rPr lang="en-US" dirty="0"/>
              <a:t>30 July 2020</a:t>
            </a:r>
          </a:p>
        </p:txBody>
      </p:sp>
    </p:spTree>
    <p:extLst>
      <p:ext uri="{BB962C8B-B14F-4D97-AF65-F5344CB8AC3E}">
        <p14:creationId xmlns:p14="http://schemas.microsoft.com/office/powerpoint/2010/main" val="215003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ADA3FD8-EFDD-494B-BC26-03C244874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69" y="428206"/>
            <a:ext cx="671606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2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F22434D-6CB4-4A2A-8151-B66002D5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7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78FFFEB7-33A9-40B0-AB27-0DD29F162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272"/>
            <a:ext cx="10074729" cy="455568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45C9F-E780-4202-87B1-503564A2C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12375-6339-412F-8750-F4FA08BC5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2286000" cy="2286000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3667624-3CF8-44CE-940A-0C7DCF6B5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158"/>
            <a:ext cx="2286000" cy="2286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F9FA26-C46C-4338-8EAB-CFEAB0962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286000" cy="2286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C439D-FD49-4473-AAF2-0A81BDBA3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8158"/>
            <a:ext cx="2286000" cy="2286000"/>
          </a:xfrm>
          <a:prstGeom prst="rect">
            <a:avLst/>
          </a:prstGeom>
        </p:spPr>
      </p:pic>
      <p:pic>
        <p:nvPicPr>
          <p:cNvPr id="16" name="Obraz 3">
            <a:extLst>
              <a:ext uri="{FF2B5EF4-FFF2-40B4-BE49-F238E27FC236}">
                <a16:creationId xmlns:a16="http://schemas.microsoft.com/office/drawing/2014/main" id="{96F4CE99-CD2C-4A8F-94D9-079E75EEB50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65"/>
          <a:stretch/>
        </p:blipFill>
        <p:spPr>
          <a:xfrm>
            <a:off x="9144000" y="2408465"/>
            <a:ext cx="2713834" cy="40658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A43E1-C572-4ED8-ABB4-02402D358FF8}"/>
              </a:ext>
            </a:extLst>
          </p:cNvPr>
          <p:cNvCxnSpPr/>
          <p:nvPr/>
        </p:nvCxnSpPr>
        <p:spPr>
          <a:xfrm flipH="1">
            <a:off x="4898571" y="5657850"/>
            <a:ext cx="4882243" cy="955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2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8E5860-1FFE-41ED-B789-48428FE335BC}"/>
              </a:ext>
            </a:extLst>
          </p:cNvPr>
          <p:cNvSpPr/>
          <p:nvPr/>
        </p:nvSpPr>
        <p:spPr>
          <a:xfrm>
            <a:off x="7184571" y="33439"/>
            <a:ext cx="4906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product-moment correlation between 1</a:t>
            </a:r>
            <a:r>
              <a:rPr lang="en-US" sz="12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trimester HBA1c and glucose timepoint 1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HBA1c and glu1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= -1.6874, df = 42,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p-value 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0.09894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true correlation is not equal to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-0.51065126  0.04854136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-0.2519701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A6A50-B59D-47B0-AA5A-A5CF51BEA81F}"/>
              </a:ext>
            </a:extLst>
          </p:cNvPr>
          <p:cNvSpPr/>
          <p:nvPr/>
        </p:nvSpPr>
        <p:spPr>
          <a:xfrm>
            <a:off x="6972301" y="307234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-2.990e+00  7.710e+00  -0.388   0.7011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            2.345e-01  1.541e-01   1.521   0.1394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glu2            1.431e-01  1.419e-01   1.009   0.3218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glu3            1.771e-01  1.076e-01   1.646   0.1109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glu1:glu2      -3.305e-03  2.521e-03  -1.311   0.2005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glu1:glu3      -4.041e-03  2.049e-03  -1.972   0.0586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glu2:glu3      -2.551e-03  1.880e-03  -1.357   0.1856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glu1:glu2:glu3  5.500e-05  3.213e-05   1.712   0.0980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Dispersion parameter for gaussian family taken to be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1.263929)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46.192  on 35 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35.390  on 28 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(8 observations deleted due to missingness)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AIC: 119.55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Fisher Scoring iterations: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AA9184-9961-4430-9BA3-4F22A8E55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" r="9892"/>
          <a:stretch/>
        </p:blipFill>
        <p:spPr>
          <a:xfrm>
            <a:off x="0" y="0"/>
            <a:ext cx="6645729" cy="349511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26FA635-1720-40BA-BFB7-6E7F04D38A2F}"/>
              </a:ext>
            </a:extLst>
          </p:cNvPr>
          <p:cNvGrpSpPr/>
          <p:nvPr/>
        </p:nvGrpSpPr>
        <p:grpSpPr>
          <a:xfrm>
            <a:off x="0" y="3730666"/>
            <a:ext cx="6866164" cy="2469016"/>
            <a:chOff x="89807" y="3072349"/>
            <a:chExt cx="5755822" cy="193615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CF0169-9011-40A3-BAAE-6865034B5F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237"/>
            <a:stretch/>
          </p:blipFill>
          <p:spPr>
            <a:xfrm>
              <a:off x="89807" y="3072349"/>
              <a:ext cx="3814083" cy="193615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0045628-4006-429A-A685-8E4C95845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237" r="49090"/>
            <a:stretch/>
          </p:blipFill>
          <p:spPr>
            <a:xfrm>
              <a:off x="3903891" y="3072349"/>
              <a:ext cx="1941738" cy="1936152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542830-E48B-4B3D-88A9-286ABA931205}"/>
              </a:ext>
            </a:extLst>
          </p:cNvPr>
          <p:cNvCxnSpPr>
            <a:cxnSpLocks/>
          </p:cNvCxnSpPr>
          <p:nvPr/>
        </p:nvCxnSpPr>
        <p:spPr>
          <a:xfrm>
            <a:off x="6972301" y="2383972"/>
            <a:ext cx="51190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9BBA002-960C-4ACB-82CB-2DC4040FF8E1}"/>
              </a:ext>
            </a:extLst>
          </p:cNvPr>
          <p:cNvSpPr/>
          <p:nvPr/>
        </p:nvSpPr>
        <p:spPr>
          <a:xfrm>
            <a:off x="6972301" y="2596469"/>
            <a:ext cx="5119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Linear regression model for 1</a:t>
            </a:r>
            <a:r>
              <a:rPr lang="en-US" sz="12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trimester HBA1c and the interaction effects of glucose timepoints 1-4.</a:t>
            </a:r>
          </a:p>
        </p:txBody>
      </p:sp>
    </p:spTree>
    <p:extLst>
      <p:ext uri="{BB962C8B-B14F-4D97-AF65-F5344CB8AC3E}">
        <p14:creationId xmlns:p14="http://schemas.microsoft.com/office/powerpoint/2010/main" val="77732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C0867D3-8452-45F1-9073-813B28A3A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4A5A-1937-4274-9765-0190AB918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Microbiome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B7C07-3E96-46A0-B272-67729AA47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</a:t>
            </a:r>
          </a:p>
          <a:p>
            <a:r>
              <a:rPr lang="en-US" dirty="0"/>
              <a:t>30 July 2020</a:t>
            </a:r>
          </a:p>
        </p:txBody>
      </p:sp>
    </p:spTree>
    <p:extLst>
      <p:ext uri="{BB962C8B-B14F-4D97-AF65-F5344CB8AC3E}">
        <p14:creationId xmlns:p14="http://schemas.microsoft.com/office/powerpoint/2010/main" val="395993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11464A2-F557-44A7-8B22-624D91A79F99}"/>
              </a:ext>
            </a:extLst>
          </p:cNvPr>
          <p:cNvSpPr txBox="1"/>
          <p:nvPr/>
        </p:nvSpPr>
        <p:spPr>
          <a:xfrm>
            <a:off x="182880" y="-9626"/>
            <a:ext cx="1104980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Study</a:t>
            </a:r>
            <a:r>
              <a:rPr lang="pl-PL" sz="3200" b="1" dirty="0"/>
              <a:t> design_T1D </a:t>
            </a:r>
            <a:r>
              <a:rPr lang="pl-PL" sz="3200" b="1" dirty="0" err="1"/>
              <a:t>pregnant</a:t>
            </a:r>
            <a:r>
              <a:rPr lang="pl-PL" sz="3200" b="1" dirty="0"/>
              <a:t> </a:t>
            </a:r>
            <a:r>
              <a:rPr lang="pl-PL" sz="3200" b="1" dirty="0" err="1"/>
              <a:t>women</a:t>
            </a:r>
            <a:r>
              <a:rPr lang="pl-PL" sz="3200" b="1" dirty="0"/>
              <a:t>, Controls, and materials </a:t>
            </a:r>
          </a:p>
          <a:p>
            <a:r>
              <a:rPr lang="pl-PL" sz="3200" b="1" dirty="0"/>
              <a:t>in the </a:t>
            </a:r>
            <a:r>
              <a:rPr lang="pl-PL" sz="3200" b="1" dirty="0" err="1"/>
              <a:t>Microbiome</a:t>
            </a:r>
            <a:r>
              <a:rPr lang="pl-PL" sz="3200" b="1" dirty="0"/>
              <a:t> </a:t>
            </a:r>
            <a:r>
              <a:rPr lang="pl-PL" sz="3200" b="1" dirty="0" err="1"/>
              <a:t>study</a:t>
            </a:r>
            <a:endParaRPr lang="pl-PL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Ascertainement</a:t>
            </a:r>
            <a:r>
              <a:rPr lang="pl-PL" dirty="0"/>
              <a:t>, </a:t>
            </a:r>
            <a:r>
              <a:rPr lang="pl-PL" dirty="0" err="1"/>
              <a:t>clinical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obtained</a:t>
            </a:r>
            <a:r>
              <a:rPr lang="pl-PL" dirty="0"/>
              <a:t>:</a:t>
            </a:r>
          </a:p>
          <a:p>
            <a:r>
              <a:rPr lang="pl-PL" dirty="0"/>
              <a:t>					</a:t>
            </a:r>
            <a:r>
              <a:rPr lang="pl-PL" b="1" dirty="0"/>
              <a:t>T1D	Controls		∑</a:t>
            </a:r>
          </a:p>
          <a:p>
            <a:endParaRPr lang="pl-PL" b="1" dirty="0"/>
          </a:p>
          <a:p>
            <a:r>
              <a:rPr lang="pl-PL" b="1" dirty="0"/>
              <a:t>		</a:t>
            </a:r>
            <a:r>
              <a:rPr lang="pl-PL" b="1" dirty="0" err="1"/>
              <a:t>Pregnant</a:t>
            </a:r>
            <a:r>
              <a:rPr lang="pl-PL" b="1" dirty="0"/>
              <a:t> </a:t>
            </a:r>
            <a:r>
              <a:rPr lang="pl-PL" b="1" dirty="0" err="1"/>
              <a:t>women</a:t>
            </a:r>
            <a:r>
              <a:rPr lang="pl-PL" b="1" dirty="0"/>
              <a:t>	 	</a:t>
            </a:r>
            <a:r>
              <a:rPr lang="pl-PL" dirty="0"/>
              <a:t>49	     41		90</a:t>
            </a:r>
            <a:endParaRPr lang="pl-PL" b="1" dirty="0"/>
          </a:p>
          <a:p>
            <a:r>
              <a:rPr lang="pl-PL" b="1" dirty="0"/>
              <a:t>		</a:t>
            </a:r>
            <a:r>
              <a:rPr lang="pl-PL" b="1" dirty="0" err="1"/>
              <a:t>Newborns</a:t>
            </a:r>
            <a:r>
              <a:rPr lang="pl-PL" dirty="0"/>
              <a:t>	 	48	     40		88</a:t>
            </a:r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sets</a:t>
            </a:r>
            <a:r>
              <a:rPr lang="pl-PL" dirty="0"/>
              <a:t>:</a:t>
            </a:r>
          </a:p>
          <a:p>
            <a:r>
              <a:rPr lang="pl-PL" b="1" dirty="0"/>
              <a:t>		</a:t>
            </a:r>
            <a:r>
              <a:rPr lang="pl-PL" b="1" dirty="0" err="1"/>
              <a:t>Pregnant</a:t>
            </a:r>
            <a:r>
              <a:rPr lang="pl-PL" b="1" dirty="0"/>
              <a:t> </a:t>
            </a:r>
            <a:r>
              <a:rPr lang="pl-PL" b="1" dirty="0" err="1"/>
              <a:t>woman</a:t>
            </a:r>
            <a:r>
              <a:rPr lang="en-US" dirty="0"/>
              <a:t>: </a:t>
            </a:r>
            <a:r>
              <a:rPr lang="pl-PL" dirty="0"/>
              <a:t>4 </a:t>
            </a:r>
            <a:r>
              <a:rPr lang="en-US" dirty="0"/>
              <a:t>swab</a:t>
            </a:r>
            <a:r>
              <a:rPr lang="pl-PL" dirty="0"/>
              <a:t>s: 1) </a:t>
            </a:r>
            <a:r>
              <a:rPr lang="en-US" dirty="0"/>
              <a:t>introitus</a:t>
            </a:r>
            <a:r>
              <a:rPr lang="pl-PL" dirty="0"/>
              <a:t>, 2) </a:t>
            </a:r>
            <a:r>
              <a:rPr lang="pl-PL" dirty="0" err="1"/>
              <a:t>vagina</a:t>
            </a:r>
            <a:r>
              <a:rPr lang="pl-PL" dirty="0"/>
              <a:t> (in the </a:t>
            </a:r>
            <a:r>
              <a:rPr lang="pl-PL" dirty="0" err="1"/>
              <a:t>middle</a:t>
            </a:r>
            <a:r>
              <a:rPr lang="pl-PL" dirty="0"/>
              <a:t>), 3) </a:t>
            </a:r>
            <a:r>
              <a:rPr lang="pl-PL" dirty="0" err="1"/>
              <a:t>cervix</a:t>
            </a:r>
            <a:r>
              <a:rPr lang="pl-PL" dirty="0"/>
              <a:t>, 4) </a:t>
            </a:r>
            <a:r>
              <a:rPr lang="pl-PL" dirty="0" err="1"/>
              <a:t>anus</a:t>
            </a:r>
            <a:r>
              <a:rPr lang="pl-PL" dirty="0"/>
              <a:t>;</a:t>
            </a:r>
          </a:p>
          <a:p>
            <a:r>
              <a:rPr lang="pl-PL" b="1" dirty="0"/>
              <a:t>		N</a:t>
            </a:r>
            <a:r>
              <a:rPr lang="en-US" b="1" dirty="0" err="1"/>
              <a:t>ewborn</a:t>
            </a:r>
            <a:r>
              <a:rPr lang="en-US" dirty="0"/>
              <a:t>: </a:t>
            </a:r>
            <a:r>
              <a:rPr lang="pl-PL" dirty="0"/>
              <a:t>5) </a:t>
            </a:r>
            <a:r>
              <a:rPr lang="en-US" dirty="0"/>
              <a:t>stool sample</a:t>
            </a:r>
            <a:r>
              <a:rPr lang="pl-PL" dirty="0"/>
              <a:t> and 6) </a:t>
            </a:r>
            <a:r>
              <a:rPr lang="en-US" dirty="0"/>
              <a:t>ear swab</a:t>
            </a:r>
            <a:r>
              <a:rPr lang="pl-PL" dirty="0"/>
              <a:t>.</a:t>
            </a:r>
          </a:p>
          <a:p>
            <a:endParaRPr lang="pl-PL" b="1" dirty="0"/>
          </a:p>
          <a:p>
            <a:r>
              <a:rPr lang="pl-PL" dirty="0" err="1"/>
              <a:t>Completed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sets</a:t>
            </a:r>
            <a:r>
              <a:rPr lang="en-US" dirty="0"/>
              <a:t>: </a:t>
            </a:r>
            <a:endParaRPr lang="pl-PL" dirty="0"/>
          </a:p>
          <a:p>
            <a:r>
              <a:rPr lang="pl-PL" b="1" dirty="0"/>
              <a:t>					T1D</a:t>
            </a:r>
            <a:r>
              <a:rPr lang="pl-PL" dirty="0"/>
              <a:t>: 		</a:t>
            </a:r>
            <a:r>
              <a:rPr lang="en-US" dirty="0"/>
              <a:t>34 sets of 6 material</a:t>
            </a:r>
            <a:r>
              <a:rPr lang="pl-PL" dirty="0"/>
              <a:t>s </a:t>
            </a:r>
            <a:r>
              <a:rPr lang="en-US" dirty="0"/>
              <a:t>	</a:t>
            </a:r>
            <a:endParaRPr lang="pl-PL" dirty="0"/>
          </a:p>
          <a:p>
            <a:r>
              <a:rPr lang="pl-PL" b="1" dirty="0"/>
              <a:t>					Controls</a:t>
            </a:r>
            <a:r>
              <a:rPr lang="pl-PL" dirty="0"/>
              <a:t>: 		</a:t>
            </a:r>
            <a:r>
              <a:rPr lang="en-US" dirty="0"/>
              <a:t>35 sets of 6 materials</a:t>
            </a:r>
            <a:endParaRPr lang="pl-PL" dirty="0"/>
          </a:p>
          <a:p>
            <a:r>
              <a:rPr lang="pl-PL" dirty="0"/>
              <a:t>							21 </a:t>
            </a:r>
            <a:r>
              <a:rPr lang="pl-PL" dirty="0" err="1"/>
              <a:t>uncompleted</a:t>
            </a:r>
            <a:r>
              <a:rPr lang="pl-PL" dirty="0"/>
              <a:t> </a:t>
            </a:r>
            <a:r>
              <a:rPr lang="pl-PL" dirty="0" err="1"/>
              <a:t>sets</a:t>
            </a:r>
            <a:r>
              <a:rPr lang="pl-PL" dirty="0"/>
              <a:t> (1-2 missing </a:t>
            </a:r>
            <a:r>
              <a:rPr lang="pl-PL" dirty="0" err="1"/>
              <a:t>samples</a:t>
            </a:r>
            <a:r>
              <a:rPr lang="pl-PL" dirty="0"/>
              <a:t>)</a:t>
            </a:r>
          </a:p>
          <a:p>
            <a:r>
              <a:rPr lang="pl-PL" b="1" dirty="0"/>
              <a:t>						              ∑ </a:t>
            </a:r>
            <a:r>
              <a:rPr lang="pl-PL" dirty="0"/>
              <a:t>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Sequencing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and </a:t>
            </a:r>
            <a:r>
              <a:rPr lang="pl-PL" dirty="0" err="1"/>
              <a:t>analyzes</a:t>
            </a:r>
            <a:r>
              <a:rPr lang="pl-PL" dirty="0"/>
              <a:t>:</a:t>
            </a:r>
          </a:p>
          <a:p>
            <a:r>
              <a:rPr lang="pl-PL" dirty="0"/>
              <a:t>16S </a:t>
            </a:r>
            <a:r>
              <a:rPr lang="pl-PL" dirty="0" err="1"/>
              <a:t>rRNA</a:t>
            </a:r>
            <a:r>
              <a:rPr lang="pl-PL" dirty="0"/>
              <a:t>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Primers</a:t>
            </a:r>
            <a:r>
              <a:rPr lang="pl-PL" dirty="0"/>
              <a:t> 515F–806R</a:t>
            </a:r>
          </a:p>
          <a:p>
            <a:r>
              <a:rPr lang="pl-PL" dirty="0"/>
              <a:t>530 </a:t>
            </a:r>
            <a:r>
              <a:rPr lang="pl-PL" dirty="0" err="1"/>
              <a:t>samples</a:t>
            </a:r>
            <a:r>
              <a:rPr lang="pl-PL" dirty="0"/>
              <a:t> </a:t>
            </a:r>
            <a:r>
              <a:rPr lang="pl-PL" dirty="0" err="1"/>
              <a:t>sequenced</a:t>
            </a:r>
            <a:endParaRPr lang="pl-PL" dirty="0"/>
          </a:p>
          <a:p>
            <a:r>
              <a:rPr lang="pl-PL" dirty="0" err="1"/>
              <a:t>Seq</a:t>
            </a:r>
            <a:r>
              <a:rPr lang="pl-PL" dirty="0"/>
              <a:t> data of 527 </a:t>
            </a:r>
            <a:r>
              <a:rPr lang="pl-PL" dirty="0" err="1"/>
              <a:t>samples</a:t>
            </a:r>
            <a:r>
              <a:rPr lang="pl-PL" dirty="0"/>
              <a:t> </a:t>
            </a:r>
            <a:r>
              <a:rPr lang="pl-PL" dirty="0" err="1"/>
              <a:t>analyzed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729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013A156-BF88-4D09-A8A5-ABB085563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/>
          <a:stretch/>
        </p:blipFill>
        <p:spPr>
          <a:xfrm>
            <a:off x="952500" y="653142"/>
            <a:ext cx="10286999" cy="62048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16D6DD-0CB4-4F74-8831-B1906789FDE1}"/>
              </a:ext>
            </a:extLst>
          </p:cNvPr>
          <p:cNvSpPr/>
          <p:nvPr/>
        </p:nvSpPr>
        <p:spPr>
          <a:xfrm>
            <a:off x="81644" y="125577"/>
            <a:ext cx="12025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Euclidean Distance Ordination Plot of Variance Stabilizing Transformed (VST) Counts</a:t>
            </a:r>
          </a:p>
        </p:txBody>
      </p:sp>
    </p:spTree>
    <p:extLst>
      <p:ext uri="{BB962C8B-B14F-4D97-AF65-F5344CB8AC3E}">
        <p14:creationId xmlns:p14="http://schemas.microsoft.com/office/powerpoint/2010/main" val="204159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3A952DC-36D0-4DF4-9A56-4083826FE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b="18214"/>
          <a:stretch/>
        </p:blipFill>
        <p:spPr>
          <a:xfrm>
            <a:off x="28575" y="828675"/>
            <a:ext cx="12134850" cy="5200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E746C1-FA7F-4622-BD68-6D64653EA3EE}"/>
              </a:ext>
            </a:extLst>
          </p:cNvPr>
          <p:cNvSpPr/>
          <p:nvPr/>
        </p:nvSpPr>
        <p:spPr>
          <a:xfrm>
            <a:off x="1" y="125577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Euclidean Distance Ordination Plot of Variance Stabilizing Transformed (VST) Counts by Sample Type</a:t>
            </a:r>
          </a:p>
        </p:txBody>
      </p:sp>
    </p:spTree>
    <p:extLst>
      <p:ext uri="{BB962C8B-B14F-4D97-AF65-F5344CB8AC3E}">
        <p14:creationId xmlns:p14="http://schemas.microsoft.com/office/powerpoint/2010/main" val="71389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746C1-FA7F-4622-BD68-6D64653EA3EE}"/>
              </a:ext>
            </a:extLst>
          </p:cNvPr>
          <p:cNvSpPr/>
          <p:nvPr/>
        </p:nvSpPr>
        <p:spPr>
          <a:xfrm>
            <a:off x="0" y="125577"/>
            <a:ext cx="5086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Adonis PERMANOVA comparing normalized ASV counts and Disease state stratified for Sample Type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28BF8-7717-4870-A9F1-95FC01213842}"/>
              </a:ext>
            </a:extLst>
          </p:cNvPr>
          <p:cNvSpPr/>
          <p:nvPr/>
        </p:nvSpPr>
        <p:spPr>
          <a:xfrm>
            <a:off x="0" y="832107"/>
            <a:ext cx="6095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adonis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euc_dist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~ disease, permutations = 9999, strata 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	 Df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SumsOfSqs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MeanSqs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F.Model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R2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sample_info_tab$disease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1      2289  2288.9   1.933 0.00367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0.0396 *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         525    621686  1184.2         0.99633 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              526    623975                 1.00000       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140F25-38C4-435F-8CE6-6435E8C02548}"/>
              </a:ext>
            </a:extLst>
          </p:cNvPr>
          <p:cNvSpPr/>
          <p:nvPr/>
        </p:nvSpPr>
        <p:spPr>
          <a:xfrm>
            <a:off x="6711042" y="867406"/>
            <a:ext cx="54809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 of 2387 with nonzero total read count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adjusted p-value &lt; 0.01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LFC &gt; 0 (up)       : 53, 2.2%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LFC &lt; 0 (down)     : 39, 1.6%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outliers [1]       : 0, 0%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low counts [2]     : 1481, 62%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0B4B5-49A9-427C-A93E-8ECA5DACC64E}"/>
              </a:ext>
            </a:extLst>
          </p:cNvPr>
          <p:cNvSpPr/>
          <p:nvPr/>
        </p:nvSpPr>
        <p:spPr>
          <a:xfrm>
            <a:off x="6096000" y="97965"/>
            <a:ext cx="59544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u="sng" dirty="0"/>
              <a:t>DESEQ2 Differential abundance comparisons of ASV counts and disease state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580FE-D2BE-4FCF-991B-81CBB32A1CE4}"/>
              </a:ext>
            </a:extLst>
          </p:cNvPr>
          <p:cNvSpPr/>
          <p:nvPr/>
        </p:nvSpPr>
        <p:spPr>
          <a:xfrm>
            <a:off x="5842907" y="20677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tells us out of ~2,387ASVs, with adj-p &lt; 0.01, there are 53 increased when comparing Control to T1D, and 39 decreased.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"decreased" in this case means at a lower count abundance in the Control than in the T1D, and "increased" means greater proportion in Control than in T1D cases.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A54D4-62B1-42E0-B4B9-0B1CB6906251}"/>
              </a:ext>
            </a:extLst>
          </p:cNvPr>
          <p:cNvSpPr/>
          <p:nvPr/>
        </p:nvSpPr>
        <p:spPr>
          <a:xfrm>
            <a:off x="0" y="2081654"/>
            <a:ext cx="584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there was a significant difference in the Beta diversity when comparing T1D to Control microbiome.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9BF590-C95F-435B-86CC-66385D226667}"/>
              </a:ext>
            </a:extLst>
          </p:cNvPr>
          <p:cNvSpPr/>
          <p:nvPr/>
        </p:nvSpPr>
        <p:spPr>
          <a:xfrm>
            <a:off x="489858" y="3752864"/>
            <a:ext cx="4245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Variance Table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Distances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Df Sum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Groups      1   1411  1410.7  1.1706 0.2798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525 632662  1205.1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18018F-681F-4075-9765-FDFF2B265E36}"/>
              </a:ext>
            </a:extLst>
          </p:cNvPr>
          <p:cNvSpPr/>
          <p:nvPr/>
        </p:nvSpPr>
        <p:spPr>
          <a:xfrm>
            <a:off x="-1" y="4953193"/>
            <a:ext cx="5842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not a significant within group difference IN Beta diversity (precursor to the </a:t>
            </a:r>
            <a:r>
              <a:rPr lang="en-US" dirty="0" err="1"/>
              <a:t>adonis</a:t>
            </a:r>
            <a:r>
              <a:rPr lang="en-US" dirty="0"/>
              <a:t> PERMANOVA)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C92A32-0C2C-488B-9054-B4B722313856}"/>
              </a:ext>
            </a:extLst>
          </p:cNvPr>
          <p:cNvSpPr/>
          <p:nvPr/>
        </p:nvSpPr>
        <p:spPr>
          <a:xfrm>
            <a:off x="0" y="3383532"/>
            <a:ext cx="584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Multivariate homogeneity of groups dispersions (variances)</a:t>
            </a:r>
          </a:p>
        </p:txBody>
      </p:sp>
    </p:spTree>
    <p:extLst>
      <p:ext uri="{BB962C8B-B14F-4D97-AF65-F5344CB8AC3E}">
        <p14:creationId xmlns:p14="http://schemas.microsoft.com/office/powerpoint/2010/main" val="3652825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140F25-38C4-435F-8CE6-6435E8C02548}"/>
              </a:ext>
            </a:extLst>
          </p:cNvPr>
          <p:cNvSpPr/>
          <p:nvPr/>
        </p:nvSpPr>
        <p:spPr>
          <a:xfrm>
            <a:off x="555171" y="573492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 of 228 with nonzero total read count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adjusted p-value &lt; 0.01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LFC &gt; 0 (up)       : 15, 6.6%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LFC &lt; 0 (down)     : 7, 3.1%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outliers [1]       : 0, 0%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low counts [2]     : 137, 60%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0B4B5-49A9-427C-A93E-8ECA5DACC64E}"/>
              </a:ext>
            </a:extLst>
          </p:cNvPr>
          <p:cNvSpPr/>
          <p:nvPr/>
        </p:nvSpPr>
        <p:spPr>
          <a:xfrm>
            <a:off x="179614" y="97965"/>
            <a:ext cx="118708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u="sng" dirty="0"/>
              <a:t>Genus agglomerated DESEQ2 Differential abundance comparisons of ASV counts and disease state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580FE-D2BE-4FCF-991B-81CBB32A1CE4}"/>
              </a:ext>
            </a:extLst>
          </p:cNvPr>
          <p:cNvSpPr/>
          <p:nvPr/>
        </p:nvSpPr>
        <p:spPr>
          <a:xfrm>
            <a:off x="4490357" y="7859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~228 genera, with adj-p &lt; 0.01, there are 15 increased and 7 decreased when comparing Control to T1D.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BC2D7E-9E5F-495A-BBE0-3B52A3CE0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90712"/>
              </p:ext>
            </p:extLst>
          </p:nvPr>
        </p:nvGraphicFramePr>
        <p:xfrm>
          <a:off x="114755" y="1894976"/>
          <a:ext cx="11933577" cy="4177081"/>
        </p:xfrm>
        <a:graphic>
          <a:graphicData uri="http://schemas.openxmlformats.org/drawingml/2006/table">
            <a:tbl>
              <a:tblPr/>
              <a:tblGrid>
                <a:gridCol w="582593">
                  <a:extLst>
                    <a:ext uri="{9D8B030D-6E8A-4147-A177-3AD203B41FA5}">
                      <a16:colId xmlns:a16="http://schemas.microsoft.com/office/drawing/2014/main" val="3871303129"/>
                    </a:ext>
                  </a:extLst>
                </a:gridCol>
                <a:gridCol w="742942">
                  <a:extLst>
                    <a:ext uri="{9D8B030D-6E8A-4147-A177-3AD203B41FA5}">
                      <a16:colId xmlns:a16="http://schemas.microsoft.com/office/drawing/2014/main" val="2253382934"/>
                    </a:ext>
                  </a:extLst>
                </a:gridCol>
                <a:gridCol w="891838">
                  <a:extLst>
                    <a:ext uri="{9D8B030D-6E8A-4147-A177-3AD203B41FA5}">
                      <a16:colId xmlns:a16="http://schemas.microsoft.com/office/drawing/2014/main" val="1619242455"/>
                    </a:ext>
                  </a:extLst>
                </a:gridCol>
                <a:gridCol w="541687">
                  <a:extLst>
                    <a:ext uri="{9D8B030D-6E8A-4147-A177-3AD203B41FA5}">
                      <a16:colId xmlns:a16="http://schemas.microsoft.com/office/drawing/2014/main" val="3860189581"/>
                    </a:ext>
                  </a:extLst>
                </a:gridCol>
                <a:gridCol w="782211">
                  <a:extLst>
                    <a:ext uri="{9D8B030D-6E8A-4147-A177-3AD203B41FA5}">
                      <a16:colId xmlns:a16="http://schemas.microsoft.com/office/drawing/2014/main" val="1148529650"/>
                    </a:ext>
                  </a:extLst>
                </a:gridCol>
                <a:gridCol w="742942">
                  <a:extLst>
                    <a:ext uri="{9D8B030D-6E8A-4147-A177-3AD203B41FA5}">
                      <a16:colId xmlns:a16="http://schemas.microsoft.com/office/drawing/2014/main" val="2802135531"/>
                    </a:ext>
                  </a:extLst>
                </a:gridCol>
                <a:gridCol w="541687">
                  <a:extLst>
                    <a:ext uri="{9D8B030D-6E8A-4147-A177-3AD203B41FA5}">
                      <a16:colId xmlns:a16="http://schemas.microsoft.com/office/drawing/2014/main" val="1280428098"/>
                    </a:ext>
                  </a:extLst>
                </a:gridCol>
                <a:gridCol w="510599">
                  <a:extLst>
                    <a:ext uri="{9D8B030D-6E8A-4147-A177-3AD203B41FA5}">
                      <a16:colId xmlns:a16="http://schemas.microsoft.com/office/drawing/2014/main" val="1073285028"/>
                    </a:ext>
                  </a:extLst>
                </a:gridCol>
                <a:gridCol w="1063640">
                  <a:extLst>
                    <a:ext uri="{9D8B030D-6E8A-4147-A177-3AD203B41FA5}">
                      <a16:colId xmlns:a16="http://schemas.microsoft.com/office/drawing/2014/main" val="268141242"/>
                    </a:ext>
                  </a:extLst>
                </a:gridCol>
                <a:gridCol w="1250169">
                  <a:extLst>
                    <a:ext uri="{9D8B030D-6E8A-4147-A177-3AD203B41FA5}">
                      <a16:colId xmlns:a16="http://schemas.microsoft.com/office/drawing/2014/main" val="2897212991"/>
                    </a:ext>
                  </a:extLst>
                </a:gridCol>
                <a:gridCol w="1052186">
                  <a:extLst>
                    <a:ext uri="{9D8B030D-6E8A-4147-A177-3AD203B41FA5}">
                      <a16:colId xmlns:a16="http://schemas.microsoft.com/office/drawing/2014/main" val="2770761711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3099069747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322719604"/>
                    </a:ext>
                  </a:extLst>
                </a:gridCol>
                <a:gridCol w="452957">
                  <a:extLst>
                    <a:ext uri="{9D8B030D-6E8A-4147-A177-3AD203B41FA5}">
                      <a16:colId xmlns:a16="http://schemas.microsoft.com/office/drawing/2014/main" val="1539899017"/>
                    </a:ext>
                  </a:extLst>
                </a:gridCol>
              </a:tblGrid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Kingdom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044074"/>
                  </a:ext>
                </a:extLst>
              </a:tr>
              <a:tr h="1732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10.11059426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3.181066694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6.908881609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4.88E-12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1.48E-10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Kocuria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20331"/>
                  </a:ext>
                </a:extLst>
              </a:tr>
              <a:tr h="1732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2.523505969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3.065424925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4.287310435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Peptostreptococcaceae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41560"/>
                  </a:ext>
                </a:extLst>
              </a:tr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5.710248608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2.846495067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4.07008924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Gammaproteobacteria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Enterobacteriales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Enterobacteriaceae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Citrobacter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593009"/>
                  </a:ext>
                </a:extLst>
              </a:tr>
              <a:tr h="1732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13.66833658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2.647240679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5.330099266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9.82E-08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900528"/>
                  </a:ext>
                </a:extLst>
              </a:tr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68.46939887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2.630087662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0.358827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7.329687615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2.31E-13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Bifidobacteriaceae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599705"/>
                  </a:ext>
                </a:extLst>
              </a:tr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1.57476449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2.455524732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0.684165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3.589081927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0.000331845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Lactobacillales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Leuconostocaceae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Weissella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751753"/>
                  </a:ext>
                </a:extLst>
              </a:tr>
              <a:tr h="23891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7.611591903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2.363600485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5.058361065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4.23E-07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4.81E-06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Tannerellaceae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Parabacteroides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83167"/>
                  </a:ext>
                </a:extLst>
              </a:tr>
              <a:tr h="1732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63.28731094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2.158967895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5.803614596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6.49E-09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1.48E-07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766284"/>
                  </a:ext>
                </a:extLst>
              </a:tr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1.971102046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2.141904511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0.463975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4.616418955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3.90E-06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28881"/>
                  </a:ext>
                </a:extLst>
              </a:tr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2.391749557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1.889279785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3.09078424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0.001996286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Peptostreptococcaceae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Intestinibacter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81483"/>
                  </a:ext>
                </a:extLst>
              </a:tr>
              <a:tr h="23891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5.162022679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1.659591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4.164561714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435230"/>
                  </a:ext>
                </a:extLst>
              </a:tr>
              <a:tr h="1732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9.10707892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1.605500504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0.497362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3.228029371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0.001246462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Gammaproteobacteria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Pasteurellales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Pasteurellaceae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Haemophilus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998512"/>
                  </a:ext>
                </a:extLst>
              </a:tr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14.12709413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1.331995179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0.397533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3.350654699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0.000806208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Epsilonbacteraeota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952813"/>
                  </a:ext>
                </a:extLst>
              </a:tr>
              <a:tr h="23891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7.055622061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1.26726588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0.358359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3.53630112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0.000405772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Corynebacteriales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Corynebacteriaceae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Lawsonella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10149"/>
                  </a:ext>
                </a:extLst>
              </a:tr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25.42088737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1.205228571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0.341058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3.533789593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0.000409647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Negativicutes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Selenomonadales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Veillonellaceae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Dialister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631011"/>
                  </a:ext>
                </a:extLst>
              </a:tr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138.5986789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-0.849308949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-3.041510734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0.002353942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Corynebacteriales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Corynebacteriaceae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Corynebacterium_1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340330"/>
                  </a:ext>
                </a:extLst>
              </a:tr>
              <a:tr h="17323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8962.058981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-1.516573472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-5.379337056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7.48E-08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Staphylococcaceae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474"/>
                  </a:ext>
                </a:extLst>
              </a:tr>
              <a:tr h="23891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2.591721409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-2.475750135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0.582859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-4.247593663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Lactobacillales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Aerococcaceae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Aerococcus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592527"/>
                  </a:ext>
                </a:extLst>
              </a:tr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ASV_2498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1.320281427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-2.867325722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-4.131511936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Alphaproteobacteria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Rickettsiales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Anaplasmataceae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Wolbachia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5157"/>
                  </a:ext>
                </a:extLst>
              </a:tr>
              <a:tr h="16075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23.73018761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-2.943202701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0.550872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-5.342808737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9.15E-08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Clostridiaceae_1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Clostridium_sensu_stricto_1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04329"/>
                  </a:ext>
                </a:extLst>
              </a:tr>
              <a:tr h="8883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2.431671673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-3.155689433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-4.358505459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Gammaproteobacteria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Enterobacteriales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Enterobacteriaceae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Raoultella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603966"/>
                  </a:ext>
                </a:extLst>
              </a:tr>
              <a:tr h="23891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ASV_21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97.78573396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-3.919981713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0.484554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-8.089882119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5.43E-14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64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7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746C1-FA7F-4622-BD68-6D64653EA3EE}"/>
              </a:ext>
            </a:extLst>
          </p:cNvPr>
          <p:cNvSpPr/>
          <p:nvPr/>
        </p:nvSpPr>
        <p:spPr>
          <a:xfrm>
            <a:off x="1" y="125577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u="sng" dirty="0"/>
              <a:t>VST counts of Differential abundance Genera associated with Disease</a:t>
            </a:r>
            <a:endParaRPr lang="en-US" sz="22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FDC0A71-0043-4382-A672-5114F22E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571101"/>
            <a:ext cx="11431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746C1-FA7F-4622-BD68-6D64653EA3EE}"/>
              </a:ext>
            </a:extLst>
          </p:cNvPr>
          <p:cNvSpPr/>
          <p:nvPr/>
        </p:nvSpPr>
        <p:spPr>
          <a:xfrm>
            <a:off x="1" y="2760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u="sng" dirty="0"/>
              <a:t>(VST) Counts of Differential abundance Genera associated with Disease by Sample Type</a:t>
            </a:r>
          </a:p>
          <a:p>
            <a:pPr algn="ctr"/>
            <a:r>
              <a:rPr lang="en-US" sz="2200" u="sng" dirty="0"/>
              <a:t>by Sample Type</a:t>
            </a: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763488-4D8D-46F3-8FC4-5D5176105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 r="5714" b="4535"/>
          <a:stretch/>
        </p:blipFill>
        <p:spPr>
          <a:xfrm>
            <a:off x="7282" y="467915"/>
            <a:ext cx="12192000" cy="6264507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471EA8-D446-4F16-B8AD-2E28C59C8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6" t="45789" b="47143"/>
          <a:stretch/>
        </p:blipFill>
        <p:spPr>
          <a:xfrm>
            <a:off x="11605054" y="37028"/>
            <a:ext cx="579664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1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24BE25E-3606-411D-97A1-90E48B585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169634"/>
            <a:ext cx="9358993" cy="62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8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3F4961F-F11D-4ABC-9CE2-CFCF4B341DBF}"/>
              </a:ext>
            </a:extLst>
          </p:cNvPr>
          <p:cNvSpPr txBox="1"/>
          <p:nvPr/>
        </p:nvSpPr>
        <p:spPr>
          <a:xfrm>
            <a:off x="390420" y="82197"/>
            <a:ext cx="11137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NEWBORN_WEIGHT</a:t>
            </a:r>
            <a:r>
              <a:rPr lang="pl-PL" b="1" dirty="0"/>
              <a:t>_by </a:t>
            </a:r>
            <a:r>
              <a:rPr lang="pl-PL" b="1" dirty="0" err="1"/>
              <a:t>disease</a:t>
            </a:r>
            <a:endParaRPr lang="en-US" b="1" dirty="0"/>
          </a:p>
          <a:p>
            <a:endParaRPr lang="pl-PL" dirty="0"/>
          </a:p>
          <a:p>
            <a:r>
              <a:rPr lang="en-US" dirty="0"/>
              <a:t>Disease</a:t>
            </a:r>
            <a:r>
              <a:rPr lang="pl-PL" dirty="0"/>
              <a:t>	</a:t>
            </a:r>
            <a:r>
              <a:rPr lang="en-US" dirty="0"/>
              <a:t>min</a:t>
            </a:r>
            <a:r>
              <a:rPr lang="pl-PL" dirty="0"/>
              <a:t>	</a:t>
            </a:r>
            <a:r>
              <a:rPr lang="en-US" dirty="0"/>
              <a:t>Q1</a:t>
            </a:r>
            <a:r>
              <a:rPr lang="pl-PL" dirty="0"/>
              <a:t>	</a:t>
            </a:r>
            <a:r>
              <a:rPr lang="en-US" dirty="0"/>
              <a:t>median</a:t>
            </a:r>
            <a:r>
              <a:rPr lang="pl-PL" dirty="0"/>
              <a:t>	</a:t>
            </a:r>
            <a:r>
              <a:rPr lang="en-US" dirty="0"/>
              <a:t>Q3</a:t>
            </a:r>
            <a:r>
              <a:rPr lang="pl-PL" dirty="0"/>
              <a:t>	</a:t>
            </a:r>
            <a:r>
              <a:rPr lang="en-US" dirty="0"/>
              <a:t>max</a:t>
            </a:r>
            <a:r>
              <a:rPr lang="pl-PL" dirty="0"/>
              <a:t>	</a:t>
            </a:r>
            <a:r>
              <a:rPr lang="en-US" dirty="0"/>
              <a:t>mean</a:t>
            </a:r>
            <a:r>
              <a:rPr lang="pl-PL" dirty="0"/>
              <a:t>	</a:t>
            </a:r>
            <a:r>
              <a:rPr lang="en-US" dirty="0" err="1"/>
              <a:t>sd</a:t>
            </a:r>
            <a:r>
              <a:rPr lang="en-US" dirty="0"/>
              <a:t> 		</a:t>
            </a:r>
          </a:p>
          <a:p>
            <a:r>
              <a:rPr lang="en-US" b="1" dirty="0"/>
              <a:t>Control</a:t>
            </a:r>
            <a:r>
              <a:rPr lang="pl-PL" dirty="0"/>
              <a:t>	</a:t>
            </a:r>
            <a:r>
              <a:rPr lang="en-US" dirty="0"/>
              <a:t>2750 </a:t>
            </a:r>
            <a:r>
              <a:rPr lang="pl-PL" dirty="0"/>
              <a:t>	</a:t>
            </a:r>
            <a:r>
              <a:rPr lang="en-US" dirty="0"/>
              <a:t>3140</a:t>
            </a:r>
            <a:r>
              <a:rPr lang="pl-PL" dirty="0"/>
              <a:t>	</a:t>
            </a:r>
            <a:r>
              <a:rPr lang="en-US" dirty="0"/>
              <a:t>3370</a:t>
            </a:r>
            <a:r>
              <a:rPr lang="pl-PL" dirty="0"/>
              <a:t>	</a:t>
            </a:r>
            <a:r>
              <a:rPr lang="en-US" dirty="0"/>
              <a:t>3640.0</a:t>
            </a:r>
            <a:r>
              <a:rPr lang="pl-PL" dirty="0"/>
              <a:t>	</a:t>
            </a:r>
            <a:r>
              <a:rPr lang="en-US" dirty="0"/>
              <a:t>4530</a:t>
            </a:r>
            <a:r>
              <a:rPr lang="pl-PL" dirty="0"/>
              <a:t>	</a:t>
            </a:r>
            <a:r>
              <a:rPr lang="en-US" dirty="0"/>
              <a:t>3420.665</a:t>
            </a:r>
            <a:r>
              <a:rPr lang="pl-PL" dirty="0"/>
              <a:t>	</a:t>
            </a:r>
            <a:r>
              <a:rPr lang="en-US" dirty="0"/>
              <a:t>405.2484</a:t>
            </a:r>
            <a:r>
              <a:rPr lang="pl-PL" dirty="0"/>
              <a:t>	</a:t>
            </a:r>
            <a:r>
              <a:rPr lang="en-US" dirty="0"/>
              <a:t>		</a:t>
            </a:r>
          </a:p>
          <a:p>
            <a:r>
              <a:rPr lang="en-US" b="1" dirty="0"/>
              <a:t>T1D</a:t>
            </a:r>
            <a:r>
              <a:rPr lang="pl-PL" dirty="0"/>
              <a:t>	</a:t>
            </a:r>
            <a:r>
              <a:rPr lang="en-US" dirty="0"/>
              <a:t>2260</a:t>
            </a:r>
            <a:r>
              <a:rPr lang="pl-PL" dirty="0"/>
              <a:t>	</a:t>
            </a:r>
            <a:r>
              <a:rPr lang="en-US" dirty="0"/>
              <a:t>3150</a:t>
            </a:r>
            <a:r>
              <a:rPr lang="pl-PL" dirty="0"/>
              <a:t>	</a:t>
            </a:r>
            <a:r>
              <a:rPr lang="en-US" dirty="0"/>
              <a:t>3600</a:t>
            </a:r>
            <a:r>
              <a:rPr lang="pl-PL" dirty="0"/>
              <a:t>	</a:t>
            </a:r>
            <a:r>
              <a:rPr lang="en-US" dirty="0"/>
              <a:t>3907.5</a:t>
            </a:r>
            <a:r>
              <a:rPr lang="pl-PL" dirty="0"/>
              <a:t>	</a:t>
            </a:r>
            <a:r>
              <a:rPr lang="en-US" dirty="0"/>
              <a:t>4660</a:t>
            </a:r>
            <a:r>
              <a:rPr lang="pl-PL" dirty="0"/>
              <a:t>	</a:t>
            </a:r>
            <a:r>
              <a:rPr lang="en-US" dirty="0"/>
              <a:t>3542.660 520.2330</a:t>
            </a:r>
            <a:endParaRPr lang="pl-PL" dirty="0"/>
          </a:p>
          <a:p>
            <a:r>
              <a:rPr lang="en-US" b="1" dirty="0"/>
              <a:t>	</a:t>
            </a:r>
            <a:endParaRPr lang="pl-PL" b="1" dirty="0"/>
          </a:p>
          <a:p>
            <a:r>
              <a:rPr lang="pl-PL" dirty="0"/>
              <a:t>Welch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t-test: t = -3.0216, </a:t>
            </a:r>
            <a:r>
              <a:rPr lang="pl-PL" dirty="0" err="1"/>
              <a:t>df</a:t>
            </a:r>
            <a:r>
              <a:rPr lang="pl-PL" dirty="0"/>
              <a:t> = 519.02, </a:t>
            </a:r>
            <a:r>
              <a:rPr lang="pl-PL" b="1" dirty="0"/>
              <a:t>p-</a:t>
            </a:r>
            <a:r>
              <a:rPr lang="pl-PL" b="1" dirty="0" err="1"/>
              <a:t>value</a:t>
            </a:r>
            <a:r>
              <a:rPr lang="pl-PL" b="1" dirty="0"/>
              <a:t> = 0.002638</a:t>
            </a:r>
            <a:r>
              <a:rPr lang="en-US" b="1" dirty="0"/>
              <a:t>				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2466DF8-E42E-4688-8727-00F6280B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67" y="2457813"/>
            <a:ext cx="4325978" cy="432597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554CD1E-4985-43F8-AE67-490CFDF4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42" y="2426991"/>
            <a:ext cx="4325978" cy="43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3F4961F-F11D-4ABC-9CE2-CFCF4B341DBF}"/>
              </a:ext>
            </a:extLst>
          </p:cNvPr>
          <p:cNvSpPr txBox="1"/>
          <p:nvPr/>
        </p:nvSpPr>
        <p:spPr>
          <a:xfrm>
            <a:off x="390420" y="82197"/>
            <a:ext cx="11137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DELIVERY WEEK</a:t>
            </a:r>
            <a:r>
              <a:rPr lang="pl-PL" b="1" dirty="0"/>
              <a:t>_by </a:t>
            </a:r>
            <a:r>
              <a:rPr lang="pl-PL" b="1" dirty="0" err="1"/>
              <a:t>disease</a:t>
            </a:r>
            <a:endParaRPr lang="pl-PL" b="1" dirty="0"/>
          </a:p>
          <a:p>
            <a:endParaRPr lang="pl-PL" dirty="0"/>
          </a:p>
          <a:p>
            <a:r>
              <a:rPr lang="pl-PL" dirty="0"/>
              <a:t>D</a:t>
            </a:r>
            <a:r>
              <a:rPr lang="en-US" dirty="0" err="1"/>
              <a:t>isease</a:t>
            </a:r>
            <a:r>
              <a:rPr lang="pl-PL" dirty="0"/>
              <a:t>	</a:t>
            </a:r>
            <a:r>
              <a:rPr lang="en-US" dirty="0"/>
              <a:t>min</a:t>
            </a:r>
            <a:r>
              <a:rPr lang="pl-PL" dirty="0"/>
              <a:t>	</a:t>
            </a:r>
            <a:r>
              <a:rPr lang="en-US" dirty="0"/>
              <a:t>Q1</a:t>
            </a:r>
            <a:r>
              <a:rPr lang="pl-PL" dirty="0"/>
              <a:t>	</a:t>
            </a:r>
            <a:r>
              <a:rPr lang="en-US" dirty="0"/>
              <a:t>median</a:t>
            </a:r>
            <a:r>
              <a:rPr lang="pl-PL" dirty="0"/>
              <a:t>	</a:t>
            </a:r>
            <a:r>
              <a:rPr lang="en-US" dirty="0"/>
              <a:t>Q3</a:t>
            </a:r>
            <a:r>
              <a:rPr lang="pl-PL" dirty="0"/>
              <a:t>	</a:t>
            </a:r>
            <a:r>
              <a:rPr lang="en-US" dirty="0"/>
              <a:t>max</a:t>
            </a:r>
            <a:r>
              <a:rPr lang="pl-PL" dirty="0"/>
              <a:t>	</a:t>
            </a:r>
            <a:r>
              <a:rPr lang="en-US" dirty="0"/>
              <a:t>mean</a:t>
            </a:r>
            <a:r>
              <a:rPr lang="pl-PL" dirty="0"/>
              <a:t>	</a:t>
            </a:r>
            <a:r>
              <a:rPr lang="en-US" dirty="0" err="1"/>
              <a:t>sd</a:t>
            </a:r>
            <a:r>
              <a:rPr lang="en-US" dirty="0"/>
              <a:t>   				</a:t>
            </a:r>
          </a:p>
          <a:p>
            <a:r>
              <a:rPr lang="en-US" b="1" dirty="0"/>
              <a:t>Control</a:t>
            </a:r>
            <a:r>
              <a:rPr lang="pl-PL" dirty="0"/>
              <a:t>	</a:t>
            </a:r>
            <a:r>
              <a:rPr lang="en-US" dirty="0"/>
              <a:t>38</a:t>
            </a:r>
            <a:r>
              <a:rPr lang="pl-PL" dirty="0"/>
              <a:t>	</a:t>
            </a:r>
            <a:r>
              <a:rPr lang="en-US" dirty="0"/>
              <a:t>38</a:t>
            </a:r>
            <a:r>
              <a:rPr lang="pl-PL" dirty="0"/>
              <a:t>	</a:t>
            </a:r>
            <a:r>
              <a:rPr lang="en-US" dirty="0"/>
              <a:t>39</a:t>
            </a:r>
            <a:r>
              <a:rPr lang="pl-PL" dirty="0"/>
              <a:t>	</a:t>
            </a:r>
            <a:r>
              <a:rPr lang="en-US" dirty="0"/>
              <a:t>40</a:t>
            </a:r>
            <a:r>
              <a:rPr lang="pl-PL" dirty="0"/>
              <a:t>	</a:t>
            </a:r>
            <a:r>
              <a:rPr lang="en-US" dirty="0"/>
              <a:t>41</a:t>
            </a:r>
            <a:r>
              <a:rPr lang="pl-PL" dirty="0"/>
              <a:t>	</a:t>
            </a:r>
            <a:r>
              <a:rPr lang="en-US" dirty="0"/>
              <a:t>39.23265</a:t>
            </a:r>
            <a:r>
              <a:rPr lang="pl-PL" dirty="0"/>
              <a:t>	</a:t>
            </a:r>
            <a:r>
              <a:rPr lang="en-US" dirty="0"/>
              <a:t>1.0435964			</a:t>
            </a:r>
            <a:endParaRPr lang="pl-PL" dirty="0"/>
          </a:p>
          <a:p>
            <a:r>
              <a:rPr lang="en-US" b="1" dirty="0"/>
              <a:t>T1D</a:t>
            </a:r>
            <a:r>
              <a:rPr lang="pl-PL" dirty="0"/>
              <a:t>	</a:t>
            </a:r>
            <a:r>
              <a:rPr lang="en-US" dirty="0"/>
              <a:t>36</a:t>
            </a:r>
            <a:r>
              <a:rPr lang="pl-PL" dirty="0"/>
              <a:t>*	</a:t>
            </a:r>
            <a:r>
              <a:rPr lang="en-US" dirty="0"/>
              <a:t>38</a:t>
            </a:r>
            <a:r>
              <a:rPr lang="pl-PL" dirty="0"/>
              <a:t>	</a:t>
            </a:r>
            <a:r>
              <a:rPr lang="en-US" dirty="0"/>
              <a:t>38</a:t>
            </a:r>
            <a:r>
              <a:rPr lang="pl-PL" dirty="0"/>
              <a:t>	</a:t>
            </a:r>
            <a:r>
              <a:rPr lang="en-US" dirty="0"/>
              <a:t>39</a:t>
            </a:r>
            <a:r>
              <a:rPr lang="pl-PL" dirty="0"/>
              <a:t>	</a:t>
            </a:r>
            <a:r>
              <a:rPr lang="en-US" dirty="0"/>
              <a:t>40</a:t>
            </a:r>
            <a:r>
              <a:rPr lang="pl-PL" dirty="0"/>
              <a:t>	</a:t>
            </a:r>
            <a:r>
              <a:rPr lang="en-US" dirty="0"/>
              <a:t>38.08511 0.8134926				</a:t>
            </a:r>
            <a:r>
              <a:rPr lang="en-US" b="1" dirty="0"/>
              <a:t>	</a:t>
            </a:r>
            <a:endParaRPr lang="pl-PL" b="1" dirty="0"/>
          </a:p>
          <a:p>
            <a:r>
              <a:rPr lang="pl-PL" dirty="0"/>
              <a:t>Welch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t-test: </a:t>
            </a:r>
            <a:r>
              <a:rPr lang="fr-FR" dirty="0"/>
              <a:t>t = 13.924, df = 458.63, </a:t>
            </a:r>
            <a:r>
              <a:rPr lang="fr-FR" b="1" dirty="0"/>
              <a:t>p-value &lt; 2.2e-16</a:t>
            </a:r>
            <a:r>
              <a:rPr lang="en-US" b="1" dirty="0"/>
              <a:t>	</a:t>
            </a:r>
            <a:endParaRPr lang="pl-PL" b="1" dirty="0"/>
          </a:p>
          <a:p>
            <a:r>
              <a:rPr lang="pl-PL" dirty="0"/>
              <a:t>*one </a:t>
            </a:r>
            <a:r>
              <a:rPr lang="pl-PL" dirty="0" err="1"/>
              <a:t>newborn</a:t>
            </a:r>
            <a:r>
              <a:rPr lang="pl-PL" dirty="0"/>
              <a:t> 36+6</a:t>
            </a:r>
            <a:r>
              <a:rPr lang="en-US" b="1" dirty="0"/>
              <a:t>			</a:t>
            </a:r>
            <a:endParaRPr lang="pl-PL" b="1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441D31B-018F-489F-87B4-8A3057A8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1" y="2516430"/>
            <a:ext cx="4347560" cy="434756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DDC779A-A224-4657-9FBC-7FC5D276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905" y="2516430"/>
            <a:ext cx="4347560" cy="43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0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3F4961F-F11D-4ABC-9CE2-CFCF4B341DBF}"/>
              </a:ext>
            </a:extLst>
          </p:cNvPr>
          <p:cNvSpPr txBox="1"/>
          <p:nvPr/>
        </p:nvSpPr>
        <p:spPr>
          <a:xfrm>
            <a:off x="390420" y="82197"/>
            <a:ext cx="11137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PROTEIN INTAKE</a:t>
            </a:r>
            <a:r>
              <a:rPr lang="pl-PL" b="1" dirty="0"/>
              <a:t>_</a:t>
            </a:r>
            <a:r>
              <a:rPr lang="pl-PL" b="1" dirty="0" err="1"/>
              <a:t>total</a:t>
            </a:r>
            <a:r>
              <a:rPr lang="pl-PL" b="1" dirty="0"/>
              <a:t> protein [g] _by </a:t>
            </a:r>
            <a:r>
              <a:rPr lang="pl-PL" b="1" dirty="0" err="1"/>
              <a:t>disease</a:t>
            </a:r>
            <a:endParaRPr lang="pl-PL" b="1" dirty="0"/>
          </a:p>
          <a:p>
            <a:endParaRPr lang="pl-PL" dirty="0"/>
          </a:p>
          <a:p>
            <a:r>
              <a:rPr lang="en-US" dirty="0"/>
              <a:t>Disease</a:t>
            </a:r>
            <a:r>
              <a:rPr lang="pl-PL" dirty="0"/>
              <a:t>	</a:t>
            </a:r>
            <a:r>
              <a:rPr lang="en-US" dirty="0"/>
              <a:t>min</a:t>
            </a:r>
            <a:r>
              <a:rPr lang="pl-PL" dirty="0"/>
              <a:t>	</a:t>
            </a:r>
            <a:r>
              <a:rPr lang="en-US" dirty="0"/>
              <a:t>Q1</a:t>
            </a:r>
            <a:r>
              <a:rPr lang="pl-PL" dirty="0"/>
              <a:t>	</a:t>
            </a:r>
            <a:r>
              <a:rPr lang="en-US" dirty="0"/>
              <a:t>median</a:t>
            </a:r>
            <a:r>
              <a:rPr lang="pl-PL" dirty="0"/>
              <a:t>	</a:t>
            </a:r>
            <a:r>
              <a:rPr lang="en-US" dirty="0"/>
              <a:t>Q3</a:t>
            </a:r>
            <a:r>
              <a:rPr lang="pl-PL" dirty="0"/>
              <a:t>	</a:t>
            </a:r>
            <a:r>
              <a:rPr lang="en-US" dirty="0"/>
              <a:t>max</a:t>
            </a:r>
            <a:r>
              <a:rPr lang="pl-PL" dirty="0"/>
              <a:t>	</a:t>
            </a:r>
            <a:r>
              <a:rPr lang="en-US" dirty="0"/>
              <a:t>mean</a:t>
            </a:r>
            <a:r>
              <a:rPr lang="pl-PL" dirty="0"/>
              <a:t>	</a:t>
            </a:r>
            <a:r>
              <a:rPr lang="en-US" dirty="0" err="1"/>
              <a:t>sd</a:t>
            </a:r>
            <a:r>
              <a:rPr lang="en-US" dirty="0"/>
              <a:t>				</a:t>
            </a:r>
          </a:p>
          <a:p>
            <a:r>
              <a:rPr lang="en-US" b="1" dirty="0"/>
              <a:t>Control</a:t>
            </a:r>
            <a:r>
              <a:rPr lang="pl-PL" dirty="0"/>
              <a:t>	</a:t>
            </a:r>
            <a:r>
              <a:rPr lang="en-US" dirty="0"/>
              <a:t>52.42</a:t>
            </a:r>
            <a:r>
              <a:rPr lang="pl-PL" dirty="0"/>
              <a:t>	</a:t>
            </a:r>
            <a:r>
              <a:rPr lang="en-US" dirty="0"/>
              <a:t>60.48</a:t>
            </a:r>
            <a:r>
              <a:rPr lang="pl-PL" dirty="0"/>
              <a:t>	</a:t>
            </a:r>
            <a:r>
              <a:rPr lang="en-US" dirty="0"/>
              <a:t>70.45</a:t>
            </a:r>
            <a:r>
              <a:rPr lang="pl-PL" dirty="0"/>
              <a:t>	</a:t>
            </a:r>
            <a:r>
              <a:rPr lang="en-US" dirty="0"/>
              <a:t>80.3575</a:t>
            </a:r>
            <a:r>
              <a:rPr lang="pl-PL" dirty="0"/>
              <a:t>	</a:t>
            </a:r>
            <a:r>
              <a:rPr lang="en-US" dirty="0"/>
              <a:t>92.29</a:t>
            </a:r>
            <a:r>
              <a:rPr lang="pl-PL" dirty="0"/>
              <a:t>	</a:t>
            </a:r>
            <a:r>
              <a:rPr lang="en-US" dirty="0"/>
              <a:t>71.17151</a:t>
            </a:r>
            <a:r>
              <a:rPr lang="pl-PL" dirty="0"/>
              <a:t>	</a:t>
            </a:r>
            <a:r>
              <a:rPr lang="en-US" dirty="0"/>
              <a:t>12.83743				</a:t>
            </a:r>
            <a:endParaRPr lang="pl-PL" dirty="0"/>
          </a:p>
          <a:p>
            <a:r>
              <a:rPr lang="en-US" b="1" dirty="0"/>
              <a:t>T1D</a:t>
            </a:r>
            <a:r>
              <a:rPr lang="pl-PL" dirty="0"/>
              <a:t>	</a:t>
            </a:r>
            <a:r>
              <a:rPr lang="en-US" dirty="0"/>
              <a:t>29.10</a:t>
            </a:r>
            <a:r>
              <a:rPr lang="pl-PL" dirty="0"/>
              <a:t>	</a:t>
            </a:r>
            <a:r>
              <a:rPr lang="en-US" dirty="0"/>
              <a:t>59.50</a:t>
            </a:r>
            <a:r>
              <a:rPr lang="pl-PL" dirty="0"/>
              <a:t>	</a:t>
            </a:r>
            <a:r>
              <a:rPr lang="en-US" dirty="0"/>
              <a:t>66.36</a:t>
            </a:r>
            <a:r>
              <a:rPr lang="pl-PL" dirty="0"/>
              <a:t>	</a:t>
            </a:r>
            <a:r>
              <a:rPr lang="en-US" dirty="0"/>
              <a:t>76.8500</a:t>
            </a:r>
            <a:r>
              <a:rPr lang="pl-PL" dirty="0"/>
              <a:t>	</a:t>
            </a:r>
            <a:r>
              <a:rPr lang="en-US" dirty="0"/>
              <a:t>102.43</a:t>
            </a:r>
            <a:r>
              <a:rPr lang="pl-PL" dirty="0"/>
              <a:t>	</a:t>
            </a:r>
            <a:r>
              <a:rPr lang="en-US" dirty="0"/>
              <a:t>69.25339</a:t>
            </a:r>
            <a:r>
              <a:rPr lang="pl-PL" dirty="0"/>
              <a:t>	</a:t>
            </a:r>
            <a:r>
              <a:rPr lang="en-US" dirty="0"/>
              <a:t>16.17804						</a:t>
            </a:r>
            <a:endParaRPr lang="pl-PL" dirty="0"/>
          </a:p>
          <a:p>
            <a:r>
              <a:rPr lang="pl-PL" dirty="0"/>
              <a:t>Welch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t-test: </a:t>
            </a:r>
            <a:r>
              <a:rPr lang="fr-FR" dirty="0"/>
              <a:t>t = 1.0557, df = 204.06, p-value = 0.2923</a:t>
            </a:r>
            <a:r>
              <a:rPr lang="en-US" b="1" dirty="0"/>
              <a:t>				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AF922E-7055-4A64-83CA-9CDFED0D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8" y="2516430"/>
            <a:ext cx="4362915" cy="425937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EC64625-4E53-4A48-A3F7-87018D88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24" y="2516430"/>
            <a:ext cx="4259373" cy="425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2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3F4961F-F11D-4ABC-9CE2-CFCF4B341DBF}"/>
              </a:ext>
            </a:extLst>
          </p:cNvPr>
          <p:cNvSpPr txBox="1"/>
          <p:nvPr/>
        </p:nvSpPr>
        <p:spPr>
          <a:xfrm>
            <a:off x="390420" y="82197"/>
            <a:ext cx="11137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ENERGY DERIVED FROM PROTEIN</a:t>
            </a:r>
            <a:r>
              <a:rPr lang="pl-PL" b="1" dirty="0"/>
              <a:t> [%] _by </a:t>
            </a:r>
            <a:r>
              <a:rPr lang="pl-PL" b="1" dirty="0" err="1"/>
              <a:t>disease</a:t>
            </a:r>
            <a:endParaRPr lang="pl-PL" b="1" dirty="0"/>
          </a:p>
          <a:p>
            <a:endParaRPr lang="pl-PL" dirty="0"/>
          </a:p>
          <a:p>
            <a:r>
              <a:rPr lang="en-US" dirty="0"/>
              <a:t>Disease</a:t>
            </a:r>
            <a:r>
              <a:rPr lang="pl-PL" dirty="0"/>
              <a:t>	</a:t>
            </a:r>
            <a:r>
              <a:rPr lang="en-US" dirty="0"/>
              <a:t>min</a:t>
            </a:r>
            <a:r>
              <a:rPr lang="pl-PL" dirty="0"/>
              <a:t>	</a:t>
            </a:r>
            <a:r>
              <a:rPr lang="en-US" dirty="0"/>
              <a:t>Q1</a:t>
            </a:r>
            <a:r>
              <a:rPr lang="pl-PL" dirty="0"/>
              <a:t>	</a:t>
            </a:r>
            <a:r>
              <a:rPr lang="en-US" dirty="0"/>
              <a:t>median</a:t>
            </a:r>
            <a:r>
              <a:rPr lang="pl-PL" dirty="0"/>
              <a:t>	</a:t>
            </a:r>
            <a:r>
              <a:rPr lang="en-US" dirty="0"/>
              <a:t>Q3</a:t>
            </a:r>
            <a:r>
              <a:rPr lang="pl-PL" dirty="0"/>
              <a:t>	</a:t>
            </a:r>
            <a:r>
              <a:rPr lang="en-US" dirty="0"/>
              <a:t>max</a:t>
            </a:r>
            <a:r>
              <a:rPr lang="pl-PL" dirty="0"/>
              <a:t>	</a:t>
            </a:r>
            <a:r>
              <a:rPr lang="en-US" dirty="0"/>
              <a:t>mean</a:t>
            </a:r>
            <a:r>
              <a:rPr lang="pl-PL" dirty="0"/>
              <a:t>	</a:t>
            </a:r>
            <a:r>
              <a:rPr lang="en-US" dirty="0" err="1"/>
              <a:t>sd</a:t>
            </a:r>
            <a:r>
              <a:rPr lang="en-US" dirty="0"/>
              <a:t>				</a:t>
            </a:r>
            <a:endParaRPr lang="pl-PL" dirty="0"/>
          </a:p>
          <a:p>
            <a:r>
              <a:rPr lang="en-US" b="1" dirty="0"/>
              <a:t>Control</a:t>
            </a:r>
            <a:r>
              <a:rPr lang="pl-PL" dirty="0"/>
              <a:t>	</a:t>
            </a:r>
            <a:r>
              <a:rPr lang="en-US" dirty="0"/>
              <a:t>14.05</a:t>
            </a:r>
            <a:r>
              <a:rPr lang="pl-PL" dirty="0"/>
              <a:t>	</a:t>
            </a:r>
            <a:r>
              <a:rPr lang="en-US" dirty="0"/>
              <a:t>15.85</a:t>
            </a:r>
            <a:r>
              <a:rPr lang="pl-PL" dirty="0"/>
              <a:t>	</a:t>
            </a:r>
            <a:r>
              <a:rPr lang="en-US" dirty="0"/>
              <a:t>16.695</a:t>
            </a:r>
            <a:r>
              <a:rPr lang="pl-PL" dirty="0"/>
              <a:t>	</a:t>
            </a:r>
            <a:r>
              <a:rPr lang="en-US" dirty="0"/>
              <a:t>17.61</a:t>
            </a:r>
            <a:r>
              <a:rPr lang="pl-PL" dirty="0"/>
              <a:t>	</a:t>
            </a:r>
            <a:r>
              <a:rPr lang="en-US" dirty="0"/>
              <a:t>19.95</a:t>
            </a:r>
            <a:r>
              <a:rPr lang="pl-PL" dirty="0"/>
              <a:t>	</a:t>
            </a:r>
            <a:r>
              <a:rPr lang="en-US" dirty="0"/>
              <a:t>16.79907</a:t>
            </a:r>
            <a:r>
              <a:rPr lang="pl-PL" dirty="0"/>
              <a:t>	</a:t>
            </a:r>
            <a:r>
              <a:rPr lang="en-US" dirty="0"/>
              <a:t>1.588497				</a:t>
            </a:r>
            <a:endParaRPr lang="pl-PL" dirty="0"/>
          </a:p>
          <a:p>
            <a:r>
              <a:rPr lang="en-US" b="1" dirty="0"/>
              <a:t>T1D</a:t>
            </a:r>
            <a:r>
              <a:rPr lang="pl-PL" dirty="0"/>
              <a:t>	</a:t>
            </a:r>
            <a:r>
              <a:rPr lang="en-US" dirty="0"/>
              <a:t>10.37</a:t>
            </a:r>
            <a:r>
              <a:rPr lang="pl-PL" dirty="0"/>
              <a:t>	</a:t>
            </a:r>
            <a:r>
              <a:rPr lang="en-US" dirty="0"/>
              <a:t>16.59</a:t>
            </a:r>
            <a:r>
              <a:rPr lang="pl-PL" dirty="0"/>
              <a:t>	</a:t>
            </a:r>
            <a:r>
              <a:rPr lang="en-US" dirty="0"/>
              <a:t>19.040</a:t>
            </a:r>
            <a:r>
              <a:rPr lang="pl-PL" dirty="0"/>
              <a:t>	</a:t>
            </a:r>
            <a:r>
              <a:rPr lang="en-US" dirty="0"/>
              <a:t>19.88</a:t>
            </a:r>
            <a:r>
              <a:rPr lang="pl-PL" dirty="0"/>
              <a:t>	</a:t>
            </a:r>
            <a:r>
              <a:rPr lang="en-US" dirty="0"/>
              <a:t>23.22</a:t>
            </a:r>
            <a:r>
              <a:rPr lang="pl-PL" dirty="0"/>
              <a:t>	</a:t>
            </a:r>
            <a:r>
              <a:rPr lang="en-US" dirty="0"/>
              <a:t>18.34688</a:t>
            </a:r>
            <a:r>
              <a:rPr lang="pl-PL" dirty="0"/>
              <a:t>	</a:t>
            </a:r>
            <a:r>
              <a:rPr lang="en-US" dirty="0"/>
              <a:t>2.995189												</a:t>
            </a:r>
            <a:endParaRPr lang="pl-PL" dirty="0"/>
          </a:p>
          <a:p>
            <a:r>
              <a:rPr lang="pl-PL" dirty="0"/>
              <a:t>Welch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t-test: </a:t>
            </a:r>
            <a:r>
              <a:rPr lang="fr-FR" dirty="0"/>
              <a:t>t = -5.5849, df = 266.79, </a:t>
            </a:r>
            <a:r>
              <a:rPr lang="fr-FR" b="1" dirty="0"/>
              <a:t>p-value = 5.756e-08</a:t>
            </a:r>
            <a:r>
              <a:rPr lang="en-US" b="1" dirty="0"/>
              <a:t>				</a:t>
            </a:r>
            <a:endParaRPr lang="pl-PL" b="1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66EECB5-0C7E-4709-9E84-169D5305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72" y="2683965"/>
            <a:ext cx="4073999" cy="407399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DFD9377-ADE5-4016-BF5C-926C7DDEE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66" y="2655152"/>
            <a:ext cx="4073999" cy="40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6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3F4961F-F11D-4ABC-9CE2-CFCF4B341DBF}"/>
              </a:ext>
            </a:extLst>
          </p:cNvPr>
          <p:cNvSpPr txBox="1"/>
          <p:nvPr/>
        </p:nvSpPr>
        <p:spPr>
          <a:xfrm>
            <a:off x="390420" y="82197"/>
            <a:ext cx="11137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ENERGY DERIVED FROM </a:t>
            </a:r>
            <a:r>
              <a:rPr lang="pl-PL" b="1" dirty="0"/>
              <a:t>FAT [%] _by </a:t>
            </a:r>
            <a:r>
              <a:rPr lang="pl-PL" b="1" dirty="0" err="1"/>
              <a:t>disease</a:t>
            </a:r>
            <a:endParaRPr lang="pl-PL" b="1" dirty="0"/>
          </a:p>
          <a:p>
            <a:endParaRPr lang="pl-PL" dirty="0"/>
          </a:p>
          <a:p>
            <a:r>
              <a:rPr lang="pl-PL" dirty="0"/>
              <a:t>D</a:t>
            </a:r>
            <a:r>
              <a:rPr lang="en-US" dirty="0" err="1"/>
              <a:t>isease</a:t>
            </a:r>
            <a:r>
              <a:rPr lang="pl-PL" dirty="0"/>
              <a:t>	</a:t>
            </a:r>
            <a:r>
              <a:rPr lang="en-US" dirty="0"/>
              <a:t>min</a:t>
            </a:r>
            <a:r>
              <a:rPr lang="pl-PL" dirty="0"/>
              <a:t>	</a:t>
            </a:r>
            <a:r>
              <a:rPr lang="en-US" dirty="0"/>
              <a:t>Q1</a:t>
            </a:r>
            <a:r>
              <a:rPr lang="pl-PL" dirty="0"/>
              <a:t>	</a:t>
            </a:r>
            <a:r>
              <a:rPr lang="en-US" dirty="0"/>
              <a:t>median</a:t>
            </a:r>
            <a:r>
              <a:rPr lang="pl-PL" dirty="0"/>
              <a:t>	</a:t>
            </a:r>
            <a:r>
              <a:rPr lang="en-US" dirty="0"/>
              <a:t>Q3</a:t>
            </a:r>
            <a:r>
              <a:rPr lang="pl-PL" dirty="0"/>
              <a:t>	</a:t>
            </a:r>
            <a:r>
              <a:rPr lang="en-US" dirty="0"/>
              <a:t>max</a:t>
            </a:r>
            <a:r>
              <a:rPr lang="pl-PL" dirty="0"/>
              <a:t>	</a:t>
            </a:r>
            <a:r>
              <a:rPr lang="en-US" dirty="0"/>
              <a:t>mean</a:t>
            </a:r>
            <a:r>
              <a:rPr lang="pl-PL" dirty="0"/>
              <a:t>	</a:t>
            </a:r>
            <a:r>
              <a:rPr lang="en-US" dirty="0" err="1"/>
              <a:t>sd</a:t>
            </a:r>
            <a:r>
              <a:rPr lang="en-US" dirty="0"/>
              <a:t>				</a:t>
            </a:r>
            <a:endParaRPr lang="pl-PL" dirty="0"/>
          </a:p>
          <a:p>
            <a:r>
              <a:rPr lang="en-US" b="1" dirty="0"/>
              <a:t>Control</a:t>
            </a:r>
            <a:r>
              <a:rPr lang="pl-PL" dirty="0"/>
              <a:t>	</a:t>
            </a:r>
            <a:r>
              <a:rPr lang="en-US" dirty="0"/>
              <a:t>16.29</a:t>
            </a:r>
            <a:r>
              <a:rPr lang="pl-PL" dirty="0"/>
              <a:t>	</a:t>
            </a:r>
            <a:r>
              <a:rPr lang="en-US" dirty="0"/>
              <a:t>25.8875</a:t>
            </a:r>
            <a:r>
              <a:rPr lang="pl-PL" dirty="0"/>
              <a:t>	</a:t>
            </a:r>
            <a:r>
              <a:rPr lang="en-US" dirty="0"/>
              <a:t>27.79</a:t>
            </a:r>
            <a:r>
              <a:rPr lang="pl-PL" dirty="0"/>
              <a:t>	</a:t>
            </a:r>
            <a:r>
              <a:rPr lang="en-US" dirty="0"/>
              <a:t>31.65</a:t>
            </a:r>
            <a:r>
              <a:rPr lang="pl-PL" dirty="0"/>
              <a:t>	</a:t>
            </a:r>
            <a:r>
              <a:rPr lang="en-US" dirty="0"/>
              <a:t>37.36</a:t>
            </a:r>
            <a:r>
              <a:rPr lang="pl-PL" dirty="0"/>
              <a:t>	</a:t>
            </a:r>
            <a:r>
              <a:rPr lang="en-US" dirty="0"/>
              <a:t>28.24233</a:t>
            </a:r>
            <a:r>
              <a:rPr lang="pl-PL" dirty="0"/>
              <a:t>	</a:t>
            </a:r>
            <a:r>
              <a:rPr lang="en-US" dirty="0"/>
              <a:t>4.765754				</a:t>
            </a:r>
            <a:endParaRPr lang="pl-PL" dirty="0"/>
          </a:p>
          <a:p>
            <a:r>
              <a:rPr lang="en-US" b="1" dirty="0"/>
              <a:t>T1D</a:t>
            </a:r>
            <a:r>
              <a:rPr lang="pl-PL" dirty="0"/>
              <a:t>	</a:t>
            </a:r>
            <a:r>
              <a:rPr lang="en-US" dirty="0"/>
              <a:t>19.72</a:t>
            </a:r>
            <a:r>
              <a:rPr lang="pl-PL" dirty="0"/>
              <a:t>	</a:t>
            </a:r>
            <a:r>
              <a:rPr lang="en-US" dirty="0"/>
              <a:t>27.9600</a:t>
            </a:r>
            <a:r>
              <a:rPr lang="pl-PL" dirty="0"/>
              <a:t>	</a:t>
            </a:r>
            <a:r>
              <a:rPr lang="en-US" dirty="0"/>
              <a:t>31.07</a:t>
            </a:r>
            <a:r>
              <a:rPr lang="pl-PL" dirty="0"/>
              <a:t>	</a:t>
            </a:r>
            <a:r>
              <a:rPr lang="en-US" dirty="0"/>
              <a:t>33.68</a:t>
            </a:r>
            <a:r>
              <a:rPr lang="pl-PL" dirty="0"/>
              <a:t>	</a:t>
            </a:r>
            <a:r>
              <a:rPr lang="en-US" dirty="0"/>
              <a:t>41.10</a:t>
            </a:r>
            <a:r>
              <a:rPr lang="pl-PL" dirty="0"/>
              <a:t>	</a:t>
            </a:r>
            <a:r>
              <a:rPr lang="en-US" dirty="0"/>
              <a:t>30.59307</a:t>
            </a:r>
            <a:r>
              <a:rPr lang="pl-PL" dirty="0"/>
              <a:t>	</a:t>
            </a:r>
            <a:r>
              <a:rPr lang="en-US" dirty="0"/>
              <a:t>5.068817											</a:t>
            </a:r>
            <a:endParaRPr lang="pl-PL" dirty="0"/>
          </a:p>
          <a:p>
            <a:r>
              <a:rPr lang="pl-PL" dirty="0"/>
              <a:t>Welch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t-test: </a:t>
            </a:r>
            <a:r>
              <a:rPr lang="fr-FR" dirty="0"/>
              <a:t>t = -3.7167, df = 174.16, </a:t>
            </a:r>
            <a:r>
              <a:rPr lang="fr-FR" b="1" dirty="0"/>
              <a:t>p-value = 0.0002718</a:t>
            </a:r>
            <a:r>
              <a:rPr lang="en-US" b="1" dirty="0"/>
              <a:t>				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6D40E1F-0F29-4BEC-809C-A80C562C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1" y="2572792"/>
            <a:ext cx="4260376" cy="42603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82AF4B3-5C11-4089-AD5F-D2DD8B5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836" y="2572792"/>
            <a:ext cx="4325431" cy="43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8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3F4961F-F11D-4ABC-9CE2-CFCF4B341DBF}"/>
              </a:ext>
            </a:extLst>
          </p:cNvPr>
          <p:cNvSpPr txBox="1"/>
          <p:nvPr/>
        </p:nvSpPr>
        <p:spPr>
          <a:xfrm>
            <a:off x="92468" y="82197"/>
            <a:ext cx="114351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BMI_BEFORE</a:t>
            </a:r>
            <a:r>
              <a:rPr lang="pl-PL" b="1" dirty="0"/>
              <a:t> </a:t>
            </a:r>
            <a:r>
              <a:rPr lang="pl-PL" b="1" dirty="0" err="1"/>
              <a:t>pregnancy_by</a:t>
            </a:r>
            <a:r>
              <a:rPr lang="pl-PL" b="1" dirty="0"/>
              <a:t> </a:t>
            </a:r>
            <a:r>
              <a:rPr lang="pl-PL" b="1" dirty="0" err="1"/>
              <a:t>disease</a:t>
            </a:r>
            <a:r>
              <a:rPr lang="pl-PL" b="1" dirty="0"/>
              <a:t>			</a:t>
            </a:r>
          </a:p>
          <a:p>
            <a:endParaRPr lang="pl-PL" b="1" dirty="0"/>
          </a:p>
          <a:p>
            <a:r>
              <a:rPr lang="pl-PL" dirty="0"/>
              <a:t>D</a:t>
            </a:r>
            <a:r>
              <a:rPr lang="en-US" dirty="0" err="1"/>
              <a:t>isease</a:t>
            </a:r>
            <a:r>
              <a:rPr lang="pl-PL" dirty="0"/>
              <a:t>	</a:t>
            </a:r>
            <a:r>
              <a:rPr lang="en-US" dirty="0"/>
              <a:t>min</a:t>
            </a:r>
            <a:r>
              <a:rPr lang="pl-PL" dirty="0"/>
              <a:t>	</a:t>
            </a:r>
            <a:r>
              <a:rPr lang="en-US" dirty="0"/>
              <a:t>Q1</a:t>
            </a:r>
            <a:r>
              <a:rPr lang="pl-PL" dirty="0"/>
              <a:t>	</a:t>
            </a:r>
            <a:r>
              <a:rPr lang="en-US" dirty="0"/>
              <a:t>media</a:t>
            </a:r>
            <a:r>
              <a:rPr lang="pl-PL" dirty="0"/>
              <a:t>n	</a:t>
            </a:r>
            <a:r>
              <a:rPr lang="en-US" dirty="0"/>
              <a:t>Q3</a:t>
            </a:r>
            <a:r>
              <a:rPr lang="pl-PL" dirty="0"/>
              <a:t>	</a:t>
            </a:r>
            <a:r>
              <a:rPr lang="en-US" dirty="0"/>
              <a:t>max</a:t>
            </a:r>
            <a:r>
              <a:rPr lang="pl-PL" dirty="0"/>
              <a:t>	</a:t>
            </a:r>
            <a:r>
              <a:rPr lang="en-US" dirty="0"/>
              <a:t>mean</a:t>
            </a:r>
            <a:r>
              <a:rPr lang="pl-PL" dirty="0"/>
              <a:t>	</a:t>
            </a:r>
            <a:r>
              <a:rPr lang="en-US" dirty="0" err="1"/>
              <a:t>sd</a:t>
            </a:r>
            <a:r>
              <a:rPr lang="en-US" dirty="0"/>
              <a:t>				</a:t>
            </a:r>
            <a:endParaRPr lang="pl-PL" dirty="0"/>
          </a:p>
          <a:p>
            <a:r>
              <a:rPr lang="en-US" b="1" dirty="0"/>
              <a:t>Control</a:t>
            </a:r>
            <a:r>
              <a:rPr lang="pl-PL" dirty="0"/>
              <a:t>	</a:t>
            </a:r>
            <a:r>
              <a:rPr lang="en-US" dirty="0"/>
              <a:t>16.90</a:t>
            </a:r>
            <a:r>
              <a:rPr lang="pl-PL" dirty="0"/>
              <a:t>	</a:t>
            </a:r>
            <a:r>
              <a:rPr lang="en-US" dirty="0"/>
              <a:t>20.55</a:t>
            </a:r>
            <a:r>
              <a:rPr lang="pl-PL" dirty="0"/>
              <a:t>	</a:t>
            </a:r>
            <a:r>
              <a:rPr lang="en-US" dirty="0"/>
              <a:t>22.58</a:t>
            </a:r>
            <a:r>
              <a:rPr lang="pl-PL" dirty="0"/>
              <a:t>	</a:t>
            </a:r>
            <a:r>
              <a:rPr lang="en-US" dirty="0"/>
              <a:t>23.83</a:t>
            </a:r>
            <a:r>
              <a:rPr lang="pl-PL" dirty="0"/>
              <a:t>	</a:t>
            </a:r>
            <a:r>
              <a:rPr lang="en-US" dirty="0"/>
              <a:t>29.24</a:t>
            </a:r>
            <a:r>
              <a:rPr lang="pl-PL" dirty="0"/>
              <a:t>	</a:t>
            </a:r>
            <a:r>
              <a:rPr lang="en-US" dirty="0"/>
              <a:t>22.62070 2.603728				</a:t>
            </a:r>
            <a:endParaRPr lang="pl-PL" dirty="0"/>
          </a:p>
          <a:p>
            <a:r>
              <a:rPr lang="en-US" b="1" dirty="0"/>
              <a:t>T1D</a:t>
            </a:r>
            <a:r>
              <a:rPr lang="pl-PL" dirty="0"/>
              <a:t>	</a:t>
            </a:r>
            <a:r>
              <a:rPr lang="en-US" dirty="0"/>
              <a:t>18.07</a:t>
            </a:r>
            <a:r>
              <a:rPr lang="pl-PL" dirty="0"/>
              <a:t>	</a:t>
            </a:r>
            <a:r>
              <a:rPr lang="en-US" dirty="0"/>
              <a:t>20.97</a:t>
            </a:r>
            <a:r>
              <a:rPr lang="pl-PL" dirty="0"/>
              <a:t>	</a:t>
            </a:r>
            <a:r>
              <a:rPr lang="en-US" dirty="0"/>
              <a:t>22.71</a:t>
            </a:r>
            <a:r>
              <a:rPr lang="pl-PL" dirty="0"/>
              <a:t>	</a:t>
            </a:r>
            <a:r>
              <a:rPr lang="en-US" dirty="0"/>
              <a:t>25.63</a:t>
            </a:r>
            <a:r>
              <a:rPr lang="pl-PL" dirty="0"/>
              <a:t>	</a:t>
            </a:r>
            <a:r>
              <a:rPr lang="en-US" dirty="0"/>
              <a:t>32.87</a:t>
            </a:r>
            <a:r>
              <a:rPr lang="pl-PL" dirty="0"/>
              <a:t>	</a:t>
            </a:r>
            <a:r>
              <a:rPr lang="en-US" dirty="0"/>
              <a:t>23.15741 2.867411					</a:t>
            </a:r>
            <a:endParaRPr lang="pl-PL" dirty="0"/>
          </a:p>
          <a:p>
            <a:r>
              <a:rPr lang="en-US" dirty="0"/>
              <a:t>										</a:t>
            </a:r>
            <a:endParaRPr lang="pl-PL" dirty="0"/>
          </a:p>
          <a:p>
            <a:r>
              <a:rPr lang="pl-PL" dirty="0"/>
              <a:t>Welch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t-test: </a:t>
            </a:r>
            <a:r>
              <a:rPr lang="fr-FR" dirty="0"/>
              <a:t>t = -2.2492, df = 522.77, </a:t>
            </a:r>
            <a:r>
              <a:rPr lang="fr-FR" b="1" dirty="0"/>
              <a:t>p-value = 0.02491</a:t>
            </a:r>
            <a:r>
              <a:rPr lang="en-US" b="1" dirty="0"/>
              <a:t>	</a:t>
            </a:r>
            <a:endParaRPr lang="pl-PL" b="1" dirty="0"/>
          </a:p>
          <a:p>
            <a:endParaRPr lang="pl-PL" b="1" dirty="0"/>
          </a:p>
          <a:p>
            <a:r>
              <a:rPr lang="pl-PL" b="1" dirty="0"/>
              <a:t>vs. </a:t>
            </a:r>
          </a:p>
          <a:p>
            <a:r>
              <a:rPr lang="pl-PL" b="1" dirty="0"/>
              <a:t>				</a:t>
            </a:r>
          </a:p>
          <a:p>
            <a:r>
              <a:rPr lang="pl-PL" b="1" dirty="0"/>
              <a:t>BMI_AFTER (</a:t>
            </a:r>
            <a:r>
              <a:rPr lang="pl-PL" b="1" dirty="0" err="1"/>
              <a:t>just</a:t>
            </a:r>
            <a:r>
              <a:rPr lang="pl-PL" b="1" dirty="0"/>
              <a:t> </a:t>
            </a:r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b="1" dirty="0" err="1"/>
              <a:t>delivery</a:t>
            </a:r>
            <a:r>
              <a:rPr lang="pl-PL" b="1" dirty="0"/>
              <a:t>) _by </a:t>
            </a:r>
            <a:r>
              <a:rPr lang="pl-PL" b="1" dirty="0" err="1"/>
              <a:t>disease</a:t>
            </a:r>
            <a:endParaRPr lang="pl-PL" b="1" dirty="0"/>
          </a:p>
          <a:p>
            <a:endParaRPr lang="pl-PL" dirty="0"/>
          </a:p>
          <a:p>
            <a:r>
              <a:rPr lang="en-US" dirty="0"/>
              <a:t>Disease</a:t>
            </a:r>
            <a:r>
              <a:rPr lang="pl-PL" dirty="0"/>
              <a:t>	</a:t>
            </a:r>
            <a:r>
              <a:rPr lang="en-US" dirty="0"/>
              <a:t>min</a:t>
            </a:r>
            <a:r>
              <a:rPr lang="pl-PL" dirty="0"/>
              <a:t>	</a:t>
            </a:r>
            <a:r>
              <a:rPr lang="en-US" dirty="0"/>
              <a:t>Q1</a:t>
            </a:r>
            <a:r>
              <a:rPr lang="pl-PL" dirty="0"/>
              <a:t>	</a:t>
            </a:r>
            <a:r>
              <a:rPr lang="en-US" dirty="0"/>
              <a:t>median</a:t>
            </a:r>
            <a:r>
              <a:rPr lang="pl-PL" dirty="0"/>
              <a:t>	</a:t>
            </a:r>
            <a:r>
              <a:rPr lang="en-US" dirty="0"/>
              <a:t>Q3</a:t>
            </a:r>
            <a:r>
              <a:rPr lang="pl-PL" dirty="0"/>
              <a:t>	</a:t>
            </a:r>
            <a:r>
              <a:rPr lang="en-US" dirty="0"/>
              <a:t>max</a:t>
            </a:r>
            <a:r>
              <a:rPr lang="pl-PL" dirty="0"/>
              <a:t>	</a:t>
            </a:r>
            <a:r>
              <a:rPr lang="en-US" dirty="0"/>
              <a:t>mean</a:t>
            </a:r>
            <a:r>
              <a:rPr lang="pl-PL" dirty="0"/>
              <a:t>	</a:t>
            </a:r>
            <a:r>
              <a:rPr lang="en-US" dirty="0" err="1"/>
              <a:t>sd</a:t>
            </a:r>
            <a:r>
              <a:rPr lang="en-US" dirty="0"/>
              <a:t>				</a:t>
            </a:r>
            <a:endParaRPr lang="pl-PL" dirty="0"/>
          </a:p>
          <a:p>
            <a:r>
              <a:rPr lang="en-US" b="1" dirty="0"/>
              <a:t>Control</a:t>
            </a:r>
            <a:r>
              <a:rPr lang="pl-PL" dirty="0"/>
              <a:t>	</a:t>
            </a:r>
            <a:r>
              <a:rPr lang="en-US" dirty="0"/>
              <a:t>20.79</a:t>
            </a:r>
            <a:r>
              <a:rPr lang="pl-PL" dirty="0"/>
              <a:t>	</a:t>
            </a:r>
            <a:r>
              <a:rPr lang="en-US" dirty="0"/>
              <a:t>25.635</a:t>
            </a:r>
            <a:r>
              <a:rPr lang="pl-PL" dirty="0"/>
              <a:t>	</a:t>
            </a:r>
            <a:r>
              <a:rPr lang="en-US" dirty="0"/>
              <a:t>27.68</a:t>
            </a:r>
            <a:r>
              <a:rPr lang="pl-PL" dirty="0"/>
              <a:t>	</a:t>
            </a:r>
            <a:r>
              <a:rPr lang="en-US" dirty="0"/>
              <a:t>30.0400</a:t>
            </a:r>
            <a:r>
              <a:rPr lang="pl-PL" dirty="0"/>
              <a:t>	</a:t>
            </a:r>
            <a:r>
              <a:rPr lang="en-US" dirty="0"/>
              <a:t>32.99</a:t>
            </a:r>
            <a:r>
              <a:rPr lang="pl-PL" dirty="0"/>
              <a:t>	</a:t>
            </a:r>
            <a:r>
              <a:rPr lang="en-US" dirty="0"/>
              <a:t>27.66340</a:t>
            </a:r>
            <a:r>
              <a:rPr lang="pl-PL" dirty="0"/>
              <a:t>	</a:t>
            </a:r>
            <a:r>
              <a:rPr lang="en-US" dirty="0"/>
              <a:t>2.956985				</a:t>
            </a:r>
            <a:endParaRPr lang="pl-PL" dirty="0"/>
          </a:p>
          <a:p>
            <a:r>
              <a:rPr lang="en-US" b="1" dirty="0"/>
              <a:t>T1D</a:t>
            </a:r>
            <a:r>
              <a:rPr lang="pl-PL" dirty="0"/>
              <a:t>	</a:t>
            </a:r>
            <a:r>
              <a:rPr lang="en-US" dirty="0"/>
              <a:t>21.56</a:t>
            </a:r>
            <a:r>
              <a:rPr lang="pl-PL" dirty="0"/>
              <a:t>	</a:t>
            </a:r>
            <a:r>
              <a:rPr lang="en-US" dirty="0"/>
              <a:t>25.510</a:t>
            </a:r>
            <a:r>
              <a:rPr lang="pl-PL" dirty="0"/>
              <a:t>	</a:t>
            </a:r>
            <a:r>
              <a:rPr lang="en-US" dirty="0"/>
              <a:t>27.44</a:t>
            </a:r>
            <a:r>
              <a:rPr lang="pl-PL" dirty="0"/>
              <a:t>	</a:t>
            </a:r>
            <a:r>
              <a:rPr lang="en-US" dirty="0"/>
              <a:t>30.0275</a:t>
            </a:r>
            <a:r>
              <a:rPr lang="pl-PL" dirty="0"/>
              <a:t>	</a:t>
            </a:r>
            <a:r>
              <a:rPr lang="en-US" dirty="0"/>
              <a:t>40.14</a:t>
            </a:r>
            <a:r>
              <a:rPr lang="pl-PL" dirty="0"/>
              <a:t>	</a:t>
            </a:r>
            <a:r>
              <a:rPr lang="en-US" dirty="0"/>
              <a:t>28.04472</a:t>
            </a:r>
            <a:r>
              <a:rPr lang="pl-PL" dirty="0"/>
              <a:t>	</a:t>
            </a:r>
            <a:r>
              <a:rPr lang="en-US" dirty="0"/>
              <a:t>3.713353						</a:t>
            </a:r>
            <a:endParaRPr lang="pl-PL" dirty="0"/>
          </a:p>
          <a:p>
            <a:r>
              <a:rPr lang="pl-PL" dirty="0"/>
              <a:t>Welch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t-test: t = -1.303, </a:t>
            </a:r>
            <a:r>
              <a:rPr lang="pl-PL" dirty="0" err="1"/>
              <a:t>df</a:t>
            </a:r>
            <a:r>
              <a:rPr lang="pl-PL" dirty="0"/>
              <a:t> = 516.31, p-</a:t>
            </a:r>
            <a:r>
              <a:rPr lang="pl-PL" dirty="0" err="1"/>
              <a:t>value</a:t>
            </a:r>
            <a:r>
              <a:rPr lang="pl-PL" dirty="0"/>
              <a:t> = 0.1931 </a:t>
            </a:r>
            <a:r>
              <a:rPr lang="en-US" b="1" dirty="0"/>
              <a:t>		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8295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935A3D1-F311-4264-86D1-F38D4834BD98}"/>
              </a:ext>
            </a:extLst>
          </p:cNvPr>
          <p:cNvSpPr txBox="1"/>
          <p:nvPr/>
        </p:nvSpPr>
        <p:spPr>
          <a:xfrm>
            <a:off x="1590782" y="246579"/>
            <a:ext cx="901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BMI_BEFORE</a:t>
            </a:r>
            <a:r>
              <a:rPr lang="pl-PL" b="1" dirty="0"/>
              <a:t> </a:t>
            </a:r>
            <a:r>
              <a:rPr lang="pl-PL" b="1" dirty="0" err="1"/>
              <a:t>pregnancy</a:t>
            </a:r>
            <a:r>
              <a:rPr lang="pl-PL" b="1" dirty="0"/>
              <a:t>		vs. 		BMI_AFTER (</a:t>
            </a:r>
            <a:r>
              <a:rPr lang="pl-PL" b="1" dirty="0" err="1"/>
              <a:t>just</a:t>
            </a:r>
            <a:r>
              <a:rPr lang="pl-PL" b="1" dirty="0"/>
              <a:t> </a:t>
            </a:r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b="1" dirty="0" err="1"/>
              <a:t>delivery</a:t>
            </a:r>
            <a:r>
              <a:rPr lang="pl-PL" b="1" dirty="0"/>
              <a:t>)</a:t>
            </a:r>
          </a:p>
          <a:p>
            <a:r>
              <a:rPr lang="pl-PL" b="1" dirty="0"/>
              <a:t>			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3AC51B4-7A50-4234-8BC8-7480F3E6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9" y="1337281"/>
            <a:ext cx="4178457" cy="417845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6EF0FA1-3B40-4D1F-8A71-50BDE480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57" y="1328012"/>
            <a:ext cx="4201975" cy="42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579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5151</TotalTime>
  <Words>2022</Words>
  <Application>Microsoft Office PowerPoint</Application>
  <PresentationFormat>Widescreen</PresentationFormat>
  <Paragraphs>464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Glucose timepoints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Microbiome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1 Diabetes</dc:title>
  <dc:creator>gamar</dc:creator>
  <cp:lastModifiedBy>Michael Jochum</cp:lastModifiedBy>
  <cp:revision>342</cp:revision>
  <dcterms:created xsi:type="dcterms:W3CDTF">2020-04-02T21:31:07Z</dcterms:created>
  <dcterms:modified xsi:type="dcterms:W3CDTF">2020-07-31T00:50:45Z</dcterms:modified>
</cp:coreProperties>
</file>