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7" r:id="rId2"/>
    <p:sldId id="289" r:id="rId3"/>
    <p:sldId id="290" r:id="rId4"/>
    <p:sldId id="291" r:id="rId5"/>
    <p:sldId id="281" r:id="rId6"/>
    <p:sldId id="280" r:id="rId7"/>
    <p:sldId id="284" r:id="rId8"/>
    <p:sldId id="285" r:id="rId9"/>
    <p:sldId id="271" r:id="rId10"/>
    <p:sldId id="256" r:id="rId11"/>
    <p:sldId id="260" r:id="rId12"/>
    <p:sldId id="263" r:id="rId13"/>
    <p:sldId id="257" r:id="rId14"/>
    <p:sldId id="258" r:id="rId15"/>
    <p:sldId id="259" r:id="rId16"/>
    <p:sldId id="287" r:id="rId17"/>
    <p:sldId id="262" r:id="rId18"/>
    <p:sldId id="261" r:id="rId19"/>
    <p:sldId id="264" r:id="rId20"/>
    <p:sldId id="286" r:id="rId21"/>
    <p:sldId id="268" r:id="rId22"/>
    <p:sldId id="270" r:id="rId23"/>
    <p:sldId id="269" r:id="rId24"/>
    <p:sldId id="282" r:id="rId25"/>
    <p:sldId id="288" r:id="rId26"/>
    <p:sldId id="283" r:id="rId27"/>
    <p:sldId id="278" r:id="rId28"/>
    <p:sldId id="274" r:id="rId29"/>
    <p:sldId id="272" r:id="rId30"/>
    <p:sldId id="275" r:id="rId31"/>
    <p:sldId id="276" r:id="rId32"/>
    <p:sldId id="27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73088" autoAdjust="0"/>
  </p:normalViewPr>
  <p:slideViewPr>
    <p:cSldViewPr snapToGrid="0">
      <p:cViewPr varScale="1">
        <p:scale>
          <a:sx n="62" d="100"/>
          <a:sy n="62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55A8B-4A56-4A40-A669-136E2216F929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CC61C-15A6-491D-80B8-D193C350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analysis by sample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CC61C-15A6-491D-80B8-D193C3501A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Simultaneous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CC61C-15A6-491D-80B8-D193C3501A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0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0F77-07AE-4F8F-8B1D-E6110F06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8531A-6514-43BA-A4D4-97B720265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42B3-8E14-48AF-99B2-6D0CE35A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9DAB-130E-424B-BB66-1A63250D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EA285-2118-4325-8555-9FB4A7A4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79C2-61EB-482A-B165-4233D3D9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CBF2C-C445-4D2E-96C4-9B00A800C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03E69-959C-4DF9-969D-B130D3A2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FDFE-F5C8-4727-AFB5-2261093F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F023D-919D-49EF-8827-84921CE6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675F5-FA34-488E-B8E1-E79E599B0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B8673-40E5-423C-A770-E5AE67605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C1AD-633F-4E97-BFED-98C4B842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8A0D-A1D3-4C10-99A2-C4D850AE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83EBF-080E-44EF-9760-2005F621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5B0D-6A86-4A1F-9CA2-69235729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D6FE-FAE5-4C68-A77B-746215B6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420A-3B3E-4DAB-9117-8824DAF3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B9F9-DDC9-4722-A34B-B5C76126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FBD9-EF67-4B25-A748-16C74B3C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C193-2BF3-4738-8254-40AAC474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80071-8F46-4C9D-8628-0A25D4F44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200F5-DF7F-43D4-ABC8-BCB424D5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A495-F1A5-46FA-BC9B-41B801BC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EC77C-2915-4D4A-9449-0F76E9D6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3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7BD0-DD22-4BB3-971C-55E81519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FABD-54C2-4382-8F58-8526731A2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57DBE-EFCB-4190-B2C1-BE52D705B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F7482-5958-4C77-918F-CE3DF78F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08609-7DD9-49AB-BD51-902516B5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6FE7B-3CFB-4A9B-8757-DF299E35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3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7E43-9315-4402-9B50-32554AE8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FF55E-A9DA-49AD-BEC9-F60A7D219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82AB4-1EC6-4F90-B93F-3B015A1A7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DEFB0-9F9C-49AA-97DC-C200EF20E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59F36-FA70-4602-8ED8-48AA5B81B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80011-57BD-4EBD-8395-F9187239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826D7-AC9C-431C-9D43-64EC06D9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04474-5237-490A-9958-00C82C1A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2D3D-BC90-4E0C-8B4B-D0C4773A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546EF-193F-4173-89BF-994380BF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812FA-865C-4512-9863-CA86FB39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AB7BC-746A-4F96-B749-E22CC911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9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2CC47-D806-4E15-95EE-F0CD6BA7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3BF79-D7CE-4DB9-95D6-FDFDA4A7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B4B49-7E38-43FB-AED1-9F1AE614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8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1AFA-5F26-48BE-B0E2-1271165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94C3-6F6D-4640-8452-1BD1D0D0A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AC18C-DBFA-4261-8D47-2AC0BCDC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8140D-F9E8-4CB6-AEBC-DFF595DF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E6D9C-4849-4C40-98D6-B3DE78AD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356AD-2CC2-4BA3-A993-FB1F0ACD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9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1DD8-14A7-42E2-99B8-99A179EE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055FF-307F-439F-A496-8A56F9B79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9F6D4-DB1F-4E9E-BB71-698A3ABFD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A735A-942C-4D73-B3C2-A5AA075E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57755-A01E-4D1B-AE39-6ED32470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20A88-B27C-4DAC-8EC4-FDB4583C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1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D9AD4-26CD-4561-84B9-F469C125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07F81-4BE8-4319-BF0B-EABDCA2B7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C6F77-EF28-40B5-83E5-3BF002C04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88D9-29B1-4069-8A1E-450E7A27634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34A46-5092-42DF-B849-A6BC27BEB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5278-CB05-4364-B69F-6B9A354CE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DB12-6558-43DC-A013-F27186D49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Beta Diversity PCOA </a:t>
            </a:r>
            <a:r>
              <a:rPr lang="en-US" dirty="0" err="1"/>
              <a:t>PlotsType</a:t>
            </a:r>
            <a:r>
              <a:rPr lang="en-US" dirty="0"/>
              <a:t> 1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E0AA6-1D40-42C9-AABD-B2582767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  <a:br>
              <a:rPr lang="en-US" dirty="0"/>
            </a:br>
            <a:r>
              <a:rPr lang="en-US" dirty="0"/>
              <a:t>11 August 2020</a:t>
            </a:r>
          </a:p>
        </p:txBody>
      </p:sp>
    </p:spTree>
    <p:extLst>
      <p:ext uri="{BB962C8B-B14F-4D97-AF65-F5344CB8AC3E}">
        <p14:creationId xmlns:p14="http://schemas.microsoft.com/office/powerpoint/2010/main" val="2696333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DB12-6558-43DC-A013-F27186D49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Categorical data Mosaic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E0AA6-1D40-42C9-AABD-B2582767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  <a:br>
              <a:rPr lang="en-US" dirty="0"/>
            </a:br>
            <a:r>
              <a:rPr lang="en-US" dirty="0"/>
              <a:t>4 August 2020</a:t>
            </a:r>
          </a:p>
        </p:txBody>
      </p:sp>
    </p:spTree>
    <p:extLst>
      <p:ext uri="{BB962C8B-B14F-4D97-AF65-F5344CB8AC3E}">
        <p14:creationId xmlns:p14="http://schemas.microsoft.com/office/powerpoint/2010/main" val="83119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FFC1-B26B-4720-AD28-9CA49730E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1143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Summary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09F01-AB2C-4FD6-9EEF-32ED37139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461" y="5997462"/>
            <a:ext cx="9144000" cy="4009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Table X. Type 1 Diabetes Dataset Counts (Percentages)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E55EDB-812D-464C-ACD1-82726A3E9AD7}"/>
              </a:ext>
            </a:extLst>
          </p:cNvPr>
          <p:cNvGraphicFramePr>
            <a:graphicFrameLocks noGrp="1"/>
          </p:cNvGraphicFramePr>
          <p:nvPr/>
        </p:nvGraphicFramePr>
        <p:xfrm>
          <a:off x="651589" y="1716461"/>
          <a:ext cx="4806820" cy="2005965"/>
        </p:xfrm>
        <a:graphic>
          <a:graphicData uri="http://schemas.openxmlformats.org/drawingml/2006/table">
            <a:tbl>
              <a:tblPr/>
              <a:tblGrid>
                <a:gridCol w="913772">
                  <a:extLst>
                    <a:ext uri="{9D8B030D-6E8A-4147-A177-3AD203B41FA5}">
                      <a16:colId xmlns:a16="http://schemas.microsoft.com/office/drawing/2014/main" val="1920427176"/>
                    </a:ext>
                  </a:extLst>
                </a:gridCol>
                <a:gridCol w="913772">
                  <a:extLst>
                    <a:ext uri="{9D8B030D-6E8A-4147-A177-3AD203B41FA5}">
                      <a16:colId xmlns:a16="http://schemas.microsoft.com/office/drawing/2014/main" val="1995042004"/>
                    </a:ext>
                  </a:extLst>
                </a:gridCol>
                <a:gridCol w="913772">
                  <a:extLst>
                    <a:ext uri="{9D8B030D-6E8A-4147-A177-3AD203B41FA5}">
                      <a16:colId xmlns:a16="http://schemas.microsoft.com/office/drawing/2014/main" val="2173914591"/>
                    </a:ext>
                  </a:extLst>
                </a:gridCol>
                <a:gridCol w="323627">
                  <a:extLst>
                    <a:ext uri="{9D8B030D-6E8A-4147-A177-3AD203B41FA5}">
                      <a16:colId xmlns:a16="http://schemas.microsoft.com/office/drawing/2014/main" val="3271006926"/>
                    </a:ext>
                  </a:extLst>
                </a:gridCol>
                <a:gridCol w="899494">
                  <a:extLst>
                    <a:ext uri="{9D8B030D-6E8A-4147-A177-3AD203B41FA5}">
                      <a16:colId xmlns:a16="http://schemas.microsoft.com/office/drawing/2014/main" val="833546567"/>
                    </a:ext>
                  </a:extLst>
                </a:gridCol>
                <a:gridCol w="842383">
                  <a:extLst>
                    <a:ext uri="{9D8B030D-6E8A-4147-A177-3AD203B41FA5}">
                      <a16:colId xmlns:a16="http://schemas.microsoft.com/office/drawing/2014/main" val="7312612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antibiotics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antibiotics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84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 (n)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9857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652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771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285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antibiotics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antibiotics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10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590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34.14634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54.54545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55.5556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06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65.85366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45.45455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44.4444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39652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E3D4A4-06B7-4B91-AFF7-5C054A0FA90D}"/>
              </a:ext>
            </a:extLst>
          </p:cNvPr>
          <p:cNvGraphicFramePr>
            <a:graphicFrameLocks noGrp="1"/>
          </p:cNvGraphicFramePr>
          <p:nvPr/>
        </p:nvGraphicFramePr>
        <p:xfrm>
          <a:off x="6231941" y="1382133"/>
          <a:ext cx="4134370" cy="2674620"/>
        </p:xfrm>
        <a:graphic>
          <a:graphicData uri="http://schemas.openxmlformats.org/drawingml/2006/table">
            <a:tbl>
              <a:tblPr/>
              <a:tblGrid>
                <a:gridCol w="1142665">
                  <a:extLst>
                    <a:ext uri="{9D8B030D-6E8A-4147-A177-3AD203B41FA5}">
                      <a16:colId xmlns:a16="http://schemas.microsoft.com/office/drawing/2014/main" val="4070163366"/>
                    </a:ext>
                  </a:extLst>
                </a:gridCol>
                <a:gridCol w="997235">
                  <a:extLst>
                    <a:ext uri="{9D8B030D-6E8A-4147-A177-3AD203B41FA5}">
                      <a16:colId xmlns:a16="http://schemas.microsoft.com/office/drawing/2014/main" val="1117258304"/>
                    </a:ext>
                  </a:extLst>
                </a:gridCol>
                <a:gridCol w="997235">
                  <a:extLst>
                    <a:ext uri="{9D8B030D-6E8A-4147-A177-3AD203B41FA5}">
                      <a16:colId xmlns:a16="http://schemas.microsoft.com/office/drawing/2014/main" val="70377722"/>
                    </a:ext>
                  </a:extLst>
                </a:gridCol>
                <a:gridCol w="997235">
                  <a:extLst>
                    <a:ext uri="{9D8B030D-6E8A-4147-A177-3AD203B41FA5}">
                      <a16:colId xmlns:a16="http://schemas.microsoft.com/office/drawing/2014/main" val="36533203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Disease(n)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No_Abx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362146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1765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896136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31695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744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971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723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No_Abx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615520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10491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01226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98152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012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24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DB12-6558-43DC-A013-F27186D4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234" y="1122363"/>
            <a:ext cx="11675533" cy="2387600"/>
          </a:xfrm>
        </p:spPr>
        <p:txBody>
          <a:bodyPr>
            <a:normAutofit/>
          </a:bodyPr>
          <a:lstStyle/>
          <a:p>
            <a:r>
              <a:rPr lang="en-US" dirty="0"/>
              <a:t>Mosaic plot 1</a:t>
            </a:r>
            <a:br>
              <a:rPr lang="en-US" dirty="0"/>
            </a:br>
            <a:r>
              <a:rPr lang="en-US" sz="5300" dirty="0"/>
              <a:t>disease x Abx use x Delivery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E0AA6-1D40-42C9-AABD-B2582767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 versions, greyscale, color, and shaded</a:t>
            </a:r>
          </a:p>
        </p:txBody>
      </p:sp>
    </p:spTree>
    <p:extLst>
      <p:ext uri="{BB962C8B-B14F-4D97-AF65-F5344CB8AC3E}">
        <p14:creationId xmlns:p14="http://schemas.microsoft.com/office/powerpoint/2010/main" val="146309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, computer&#10;&#10;Description automatically generated">
            <a:extLst>
              <a:ext uri="{FF2B5EF4-FFF2-40B4-BE49-F238E27FC236}">
                <a16:creationId xmlns:a16="http://schemas.microsoft.com/office/drawing/2014/main" id="{81957104-AC96-42E8-A18C-CDDF2159D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62C575BA-CA4F-4749-A3ED-30F264271E56}"/>
              </a:ext>
            </a:extLst>
          </p:cNvPr>
          <p:cNvSpPr txBox="1">
            <a:spLocks/>
          </p:cNvSpPr>
          <p:nvPr/>
        </p:nvSpPr>
        <p:spPr>
          <a:xfrm>
            <a:off x="1912776" y="6370688"/>
            <a:ext cx="9144000" cy="4009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Figure X. Mosaic plot of Type 1 Diabetes Dataset </a:t>
            </a:r>
          </a:p>
        </p:txBody>
      </p:sp>
    </p:spTree>
    <p:extLst>
      <p:ext uri="{BB962C8B-B14F-4D97-AF65-F5344CB8AC3E}">
        <p14:creationId xmlns:p14="http://schemas.microsoft.com/office/powerpoint/2010/main" val="100579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063F8E5-54DB-4BC4-8CC1-D4669DF3C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AB0F240-1D47-48E7-81BD-E53BC95748B4}"/>
              </a:ext>
            </a:extLst>
          </p:cNvPr>
          <p:cNvSpPr txBox="1">
            <a:spLocks/>
          </p:cNvSpPr>
          <p:nvPr/>
        </p:nvSpPr>
        <p:spPr>
          <a:xfrm>
            <a:off x="1912776" y="6370688"/>
            <a:ext cx="9144000" cy="4009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Figure X. Mosaic plot of Type 1 Diabetes Dataset </a:t>
            </a:r>
          </a:p>
        </p:txBody>
      </p:sp>
    </p:spTree>
    <p:extLst>
      <p:ext uri="{BB962C8B-B14F-4D97-AF65-F5344CB8AC3E}">
        <p14:creationId xmlns:p14="http://schemas.microsoft.com/office/powerpoint/2010/main" val="363994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4FB5BA2-B59C-47EE-BB7B-EC6293664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F89E5DA-1A83-41EC-B857-6702DF233836}"/>
              </a:ext>
            </a:extLst>
          </p:cNvPr>
          <p:cNvSpPr txBox="1">
            <a:spLocks/>
          </p:cNvSpPr>
          <p:nvPr/>
        </p:nvSpPr>
        <p:spPr>
          <a:xfrm>
            <a:off x="1912776" y="6370688"/>
            <a:ext cx="9144000" cy="4009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Figure X. Mosaic plot of Type 1 Diabetes Dataset </a:t>
            </a:r>
          </a:p>
        </p:txBody>
      </p:sp>
    </p:spTree>
    <p:extLst>
      <p:ext uri="{BB962C8B-B14F-4D97-AF65-F5344CB8AC3E}">
        <p14:creationId xmlns:p14="http://schemas.microsoft.com/office/powerpoint/2010/main" val="358812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DB12-6558-43DC-A013-F27186D49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Mosaic plot 2 </a:t>
            </a:r>
            <a:br>
              <a:rPr lang="en-US" dirty="0"/>
            </a:br>
            <a:r>
              <a:rPr lang="en-US" dirty="0"/>
              <a:t>disease vs Abx purpose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E0AA6-1D40-42C9-AABD-B2582767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 versions, greyscale, color, and shaded</a:t>
            </a:r>
          </a:p>
        </p:txBody>
      </p:sp>
    </p:spTree>
    <p:extLst>
      <p:ext uri="{BB962C8B-B14F-4D97-AF65-F5344CB8AC3E}">
        <p14:creationId xmlns:p14="http://schemas.microsoft.com/office/powerpoint/2010/main" val="2377766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86A95C8-A106-4904-BF69-63233E1C5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AF574D3-9234-47A6-94C9-014783FF641E}"/>
              </a:ext>
            </a:extLst>
          </p:cNvPr>
          <p:cNvSpPr txBox="1">
            <a:spLocks/>
          </p:cNvSpPr>
          <p:nvPr/>
        </p:nvSpPr>
        <p:spPr>
          <a:xfrm>
            <a:off x="1912776" y="6370688"/>
            <a:ext cx="9144000" cy="4009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Figure X. Mosaic plot of antibiotic Rationale</a:t>
            </a:r>
          </a:p>
        </p:txBody>
      </p:sp>
    </p:spTree>
    <p:extLst>
      <p:ext uri="{BB962C8B-B14F-4D97-AF65-F5344CB8AC3E}">
        <p14:creationId xmlns:p14="http://schemas.microsoft.com/office/powerpoint/2010/main" val="12427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71E96C-D4B0-4201-A50F-212AE8DB4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C0F443D-9984-439C-A9ED-F5D88B6A6458}"/>
              </a:ext>
            </a:extLst>
          </p:cNvPr>
          <p:cNvSpPr txBox="1">
            <a:spLocks/>
          </p:cNvSpPr>
          <p:nvPr/>
        </p:nvSpPr>
        <p:spPr>
          <a:xfrm>
            <a:off x="1912776" y="6370688"/>
            <a:ext cx="9144000" cy="4009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Figure X. Mosaic plot of antibiotic rationale</a:t>
            </a:r>
          </a:p>
        </p:txBody>
      </p:sp>
    </p:spTree>
    <p:extLst>
      <p:ext uri="{BB962C8B-B14F-4D97-AF65-F5344CB8AC3E}">
        <p14:creationId xmlns:p14="http://schemas.microsoft.com/office/powerpoint/2010/main" val="217210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1C4299-7DEF-4AA2-B424-2224AA64F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C0F443D-9984-439C-A9ED-F5D88B6A6458}"/>
              </a:ext>
            </a:extLst>
          </p:cNvPr>
          <p:cNvSpPr txBox="1">
            <a:spLocks/>
          </p:cNvSpPr>
          <p:nvPr/>
        </p:nvSpPr>
        <p:spPr>
          <a:xfrm>
            <a:off x="1912776" y="6370688"/>
            <a:ext cx="9144000" cy="4009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Figure X. Mosaic plot of antibiotic rationale</a:t>
            </a:r>
          </a:p>
        </p:txBody>
      </p:sp>
    </p:spTree>
    <p:extLst>
      <p:ext uri="{BB962C8B-B14F-4D97-AF65-F5344CB8AC3E}">
        <p14:creationId xmlns:p14="http://schemas.microsoft.com/office/powerpoint/2010/main" val="227675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ACA0AB-7D5E-40CB-8AB2-884958638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83" y="412790"/>
            <a:ext cx="10184835" cy="5880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40EB2-607B-475C-AC76-2097712BE6B0}"/>
              </a:ext>
            </a:extLst>
          </p:cNvPr>
          <p:cNvSpPr txBox="1"/>
          <p:nvPr/>
        </p:nvSpPr>
        <p:spPr>
          <a:xfrm>
            <a:off x="0" y="6402174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Beta Diversity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PCoA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plots comparing the Type 1 Diabetes and control samples across all microbiome sample types.</a:t>
            </a:r>
          </a:p>
        </p:txBody>
      </p:sp>
    </p:spTree>
    <p:extLst>
      <p:ext uri="{BB962C8B-B14F-4D97-AF65-F5344CB8AC3E}">
        <p14:creationId xmlns:p14="http://schemas.microsoft.com/office/powerpoint/2010/main" val="3896816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DB12-6558-43DC-A013-F27186D49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Variable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E0AA6-1D40-42C9-AABD-B2582767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  <a:br>
              <a:rPr lang="en-US" dirty="0"/>
            </a:br>
            <a:r>
              <a:rPr lang="en-US" dirty="0"/>
              <a:t>5 August 2020</a:t>
            </a:r>
          </a:p>
        </p:txBody>
      </p:sp>
    </p:spTree>
    <p:extLst>
      <p:ext uri="{BB962C8B-B14F-4D97-AF65-F5344CB8AC3E}">
        <p14:creationId xmlns:p14="http://schemas.microsoft.com/office/powerpoint/2010/main" val="2439407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7A2AB6-B8D7-48F8-86EF-0059D614BDCB}"/>
              </a:ext>
            </a:extLst>
          </p:cNvPr>
          <p:cNvGraphicFramePr>
            <a:graphicFrameLocks noGrp="1"/>
          </p:cNvGraphicFramePr>
          <p:nvPr/>
        </p:nvGraphicFramePr>
        <p:xfrm>
          <a:off x="66992" y="538463"/>
          <a:ext cx="5913673" cy="2657475"/>
        </p:xfrm>
        <a:graphic>
          <a:graphicData uri="http://schemas.openxmlformats.org/drawingml/2006/table">
            <a:tbl>
              <a:tblPr/>
              <a:tblGrid>
                <a:gridCol w="1136657">
                  <a:extLst>
                    <a:ext uri="{9D8B030D-6E8A-4147-A177-3AD203B41FA5}">
                      <a16:colId xmlns:a16="http://schemas.microsoft.com/office/drawing/2014/main" val="443494205"/>
                    </a:ext>
                  </a:extLst>
                </a:gridCol>
                <a:gridCol w="674568">
                  <a:extLst>
                    <a:ext uri="{9D8B030D-6E8A-4147-A177-3AD203B41FA5}">
                      <a16:colId xmlns:a16="http://schemas.microsoft.com/office/drawing/2014/main" val="3040933498"/>
                    </a:ext>
                  </a:extLst>
                </a:gridCol>
                <a:gridCol w="579923">
                  <a:extLst>
                    <a:ext uri="{9D8B030D-6E8A-4147-A177-3AD203B41FA5}">
                      <a16:colId xmlns:a16="http://schemas.microsoft.com/office/drawing/2014/main" val="1887536998"/>
                    </a:ext>
                  </a:extLst>
                </a:gridCol>
                <a:gridCol w="576625">
                  <a:extLst>
                    <a:ext uri="{9D8B030D-6E8A-4147-A177-3AD203B41FA5}">
                      <a16:colId xmlns:a16="http://schemas.microsoft.com/office/drawing/2014/main" val="72128188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3915963883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14870208"/>
                    </a:ext>
                  </a:extLst>
                </a:gridCol>
                <a:gridCol w="576625">
                  <a:extLst>
                    <a:ext uri="{9D8B030D-6E8A-4147-A177-3AD203B41FA5}">
                      <a16:colId xmlns:a16="http://schemas.microsoft.com/office/drawing/2014/main" val="2626562352"/>
                    </a:ext>
                  </a:extLst>
                </a:gridCol>
                <a:gridCol w="576625">
                  <a:extLst>
                    <a:ext uri="{9D8B030D-6E8A-4147-A177-3AD203B41FA5}">
                      <a16:colId xmlns:a16="http://schemas.microsoft.com/office/drawing/2014/main" val="2091989259"/>
                    </a:ext>
                  </a:extLst>
                </a:gridCol>
                <a:gridCol w="576625">
                  <a:extLst>
                    <a:ext uri="{9D8B030D-6E8A-4147-A177-3AD203B41FA5}">
                      <a16:colId xmlns:a16="http://schemas.microsoft.com/office/drawing/2014/main" val="1193638071"/>
                    </a:ext>
                  </a:extLst>
                </a:gridCol>
              </a:tblGrid>
              <a:tr h="620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std.error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conf.low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conf.high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p.value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337906"/>
                  </a:ext>
                </a:extLst>
              </a:tr>
              <a:tr h="6209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Bialko_ogolem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1.53E+30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5.26E+26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4.44E+33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2.72E-21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259240"/>
                  </a:ext>
                </a:extLst>
              </a:tr>
              <a:tr h="62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9.41E-05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93739"/>
                  </a:ext>
                </a:extLst>
              </a:tr>
              <a:tr h="6209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BMI_before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6.04E+09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2.55E+09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1.43E+10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7.55E-68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776453"/>
                  </a:ext>
                </a:extLst>
              </a:tr>
              <a:tr h="62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768939"/>
                  </a:ext>
                </a:extLst>
              </a:tr>
              <a:tr h="6209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BMI_after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8.96E+11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3.06E+11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2.63E+12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1.54E-66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05311"/>
                  </a:ext>
                </a:extLst>
              </a:tr>
              <a:tr h="62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943171"/>
                  </a:ext>
                </a:extLst>
              </a:tr>
              <a:tr h="6209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energ_bialko_proc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18598841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4458821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77580340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1.72E-26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410959"/>
                  </a:ext>
                </a:extLst>
              </a:tr>
              <a:tr h="121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459990"/>
                  </a:ext>
                </a:extLst>
              </a:tr>
              <a:tr h="6209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energ_tluszcz_proc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1.18E+12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8.04E+10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1.72E+13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2.79E-24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012578"/>
                  </a:ext>
                </a:extLst>
              </a:tr>
              <a:tr h="62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995630"/>
                  </a:ext>
                </a:extLst>
              </a:tr>
              <a:tr h="6209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tydzien_porodu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39.1905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7.92E+16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1.39E+17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279.803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2E-16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612084"/>
                  </a:ext>
                </a:extLst>
              </a:tr>
              <a:tr h="62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-5.845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8.01E-08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310361"/>
                  </a:ext>
                </a:extLst>
              </a:tr>
              <a:tr h="6209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newborn_weight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1.42E-64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661512"/>
                  </a:ext>
                </a:extLst>
              </a:tr>
              <a:tr h="62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1.71E+65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2.58E-20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1.1E+150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74722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09D2A09-5914-45AA-9ED8-7FE8C927FE61}"/>
              </a:ext>
            </a:extLst>
          </p:cNvPr>
          <p:cNvSpPr txBox="1"/>
          <p:nvPr/>
        </p:nvSpPr>
        <p:spPr>
          <a:xfrm>
            <a:off x="-1554" y="242796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Summary of logistical regression models for continuous variable and disease state.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A1DD9A-5A3B-438F-83F7-7B27879825D2}"/>
              </a:ext>
            </a:extLst>
          </p:cNvPr>
          <p:cNvSpPr txBox="1"/>
          <p:nvPr/>
        </p:nvSpPr>
        <p:spPr>
          <a:xfrm>
            <a:off x="5999584" y="242796"/>
            <a:ext cx="61924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ANOVA using a linear model fit for continuous variable and disease states comparisons.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64A6C1B-3A32-4DCA-ADDC-B5B6567B048C}"/>
              </a:ext>
            </a:extLst>
          </p:cNvPr>
          <p:cNvGraphicFramePr>
            <a:graphicFrameLocks noGrp="1"/>
          </p:cNvGraphicFramePr>
          <p:nvPr/>
        </p:nvGraphicFramePr>
        <p:xfrm>
          <a:off x="6238632" y="538463"/>
          <a:ext cx="5527270" cy="2718435"/>
        </p:xfrm>
        <a:graphic>
          <a:graphicData uri="http://schemas.openxmlformats.org/drawingml/2006/table">
            <a:tbl>
              <a:tblPr/>
              <a:tblGrid>
                <a:gridCol w="1235095">
                  <a:extLst>
                    <a:ext uri="{9D8B030D-6E8A-4147-A177-3AD203B41FA5}">
                      <a16:colId xmlns:a16="http://schemas.microsoft.com/office/drawing/2014/main" val="3852931019"/>
                    </a:ext>
                  </a:extLst>
                </a:gridCol>
                <a:gridCol w="972516">
                  <a:extLst>
                    <a:ext uri="{9D8B030D-6E8A-4147-A177-3AD203B41FA5}">
                      <a16:colId xmlns:a16="http://schemas.microsoft.com/office/drawing/2014/main" val="2311350857"/>
                    </a:ext>
                  </a:extLst>
                </a:gridCol>
                <a:gridCol w="1154052">
                  <a:extLst>
                    <a:ext uri="{9D8B030D-6E8A-4147-A177-3AD203B41FA5}">
                      <a16:colId xmlns:a16="http://schemas.microsoft.com/office/drawing/2014/main" val="4211375228"/>
                    </a:ext>
                  </a:extLst>
                </a:gridCol>
                <a:gridCol w="635376">
                  <a:extLst>
                    <a:ext uri="{9D8B030D-6E8A-4147-A177-3AD203B41FA5}">
                      <a16:colId xmlns:a16="http://schemas.microsoft.com/office/drawing/2014/main" val="2436244827"/>
                    </a:ext>
                  </a:extLst>
                </a:gridCol>
                <a:gridCol w="635376">
                  <a:extLst>
                    <a:ext uri="{9D8B030D-6E8A-4147-A177-3AD203B41FA5}">
                      <a16:colId xmlns:a16="http://schemas.microsoft.com/office/drawing/2014/main" val="2781982397"/>
                    </a:ext>
                  </a:extLst>
                </a:gridCol>
                <a:gridCol w="635376">
                  <a:extLst>
                    <a:ext uri="{9D8B030D-6E8A-4147-A177-3AD203B41FA5}">
                      <a16:colId xmlns:a16="http://schemas.microsoft.com/office/drawing/2014/main" val="3685759572"/>
                    </a:ext>
                  </a:extLst>
                </a:gridCol>
                <a:gridCol w="259479">
                  <a:extLst>
                    <a:ext uri="{9D8B030D-6E8A-4147-A177-3AD203B41FA5}">
                      <a16:colId xmlns:a16="http://schemas.microsoft.com/office/drawing/2014/main" val="841797450"/>
                    </a:ext>
                  </a:extLst>
                </a:gridCol>
              </a:tblGrid>
              <a:tr h="1021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(&gt;|t|)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886026"/>
                  </a:ext>
                </a:extLst>
              </a:tr>
              <a:tr h="10219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Bialko_ogolem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69.502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671964"/>
                  </a:ext>
                </a:extLst>
              </a:tr>
              <a:tr h="10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4.8556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01493"/>
                  </a:ext>
                </a:extLst>
              </a:tr>
              <a:tr h="10219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BMI_before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27.5217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50.183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034031"/>
                  </a:ext>
                </a:extLst>
              </a:tr>
              <a:tr h="10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992151"/>
                  </a:ext>
                </a:extLst>
              </a:tr>
              <a:tr h="10219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BMI_after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22.5213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51.245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05436"/>
                  </a:ext>
                </a:extLst>
              </a:tr>
              <a:tr h="10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748636"/>
                  </a:ext>
                </a:extLst>
              </a:tr>
              <a:tr h="10219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energ_bialko_proc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16.7386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749089"/>
                  </a:ext>
                </a:extLst>
              </a:tr>
              <a:tr h="10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1.6089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943701"/>
                  </a:ext>
                </a:extLst>
              </a:tr>
              <a:tr h="10219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energ_tluszcz_proc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02554"/>
                  </a:ext>
                </a:extLst>
              </a:tr>
              <a:tr h="10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498953"/>
                  </a:ext>
                </a:extLst>
              </a:tr>
              <a:tr h="10219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tydzien_porodu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39.1905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279.803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111680"/>
                  </a:ext>
                </a:extLst>
              </a:tr>
              <a:tr h="10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-1.1105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-5.845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8.01e-08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524783"/>
                  </a:ext>
                </a:extLst>
              </a:tr>
              <a:tr h="10219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newborn_weight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274.061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21460"/>
                  </a:ext>
                </a:extLst>
              </a:tr>
              <a:tr h="10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6613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7A234C9-A85D-4A5A-8662-6CCE43AD4A59}"/>
              </a:ext>
            </a:extLst>
          </p:cNvPr>
          <p:cNvGraphicFramePr>
            <a:graphicFrameLocks noGrp="1"/>
          </p:cNvGraphicFramePr>
          <p:nvPr/>
        </p:nvGraphicFramePr>
        <p:xfrm>
          <a:off x="129542" y="4064708"/>
          <a:ext cx="6021827" cy="1524000"/>
        </p:xfrm>
        <a:graphic>
          <a:graphicData uri="http://schemas.openxmlformats.org/drawingml/2006/table">
            <a:tbl>
              <a:tblPr/>
              <a:tblGrid>
                <a:gridCol w="1159661">
                  <a:extLst>
                    <a:ext uri="{9D8B030D-6E8A-4147-A177-3AD203B41FA5}">
                      <a16:colId xmlns:a16="http://schemas.microsoft.com/office/drawing/2014/main" val="4001684394"/>
                    </a:ext>
                  </a:extLst>
                </a:gridCol>
                <a:gridCol w="803126">
                  <a:extLst>
                    <a:ext uri="{9D8B030D-6E8A-4147-A177-3AD203B41FA5}">
                      <a16:colId xmlns:a16="http://schemas.microsoft.com/office/drawing/2014/main" val="3332003638"/>
                    </a:ext>
                  </a:extLst>
                </a:gridCol>
                <a:gridCol w="637502">
                  <a:extLst>
                    <a:ext uri="{9D8B030D-6E8A-4147-A177-3AD203B41FA5}">
                      <a16:colId xmlns:a16="http://schemas.microsoft.com/office/drawing/2014/main" val="2350791068"/>
                    </a:ext>
                  </a:extLst>
                </a:gridCol>
                <a:gridCol w="1443097">
                  <a:extLst>
                    <a:ext uri="{9D8B030D-6E8A-4147-A177-3AD203B41FA5}">
                      <a16:colId xmlns:a16="http://schemas.microsoft.com/office/drawing/2014/main" val="673695523"/>
                    </a:ext>
                  </a:extLst>
                </a:gridCol>
                <a:gridCol w="614065">
                  <a:extLst>
                    <a:ext uri="{9D8B030D-6E8A-4147-A177-3AD203B41FA5}">
                      <a16:colId xmlns:a16="http://schemas.microsoft.com/office/drawing/2014/main" val="3044066212"/>
                    </a:ext>
                  </a:extLst>
                </a:gridCol>
                <a:gridCol w="431250">
                  <a:extLst>
                    <a:ext uri="{9D8B030D-6E8A-4147-A177-3AD203B41FA5}">
                      <a16:colId xmlns:a16="http://schemas.microsoft.com/office/drawing/2014/main" val="344054671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23615663"/>
                    </a:ext>
                  </a:extLst>
                </a:gridCol>
                <a:gridCol w="285426">
                  <a:extLst>
                    <a:ext uri="{9D8B030D-6E8A-4147-A177-3AD203B41FA5}">
                      <a16:colId xmlns:a16="http://schemas.microsoft.com/office/drawing/2014/main" val="9199515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(avg)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T1D (avg)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 CI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459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Bialko_ogolem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69.502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69.74794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[-9.306434,8.814554]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-0.055404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30.419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377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BMI_before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22.52133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23.19337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[-1.833947,0.4898567]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-1.1493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88.669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027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BMI_after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27.52166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28.11717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[-2.0210605,0.8300311]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-0.83018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87.998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28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energ_bialko_proc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16.73861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18.34747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[-3.002443,-0.2152756]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-2.3295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546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energ_tluszcz_proc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27.7938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30.79929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[-6.327365,0.3163973]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-1.8623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25.281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0.07422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67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tydzien_porodu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39.19048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[0.724145,1.4985379]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5.7009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74.725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2.244E-07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601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newborn_weight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3402.595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3552.8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[-343.61315,43.20362]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-1.5431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046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33D45D9-2B64-48E2-8B6B-505D9975D73E}"/>
              </a:ext>
            </a:extLst>
          </p:cNvPr>
          <p:cNvSpPr txBox="1"/>
          <p:nvPr/>
        </p:nvSpPr>
        <p:spPr>
          <a:xfrm>
            <a:off x="179743" y="3599188"/>
            <a:ext cx="56786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X. Welch's Two Sample t-test comparisons of continuous variables between Control and T1 Diabetes patients.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7F1DE9-7331-42C5-BBED-CD5AF3555040}"/>
              </a:ext>
            </a:extLst>
          </p:cNvPr>
          <p:cNvSpPr txBox="1"/>
          <p:nvPr/>
        </p:nvSpPr>
        <p:spPr>
          <a:xfrm>
            <a:off x="6333628" y="3599188"/>
            <a:ext cx="59053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X.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PostHoc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Tukey HSD multiple comparisons of means between the continuous variables and disease state.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D9920EF-897E-4A33-B4AC-45115981FEBF}"/>
              </a:ext>
            </a:extLst>
          </p:cNvPr>
          <p:cNvGraphicFramePr>
            <a:graphicFrameLocks noGrp="1"/>
          </p:cNvGraphicFramePr>
          <p:nvPr/>
        </p:nvGraphicFramePr>
        <p:xfrm>
          <a:off x="7095559" y="4064708"/>
          <a:ext cx="3961217" cy="1678305"/>
        </p:xfrm>
        <a:graphic>
          <a:graphicData uri="http://schemas.openxmlformats.org/drawingml/2006/table">
            <a:tbl>
              <a:tblPr/>
              <a:tblGrid>
                <a:gridCol w="1208799">
                  <a:extLst>
                    <a:ext uri="{9D8B030D-6E8A-4147-A177-3AD203B41FA5}">
                      <a16:colId xmlns:a16="http://schemas.microsoft.com/office/drawing/2014/main" val="93307175"/>
                    </a:ext>
                  </a:extLst>
                </a:gridCol>
                <a:gridCol w="736067">
                  <a:extLst>
                    <a:ext uri="{9D8B030D-6E8A-4147-A177-3AD203B41FA5}">
                      <a16:colId xmlns:a16="http://schemas.microsoft.com/office/drawing/2014/main" val="1698033824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2772646411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751312531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951247111"/>
                    </a:ext>
                  </a:extLst>
                </a:gridCol>
                <a:gridCol w="188874">
                  <a:extLst>
                    <a:ext uri="{9D8B030D-6E8A-4147-A177-3AD203B41FA5}">
                      <a16:colId xmlns:a16="http://schemas.microsoft.com/office/drawing/2014/main" val="39465599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 adj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84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Bialko_ogolem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0.2459396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-9.53E+00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10.02555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640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BMI_before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0.6720452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-5.06E-01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1.850115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373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BMI_after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0.5955147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-0.86673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2.057758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0.420499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203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energ_bialko_proc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1.608859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-0.14268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3.360396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0.070881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888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energ_tluszcz_proc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3.005484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-0.28624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6.297206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0.072525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227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tydzien_porodu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-1.110476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-1.48793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-0.733023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317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newborn_weight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150.2048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-47.767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348.1765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0.135229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85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462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EC0F443D-9984-439C-A9ED-F5D88B6A6458}"/>
              </a:ext>
            </a:extLst>
          </p:cNvPr>
          <p:cNvSpPr txBox="1">
            <a:spLocks/>
          </p:cNvSpPr>
          <p:nvPr/>
        </p:nvSpPr>
        <p:spPr>
          <a:xfrm>
            <a:off x="1524000" y="5888532"/>
            <a:ext cx="9504784" cy="40093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Box and whisker plot comparisons of continuous variable and disease. Box enclosure and whiskers represent the 25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75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percentiles, respectively. Median is denoted by the horizontal line, and outliers are portrayed as points outside the box. 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877D38-392D-41D5-8AF6-A9EDB99A9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74" y="2706788"/>
            <a:ext cx="2743200" cy="27432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195EC9-7694-43FA-AD83-1EB797E8A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44" y="2706788"/>
            <a:ext cx="2743200" cy="27432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37AB60-27E1-449D-9493-AAFF74AB9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6788"/>
            <a:ext cx="2743200" cy="2743200"/>
          </a:xfrm>
          <a:prstGeom prst="rect">
            <a:avLst/>
          </a:prstGeom>
        </p:spPr>
      </p:pic>
      <p:pic>
        <p:nvPicPr>
          <p:cNvPr id="13" name="Picture 12" descr="A close up of a mans face&#10;&#10;Description automatically generated">
            <a:extLst>
              <a:ext uri="{FF2B5EF4-FFF2-40B4-BE49-F238E27FC236}">
                <a16:creationId xmlns:a16="http://schemas.microsoft.com/office/drawing/2014/main" id="{9853E4EC-7AEF-4898-AD39-203048512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74" y="0"/>
            <a:ext cx="2743200" cy="27432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F92C14-60B7-48D5-9B40-B18AFDDF3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44" y="0"/>
            <a:ext cx="2743200" cy="27432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95D06F-DA73-4A5D-A9FD-E690D68802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2743200"/>
          </a:xfrm>
          <a:prstGeom prst="rect">
            <a:avLst/>
          </a:prstGeom>
        </p:spPr>
      </p:pic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:a16="http://schemas.microsoft.com/office/drawing/2014/main" id="{B8062F4F-9A48-4285-B56F-FB8F61E498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74" y="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94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EC0F443D-9984-439C-A9ED-F5D88B6A6458}"/>
              </a:ext>
            </a:extLst>
          </p:cNvPr>
          <p:cNvSpPr txBox="1">
            <a:spLocks/>
          </p:cNvSpPr>
          <p:nvPr/>
        </p:nvSpPr>
        <p:spPr>
          <a:xfrm>
            <a:off x="-1091682" y="5991169"/>
            <a:ext cx="9144000" cy="4009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Violin plot comparison between disease state and week of delivery [p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0.0001].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2A3979B-34DD-490A-BD79-A9E2E1382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54" y="197876"/>
            <a:ext cx="5715798" cy="571579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331A4E-A3AA-4F7F-8954-C251E533F2AF}"/>
              </a:ext>
            </a:extLst>
          </p:cNvPr>
          <p:cNvGraphicFramePr>
            <a:graphicFrameLocks noGrp="1"/>
          </p:cNvGraphicFramePr>
          <p:nvPr/>
        </p:nvGraphicFramePr>
        <p:xfrm>
          <a:off x="6352213" y="1305648"/>
          <a:ext cx="5715000" cy="57721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10142119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714504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69207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9268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305736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0135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3126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00768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636721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 state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454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39.19048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671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0.778277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656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076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DB12-6558-43DC-A013-F27186D49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Supplemental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E0AA6-1D40-42C9-AABD-B2582767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  <a:br>
              <a:rPr lang="en-US" dirty="0"/>
            </a:br>
            <a:r>
              <a:rPr lang="en-US" dirty="0"/>
              <a:t>11 August 2020</a:t>
            </a:r>
          </a:p>
        </p:txBody>
      </p:sp>
    </p:spTree>
    <p:extLst>
      <p:ext uri="{BB962C8B-B14F-4D97-AF65-F5344CB8AC3E}">
        <p14:creationId xmlns:p14="http://schemas.microsoft.com/office/powerpoint/2010/main" val="4157028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749D9A-B7C8-45E7-AA06-DF6D1D0F8D28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Log 2-fold change and p value of differentially expressed genera associated with Type 1 Diabetes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48A16C-112F-462A-B421-1DB2FDBCF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74295"/>
              </p:ext>
            </p:extLst>
          </p:nvPr>
        </p:nvGraphicFramePr>
        <p:xfrm>
          <a:off x="5" y="369332"/>
          <a:ext cx="12191995" cy="6305080"/>
        </p:xfrm>
        <a:graphic>
          <a:graphicData uri="http://schemas.openxmlformats.org/drawingml/2006/table">
            <a:tbl>
              <a:tblPr/>
              <a:tblGrid>
                <a:gridCol w="1315114">
                  <a:extLst>
                    <a:ext uri="{9D8B030D-6E8A-4147-A177-3AD203B41FA5}">
                      <a16:colId xmlns:a16="http://schemas.microsoft.com/office/drawing/2014/main" val="1077438383"/>
                    </a:ext>
                  </a:extLst>
                </a:gridCol>
                <a:gridCol w="830597">
                  <a:extLst>
                    <a:ext uri="{9D8B030D-6E8A-4147-A177-3AD203B41FA5}">
                      <a16:colId xmlns:a16="http://schemas.microsoft.com/office/drawing/2014/main" val="3374260418"/>
                    </a:ext>
                  </a:extLst>
                </a:gridCol>
                <a:gridCol w="1058025">
                  <a:extLst>
                    <a:ext uri="{9D8B030D-6E8A-4147-A177-3AD203B41FA5}">
                      <a16:colId xmlns:a16="http://schemas.microsoft.com/office/drawing/2014/main" val="2317851776"/>
                    </a:ext>
                  </a:extLst>
                </a:gridCol>
                <a:gridCol w="632837">
                  <a:extLst>
                    <a:ext uri="{9D8B030D-6E8A-4147-A177-3AD203B41FA5}">
                      <a16:colId xmlns:a16="http://schemas.microsoft.com/office/drawing/2014/main" val="2021652639"/>
                    </a:ext>
                  </a:extLst>
                </a:gridCol>
                <a:gridCol w="632837">
                  <a:extLst>
                    <a:ext uri="{9D8B030D-6E8A-4147-A177-3AD203B41FA5}">
                      <a16:colId xmlns:a16="http://schemas.microsoft.com/office/drawing/2014/main" val="3111063726"/>
                    </a:ext>
                  </a:extLst>
                </a:gridCol>
                <a:gridCol w="632837">
                  <a:extLst>
                    <a:ext uri="{9D8B030D-6E8A-4147-A177-3AD203B41FA5}">
                      <a16:colId xmlns:a16="http://schemas.microsoft.com/office/drawing/2014/main" val="1987223596"/>
                    </a:ext>
                  </a:extLst>
                </a:gridCol>
                <a:gridCol w="632837">
                  <a:extLst>
                    <a:ext uri="{9D8B030D-6E8A-4147-A177-3AD203B41FA5}">
                      <a16:colId xmlns:a16="http://schemas.microsoft.com/office/drawing/2014/main" val="2797214429"/>
                    </a:ext>
                  </a:extLst>
                </a:gridCol>
                <a:gridCol w="632837">
                  <a:extLst>
                    <a:ext uri="{9D8B030D-6E8A-4147-A177-3AD203B41FA5}">
                      <a16:colId xmlns:a16="http://schemas.microsoft.com/office/drawing/2014/main" val="2334110285"/>
                    </a:ext>
                  </a:extLst>
                </a:gridCol>
                <a:gridCol w="1206344">
                  <a:extLst>
                    <a:ext uri="{9D8B030D-6E8A-4147-A177-3AD203B41FA5}">
                      <a16:colId xmlns:a16="http://schemas.microsoft.com/office/drawing/2014/main" val="2924009636"/>
                    </a:ext>
                  </a:extLst>
                </a:gridCol>
                <a:gridCol w="632837">
                  <a:extLst>
                    <a:ext uri="{9D8B030D-6E8A-4147-A177-3AD203B41FA5}">
                      <a16:colId xmlns:a16="http://schemas.microsoft.com/office/drawing/2014/main" val="1679827909"/>
                    </a:ext>
                  </a:extLst>
                </a:gridCol>
                <a:gridCol w="1058025">
                  <a:extLst>
                    <a:ext uri="{9D8B030D-6E8A-4147-A177-3AD203B41FA5}">
                      <a16:colId xmlns:a16="http://schemas.microsoft.com/office/drawing/2014/main" val="1889049338"/>
                    </a:ext>
                  </a:extLst>
                </a:gridCol>
                <a:gridCol w="830597">
                  <a:extLst>
                    <a:ext uri="{9D8B030D-6E8A-4147-A177-3AD203B41FA5}">
                      <a16:colId xmlns:a16="http://schemas.microsoft.com/office/drawing/2014/main" val="4089331728"/>
                    </a:ext>
                  </a:extLst>
                </a:gridCol>
                <a:gridCol w="632837">
                  <a:extLst>
                    <a:ext uri="{9D8B030D-6E8A-4147-A177-3AD203B41FA5}">
                      <a16:colId xmlns:a16="http://schemas.microsoft.com/office/drawing/2014/main" val="910526178"/>
                    </a:ext>
                  </a:extLst>
                </a:gridCol>
                <a:gridCol w="632837">
                  <a:extLst>
                    <a:ext uri="{9D8B030D-6E8A-4147-A177-3AD203B41FA5}">
                      <a16:colId xmlns:a16="http://schemas.microsoft.com/office/drawing/2014/main" val="2990112804"/>
                    </a:ext>
                  </a:extLst>
                </a:gridCol>
                <a:gridCol w="830597">
                  <a:extLst>
                    <a:ext uri="{9D8B030D-6E8A-4147-A177-3AD203B41FA5}">
                      <a16:colId xmlns:a16="http://schemas.microsoft.com/office/drawing/2014/main" val="3580621096"/>
                    </a:ext>
                  </a:extLst>
                </a:gridCol>
              </a:tblGrid>
              <a:tr h="13958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Infant Stool</a:t>
                      </a: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59850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baseMean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log2FoldChange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lfcSE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baseMean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log2FoldChange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lfcSE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540950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Sneathia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0.91355325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49.75205694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3.13553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15.86719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1.07E-56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2.44E-54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Fusicatenibacter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4.220115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26.4382456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1.231132084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21.47474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2.68E-102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3.03E-100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186363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Intestinibacter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2.25394947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14.81940553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1.300908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11.39159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4.61E-30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5.25E-28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Fusobacterium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8.180648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20.08683224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1.35277147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14.84865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7.10E-50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4.01E-48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426339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Atopobium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96.63138911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6.817629914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1.005162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6.782617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1.18E-11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8.97E-10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Megasphaera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3.663976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15.61100439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1.620942737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9.630818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5.93E-22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2.23E-20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425006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Megasphaera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3.663975758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7.795750046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1.382241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5.639935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1.70E-08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9.70E-07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Anaeroglobus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2.730555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19.46259187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2.232914701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8.716227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2.88E-18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8.13E-17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803602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Streptococcus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1247.347326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-3.575171258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0.710685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-5.0306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4.89E-07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2.23E-05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Pseudomonas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5.238713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7.50531745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0.927683487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8.090386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5.95E-16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1.34E-14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59710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Gemella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7.791854732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7.025311314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1.569641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4.475743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7.61E-06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0.000289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Collinsella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5.822142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-8.766264106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1.128939518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-7.76504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8.16E-15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1.54E-13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290459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Prevotella_6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30.81174732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3.78113307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0.950575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3.977733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6.96E-05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0.002266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Romboutsia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2.192765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6.40497023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1.202747682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5.325282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1.63E-06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520899"/>
                  </a:ext>
                </a:extLst>
              </a:tr>
              <a:tr h="13958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Peptoniphilus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132.7484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3.420168182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0.746132643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4.583861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4.56E-06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6.45E-05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427675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baseMean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log2FoldChange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lfcSE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Terrisporobacter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2.507783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-7.662802823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1.690229063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-4.53359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5.80E-06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7.28E-05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70509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Gemella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7.791854732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21.37686055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1.594903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13.40323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5.79E-41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1.32E-38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Sutterella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3.176991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-5.191498608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1.197334093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-4.33588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1.45E-05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0.00016405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97778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Citrobacter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13.1186876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15.31044525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1.496272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10.2324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1.42E-24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1.62E-22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Dialister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33.95076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3.498783559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0.957451276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3.654268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0.000258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0.002649509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591219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Terrisporobacter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2.507782593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14.70171656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1.528636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9.617539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6.74E-22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5.12E-20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Bacteroides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325.9302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-3.032249963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0.875592579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-3.46308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0.000534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0.005028719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440335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Enhydrobacter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2.725316164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-5.10656261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0.868546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-5.87944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4.12E-09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2.35E-07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Actinomyces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7.449215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2.884909904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0.849028514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3.397895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0.000679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0.005902636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116065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Klebsiella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110.8625127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7.790694435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1.360577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5.726023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1.03E-08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4.69E-07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Lachnoclostridium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1.616491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3.844592112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1.188055273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3.236038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0.001212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0.009782669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096367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Staphylococcus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11942.16678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2.430468841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0.578343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4.202468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2.64E-05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Infant Ear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176273"/>
                  </a:ext>
                </a:extLst>
              </a:tr>
              <a:tr h="13958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baseMean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log2FoldChange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lfcSE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805714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baseMean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log2FoldChange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lfcSE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Rothia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104.7048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-7.754220456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0.944265916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-8.2119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2.18E-16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4.96E-14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031081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Enhydrobacter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2.725316164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18.47318766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0.920473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20.06924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1.37E-89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2.03E-87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Micrococcus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34.24541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-3.706357826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0.738726707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-5.01722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5.24E-07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5.98E-05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086151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Parabacteroides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10.16690706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16.90968828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0.981441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17.22944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1.60E-66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1.18E-64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Escherichia/Shigella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9056.504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-3.049190658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0.743220907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-4.10267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4.08E-05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0.003103903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165309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Collinsella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5.822141559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-15.18735083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1.050767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-14.4536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2.38E-47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1.17E-45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Kocuria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7.549618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-3.286509007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0.821777475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-3.99927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6.35E-05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0.003621694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23619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Intestinibacter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2.25394947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17.91541358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1.314871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13.62523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2.84E-42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1.05E-40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834399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Sneathia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0.91355325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42.94575628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3.185337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13.48233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1.99E-41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5.88E-40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080310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Fusicatenibacter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4.220114744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14.23939158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1.11886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12.7267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4.20E-37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1.04E-35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373383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Terrisporobacter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2.507782593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14.19701848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1.528636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9.287377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1.58E-20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3.34E-19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256681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Bacteroides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325.9301607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6.338634935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0.836282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7.579545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3.47E-14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6.42E-13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53156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Jonquetella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1.868206931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15.34681861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2.035424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7.539862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4.70E-14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7.74E-13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312641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Atopobium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96.63138911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6.622227482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1.020744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6.487647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8.72E-11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1.29E-09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624443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Bifidobacterium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521.8067153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-5.863567853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0.969993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-6.04496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1.49E-09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2.01E-08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187531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Anaerococcus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218.5977436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-3.201892621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0.630139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-5.08125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3.75E-07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4.62E-06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563929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Gemella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7.791854732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7.914833526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1.58885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4.981487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6.31E-07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7.18E-06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530521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Enterococcus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11413.42655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-2.766598003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0.685799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-4.03412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5.48E-05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0.000579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111688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Escherichia/Shigella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9056.503563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2.792875562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0.73106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3.82031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0.000133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0.001315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928706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Staphylococcus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11942.16678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-2.088343619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0.580015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-3.6005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0.000318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0.002938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992237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Fusobacterium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8.180647569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-3.9099907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1.201969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-3.25299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0.001142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0.009942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03609"/>
                  </a:ext>
                </a:extLst>
              </a:tr>
              <a:tr h="13958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269820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baseMean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log2FoldChange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lfcSE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426521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Staphylococcus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11942.16678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3.133243112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0.56915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5.505127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3.69E-08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8.41E-06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660898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Sneathia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0.91355325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13.85718931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3.134176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4.421318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9.81E-06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0.001118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594839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433239C-6755-42CC-BA1F-BEE6BEBAF1AE}"/>
              </a:ext>
            </a:extLst>
          </p:cNvPr>
          <p:cNvGrpSpPr/>
          <p:nvPr/>
        </p:nvGrpSpPr>
        <p:grpSpPr>
          <a:xfrm>
            <a:off x="7357283" y="3951167"/>
            <a:ext cx="3695030" cy="2723245"/>
            <a:chOff x="6601909" y="2233042"/>
            <a:chExt cx="5306027" cy="4488832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F2B9784-6532-4CFA-B548-8D1A78CD2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0" t="7149" b="14318"/>
            <a:stretch/>
          </p:blipFill>
          <p:spPr>
            <a:xfrm>
              <a:off x="6601909" y="2233042"/>
              <a:ext cx="5306027" cy="4488832"/>
            </a:xfrm>
            <a:prstGeom prst="rect">
              <a:avLst/>
            </a:prstGeom>
          </p:spPr>
        </p:pic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F068D3C-43F5-4E4D-A9D1-C695BE046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89" t="90620" r="30331" b="4317"/>
            <a:stretch/>
          </p:blipFill>
          <p:spPr>
            <a:xfrm>
              <a:off x="9732990" y="2461611"/>
              <a:ext cx="1776461" cy="289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5575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C2DB65-112B-4C05-992C-FDB300ED3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10030"/>
              </p:ext>
            </p:extLst>
          </p:nvPr>
        </p:nvGraphicFramePr>
        <p:xfrm>
          <a:off x="167479" y="525144"/>
          <a:ext cx="11857041" cy="6084960"/>
        </p:xfrm>
        <a:graphic>
          <a:graphicData uri="http://schemas.openxmlformats.org/drawingml/2006/table">
            <a:tbl>
              <a:tblPr/>
              <a:tblGrid>
                <a:gridCol w="1194063">
                  <a:extLst>
                    <a:ext uri="{9D8B030D-6E8A-4147-A177-3AD203B41FA5}">
                      <a16:colId xmlns:a16="http://schemas.microsoft.com/office/drawing/2014/main" val="1527450897"/>
                    </a:ext>
                  </a:extLst>
                </a:gridCol>
                <a:gridCol w="904503">
                  <a:extLst>
                    <a:ext uri="{9D8B030D-6E8A-4147-A177-3AD203B41FA5}">
                      <a16:colId xmlns:a16="http://schemas.microsoft.com/office/drawing/2014/main" val="2507844843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3341600573"/>
                    </a:ext>
                  </a:extLst>
                </a:gridCol>
                <a:gridCol w="191050">
                  <a:extLst>
                    <a:ext uri="{9D8B030D-6E8A-4147-A177-3AD203B41FA5}">
                      <a16:colId xmlns:a16="http://schemas.microsoft.com/office/drawing/2014/main" val="1199632931"/>
                    </a:ext>
                  </a:extLst>
                </a:gridCol>
                <a:gridCol w="859725">
                  <a:extLst>
                    <a:ext uri="{9D8B030D-6E8A-4147-A177-3AD203B41FA5}">
                      <a16:colId xmlns:a16="http://schemas.microsoft.com/office/drawing/2014/main" val="3814742695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1793665268"/>
                    </a:ext>
                  </a:extLst>
                </a:gridCol>
                <a:gridCol w="155228">
                  <a:extLst>
                    <a:ext uri="{9D8B030D-6E8A-4147-A177-3AD203B41FA5}">
                      <a16:colId xmlns:a16="http://schemas.microsoft.com/office/drawing/2014/main" val="2239169420"/>
                    </a:ext>
                  </a:extLst>
                </a:gridCol>
                <a:gridCol w="859725">
                  <a:extLst>
                    <a:ext uri="{9D8B030D-6E8A-4147-A177-3AD203B41FA5}">
                      <a16:colId xmlns:a16="http://schemas.microsoft.com/office/drawing/2014/main" val="197625397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3461321890"/>
                    </a:ext>
                  </a:extLst>
                </a:gridCol>
                <a:gridCol w="134332">
                  <a:extLst>
                    <a:ext uri="{9D8B030D-6E8A-4147-A177-3AD203B41FA5}">
                      <a16:colId xmlns:a16="http://schemas.microsoft.com/office/drawing/2014/main" val="4174030682"/>
                    </a:ext>
                  </a:extLst>
                </a:gridCol>
                <a:gridCol w="859725">
                  <a:extLst>
                    <a:ext uri="{9D8B030D-6E8A-4147-A177-3AD203B41FA5}">
                      <a16:colId xmlns:a16="http://schemas.microsoft.com/office/drawing/2014/main" val="3188039554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2607940020"/>
                    </a:ext>
                  </a:extLst>
                </a:gridCol>
                <a:gridCol w="134332">
                  <a:extLst>
                    <a:ext uri="{9D8B030D-6E8A-4147-A177-3AD203B41FA5}">
                      <a16:colId xmlns:a16="http://schemas.microsoft.com/office/drawing/2014/main" val="2525615330"/>
                    </a:ext>
                  </a:extLst>
                </a:gridCol>
                <a:gridCol w="841815">
                  <a:extLst>
                    <a:ext uri="{9D8B030D-6E8A-4147-A177-3AD203B41FA5}">
                      <a16:colId xmlns:a16="http://schemas.microsoft.com/office/drawing/2014/main" val="1628135452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3255619622"/>
                    </a:ext>
                  </a:extLst>
                </a:gridCol>
                <a:gridCol w="134332">
                  <a:extLst>
                    <a:ext uri="{9D8B030D-6E8A-4147-A177-3AD203B41FA5}">
                      <a16:colId xmlns:a16="http://schemas.microsoft.com/office/drawing/2014/main" val="1303612146"/>
                    </a:ext>
                  </a:extLst>
                </a:gridCol>
                <a:gridCol w="859725">
                  <a:extLst>
                    <a:ext uri="{9D8B030D-6E8A-4147-A177-3AD203B41FA5}">
                      <a16:colId xmlns:a16="http://schemas.microsoft.com/office/drawing/2014/main" val="1796734259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3832098052"/>
                    </a:ext>
                  </a:extLst>
                </a:gridCol>
              </a:tblGrid>
              <a:tr h="16041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Stool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01708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622396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Actinomyces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725835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Anaerococcus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080339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Anaeroglobus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015020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Atopobium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415720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Bacteroides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33810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Bifidobacterium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-5.86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346444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Citrobacter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341150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Collinsella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-15.19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299779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Dialister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21102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Enhydrobacter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135687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Enterococcus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561816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Escherichia/Shigella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884728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Fusicatenibacter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66911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Fusobacterium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737344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Gemella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650319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Intestinibacter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583191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Jonquetella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-6.37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532009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Klebsiella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574742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Kocuria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047928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Lachnoclostridium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626157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Megasphaera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242651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Micrococcus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-3.71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191302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Parabacteroides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909358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Peptoniphilus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722743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Prevotella_6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858787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Pseudomonas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507796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Romboutsia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674161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Rothia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-7.75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67354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Sneathia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49.75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089810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Staphylococcus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620097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Streptococcus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010573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Sutterella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620854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Terrisporobacter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-7.66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0666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749D9A-B7C8-45E7-AA06-DF6D1D0F8D28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Log 2-fold change and p value of differentially expressed genera associated with Type 1 Diabetes</a:t>
            </a:r>
          </a:p>
        </p:txBody>
      </p:sp>
    </p:spTree>
    <p:extLst>
      <p:ext uri="{BB962C8B-B14F-4D97-AF65-F5344CB8AC3E}">
        <p14:creationId xmlns:p14="http://schemas.microsoft.com/office/powerpoint/2010/main" val="2489064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4789" y="269176"/>
            <a:ext cx="438912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24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4789" y="1000696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33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809" y="993795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7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040EB2-607B-475C-AC76-2097712BE6B0}"/>
              </a:ext>
            </a:extLst>
          </p:cNvPr>
          <p:cNvSpPr txBox="1"/>
          <p:nvPr/>
        </p:nvSpPr>
        <p:spPr>
          <a:xfrm>
            <a:off x="0" y="6402174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Beta Diversity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PCoA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plots comparing the Type 1 Diabetes and control samples across all microbiome sample types.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C5B4AD9-D439-4E8B-9028-176953778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25381"/>
            <a:ext cx="11431595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5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229" y="685800"/>
            <a:ext cx="4114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02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0788" y="16002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1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6101" y="1325880"/>
            <a:ext cx="42062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1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DB12-6558-43DC-A013-F27186D49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Differentially Expressed Taxa associated with Type 1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E0AA6-1D40-42C9-AABD-B2582767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  <a:br>
              <a:rPr lang="en-US" dirty="0"/>
            </a:br>
            <a:r>
              <a:rPr lang="en-US" dirty="0"/>
              <a:t>11 August 2020</a:t>
            </a:r>
          </a:p>
        </p:txBody>
      </p:sp>
    </p:spTree>
    <p:extLst>
      <p:ext uri="{BB962C8B-B14F-4D97-AF65-F5344CB8AC3E}">
        <p14:creationId xmlns:p14="http://schemas.microsoft.com/office/powerpoint/2010/main" val="102105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5" b="3096"/>
          <a:stretch/>
        </p:blipFill>
        <p:spPr>
          <a:xfrm>
            <a:off x="398625" y="372133"/>
            <a:ext cx="4801270" cy="5529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5407EA-3527-49BB-90E2-0D27BFB34CAD}"/>
              </a:ext>
            </a:extLst>
          </p:cNvPr>
          <p:cNvSpPr txBox="1"/>
          <p:nvPr/>
        </p:nvSpPr>
        <p:spPr>
          <a:xfrm>
            <a:off x="1494190" y="-7431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Vagina (Posterior Fornix?)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19DA6F-CE69-47BB-B2FC-BE42F94FB4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5" b="6929"/>
          <a:stretch/>
        </p:blipFill>
        <p:spPr>
          <a:xfrm>
            <a:off x="5948521" y="372133"/>
            <a:ext cx="4801270" cy="2282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9B597B-4C70-47AC-AF55-B60E2F67DE15}"/>
              </a:ext>
            </a:extLst>
          </p:cNvPr>
          <p:cNvSpPr txBox="1"/>
          <p:nvPr/>
        </p:nvSpPr>
        <p:spPr>
          <a:xfrm>
            <a:off x="7843793" y="-7431"/>
            <a:ext cx="101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Cervix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CF2292-51D6-4EA3-BEC4-732B8AC7B9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9" b="4322"/>
          <a:stretch/>
        </p:blipFill>
        <p:spPr>
          <a:xfrm>
            <a:off x="6234311" y="2833718"/>
            <a:ext cx="4229691" cy="3483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09FE78-4D0D-46BC-B2B6-6CD70934FD10}"/>
              </a:ext>
            </a:extLst>
          </p:cNvPr>
          <p:cNvSpPr txBox="1"/>
          <p:nvPr/>
        </p:nvSpPr>
        <p:spPr>
          <a:xfrm>
            <a:off x="7371677" y="2569283"/>
            <a:ext cx="19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Vaginal Introitus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0AC35-20B1-4A70-B0B4-2391FB40EF6D}"/>
              </a:ext>
            </a:extLst>
          </p:cNvPr>
          <p:cNvSpPr txBox="1"/>
          <p:nvPr/>
        </p:nvSpPr>
        <p:spPr>
          <a:xfrm>
            <a:off x="0" y="621166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Wilcox test comparisons of differentially expressed genera associated with Type 1 Diabetes in the Maternal A) Posterior Fornix, 	B) Cervix, C) Vaginal Introitus, and D) Anus microbiomes.</a:t>
            </a:r>
          </a:p>
        </p:txBody>
      </p:sp>
    </p:spTree>
    <p:extLst>
      <p:ext uri="{BB962C8B-B14F-4D97-AF65-F5344CB8AC3E}">
        <p14:creationId xmlns:p14="http://schemas.microsoft.com/office/powerpoint/2010/main" val="269571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2C28A36-C6E7-4EAC-BE6E-3A2292EA9069}"/>
              </a:ext>
            </a:extLst>
          </p:cNvPr>
          <p:cNvGrpSpPr/>
          <p:nvPr/>
        </p:nvGrpSpPr>
        <p:grpSpPr>
          <a:xfrm>
            <a:off x="2723490" y="31169"/>
            <a:ext cx="6368555" cy="6317675"/>
            <a:chOff x="6588990" y="74900"/>
            <a:chExt cx="5607563" cy="548245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C4C0DCE-6BBC-4580-AB0F-603635FC5E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2" t="10508"/>
            <a:stretch/>
          </p:blipFill>
          <p:spPr>
            <a:xfrm>
              <a:off x="6588990" y="390130"/>
              <a:ext cx="5607563" cy="516722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987DF9-2CFB-48FC-B552-FA2C25781331}"/>
                </a:ext>
              </a:extLst>
            </p:cNvPr>
            <p:cNvSpPr txBox="1"/>
            <p:nvPr/>
          </p:nvSpPr>
          <p:spPr>
            <a:xfrm>
              <a:off x="8988953" y="74900"/>
              <a:ext cx="807636" cy="320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D) Anus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C661C6F-6F27-4C26-9474-32E0700DE45A}"/>
              </a:ext>
            </a:extLst>
          </p:cNvPr>
          <p:cNvSpPr txBox="1"/>
          <p:nvPr/>
        </p:nvSpPr>
        <p:spPr>
          <a:xfrm>
            <a:off x="0" y="621166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Wilcox test comparisons of differentially expressed genera associated with Type 1 Diabetes in the A) Posterior Fornix, B) Cervix, C) Vaginal Introitus, and D)Anus samples</a:t>
            </a:r>
          </a:p>
        </p:txBody>
      </p:sp>
    </p:spTree>
    <p:extLst>
      <p:ext uri="{BB962C8B-B14F-4D97-AF65-F5344CB8AC3E}">
        <p14:creationId xmlns:p14="http://schemas.microsoft.com/office/powerpoint/2010/main" val="339822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C661C6F-6F27-4C26-9474-32E0700DE45A}"/>
              </a:ext>
            </a:extLst>
          </p:cNvPr>
          <p:cNvSpPr txBox="1"/>
          <p:nvPr/>
        </p:nvSpPr>
        <p:spPr>
          <a:xfrm>
            <a:off x="0" y="621166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Wilcox test comparisons of differentially expressed genera associated with Type 1 Diabetes in the A) Infant stool and  B) Infant Ear Canal microbiome.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4BCFA8-FABF-4322-A4C9-CF276AE60C32}"/>
              </a:ext>
            </a:extLst>
          </p:cNvPr>
          <p:cNvGrpSpPr/>
          <p:nvPr/>
        </p:nvGrpSpPr>
        <p:grpSpPr>
          <a:xfrm>
            <a:off x="736592" y="474883"/>
            <a:ext cx="10718816" cy="5736785"/>
            <a:chOff x="1242211" y="474883"/>
            <a:chExt cx="10718816" cy="573678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C4C0DCE-6BBC-4580-AB0F-603635FC5E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91"/>
            <a:stretch/>
          </p:blipFill>
          <p:spPr>
            <a:xfrm>
              <a:off x="1242211" y="905772"/>
              <a:ext cx="4465815" cy="530589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987DF9-2CFB-48FC-B552-FA2C25781331}"/>
                </a:ext>
              </a:extLst>
            </p:cNvPr>
            <p:cNvSpPr txBox="1"/>
            <p:nvPr/>
          </p:nvSpPr>
          <p:spPr>
            <a:xfrm>
              <a:off x="2713820" y="474883"/>
              <a:ext cx="1522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 Infant Stool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24BF01-E90B-466A-A948-9E6E1BFFF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74"/>
            <a:stretch/>
          </p:blipFill>
          <p:spPr>
            <a:xfrm>
              <a:off x="5708026" y="844209"/>
              <a:ext cx="6253001" cy="40813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E0315D-CF2F-4CC5-ADF8-D8EC76F6E688}"/>
                </a:ext>
              </a:extLst>
            </p:cNvPr>
            <p:cNvSpPr txBox="1"/>
            <p:nvPr/>
          </p:nvSpPr>
          <p:spPr>
            <a:xfrm>
              <a:off x="7893852" y="474883"/>
              <a:ext cx="1881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 Infant Ear canal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32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DB12-6558-43DC-A013-F27186D49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Beta Diversity Analyses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E0AA6-1D40-42C9-AABD-B2582767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  <a:br>
              <a:rPr lang="en-US" dirty="0"/>
            </a:br>
            <a:r>
              <a:rPr lang="en-US" dirty="0"/>
              <a:t>5 August 2020</a:t>
            </a:r>
          </a:p>
        </p:txBody>
      </p:sp>
    </p:spTree>
    <p:extLst>
      <p:ext uri="{BB962C8B-B14F-4D97-AF65-F5344CB8AC3E}">
        <p14:creationId xmlns:p14="http://schemas.microsoft.com/office/powerpoint/2010/main" val="164582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3FE1F-9783-48DF-945D-F8CDBF55D723}"/>
              </a:ext>
            </a:extLst>
          </p:cNvPr>
          <p:cNvGraphicFramePr>
            <a:graphicFrameLocks noGrp="1"/>
          </p:cNvGraphicFramePr>
          <p:nvPr/>
        </p:nvGraphicFramePr>
        <p:xfrm>
          <a:off x="306805" y="985163"/>
          <a:ext cx="5867400" cy="2286000"/>
        </p:xfrm>
        <a:graphic>
          <a:graphicData uri="http://schemas.openxmlformats.org/drawingml/2006/table">
            <a:tbl>
              <a:tblPr/>
              <a:tblGrid>
                <a:gridCol w="2449774">
                  <a:extLst>
                    <a:ext uri="{9D8B030D-6E8A-4147-A177-3AD203B41FA5}">
                      <a16:colId xmlns:a16="http://schemas.microsoft.com/office/drawing/2014/main" val="2394059343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2768919796"/>
                    </a:ext>
                  </a:extLst>
                </a:gridCol>
                <a:gridCol w="723508">
                  <a:extLst>
                    <a:ext uri="{9D8B030D-6E8A-4147-A177-3AD203B41FA5}">
                      <a16:colId xmlns:a16="http://schemas.microsoft.com/office/drawing/2014/main" val="1143725013"/>
                    </a:ext>
                  </a:extLst>
                </a:gridCol>
                <a:gridCol w="599750">
                  <a:extLst>
                    <a:ext uri="{9D8B030D-6E8A-4147-A177-3AD203B41FA5}">
                      <a16:colId xmlns:a16="http://schemas.microsoft.com/office/drawing/2014/main" val="2832665147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616977924"/>
                    </a:ext>
                  </a:extLst>
                </a:gridCol>
                <a:gridCol w="533112">
                  <a:extLst>
                    <a:ext uri="{9D8B030D-6E8A-4147-A177-3AD203B41FA5}">
                      <a16:colId xmlns:a16="http://schemas.microsoft.com/office/drawing/2014/main" val="1467385867"/>
                    </a:ext>
                  </a:extLst>
                </a:gridCol>
                <a:gridCol w="469646">
                  <a:extLst>
                    <a:ext uri="{9D8B030D-6E8A-4147-A177-3AD203B41FA5}">
                      <a16:colId xmlns:a16="http://schemas.microsoft.com/office/drawing/2014/main" val="899218563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14855031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SumsOfSqs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64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70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625668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56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of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520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564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Disease:Week of Deliv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129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SampleType:Week of Deliv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224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Disease:SampleType:Week of Deliv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55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2243635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6462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3068686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8418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375116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042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A81858-4A57-45BE-A86B-ECCDBB9D0717}"/>
              </a:ext>
            </a:extLst>
          </p:cNvPr>
          <p:cNvSpPr txBox="1"/>
          <p:nvPr/>
        </p:nvSpPr>
        <p:spPr>
          <a:xfrm>
            <a:off x="306805" y="491072"/>
            <a:ext cx="5867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Table X. </a:t>
            </a:r>
            <a:r>
              <a:rPr lang="en-US" sz="1100" dirty="0"/>
              <a:t>Beta Diversity Bray Curtis </a:t>
            </a:r>
            <a:r>
              <a:rPr lang="en-US" sz="1100" dirty="0" err="1"/>
              <a:t>adonis</a:t>
            </a:r>
            <a:r>
              <a:rPr lang="en-US" sz="1100" dirty="0"/>
              <a:t> </a:t>
            </a:r>
            <a:r>
              <a:rPr lang="en-US" sz="1100" dirty="0" err="1"/>
              <a:t>permanova</a:t>
            </a:r>
            <a:r>
              <a:rPr lang="en-US" sz="1100" dirty="0"/>
              <a:t> of VST transformed counts versus week of delivery stratified by sample type.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D84D67-089B-4824-8C73-48ABF76271F4}"/>
              </a:ext>
            </a:extLst>
          </p:cNvPr>
          <p:cNvGraphicFramePr>
            <a:graphicFrameLocks noGrp="1"/>
          </p:cNvGraphicFramePr>
          <p:nvPr/>
        </p:nvGraphicFramePr>
        <p:xfrm>
          <a:off x="306805" y="3947938"/>
          <a:ext cx="5867400" cy="2476500"/>
        </p:xfrm>
        <a:graphic>
          <a:graphicData uri="http://schemas.openxmlformats.org/drawingml/2006/table">
            <a:tbl>
              <a:tblPr/>
              <a:tblGrid>
                <a:gridCol w="2449774">
                  <a:extLst>
                    <a:ext uri="{9D8B030D-6E8A-4147-A177-3AD203B41FA5}">
                      <a16:colId xmlns:a16="http://schemas.microsoft.com/office/drawing/2014/main" val="3284716898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4039665820"/>
                    </a:ext>
                  </a:extLst>
                </a:gridCol>
                <a:gridCol w="723508">
                  <a:extLst>
                    <a:ext uri="{9D8B030D-6E8A-4147-A177-3AD203B41FA5}">
                      <a16:colId xmlns:a16="http://schemas.microsoft.com/office/drawing/2014/main" val="3227016642"/>
                    </a:ext>
                  </a:extLst>
                </a:gridCol>
                <a:gridCol w="599750">
                  <a:extLst>
                    <a:ext uri="{9D8B030D-6E8A-4147-A177-3AD203B41FA5}">
                      <a16:colId xmlns:a16="http://schemas.microsoft.com/office/drawing/2014/main" val="2082443772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1475674877"/>
                    </a:ext>
                  </a:extLst>
                </a:gridCol>
                <a:gridCol w="533112">
                  <a:extLst>
                    <a:ext uri="{9D8B030D-6E8A-4147-A177-3AD203B41FA5}">
                      <a16:colId xmlns:a16="http://schemas.microsoft.com/office/drawing/2014/main" val="2649014929"/>
                    </a:ext>
                  </a:extLst>
                </a:gridCol>
                <a:gridCol w="469646">
                  <a:extLst>
                    <a:ext uri="{9D8B030D-6E8A-4147-A177-3AD203B41FA5}">
                      <a16:colId xmlns:a16="http://schemas.microsoft.com/office/drawing/2014/main" val="1686922194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16673653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SumsOfSqs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37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114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625668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537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energy protein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436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5532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disease:% energy protein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567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SampleType:% energy protein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17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:% energy protein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33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2257538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0951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3068686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839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541468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77644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8835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8C467B-365D-4B9C-AF98-6291151B042D}"/>
              </a:ext>
            </a:extLst>
          </p:cNvPr>
          <p:cNvSpPr txBox="1"/>
          <p:nvPr/>
        </p:nvSpPr>
        <p:spPr>
          <a:xfrm>
            <a:off x="192505" y="352436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Table X. </a:t>
            </a:r>
            <a:r>
              <a:rPr lang="en-US" sz="1100" dirty="0"/>
              <a:t>Beta Diversity Bray Curtis </a:t>
            </a:r>
            <a:r>
              <a:rPr lang="en-US" sz="1100" dirty="0" err="1"/>
              <a:t>adonis</a:t>
            </a:r>
            <a:r>
              <a:rPr lang="en-US" sz="1100" dirty="0"/>
              <a:t> </a:t>
            </a:r>
            <a:r>
              <a:rPr lang="en-US" sz="1100" dirty="0" err="1"/>
              <a:t>permanova</a:t>
            </a:r>
            <a:r>
              <a:rPr lang="en-US" sz="1100" dirty="0"/>
              <a:t> of VST transformed counts versus percent energy derived from protein stratified  by sample type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FDAC9C-A8A1-4D12-B436-AB5D8A8A0DFA}"/>
              </a:ext>
            </a:extLst>
          </p:cNvPr>
          <p:cNvGraphicFramePr>
            <a:graphicFrameLocks noGrp="1"/>
          </p:cNvGraphicFramePr>
          <p:nvPr/>
        </p:nvGraphicFramePr>
        <p:xfrm>
          <a:off x="6252633" y="985163"/>
          <a:ext cx="5867400" cy="2286000"/>
        </p:xfrm>
        <a:graphic>
          <a:graphicData uri="http://schemas.openxmlformats.org/drawingml/2006/table">
            <a:tbl>
              <a:tblPr/>
              <a:tblGrid>
                <a:gridCol w="2449774">
                  <a:extLst>
                    <a:ext uri="{9D8B030D-6E8A-4147-A177-3AD203B41FA5}">
                      <a16:colId xmlns:a16="http://schemas.microsoft.com/office/drawing/2014/main" val="2540846375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3812026510"/>
                    </a:ext>
                  </a:extLst>
                </a:gridCol>
                <a:gridCol w="723508">
                  <a:extLst>
                    <a:ext uri="{9D8B030D-6E8A-4147-A177-3AD203B41FA5}">
                      <a16:colId xmlns:a16="http://schemas.microsoft.com/office/drawing/2014/main" val="2506178951"/>
                    </a:ext>
                  </a:extLst>
                </a:gridCol>
                <a:gridCol w="599750">
                  <a:extLst>
                    <a:ext uri="{9D8B030D-6E8A-4147-A177-3AD203B41FA5}">
                      <a16:colId xmlns:a16="http://schemas.microsoft.com/office/drawing/2014/main" val="2288228179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1061514456"/>
                    </a:ext>
                  </a:extLst>
                </a:gridCol>
                <a:gridCol w="533112">
                  <a:extLst>
                    <a:ext uri="{9D8B030D-6E8A-4147-A177-3AD203B41FA5}">
                      <a16:colId xmlns:a16="http://schemas.microsoft.com/office/drawing/2014/main" val="607103133"/>
                    </a:ext>
                  </a:extLst>
                </a:gridCol>
                <a:gridCol w="469646">
                  <a:extLst>
                    <a:ext uri="{9D8B030D-6E8A-4147-A177-3AD203B41FA5}">
                      <a16:colId xmlns:a16="http://schemas.microsoft.com/office/drawing/2014/main" val="321131417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23518813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SumsOfSqs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82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361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10.8478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849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76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537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disease:Delivery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522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SampleType:Delivery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047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disease:SampleType:Delivery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484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663773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0.79379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9668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8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126012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803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B49ACE2-F31E-421A-9F7B-F9F8F01648F5}"/>
              </a:ext>
            </a:extLst>
          </p:cNvPr>
          <p:cNvSpPr txBox="1"/>
          <p:nvPr/>
        </p:nvSpPr>
        <p:spPr>
          <a:xfrm>
            <a:off x="6252633" y="491071"/>
            <a:ext cx="5867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Table X. </a:t>
            </a:r>
            <a:r>
              <a:rPr lang="en-US" sz="1100" dirty="0"/>
              <a:t>Beta Diversity Bray Curtis </a:t>
            </a:r>
            <a:r>
              <a:rPr lang="en-US" sz="1100" dirty="0" err="1"/>
              <a:t>adonis</a:t>
            </a:r>
            <a:r>
              <a:rPr lang="en-US" sz="1100" dirty="0"/>
              <a:t> </a:t>
            </a:r>
            <a:r>
              <a:rPr lang="en-US" sz="1100" dirty="0" err="1"/>
              <a:t>permanova</a:t>
            </a:r>
            <a:r>
              <a:rPr lang="en-US" sz="1100" dirty="0"/>
              <a:t> of VST transformed counts versus Delivery  stratified  by sample type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5E48706-6ADC-4C40-A15F-AD90A0AC6483}"/>
              </a:ext>
            </a:extLst>
          </p:cNvPr>
          <p:cNvGraphicFramePr>
            <a:graphicFrameLocks noGrp="1"/>
          </p:cNvGraphicFramePr>
          <p:nvPr/>
        </p:nvGraphicFramePr>
        <p:xfrm>
          <a:off x="6288505" y="3955251"/>
          <a:ext cx="5867400" cy="2286000"/>
        </p:xfrm>
        <a:graphic>
          <a:graphicData uri="http://schemas.openxmlformats.org/drawingml/2006/table">
            <a:tbl>
              <a:tblPr/>
              <a:tblGrid>
                <a:gridCol w="2451905">
                  <a:extLst>
                    <a:ext uri="{9D8B030D-6E8A-4147-A177-3AD203B41FA5}">
                      <a16:colId xmlns:a16="http://schemas.microsoft.com/office/drawing/2014/main" val="156020547"/>
                    </a:ext>
                  </a:extLst>
                </a:gridCol>
                <a:gridCol w="267134">
                  <a:extLst>
                    <a:ext uri="{9D8B030D-6E8A-4147-A177-3AD203B41FA5}">
                      <a16:colId xmlns:a16="http://schemas.microsoft.com/office/drawing/2014/main" val="766367820"/>
                    </a:ext>
                  </a:extLst>
                </a:gridCol>
                <a:gridCol w="725077">
                  <a:extLst>
                    <a:ext uri="{9D8B030D-6E8A-4147-A177-3AD203B41FA5}">
                      <a16:colId xmlns:a16="http://schemas.microsoft.com/office/drawing/2014/main" val="817040550"/>
                    </a:ext>
                  </a:extLst>
                </a:gridCol>
                <a:gridCol w="601051">
                  <a:extLst>
                    <a:ext uri="{9D8B030D-6E8A-4147-A177-3AD203B41FA5}">
                      <a16:colId xmlns:a16="http://schemas.microsoft.com/office/drawing/2014/main" val="446730133"/>
                    </a:ext>
                  </a:extLst>
                </a:gridCol>
                <a:gridCol w="553348">
                  <a:extLst>
                    <a:ext uri="{9D8B030D-6E8A-4147-A177-3AD203B41FA5}">
                      <a16:colId xmlns:a16="http://schemas.microsoft.com/office/drawing/2014/main" val="819492233"/>
                    </a:ext>
                  </a:extLst>
                </a:gridCol>
                <a:gridCol w="534267">
                  <a:extLst>
                    <a:ext uri="{9D8B030D-6E8A-4147-A177-3AD203B41FA5}">
                      <a16:colId xmlns:a16="http://schemas.microsoft.com/office/drawing/2014/main" val="2942660982"/>
                    </a:ext>
                  </a:extLst>
                </a:gridCol>
                <a:gridCol w="467484">
                  <a:extLst>
                    <a:ext uri="{9D8B030D-6E8A-4147-A177-3AD203B41FA5}">
                      <a16:colId xmlns:a16="http://schemas.microsoft.com/office/drawing/2014/main" val="3180960292"/>
                    </a:ext>
                  </a:extLst>
                </a:gridCol>
                <a:gridCol w="267134">
                  <a:extLst>
                    <a:ext uri="{9D8B030D-6E8A-4147-A177-3AD203B41FA5}">
                      <a16:colId xmlns:a16="http://schemas.microsoft.com/office/drawing/2014/main" val="9649974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SumsOfSqs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333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662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625668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13.4746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921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634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319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147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SampleType:Antibiotics_2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602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disease:SampleType:Antibiotics_2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091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2247371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0.73236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351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3068686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801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193625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6265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6915E5-7670-4CB2-8112-69ACD1275E50}"/>
              </a:ext>
            </a:extLst>
          </p:cNvPr>
          <p:cNvSpPr txBox="1"/>
          <p:nvPr/>
        </p:nvSpPr>
        <p:spPr>
          <a:xfrm>
            <a:off x="6252633" y="3517051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Table X. </a:t>
            </a:r>
            <a:r>
              <a:rPr lang="en-US" sz="1100" dirty="0"/>
              <a:t>Beta Diversity Bray Curtis </a:t>
            </a:r>
            <a:r>
              <a:rPr lang="en-US" sz="1100" dirty="0" err="1"/>
              <a:t>adonis</a:t>
            </a:r>
            <a:r>
              <a:rPr lang="en-US" sz="1100" dirty="0"/>
              <a:t> </a:t>
            </a:r>
            <a:r>
              <a:rPr lang="en-US" sz="1100" dirty="0" err="1"/>
              <a:t>permanova</a:t>
            </a:r>
            <a:r>
              <a:rPr lang="en-US" sz="1100" dirty="0"/>
              <a:t> of VST transformed counts versus Antibiotics stratified  by sample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80D960-E8C4-4ACB-9E55-D2AE4F8845D1}"/>
              </a:ext>
            </a:extLst>
          </p:cNvPr>
          <p:cNvSpPr txBox="1"/>
          <p:nvPr/>
        </p:nvSpPr>
        <p:spPr>
          <a:xfrm>
            <a:off x="306805" y="64982"/>
            <a:ext cx="118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Beta Diversity Bray Curtis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donis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permutational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ANOVA for distinctly significant 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6FC07C-F86A-4A04-936C-85627827AE45}"/>
              </a:ext>
            </a:extLst>
          </p:cNvPr>
          <p:cNvSpPr txBox="1"/>
          <p:nvPr/>
        </p:nvSpPr>
        <p:spPr>
          <a:xfrm>
            <a:off x="192504" y="6361213"/>
            <a:ext cx="11847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NOTE: I had to subset the samples in this analysis because not all of the samples had the variables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protein energy % data)</a:t>
            </a:r>
          </a:p>
        </p:txBody>
      </p:sp>
    </p:spTree>
    <p:extLst>
      <p:ext uri="{BB962C8B-B14F-4D97-AF65-F5344CB8AC3E}">
        <p14:creationId xmlns:p14="http://schemas.microsoft.com/office/powerpoint/2010/main" val="359219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2683</Words>
  <Application>Microsoft Office PowerPoint</Application>
  <PresentationFormat>Widescreen</PresentationFormat>
  <Paragraphs>1579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Beta Diversity PCOA PlotsType 1 Diabetes</vt:lpstr>
      <vt:lpstr>PowerPoint Presentation</vt:lpstr>
      <vt:lpstr>PowerPoint Presentation</vt:lpstr>
      <vt:lpstr>Differentially Expressed Taxa associated with Type 1 Diabetes</vt:lpstr>
      <vt:lpstr>PowerPoint Presentation</vt:lpstr>
      <vt:lpstr>PowerPoint Presentation</vt:lpstr>
      <vt:lpstr>PowerPoint Presentation</vt:lpstr>
      <vt:lpstr>Beta Diversity Analyses </vt:lpstr>
      <vt:lpstr>PowerPoint Presentation</vt:lpstr>
      <vt:lpstr>Categorical data Mosaic plots</vt:lpstr>
      <vt:lpstr>Data Summary Tables</vt:lpstr>
      <vt:lpstr>Mosaic plot 1 disease x Abx use x Delivery method</vt:lpstr>
      <vt:lpstr>PowerPoint Presentation</vt:lpstr>
      <vt:lpstr>PowerPoint Presentation</vt:lpstr>
      <vt:lpstr>PowerPoint Presentation</vt:lpstr>
      <vt:lpstr>Mosaic plot 2  disease vs Abx purpose</vt:lpstr>
      <vt:lpstr>PowerPoint Presentation</vt:lpstr>
      <vt:lpstr>PowerPoint Presentation</vt:lpstr>
      <vt:lpstr>PowerPoint Presentation</vt:lpstr>
      <vt:lpstr>Continuous Variable Analysis</vt:lpstr>
      <vt:lpstr>PowerPoint Presentation</vt:lpstr>
      <vt:lpstr>PowerPoint Presentation</vt:lpstr>
      <vt:lpstr>PowerPoint Presentation</vt:lpstr>
      <vt:lpstr>Supplemental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Mosaic plots</dc:title>
  <dc:creator>Michael Jochum</dc:creator>
  <cp:lastModifiedBy>Michael Jochum</cp:lastModifiedBy>
  <cp:revision>42</cp:revision>
  <dcterms:created xsi:type="dcterms:W3CDTF">2020-08-04T19:07:33Z</dcterms:created>
  <dcterms:modified xsi:type="dcterms:W3CDTF">2020-08-13T01:58:59Z</dcterms:modified>
</cp:coreProperties>
</file>