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0F77-07AE-4F8F-8B1D-E6110F06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8531A-6514-43BA-A4D4-97B720265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742B3-8E14-48AF-99B2-6D0CE35A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9DAB-130E-424B-BB66-1A63250D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EA285-2118-4325-8555-9FB4A7A4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2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79C2-61EB-482A-B165-4233D3D9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CBF2C-C445-4D2E-96C4-9B00A800C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03E69-959C-4DF9-969D-B130D3A2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FDFE-F5C8-4727-AFB5-2261093F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F023D-919D-49EF-8827-84921CE6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675F5-FA34-488E-B8E1-E79E599B0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B8673-40E5-423C-A770-E5AE67605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C1AD-633F-4E97-BFED-98C4B842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68A0D-A1D3-4C10-99A2-C4D850AE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83EBF-080E-44EF-9760-2005F621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5B0D-6A86-4A1F-9CA2-69235729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D6FE-FAE5-4C68-A77B-746215B6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420A-3B3E-4DAB-9117-8824DAF3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BB9F9-DDC9-4722-A34B-B5C76126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4FBD9-EF67-4B25-A748-16C74B3C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4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C193-2BF3-4738-8254-40AAC474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80071-8F46-4C9D-8628-0A25D4F44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200F5-DF7F-43D4-ABC8-BCB424D5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AA495-F1A5-46FA-BC9B-41B801BC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EC77C-2915-4D4A-9449-0F76E9D6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3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7BD0-DD22-4BB3-971C-55E81519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FABD-54C2-4382-8F58-8526731A2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57DBE-EFCB-4190-B2C1-BE52D705B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F7482-5958-4C77-918F-CE3DF78F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08609-7DD9-49AB-BD51-902516B5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6FE7B-3CFB-4A9B-8757-DF299E35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3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7E43-9315-4402-9B50-32554AE8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FF55E-A9DA-49AD-BEC9-F60A7D219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82AB4-1EC6-4F90-B93F-3B015A1A7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DEFB0-9F9C-49AA-97DC-C200EF20E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59F36-FA70-4602-8ED8-48AA5B81B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80011-57BD-4EBD-8395-F9187239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826D7-AC9C-431C-9D43-64EC06D9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04474-5237-490A-9958-00C82C1A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9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2D3D-BC90-4E0C-8B4B-D0C4773A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546EF-193F-4173-89BF-994380BF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812FA-865C-4512-9863-CA86FB39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AB7BC-746A-4F96-B749-E22CC911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9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2CC47-D806-4E15-95EE-F0CD6BA7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3BF79-D7CE-4DB9-95D6-FDFDA4A7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B4B49-7E38-43FB-AED1-9F1AE614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8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1AFA-5F26-48BE-B0E2-12711652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F94C3-6F6D-4640-8452-1BD1D0D0A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AC18C-DBFA-4261-8D47-2AC0BCDC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8140D-F9E8-4CB6-AEBC-DFF595DF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E6D9C-4849-4C40-98D6-B3DE78AD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356AD-2CC2-4BA3-A993-FB1F0ACD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9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1DD8-14A7-42E2-99B8-99A179EE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055FF-307F-439F-A496-8A56F9B79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9F6D4-DB1F-4E9E-BB71-698A3ABFD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A735A-942C-4D73-B3C2-A5AA075E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8D9-29B1-4069-8A1E-450E7A27634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57755-A01E-4D1B-AE39-6ED32470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20A88-B27C-4DAC-8EC4-FDB4583C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1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D9AD4-26CD-4561-84B9-F469C125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07F81-4BE8-4319-BF0B-EABDCA2B7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C6F77-EF28-40B5-83E5-3BF002C04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88D9-29B1-4069-8A1E-450E7A27634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34A46-5092-42DF-B849-A6BC27BEB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5278-CB05-4364-B69F-6B9A354CE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3DB5F-690A-44ED-9672-7B01E02B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7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DB12-6558-43DC-A013-F27186D49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Beta Diversity Analyses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E0AA6-1D40-42C9-AABD-B2582767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  <a:br>
              <a:rPr lang="en-US" dirty="0"/>
            </a:br>
            <a:r>
              <a:rPr lang="en-US" dirty="0"/>
              <a:t>5 August 2020</a:t>
            </a:r>
          </a:p>
        </p:txBody>
      </p:sp>
    </p:spTree>
    <p:extLst>
      <p:ext uri="{BB962C8B-B14F-4D97-AF65-F5344CB8AC3E}">
        <p14:creationId xmlns:p14="http://schemas.microsoft.com/office/powerpoint/2010/main" val="269633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3FE1F-9783-48DF-945D-F8CDBF55D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46720"/>
              </p:ext>
            </p:extLst>
          </p:nvPr>
        </p:nvGraphicFramePr>
        <p:xfrm>
          <a:off x="306805" y="985163"/>
          <a:ext cx="5867400" cy="2286000"/>
        </p:xfrm>
        <a:graphic>
          <a:graphicData uri="http://schemas.openxmlformats.org/drawingml/2006/table">
            <a:tbl>
              <a:tblPr/>
              <a:tblGrid>
                <a:gridCol w="2449774">
                  <a:extLst>
                    <a:ext uri="{9D8B030D-6E8A-4147-A177-3AD203B41FA5}">
                      <a16:colId xmlns:a16="http://schemas.microsoft.com/office/drawing/2014/main" val="2394059343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2768919796"/>
                    </a:ext>
                  </a:extLst>
                </a:gridCol>
                <a:gridCol w="723508">
                  <a:extLst>
                    <a:ext uri="{9D8B030D-6E8A-4147-A177-3AD203B41FA5}">
                      <a16:colId xmlns:a16="http://schemas.microsoft.com/office/drawing/2014/main" val="1143725013"/>
                    </a:ext>
                  </a:extLst>
                </a:gridCol>
                <a:gridCol w="599750">
                  <a:extLst>
                    <a:ext uri="{9D8B030D-6E8A-4147-A177-3AD203B41FA5}">
                      <a16:colId xmlns:a16="http://schemas.microsoft.com/office/drawing/2014/main" val="2832665147"/>
                    </a:ext>
                  </a:extLst>
                </a:gridCol>
                <a:gridCol w="558498">
                  <a:extLst>
                    <a:ext uri="{9D8B030D-6E8A-4147-A177-3AD203B41FA5}">
                      <a16:colId xmlns:a16="http://schemas.microsoft.com/office/drawing/2014/main" val="616977924"/>
                    </a:ext>
                  </a:extLst>
                </a:gridCol>
                <a:gridCol w="533112">
                  <a:extLst>
                    <a:ext uri="{9D8B030D-6E8A-4147-A177-3AD203B41FA5}">
                      <a16:colId xmlns:a16="http://schemas.microsoft.com/office/drawing/2014/main" val="1467385867"/>
                    </a:ext>
                  </a:extLst>
                </a:gridCol>
                <a:gridCol w="469646">
                  <a:extLst>
                    <a:ext uri="{9D8B030D-6E8A-4147-A177-3AD203B41FA5}">
                      <a16:colId xmlns:a16="http://schemas.microsoft.com/office/drawing/2014/main" val="899218563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14855031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SumsOfSqs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64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70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625668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560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of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520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564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Disease:Week of Deliv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129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SampleType:Week of Deliv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224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Disease:SampleType:Week of Deliv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455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2243635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6462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3068686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8418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375116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042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A81858-4A57-45BE-A86B-ECCDBB9D0717}"/>
              </a:ext>
            </a:extLst>
          </p:cNvPr>
          <p:cNvSpPr txBox="1"/>
          <p:nvPr/>
        </p:nvSpPr>
        <p:spPr>
          <a:xfrm>
            <a:off x="306805" y="491072"/>
            <a:ext cx="5867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Table X. </a:t>
            </a:r>
            <a:r>
              <a:rPr lang="en-US" sz="1100" dirty="0"/>
              <a:t>Beta Diversity Bray Curtis </a:t>
            </a:r>
            <a:r>
              <a:rPr lang="en-US" sz="1100" dirty="0" err="1"/>
              <a:t>adonis</a:t>
            </a:r>
            <a:r>
              <a:rPr lang="en-US" sz="1100" dirty="0"/>
              <a:t> </a:t>
            </a:r>
            <a:r>
              <a:rPr lang="en-US" sz="1100" dirty="0" err="1"/>
              <a:t>permanova</a:t>
            </a:r>
            <a:r>
              <a:rPr lang="en-US" sz="1100" dirty="0"/>
              <a:t> of VST transformed counts versus week of delivery stratified by sample type.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D84D67-089B-4824-8C73-48ABF762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375830"/>
              </p:ext>
            </p:extLst>
          </p:nvPr>
        </p:nvGraphicFramePr>
        <p:xfrm>
          <a:off x="306805" y="3947938"/>
          <a:ext cx="5867400" cy="2476500"/>
        </p:xfrm>
        <a:graphic>
          <a:graphicData uri="http://schemas.openxmlformats.org/drawingml/2006/table">
            <a:tbl>
              <a:tblPr/>
              <a:tblGrid>
                <a:gridCol w="2449774">
                  <a:extLst>
                    <a:ext uri="{9D8B030D-6E8A-4147-A177-3AD203B41FA5}">
                      <a16:colId xmlns:a16="http://schemas.microsoft.com/office/drawing/2014/main" val="3284716898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4039665820"/>
                    </a:ext>
                  </a:extLst>
                </a:gridCol>
                <a:gridCol w="723508">
                  <a:extLst>
                    <a:ext uri="{9D8B030D-6E8A-4147-A177-3AD203B41FA5}">
                      <a16:colId xmlns:a16="http://schemas.microsoft.com/office/drawing/2014/main" val="3227016642"/>
                    </a:ext>
                  </a:extLst>
                </a:gridCol>
                <a:gridCol w="599750">
                  <a:extLst>
                    <a:ext uri="{9D8B030D-6E8A-4147-A177-3AD203B41FA5}">
                      <a16:colId xmlns:a16="http://schemas.microsoft.com/office/drawing/2014/main" val="2082443772"/>
                    </a:ext>
                  </a:extLst>
                </a:gridCol>
                <a:gridCol w="558498">
                  <a:extLst>
                    <a:ext uri="{9D8B030D-6E8A-4147-A177-3AD203B41FA5}">
                      <a16:colId xmlns:a16="http://schemas.microsoft.com/office/drawing/2014/main" val="1475674877"/>
                    </a:ext>
                  </a:extLst>
                </a:gridCol>
                <a:gridCol w="533112">
                  <a:extLst>
                    <a:ext uri="{9D8B030D-6E8A-4147-A177-3AD203B41FA5}">
                      <a16:colId xmlns:a16="http://schemas.microsoft.com/office/drawing/2014/main" val="2649014929"/>
                    </a:ext>
                  </a:extLst>
                </a:gridCol>
                <a:gridCol w="469646">
                  <a:extLst>
                    <a:ext uri="{9D8B030D-6E8A-4147-A177-3AD203B41FA5}">
                      <a16:colId xmlns:a16="http://schemas.microsoft.com/office/drawing/2014/main" val="1686922194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16673653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SumsOfSqs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37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114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625668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537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energy protein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436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5532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disease:% energy protein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567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SampleType:% energy protein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17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:% energy protein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33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2257538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0.73567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0951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3068686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8391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541468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277644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88356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8C467B-365D-4B9C-AF98-6291151B042D}"/>
              </a:ext>
            </a:extLst>
          </p:cNvPr>
          <p:cNvSpPr txBox="1"/>
          <p:nvPr/>
        </p:nvSpPr>
        <p:spPr>
          <a:xfrm>
            <a:off x="192505" y="352436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Table X. </a:t>
            </a:r>
            <a:r>
              <a:rPr lang="en-US" sz="1100" dirty="0"/>
              <a:t>Beta Diversity Bray Curtis </a:t>
            </a:r>
            <a:r>
              <a:rPr lang="en-US" sz="1100" dirty="0" err="1"/>
              <a:t>adonis</a:t>
            </a:r>
            <a:r>
              <a:rPr lang="en-US" sz="1100" dirty="0"/>
              <a:t> </a:t>
            </a:r>
            <a:r>
              <a:rPr lang="en-US" sz="1100" dirty="0" err="1"/>
              <a:t>permanova</a:t>
            </a:r>
            <a:r>
              <a:rPr lang="en-US" sz="1100" dirty="0"/>
              <a:t> of VST transformed counts versus percent energy derived from protein stratified  by sample type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FDAC9C-A8A1-4D12-B436-AB5D8A8A0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24396"/>
              </p:ext>
            </p:extLst>
          </p:nvPr>
        </p:nvGraphicFramePr>
        <p:xfrm>
          <a:off x="6252633" y="985163"/>
          <a:ext cx="5867400" cy="2286000"/>
        </p:xfrm>
        <a:graphic>
          <a:graphicData uri="http://schemas.openxmlformats.org/drawingml/2006/table">
            <a:tbl>
              <a:tblPr/>
              <a:tblGrid>
                <a:gridCol w="2449774">
                  <a:extLst>
                    <a:ext uri="{9D8B030D-6E8A-4147-A177-3AD203B41FA5}">
                      <a16:colId xmlns:a16="http://schemas.microsoft.com/office/drawing/2014/main" val="2540846375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3812026510"/>
                    </a:ext>
                  </a:extLst>
                </a:gridCol>
                <a:gridCol w="723508">
                  <a:extLst>
                    <a:ext uri="{9D8B030D-6E8A-4147-A177-3AD203B41FA5}">
                      <a16:colId xmlns:a16="http://schemas.microsoft.com/office/drawing/2014/main" val="2506178951"/>
                    </a:ext>
                  </a:extLst>
                </a:gridCol>
                <a:gridCol w="599750">
                  <a:extLst>
                    <a:ext uri="{9D8B030D-6E8A-4147-A177-3AD203B41FA5}">
                      <a16:colId xmlns:a16="http://schemas.microsoft.com/office/drawing/2014/main" val="2288228179"/>
                    </a:ext>
                  </a:extLst>
                </a:gridCol>
                <a:gridCol w="558498">
                  <a:extLst>
                    <a:ext uri="{9D8B030D-6E8A-4147-A177-3AD203B41FA5}">
                      <a16:colId xmlns:a16="http://schemas.microsoft.com/office/drawing/2014/main" val="1061514456"/>
                    </a:ext>
                  </a:extLst>
                </a:gridCol>
                <a:gridCol w="533112">
                  <a:extLst>
                    <a:ext uri="{9D8B030D-6E8A-4147-A177-3AD203B41FA5}">
                      <a16:colId xmlns:a16="http://schemas.microsoft.com/office/drawing/2014/main" val="607103133"/>
                    </a:ext>
                  </a:extLst>
                </a:gridCol>
                <a:gridCol w="469646">
                  <a:extLst>
                    <a:ext uri="{9D8B030D-6E8A-4147-A177-3AD203B41FA5}">
                      <a16:colId xmlns:a16="http://schemas.microsoft.com/office/drawing/2014/main" val="321131417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23518813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SumsOfSqs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821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361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10.8478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849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76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537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disease:Delivery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522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SampleType:Delivery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047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disease:SampleType:Delivery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484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663773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0.79379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9668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8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126012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803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B49ACE2-F31E-421A-9F7B-F9F8F01648F5}"/>
              </a:ext>
            </a:extLst>
          </p:cNvPr>
          <p:cNvSpPr txBox="1"/>
          <p:nvPr/>
        </p:nvSpPr>
        <p:spPr>
          <a:xfrm>
            <a:off x="6252633" y="491071"/>
            <a:ext cx="5867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Table X. </a:t>
            </a:r>
            <a:r>
              <a:rPr lang="en-US" sz="1100" dirty="0"/>
              <a:t>Beta Diversity Bray Curtis </a:t>
            </a:r>
            <a:r>
              <a:rPr lang="en-US" sz="1100" dirty="0" err="1"/>
              <a:t>adonis</a:t>
            </a:r>
            <a:r>
              <a:rPr lang="en-US" sz="1100" dirty="0"/>
              <a:t> </a:t>
            </a:r>
            <a:r>
              <a:rPr lang="en-US" sz="1100" dirty="0" err="1"/>
              <a:t>permanova</a:t>
            </a:r>
            <a:r>
              <a:rPr lang="en-US" sz="1100" dirty="0"/>
              <a:t> of VST transformed counts versus Delivery  stratified  by sample type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5E48706-6ADC-4C40-A15F-AD90A0AC6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587740"/>
              </p:ext>
            </p:extLst>
          </p:nvPr>
        </p:nvGraphicFramePr>
        <p:xfrm>
          <a:off x="6288505" y="3955251"/>
          <a:ext cx="5867400" cy="2286000"/>
        </p:xfrm>
        <a:graphic>
          <a:graphicData uri="http://schemas.openxmlformats.org/drawingml/2006/table">
            <a:tbl>
              <a:tblPr/>
              <a:tblGrid>
                <a:gridCol w="2451905">
                  <a:extLst>
                    <a:ext uri="{9D8B030D-6E8A-4147-A177-3AD203B41FA5}">
                      <a16:colId xmlns:a16="http://schemas.microsoft.com/office/drawing/2014/main" val="156020547"/>
                    </a:ext>
                  </a:extLst>
                </a:gridCol>
                <a:gridCol w="267134">
                  <a:extLst>
                    <a:ext uri="{9D8B030D-6E8A-4147-A177-3AD203B41FA5}">
                      <a16:colId xmlns:a16="http://schemas.microsoft.com/office/drawing/2014/main" val="766367820"/>
                    </a:ext>
                  </a:extLst>
                </a:gridCol>
                <a:gridCol w="725077">
                  <a:extLst>
                    <a:ext uri="{9D8B030D-6E8A-4147-A177-3AD203B41FA5}">
                      <a16:colId xmlns:a16="http://schemas.microsoft.com/office/drawing/2014/main" val="817040550"/>
                    </a:ext>
                  </a:extLst>
                </a:gridCol>
                <a:gridCol w="601051">
                  <a:extLst>
                    <a:ext uri="{9D8B030D-6E8A-4147-A177-3AD203B41FA5}">
                      <a16:colId xmlns:a16="http://schemas.microsoft.com/office/drawing/2014/main" val="446730133"/>
                    </a:ext>
                  </a:extLst>
                </a:gridCol>
                <a:gridCol w="553348">
                  <a:extLst>
                    <a:ext uri="{9D8B030D-6E8A-4147-A177-3AD203B41FA5}">
                      <a16:colId xmlns:a16="http://schemas.microsoft.com/office/drawing/2014/main" val="819492233"/>
                    </a:ext>
                  </a:extLst>
                </a:gridCol>
                <a:gridCol w="534267">
                  <a:extLst>
                    <a:ext uri="{9D8B030D-6E8A-4147-A177-3AD203B41FA5}">
                      <a16:colId xmlns:a16="http://schemas.microsoft.com/office/drawing/2014/main" val="2942660982"/>
                    </a:ext>
                  </a:extLst>
                </a:gridCol>
                <a:gridCol w="467484">
                  <a:extLst>
                    <a:ext uri="{9D8B030D-6E8A-4147-A177-3AD203B41FA5}">
                      <a16:colId xmlns:a16="http://schemas.microsoft.com/office/drawing/2014/main" val="3180960292"/>
                    </a:ext>
                  </a:extLst>
                </a:gridCol>
                <a:gridCol w="267134">
                  <a:extLst>
                    <a:ext uri="{9D8B030D-6E8A-4147-A177-3AD203B41FA5}">
                      <a16:colId xmlns:a16="http://schemas.microsoft.com/office/drawing/2014/main" val="9649974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SumsOfSqs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333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662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625668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13.4746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921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Antibiotics_2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634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319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disease:Antibiotics_2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147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SampleType:Antibiotics_2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602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disease:SampleType:Antibiotics_2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091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2247371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0.73236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351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3068686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801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193625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6265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6915E5-7670-4CB2-8112-69ACD1275E50}"/>
              </a:ext>
            </a:extLst>
          </p:cNvPr>
          <p:cNvSpPr txBox="1"/>
          <p:nvPr/>
        </p:nvSpPr>
        <p:spPr>
          <a:xfrm>
            <a:off x="6252633" y="3517051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Table X. </a:t>
            </a:r>
            <a:r>
              <a:rPr lang="en-US" sz="1100" dirty="0"/>
              <a:t>Beta Diversity Bray Curtis </a:t>
            </a:r>
            <a:r>
              <a:rPr lang="en-US" sz="1100" dirty="0" err="1"/>
              <a:t>adonis</a:t>
            </a:r>
            <a:r>
              <a:rPr lang="en-US" sz="1100" dirty="0"/>
              <a:t> </a:t>
            </a:r>
            <a:r>
              <a:rPr lang="en-US" sz="1100" dirty="0" err="1"/>
              <a:t>permanova</a:t>
            </a:r>
            <a:r>
              <a:rPr lang="en-US" sz="1100" dirty="0"/>
              <a:t> of VST transformed counts versus Antibiotics stratified  by sample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80D960-E8C4-4ACB-9E55-D2AE4F8845D1}"/>
              </a:ext>
            </a:extLst>
          </p:cNvPr>
          <p:cNvSpPr txBox="1"/>
          <p:nvPr/>
        </p:nvSpPr>
        <p:spPr>
          <a:xfrm>
            <a:off x="306805" y="64982"/>
            <a:ext cx="118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Beta Diversity Bray Curtis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donis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permutational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ANOVA for distinctly significant variables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6FC07C-F86A-4A04-936C-85627827AE45}"/>
              </a:ext>
            </a:extLst>
          </p:cNvPr>
          <p:cNvSpPr txBox="1"/>
          <p:nvPr/>
        </p:nvSpPr>
        <p:spPr>
          <a:xfrm>
            <a:off x="192504" y="6361213"/>
            <a:ext cx="11847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NOTE: I had to subset the samples in this analysis because not all of the samples had the variables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protein energy % data)</a:t>
            </a:r>
          </a:p>
        </p:txBody>
      </p:sp>
    </p:spTree>
    <p:extLst>
      <p:ext uri="{BB962C8B-B14F-4D97-AF65-F5344CB8AC3E}">
        <p14:creationId xmlns:p14="http://schemas.microsoft.com/office/powerpoint/2010/main" val="359219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555</Words>
  <Application>Microsoft Office PowerPoint</Application>
  <PresentationFormat>Widescreen</PresentationFormat>
  <Paragraphs>288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Beta Diversity Analyses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Mosaic plots</dc:title>
  <dc:creator>Michael Jochum</dc:creator>
  <cp:lastModifiedBy>Michael Jochum</cp:lastModifiedBy>
  <cp:revision>26</cp:revision>
  <dcterms:created xsi:type="dcterms:W3CDTF">2020-08-04T19:07:33Z</dcterms:created>
  <dcterms:modified xsi:type="dcterms:W3CDTF">2020-08-10T22:09:35Z</dcterms:modified>
</cp:coreProperties>
</file>