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6B8C-76F7-4963-8336-11C624FD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3D95-B27B-4738-B1E3-68069BC61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794B-82E0-4376-97DD-8F375FDA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0584-6800-44DA-B640-1A355CBC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6445-70FD-4EE3-85F9-EF679CE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F498-A938-4954-B404-29823D47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6785F-AE5D-4A6D-A1CB-516FA1DC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2060-CD85-4E9E-AC16-507E2D1D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BD5B-2162-4C8A-9C33-8EC73EA9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061A-D4F6-43A0-BA0D-871CB963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C71E5-BAB5-4179-9AF9-97A29724C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B83E-6E97-4B41-B83D-8A05B60FD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0EB3-3A07-45B2-981A-809FE34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5A11-CE98-4F9C-B671-C3A48936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E484-7C06-4907-B2F2-8F5E696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EB76-B618-4EA6-847D-BB3DC4C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79FA-6843-45FA-8976-5F21A40B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9D3C-792A-462D-ACD8-41CC2341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2178-2D7A-4AC2-8BBB-172DBDF1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A22-A961-4CD9-A9C1-6684AF4C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B411-17B6-4DC9-A690-4E63AE26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C94D6-C7F9-458F-B5E3-ABC8B925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1E77-257C-4D81-9F26-A5F0C98F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0422-47B0-437A-9EFE-D656E79F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C38E-3BDF-4BBA-A29D-431036B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5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7F3E-F1BF-48BF-9E6B-2EB5BF90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0CB7-19B5-4D90-BE88-5AD4C057D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98481-65C5-4901-B897-ECB46A41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4311-1F25-4386-A350-58CD4C24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B244-8F44-4D83-A0CA-AE2CC415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18575-0763-40FD-9403-693F71A4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121B-9104-4A71-A684-C2D97BD8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30C0-0921-4F8D-85F4-933F09B8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9FFF-4C87-4CA6-87A2-DD9CB99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6D3C-ED09-4FBF-AACA-D90A5706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B6AE7-201F-4195-A1AB-5A184E66B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E419C-5A79-4AD9-AE7A-8616A735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AEB76-8BD2-45F3-9D81-A0A22B2F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20CD1-7390-4430-A6A4-53C24D5A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FC45-6D90-4264-A3E1-0116E6D8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52EAD-7059-4374-BF73-071B557F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B6660-228F-4657-AFEB-6AB3263E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45F9F-CB1F-4763-B626-59F42981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CC185-03DE-48F4-82A5-1E8F3BF7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B444D-A958-4029-B567-67FF2226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9E17-4570-4E46-B914-90BEA546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0825-204E-45F4-9554-74B16AB9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0C5F-2B0F-4929-A36F-C8BBBB0EC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9D515-D7A4-4A85-868D-AEC370E9E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C008-08A1-44DF-B54B-32AFEB9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BABBD-F21E-4320-B50A-CF7DA15A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E02DA-450C-47E7-88AE-4AE25D8B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BF0D-3E11-4114-A7C6-87028273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EE5FC-7B99-4E92-91C5-38D182A85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A28F2-F2A6-4792-9AAB-61D1F32E8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A805D-3512-45AE-9BA0-0D3A8C74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3D05C-9E37-41C5-86FC-50B4EE88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E899-F524-4DFB-B282-65796110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24100-8B67-4601-BAFA-0F5D3A13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D1267-7F29-43A3-A258-97868AE6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C41A-C760-4E46-BE12-520486E5F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01E5-3AC1-44F0-9CD0-B8A082B6CDA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A421-4F62-4EEB-823C-689A90DB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857B-0DF9-4584-A83D-3F097A6D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58BC-EC7A-42E8-B60F-C9B3E9F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74B4F8-D80B-4821-855C-3D7B2025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12170"/>
              </p:ext>
            </p:extLst>
          </p:nvPr>
        </p:nvGraphicFramePr>
        <p:xfrm>
          <a:off x="0" y="801288"/>
          <a:ext cx="12192004" cy="1558471"/>
        </p:xfrm>
        <a:graphic>
          <a:graphicData uri="http://schemas.openxmlformats.org/drawingml/2006/table">
            <a:tbl>
              <a:tblPr/>
              <a:tblGrid>
                <a:gridCol w="846034">
                  <a:extLst>
                    <a:ext uri="{9D8B030D-6E8A-4147-A177-3AD203B41FA5}">
                      <a16:colId xmlns:a16="http://schemas.microsoft.com/office/drawing/2014/main" val="2679338314"/>
                    </a:ext>
                  </a:extLst>
                </a:gridCol>
                <a:gridCol w="1207933">
                  <a:extLst>
                    <a:ext uri="{9D8B030D-6E8A-4147-A177-3AD203B41FA5}">
                      <a16:colId xmlns:a16="http://schemas.microsoft.com/office/drawing/2014/main" val="246217912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975822030"/>
                    </a:ext>
                  </a:extLst>
                </a:gridCol>
                <a:gridCol w="626075">
                  <a:extLst>
                    <a:ext uri="{9D8B030D-6E8A-4147-A177-3AD203B41FA5}">
                      <a16:colId xmlns:a16="http://schemas.microsoft.com/office/drawing/2014/main" val="34576453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411488494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257848745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094646000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417870174"/>
                    </a:ext>
                  </a:extLst>
                </a:gridCol>
                <a:gridCol w="230660">
                  <a:extLst>
                    <a:ext uri="{9D8B030D-6E8A-4147-A177-3AD203B41FA5}">
                      <a16:colId xmlns:a16="http://schemas.microsoft.com/office/drawing/2014/main" val="3482557696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994826858"/>
                    </a:ext>
                  </a:extLst>
                </a:gridCol>
                <a:gridCol w="626075">
                  <a:extLst>
                    <a:ext uri="{9D8B030D-6E8A-4147-A177-3AD203B41FA5}">
                      <a16:colId xmlns:a16="http://schemas.microsoft.com/office/drawing/2014/main" val="3382389622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695122012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021754676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4184039728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2639355722"/>
                    </a:ext>
                  </a:extLst>
                </a:gridCol>
                <a:gridCol w="120822">
                  <a:extLst>
                    <a:ext uri="{9D8B030D-6E8A-4147-A177-3AD203B41FA5}">
                      <a16:colId xmlns:a16="http://schemas.microsoft.com/office/drawing/2014/main" val="4063028792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4239270031"/>
                    </a:ext>
                  </a:extLst>
                </a:gridCol>
                <a:gridCol w="626075">
                  <a:extLst>
                    <a:ext uri="{9D8B030D-6E8A-4147-A177-3AD203B41FA5}">
                      <a16:colId xmlns:a16="http://schemas.microsoft.com/office/drawing/2014/main" val="2795541737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629501880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94856116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4113276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932952276"/>
                    </a:ext>
                  </a:extLst>
                </a:gridCol>
              </a:tblGrid>
              <a:tr h="14210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7253"/>
                  </a:ext>
                </a:extLst>
              </a:tr>
              <a:tr h="14210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Sample Types</a:t>
                      </a:r>
                    </a:p>
                  </a:txBody>
                  <a:tcPr marL="7105" marR="7105" marT="710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55463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0.68604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0.21979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0.65406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0.33416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1.03124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0.01171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24075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SGA_AGA_LGA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0.24135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0.02372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0.16131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0.48001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0.02144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0.3408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0.11359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0.35053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92329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29.5712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0.34385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0.96856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29.2361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0.33605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0.97126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27.8671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0.32404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0.97635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488472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30.5312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30.1011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28.542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81644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570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5E3D50-F19F-4AF8-929C-FB0CC350C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2070"/>
              </p:ext>
            </p:extLst>
          </p:nvPr>
        </p:nvGraphicFramePr>
        <p:xfrm>
          <a:off x="0" y="2537810"/>
          <a:ext cx="12192001" cy="2089835"/>
        </p:xfrm>
        <a:graphic>
          <a:graphicData uri="http://schemas.openxmlformats.org/drawingml/2006/table">
            <a:tbl>
              <a:tblPr/>
              <a:tblGrid>
                <a:gridCol w="899979">
                  <a:extLst>
                    <a:ext uri="{9D8B030D-6E8A-4147-A177-3AD203B41FA5}">
                      <a16:colId xmlns:a16="http://schemas.microsoft.com/office/drawing/2014/main" val="2679338314"/>
                    </a:ext>
                  </a:extLst>
                </a:gridCol>
                <a:gridCol w="2296322">
                  <a:extLst>
                    <a:ext uri="{9D8B030D-6E8A-4147-A177-3AD203B41FA5}">
                      <a16:colId xmlns:a16="http://schemas.microsoft.com/office/drawing/2014/main" val="2462179121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975822030"/>
                    </a:ext>
                  </a:extLst>
                </a:gridCol>
                <a:gridCol w="819097">
                  <a:extLst>
                    <a:ext uri="{9D8B030D-6E8A-4147-A177-3AD203B41FA5}">
                      <a16:colId xmlns:a16="http://schemas.microsoft.com/office/drawing/2014/main" val="34576453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2411488494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2257848745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1094646000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1417870174"/>
                    </a:ext>
                  </a:extLst>
                </a:gridCol>
                <a:gridCol w="301774">
                  <a:extLst>
                    <a:ext uri="{9D8B030D-6E8A-4147-A177-3AD203B41FA5}">
                      <a16:colId xmlns:a16="http://schemas.microsoft.com/office/drawing/2014/main" val="3482557696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994826858"/>
                    </a:ext>
                  </a:extLst>
                </a:gridCol>
                <a:gridCol w="819097">
                  <a:extLst>
                    <a:ext uri="{9D8B030D-6E8A-4147-A177-3AD203B41FA5}">
                      <a16:colId xmlns:a16="http://schemas.microsoft.com/office/drawing/2014/main" val="3382389622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1695122012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2021754676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4184039728"/>
                    </a:ext>
                  </a:extLst>
                </a:gridCol>
                <a:gridCol w="689766">
                  <a:extLst>
                    <a:ext uri="{9D8B030D-6E8A-4147-A177-3AD203B41FA5}">
                      <a16:colId xmlns:a16="http://schemas.microsoft.com/office/drawing/2014/main" val="2639355722"/>
                    </a:ext>
                  </a:extLst>
                </a:gridCol>
                <a:gridCol w="158072">
                  <a:extLst>
                    <a:ext uri="{9D8B030D-6E8A-4147-A177-3AD203B41FA5}">
                      <a16:colId xmlns:a16="http://schemas.microsoft.com/office/drawing/2014/main" val="4063028792"/>
                    </a:ext>
                  </a:extLst>
                </a:gridCol>
              </a:tblGrid>
              <a:tr h="14210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 Canal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58675"/>
                  </a:ext>
                </a:extLst>
              </a:tr>
              <a:tr h="14210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787936"/>
                  </a:ext>
                </a:extLst>
              </a:tr>
              <a:tr h="14210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Sample Types</a:t>
                      </a:r>
                    </a:p>
                  </a:txBody>
                  <a:tcPr marL="7105" marR="7105" marT="710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0.41682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0.36606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0.96957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76164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2.27699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6.0609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0.07992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1.70916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0.01946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53325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Antibiotics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0.26151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0.36013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0.95386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931507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disease:Delivery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0.54769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1.4579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0.01922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0.55831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1.47875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0.01684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811843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disease:Antibiotics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0.36149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0.44482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1.17817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94327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Delivery:Antibiotics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0.21049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0.5603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1.15634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449034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disease:Delivery:Antibiotics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0.37061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0.51772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1.37124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846192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24.0438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0.37568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0.84396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29.827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0.37755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80009"/>
                  </a:ext>
                </a:extLst>
              </a:tr>
              <a:tr h="14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105" marR="7105" marT="71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28.4894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33.156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05" marR="7105" marT="71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875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EBBEC3-A2DD-479B-93C2-9EC802BF91A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Adonis </a:t>
            </a:r>
            <a:r>
              <a:rPr lang="en-US" sz="3200" dirty="0" err="1"/>
              <a:t>permanova</a:t>
            </a:r>
            <a:r>
              <a:rPr lang="en-US" sz="3200" dirty="0"/>
              <a:t> for each </a:t>
            </a:r>
            <a:r>
              <a:rPr lang="en-US" sz="3200" dirty="0" err="1"/>
              <a:t>SampleType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05CDE-6329-42FB-A9F6-DCE35A52D00F}"/>
              </a:ext>
            </a:extLst>
          </p:cNvPr>
          <p:cNvSpPr txBox="1"/>
          <p:nvPr/>
        </p:nvSpPr>
        <p:spPr>
          <a:xfrm>
            <a:off x="1725" y="4972151"/>
            <a:ext cx="1219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show a significant effect of Delivery Method in infant stool and ear canal microbiomes, but no interaction between disease and delivery method</a:t>
            </a:r>
          </a:p>
        </p:txBody>
      </p:sp>
    </p:spTree>
    <p:extLst>
      <p:ext uri="{BB962C8B-B14F-4D97-AF65-F5344CB8AC3E}">
        <p14:creationId xmlns:p14="http://schemas.microsoft.com/office/powerpoint/2010/main" val="306001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Introitus taxa associated with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Introitus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6F3D-27FE-4D10-AC2A-36E1D363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1" t="31503" b="34755"/>
          <a:stretch/>
        </p:blipFill>
        <p:spPr>
          <a:xfrm>
            <a:off x="10767702" y="461472"/>
            <a:ext cx="1034042" cy="113592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28A860-B21B-4D14-B98E-CB069CECF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037"/>
            <a:ext cx="5715798" cy="5715798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FBA9E5-4F90-4020-832C-0F2FB34A5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166"/>
          <a:stretch/>
        </p:blipFill>
        <p:spPr>
          <a:xfrm>
            <a:off x="6096000" y="1585251"/>
            <a:ext cx="5776580" cy="24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Vaginal taxa associated with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Vagina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6F3D-27FE-4D10-AC2A-36E1D363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1" t="31503" b="34755"/>
          <a:stretch/>
        </p:blipFill>
        <p:spPr>
          <a:xfrm>
            <a:off x="10767702" y="461472"/>
            <a:ext cx="1034042" cy="113592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2C795-F58A-4926-9197-3B70BA9B8F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7"/>
          <a:stretch/>
        </p:blipFill>
        <p:spPr>
          <a:xfrm>
            <a:off x="5538567" y="2200548"/>
            <a:ext cx="6653433" cy="28578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9578C-B70B-4B49-A70F-8EA25BD5D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" y="606751"/>
            <a:ext cx="571579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0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Cervical taxa associated with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Cervix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66F3D-27FE-4D10-AC2A-36E1D363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1" t="31503" b="34755"/>
          <a:stretch/>
        </p:blipFill>
        <p:spPr>
          <a:xfrm>
            <a:off x="10767702" y="461472"/>
            <a:ext cx="1034042" cy="113592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CAE618-D8E9-44E4-98B1-D6A746861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8"/>
          <a:stretch/>
        </p:blipFill>
        <p:spPr>
          <a:xfrm>
            <a:off x="5581296" y="1863317"/>
            <a:ext cx="6610704" cy="285789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13611-6B3D-4A9E-9526-4A267B098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101"/>
            <a:ext cx="557186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Infant Ear Canal taxa associated with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Infant Ear Canal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A314D-5DB1-4546-B9C0-B3AF44C47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7" t="30838" b="37466"/>
          <a:stretch/>
        </p:blipFill>
        <p:spPr>
          <a:xfrm>
            <a:off x="10406086" y="415370"/>
            <a:ext cx="990981" cy="90585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5709E-A661-4D7D-9D30-24F3CB968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751"/>
            <a:ext cx="5715798" cy="571579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A25556-A998-4C0F-A7D8-32640FE02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2"/>
          <a:stretch/>
        </p:blipFill>
        <p:spPr>
          <a:xfrm>
            <a:off x="5542840" y="1423332"/>
            <a:ext cx="6649160" cy="2857899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0BD915-BAA9-47BE-BEAA-41EC43F46E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5" t="31435" b="38961"/>
          <a:stretch/>
        </p:blipFill>
        <p:spPr>
          <a:xfrm>
            <a:off x="10444110" y="481157"/>
            <a:ext cx="914932" cy="8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Infant Ear Canal taxa associated with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Infant Ear Canal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6A3BBB-82C0-453F-91A1-A468A5D9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100"/>
            <a:ext cx="5715798" cy="571579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B1CB65-DD65-4945-B786-7FCD611C0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19"/>
          <a:stretch/>
        </p:blipFill>
        <p:spPr>
          <a:xfrm>
            <a:off x="5506370" y="1452112"/>
            <a:ext cx="6560292" cy="285789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A314D-5DB1-4546-B9C0-B3AF44C47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7" t="30838" b="37466"/>
          <a:stretch/>
        </p:blipFill>
        <p:spPr>
          <a:xfrm>
            <a:off x="10406086" y="415370"/>
            <a:ext cx="990981" cy="9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5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Infant Stool taxa associated with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Infant stool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A314D-5DB1-4546-B9C0-B3AF44C47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7" t="30838" b="37466"/>
          <a:stretch/>
        </p:blipFill>
        <p:spPr>
          <a:xfrm>
            <a:off x="10406086" y="415370"/>
            <a:ext cx="990981" cy="905855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40BD915-BAA9-47BE-BEAA-41EC43F46E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5" t="31435" b="38961"/>
          <a:stretch/>
        </p:blipFill>
        <p:spPr>
          <a:xfrm>
            <a:off x="10444110" y="481157"/>
            <a:ext cx="914932" cy="84603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D9AA0C-7B99-40BA-8778-4F933A6F9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3" y="766641"/>
            <a:ext cx="5715798" cy="571579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E0BDE4-0376-45FA-9D3C-DF1F65CF13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7"/>
          <a:stretch/>
        </p:blipFill>
        <p:spPr>
          <a:xfrm>
            <a:off x="5450914" y="2000050"/>
            <a:ext cx="674108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A137-BB17-44ED-9C60-B5607075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04" y="0"/>
            <a:ext cx="12097996" cy="60675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Infant Stool taxa associated with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A84E-C709-4A39-B3D6-2E29AD9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2125" y="766641"/>
            <a:ext cx="4939452" cy="525581"/>
          </a:xfrm>
        </p:spPr>
        <p:txBody>
          <a:bodyPr/>
          <a:lstStyle/>
          <a:p>
            <a:r>
              <a:rPr lang="en-US" dirty="0"/>
              <a:t>Infant Stool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6A314D-5DB1-4546-B9C0-B3AF44C47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7" t="30838" b="37466"/>
          <a:stretch/>
        </p:blipFill>
        <p:spPr>
          <a:xfrm>
            <a:off x="10406086" y="415370"/>
            <a:ext cx="990981" cy="90585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751F6-6937-4D8E-8AAD-120EB7D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41" y="766641"/>
            <a:ext cx="5715798" cy="571579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713F2C-87CA-4F7E-8190-960FF82781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28"/>
          <a:stretch/>
        </p:blipFill>
        <p:spPr>
          <a:xfrm>
            <a:off x="5506840" y="2092329"/>
            <a:ext cx="659008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341</Words>
  <Application>Microsoft Office PowerPoint</Application>
  <PresentationFormat>Widescreen</PresentationFormat>
  <Paragraphs>224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Introitus taxa associated with Type 1 Diabetes</vt:lpstr>
      <vt:lpstr>Vaginal taxa associated with Type 1 Diabetes</vt:lpstr>
      <vt:lpstr>Cervical taxa associated with Type 1 Diabetes</vt:lpstr>
      <vt:lpstr>Infant Ear Canal taxa associated with Disease</vt:lpstr>
      <vt:lpstr>Infant Ear Canal taxa associated with Delivery</vt:lpstr>
      <vt:lpstr>Infant Stool taxa associated with Disease</vt:lpstr>
      <vt:lpstr>Infant Stool taxa associated with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7</cp:revision>
  <dcterms:created xsi:type="dcterms:W3CDTF">2020-05-05T17:29:34Z</dcterms:created>
  <dcterms:modified xsi:type="dcterms:W3CDTF">2020-05-05T18:52:59Z</dcterms:modified>
</cp:coreProperties>
</file>