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09" autoAdjust="0"/>
    <p:restoredTop sz="94660"/>
  </p:normalViewPr>
  <p:slideViewPr>
    <p:cSldViewPr snapToGrid="0">
      <p:cViewPr>
        <p:scale>
          <a:sx n="98" d="100"/>
          <a:sy n="98" d="100"/>
        </p:scale>
        <p:origin x="90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C8D3-C840-4E8D-AD2F-9CAEFC7D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B145-95DC-49E7-BAC1-C394FBAE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2257-C118-4CE8-9BD9-40A453F4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FDBF-BB76-4E0E-B26D-876AD3BA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8143-92BF-4F9F-87C0-C3C3062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B72-BDFC-4904-B306-AE5F87B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2BEE-108C-4BCD-B36F-380BACD3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5F74-7C0B-4417-8351-78BAC09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6F9A-3C35-44A1-958C-2FAE89D7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822F-707C-4B0D-8ABF-0EAF7950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E131D-DAE6-4FDE-AFFA-ECA5B88CB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17A17-47AC-41A4-BB50-D09B1D21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BF3-2AAA-4532-BE29-C3BE774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0066-FBF7-4FD2-B536-18323AAC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3422-9141-4873-B09D-7EF40616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11BC-C63B-43F4-AA74-CB158EF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F62E-98C9-45EC-907F-DB0D4CF4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6E2E-DE11-4951-8205-48D82E4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4AB6-4A86-4060-8769-A5045533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8694-4B97-4760-9DDC-66D7AC4E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E48C-8B6B-4909-9B39-D9DFA458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669C-CA49-48D2-A04A-80242C61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BD9E-A393-4B99-89BE-F61A4A2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4005-9A56-4F20-BA92-7617E1E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7-C4C8-40A6-8291-2560FD3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763-C663-4DA1-9058-C2538C5C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1211-A627-41D2-ADF9-AC5550FF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FC9D-193F-46A4-BFC7-56380609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9E65-F375-436A-A9C6-2E758C08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2527-BE7A-43A8-BC3C-7D2F8E1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AB29-80E4-41C0-985A-7633A41A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388A-6778-4AB3-B911-D382B52F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36EB-A297-4504-85B2-779215C4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705D3-0C18-4C4B-97C9-C005D3CC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321B2-FCCB-4FF1-B3D4-C786655C2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42B3-1872-46DC-900C-86ABD09B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BC4E-984D-4F4B-8981-A470275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C74E-5E20-4963-A369-74D4943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E99F-769B-411C-A00F-672E7B8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D2A-A802-4249-9070-3E8F312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BEC2-6C56-4700-878E-C32C0BAF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74ED1-667F-47E6-B4C9-3FC0083A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6CC9-B479-48E8-8F1E-80E60B0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9FC5-5300-458D-9EF4-C3260C65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B01B1-642E-4483-BC6F-8426CF14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D66E0-07F1-44CC-8EDA-9499B0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1332-8093-4EAC-BF6F-25A14287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4DF8-343C-491F-B587-B34B5F20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7081-66DF-40DA-8CC0-FD0121C3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0F54-A3ED-4C68-9F2A-063CD0E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D1444-2CE8-4254-BCEC-15EF96A2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2063-7D82-4040-9200-C62CCEF0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7AE-1B5A-4404-A899-D1B10030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C502-FB77-40B0-A859-0C7D25DEF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AE5B3-6BBC-4DEC-BDB2-035B6C17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EC9D-B9C7-4D9D-AA91-900C8598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67DF-FED3-452C-8886-5D664E27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8C5B-0E96-46DE-816C-F3564AC7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3C37E-CA29-452E-A126-3FB9F24D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B1C3-3ECE-4850-AA28-4D6F22D9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2F32-2C0F-45A9-86EA-BF3B2844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5529-AA53-49DE-A7CD-72141FD9C00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520-CAD9-497C-A11B-E38F4265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8A35-55C4-4E3A-8C14-D990B83B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9533-8998-4087-9F9F-5D37332EC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Feast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96B5-7159-4E58-862B-2816EC0DB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March 2021</a:t>
            </a:r>
          </a:p>
          <a:p>
            <a:r>
              <a:rPr lang="en-US" dirty="0"/>
              <a:t>Jochum, Michael D.</a:t>
            </a:r>
          </a:p>
        </p:txBody>
      </p:sp>
    </p:spTree>
    <p:extLst>
      <p:ext uri="{BB962C8B-B14F-4D97-AF65-F5344CB8AC3E}">
        <p14:creationId xmlns:p14="http://schemas.microsoft.com/office/powerpoint/2010/main" val="26033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C6FBDD-BA0B-45BF-A5A1-11B46DB6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09290"/>
              </p:ext>
            </p:extLst>
          </p:nvPr>
        </p:nvGraphicFramePr>
        <p:xfrm>
          <a:off x="1188396" y="2509371"/>
          <a:ext cx="9815208" cy="1520190"/>
        </p:xfrm>
        <a:graphic>
          <a:graphicData uri="http://schemas.openxmlformats.org/drawingml/2006/table">
            <a:tbl>
              <a:tblPr/>
              <a:tblGrid>
                <a:gridCol w="2408355">
                  <a:extLst>
                    <a:ext uri="{9D8B030D-6E8A-4147-A177-3AD203B41FA5}">
                      <a16:colId xmlns:a16="http://schemas.microsoft.com/office/drawing/2014/main" val="173892436"/>
                    </a:ext>
                  </a:extLst>
                </a:gridCol>
                <a:gridCol w="1759609">
                  <a:extLst>
                    <a:ext uri="{9D8B030D-6E8A-4147-A177-3AD203B41FA5}">
                      <a16:colId xmlns:a16="http://schemas.microsoft.com/office/drawing/2014/main" val="3324693011"/>
                    </a:ext>
                  </a:extLst>
                </a:gridCol>
                <a:gridCol w="1099756">
                  <a:extLst>
                    <a:ext uri="{9D8B030D-6E8A-4147-A177-3AD203B41FA5}">
                      <a16:colId xmlns:a16="http://schemas.microsoft.com/office/drawing/2014/main" val="3426451514"/>
                    </a:ext>
                  </a:extLst>
                </a:gridCol>
                <a:gridCol w="1231726">
                  <a:extLst>
                    <a:ext uri="{9D8B030D-6E8A-4147-A177-3AD203B41FA5}">
                      <a16:colId xmlns:a16="http://schemas.microsoft.com/office/drawing/2014/main" val="2391506051"/>
                    </a:ext>
                  </a:extLst>
                </a:gridCol>
                <a:gridCol w="1105254">
                  <a:extLst>
                    <a:ext uri="{9D8B030D-6E8A-4147-A177-3AD203B41FA5}">
                      <a16:colId xmlns:a16="http://schemas.microsoft.com/office/drawing/2014/main" val="2156198767"/>
                    </a:ext>
                  </a:extLst>
                </a:gridCol>
                <a:gridCol w="1105254">
                  <a:extLst>
                    <a:ext uri="{9D8B030D-6E8A-4147-A177-3AD203B41FA5}">
                      <a16:colId xmlns:a16="http://schemas.microsoft.com/office/drawing/2014/main" val="2912742083"/>
                    </a:ext>
                  </a:extLst>
                </a:gridCol>
                <a:gridCol w="1105254">
                  <a:extLst>
                    <a:ext uri="{9D8B030D-6E8A-4147-A177-3AD203B41FA5}">
                      <a16:colId xmlns:a16="http://schemas.microsoft.com/office/drawing/2014/main" val="3253889457"/>
                    </a:ext>
                  </a:extLst>
                </a:gridCol>
              </a:tblGrid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071327"/>
                  </a:ext>
                </a:extLst>
              </a:tr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1118.716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16272"/>
                  </a:ext>
                </a:extLst>
              </a:tr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311571"/>
                  </a:ext>
                </a:extLst>
              </a:tr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17777"/>
                  </a:ext>
                </a:extLst>
              </a:tr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Source:Disease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5.23E-02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095182"/>
                  </a:ext>
                </a:extLst>
              </a:tr>
              <a:tr h="17353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1.85E-02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152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11DA529-CE36-4BE5-9419-D6DE764EAEED}"/>
              </a:ext>
            </a:extLst>
          </p:cNvPr>
          <p:cNvSpPr txBox="1"/>
          <p:nvPr/>
        </p:nvSpPr>
        <p:spPr>
          <a:xfrm>
            <a:off x="1251626" y="2159540"/>
            <a:ext cx="968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Table X: Analysis of Variance Table of the microbial community contributions to neonatal</a:t>
            </a:r>
            <a:r>
              <a:rPr lang="en-US" dirty="0"/>
              <a:t> microbiome</a:t>
            </a:r>
          </a:p>
        </p:txBody>
      </p:sp>
    </p:spTree>
    <p:extLst>
      <p:ext uri="{BB962C8B-B14F-4D97-AF65-F5344CB8AC3E}">
        <p14:creationId xmlns:p14="http://schemas.microsoft.com/office/powerpoint/2010/main" val="33507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8FC1D0-904C-40F9-8324-20634C7B0DE1}"/>
              </a:ext>
            </a:extLst>
          </p:cNvPr>
          <p:cNvSpPr txBox="1"/>
          <p:nvPr/>
        </p:nvSpPr>
        <p:spPr>
          <a:xfrm>
            <a:off x="4439196" y="2137115"/>
            <a:ext cx="7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*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A5FAD1A0-7B8F-4421-B7F3-180D3D9F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2" t="46191" r="1478" b="45423"/>
          <a:stretch/>
        </p:blipFill>
        <p:spPr>
          <a:xfrm>
            <a:off x="1997359" y="808540"/>
            <a:ext cx="830973" cy="59710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2A61CA74-B55B-436D-9771-7DE3842F2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0"/>
          <a:stretch/>
        </p:blipFill>
        <p:spPr>
          <a:xfrm>
            <a:off x="2882833" y="858299"/>
            <a:ext cx="6659799" cy="49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C9D46C7-5C2B-41A6-9B83-D7129F874EA6}"/>
              </a:ext>
            </a:extLst>
          </p:cNvPr>
          <p:cNvSpPr txBox="1"/>
          <p:nvPr/>
        </p:nvSpPr>
        <p:spPr>
          <a:xfrm rot="5400000">
            <a:off x="9364193" y="1774700"/>
            <a:ext cx="281615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3200" dirty="0"/>
              <a:t>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2BBAF-5EF9-4A03-945C-AA1B41480EED}"/>
              </a:ext>
            </a:extLst>
          </p:cNvPr>
          <p:cNvSpPr txBox="1"/>
          <p:nvPr/>
        </p:nvSpPr>
        <p:spPr>
          <a:xfrm rot="5400000">
            <a:off x="9364195" y="4707165"/>
            <a:ext cx="281615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3200" dirty="0"/>
              <a:t>Stool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9336D5-F998-4E77-919A-ECCED8BB5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8937" b="48139"/>
          <a:stretch/>
        </p:blipFill>
        <p:spPr>
          <a:xfrm>
            <a:off x="1714499" y="612843"/>
            <a:ext cx="8763000" cy="2943726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2524179-69A9-4FAF-A1CF-C6F425B3E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54854" b="2222"/>
          <a:stretch/>
        </p:blipFill>
        <p:spPr>
          <a:xfrm>
            <a:off x="1714499" y="3556569"/>
            <a:ext cx="8763001" cy="2943725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D003D2-3E97-40AB-94F6-6B731AA8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0" t="45369" b="44644"/>
          <a:stretch/>
        </p:blipFill>
        <p:spPr>
          <a:xfrm>
            <a:off x="11261558" y="745957"/>
            <a:ext cx="799562" cy="475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372AC-1E8B-43BA-B760-C531BA5EDF6F}"/>
              </a:ext>
            </a:extLst>
          </p:cNvPr>
          <p:cNvSpPr txBox="1"/>
          <p:nvPr/>
        </p:nvSpPr>
        <p:spPr>
          <a:xfrm>
            <a:off x="4595280" y="785355"/>
            <a:ext cx="7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729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D6662E-58D7-49C0-94E4-CD858DB3F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8"/>
          <a:stretch/>
        </p:blipFill>
        <p:spPr>
          <a:xfrm>
            <a:off x="7416801" y="1452075"/>
            <a:ext cx="4733978" cy="3953851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9C13D1A-3AAE-4740-991A-E9F4632B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35392"/>
              </p:ext>
            </p:extLst>
          </p:nvPr>
        </p:nvGraphicFramePr>
        <p:xfrm>
          <a:off x="0" y="1480185"/>
          <a:ext cx="7416801" cy="3897630"/>
        </p:xfrm>
        <a:graphic>
          <a:graphicData uri="http://schemas.openxmlformats.org/drawingml/2006/table">
            <a:tbl>
              <a:tblPr/>
              <a:tblGrid>
                <a:gridCol w="1011816">
                  <a:extLst>
                    <a:ext uri="{9D8B030D-6E8A-4147-A177-3AD203B41FA5}">
                      <a16:colId xmlns:a16="http://schemas.microsoft.com/office/drawing/2014/main" val="839290629"/>
                    </a:ext>
                  </a:extLst>
                </a:gridCol>
                <a:gridCol w="1011816">
                  <a:extLst>
                    <a:ext uri="{9D8B030D-6E8A-4147-A177-3AD203B41FA5}">
                      <a16:colId xmlns:a16="http://schemas.microsoft.com/office/drawing/2014/main" val="1254067571"/>
                    </a:ext>
                  </a:extLst>
                </a:gridCol>
                <a:gridCol w="629998">
                  <a:extLst>
                    <a:ext uri="{9D8B030D-6E8A-4147-A177-3AD203B41FA5}">
                      <a16:colId xmlns:a16="http://schemas.microsoft.com/office/drawing/2014/main" val="2687466230"/>
                    </a:ext>
                  </a:extLst>
                </a:gridCol>
                <a:gridCol w="706362">
                  <a:extLst>
                    <a:ext uri="{9D8B030D-6E8A-4147-A177-3AD203B41FA5}">
                      <a16:colId xmlns:a16="http://schemas.microsoft.com/office/drawing/2014/main" val="3900976380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923609056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3223052576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3101361771"/>
                    </a:ext>
                  </a:extLst>
                </a:gridCol>
                <a:gridCol w="658635">
                  <a:extLst>
                    <a:ext uri="{9D8B030D-6E8A-4147-A177-3AD203B41FA5}">
                      <a16:colId xmlns:a16="http://schemas.microsoft.com/office/drawing/2014/main" val="1853895441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3199666083"/>
                    </a:ext>
                  </a:extLst>
                </a:gridCol>
                <a:gridCol w="639544">
                  <a:extLst>
                    <a:ext uri="{9D8B030D-6E8A-4147-A177-3AD203B41FA5}">
                      <a16:colId xmlns:a16="http://schemas.microsoft.com/office/drawing/2014/main" val="1151989785"/>
                    </a:ext>
                  </a:extLst>
                </a:gridCol>
                <a:gridCol w="200454">
                  <a:extLst>
                    <a:ext uri="{9D8B030D-6E8A-4147-A177-3AD203B41FA5}">
                      <a16:colId xmlns:a16="http://schemas.microsoft.com/office/drawing/2014/main" val="594943748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x. Summary of the microbial community contributions to each neonatal sample type.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2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32774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6.56E-02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40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2.71E-196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5.63E-09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46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5.28E-09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4.10E-05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9.53E-01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768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291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1.98E-06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39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9.78E-02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612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8.76E-216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4.27E-10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3.50E-07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4.58E-05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3632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3.19E-13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3.19E-07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8.31E-05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168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981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1.47E-08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65754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0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1.79E-62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2.71E-07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07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4.82E-08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9696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7357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4.97E-34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5.01E-06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389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5.21E-95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5321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8.14E-75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2.13E-11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8.28E-07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3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4.38E-08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2.31E-06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39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658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2.07E-94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5.28E-08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1.84E-05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4.32E-04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8.85E-03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3.85E-02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30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1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1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300</Words>
  <Application>Microsoft Office PowerPoint</Application>
  <PresentationFormat>Widescreen</PresentationFormat>
  <Paragraphs>243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T1d Feast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18</cp:revision>
  <dcterms:created xsi:type="dcterms:W3CDTF">2021-01-11T17:47:35Z</dcterms:created>
  <dcterms:modified xsi:type="dcterms:W3CDTF">2021-03-08T22:43:23Z</dcterms:modified>
</cp:coreProperties>
</file>